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3"/>
  </p:notesMasterIdLst>
  <p:handoutMasterIdLst>
    <p:handoutMasterId r:id="rId54"/>
  </p:handoutMasterIdLst>
  <p:sldIdLst>
    <p:sldId id="256" r:id="rId2"/>
    <p:sldId id="294" r:id="rId3"/>
    <p:sldId id="405" r:id="rId4"/>
    <p:sldId id="305" r:id="rId5"/>
    <p:sldId id="411" r:id="rId6"/>
    <p:sldId id="400" r:id="rId7"/>
    <p:sldId id="408" r:id="rId8"/>
    <p:sldId id="401" r:id="rId9"/>
    <p:sldId id="406" r:id="rId10"/>
    <p:sldId id="378" r:id="rId11"/>
    <p:sldId id="379" r:id="rId12"/>
    <p:sldId id="380" r:id="rId13"/>
    <p:sldId id="381" r:id="rId14"/>
    <p:sldId id="382" r:id="rId15"/>
    <p:sldId id="409" r:id="rId16"/>
    <p:sldId id="410" r:id="rId17"/>
    <p:sldId id="385" r:id="rId18"/>
    <p:sldId id="386" r:id="rId19"/>
    <p:sldId id="387" r:id="rId20"/>
    <p:sldId id="388" r:id="rId21"/>
    <p:sldId id="389" r:id="rId22"/>
    <p:sldId id="390" r:id="rId23"/>
    <p:sldId id="428" r:id="rId24"/>
    <p:sldId id="399" r:id="rId25"/>
    <p:sldId id="407" r:id="rId26"/>
    <p:sldId id="310" r:id="rId27"/>
    <p:sldId id="311" r:id="rId28"/>
    <p:sldId id="426" r:id="rId29"/>
    <p:sldId id="430" r:id="rId30"/>
    <p:sldId id="431" r:id="rId31"/>
    <p:sldId id="312" r:id="rId32"/>
    <p:sldId id="313" r:id="rId33"/>
    <p:sldId id="314" r:id="rId34"/>
    <p:sldId id="376" r:id="rId35"/>
    <p:sldId id="412" r:id="rId36"/>
    <p:sldId id="413" r:id="rId37"/>
    <p:sldId id="414" r:id="rId38"/>
    <p:sldId id="416" r:id="rId39"/>
    <p:sldId id="415" r:id="rId40"/>
    <p:sldId id="377" r:id="rId41"/>
    <p:sldId id="417" r:id="rId42"/>
    <p:sldId id="419" r:id="rId43"/>
    <p:sldId id="422" r:id="rId44"/>
    <p:sldId id="423" r:id="rId45"/>
    <p:sldId id="424" r:id="rId46"/>
    <p:sldId id="420" r:id="rId47"/>
    <p:sldId id="429" r:id="rId48"/>
    <p:sldId id="425" r:id="rId49"/>
    <p:sldId id="432" r:id="rId50"/>
    <p:sldId id="427" r:id="rId51"/>
    <p:sldId id="303" r:id="rId52"/>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gray" frameSlides="1"/>
  <p:clrMru>
    <a:srgbClr val="204C78"/>
    <a:srgbClr val="BF881A"/>
    <a:srgbClr val="CA3109"/>
    <a:srgbClr val="FFFFFF"/>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879" autoAdjust="0"/>
    <p:restoredTop sz="90929"/>
  </p:normalViewPr>
  <p:slideViewPr>
    <p:cSldViewPr>
      <p:cViewPr varScale="1">
        <p:scale>
          <a:sx n="138" d="100"/>
          <a:sy n="138" d="100"/>
        </p:scale>
        <p:origin x="-3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CB9EA7-559D-0240-8DB2-695FF9E7561D}" type="datetimeFigureOut">
              <a:t>5/22/12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1CAB3C-E84B-5446-9775-37804CA635B1}" type="slidenum">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FD0C0710-029D-2C43-AD5B-A5FEB545927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04930-E5ED-3D4A-85DD-6ED8171C7050}" type="slidenum">
              <a:rPr lang="en-US"/>
              <a:pPr/>
              <a:t>1</a:t>
            </a:fld>
            <a:endParaRPr lang="en-US"/>
          </a:p>
        </p:txBody>
      </p:sp>
      <p:sp>
        <p:nvSpPr>
          <p:cNvPr id="1081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6A95E-489B-5B47-867E-D496AF1ED2E4}" type="slidenum">
              <a:rPr lang="en-US"/>
              <a:pPr/>
              <a:t>13</a:t>
            </a:fld>
            <a:endParaRPr lang="en-US"/>
          </a:p>
        </p:txBody>
      </p:sp>
      <p:sp>
        <p:nvSpPr>
          <p:cNvPr id="20418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18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6BE54-0466-AC49-819E-2C39B13B44F0}" type="slidenum">
              <a:rPr lang="en-US"/>
              <a:pPr/>
              <a:t>14</a:t>
            </a:fld>
            <a:endParaRPr lang="en-US"/>
          </a:p>
        </p:txBody>
      </p:sp>
      <p:sp>
        <p:nvSpPr>
          <p:cNvPr id="20439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39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070C9-919E-824C-A324-EF3384FD50F8}" type="slidenum">
              <a:rPr lang="en-US"/>
              <a:pPr/>
              <a:t>17</a:t>
            </a:fld>
            <a:endParaRPr lang="en-US"/>
          </a:p>
        </p:txBody>
      </p:sp>
      <p:sp>
        <p:nvSpPr>
          <p:cNvPr id="20500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00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874008B-840D-3640-B4F3-CBC47C64842B}" type="slidenum">
              <a:rPr lang="en-US"/>
              <a:pPr/>
              <a:t>18</a:t>
            </a:fld>
            <a:endParaRPr lang="en-US"/>
          </a:p>
        </p:txBody>
      </p:sp>
      <p:sp>
        <p:nvSpPr>
          <p:cNvPr id="205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eaLnBrk="1" hangingPunct="1"/>
            <a:fld id="{D0604258-81D4-4341-A93C-6E83487519DA}" type="slidenum">
              <a:rPr lang="en-US" sz="1200" b="0">
                <a:latin typeface="Calibri" pitchFamily="-84" charset="0"/>
              </a:rPr>
              <a:pPr algn="r" defTabSz="457200" eaLnBrk="1" hangingPunct="1"/>
              <a:t>18</a:t>
            </a:fld>
            <a:endParaRPr lang="en-US" sz="1200" b="0">
              <a:latin typeface="Calibri" pitchFamily="-84" charset="0"/>
            </a:endParaRPr>
          </a:p>
        </p:txBody>
      </p:sp>
      <p:sp>
        <p:nvSpPr>
          <p:cNvPr id="20520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2100"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defTabSz="457200">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42760-19F4-3048-952A-ABEC7A918C1E}" type="slidenum">
              <a:rPr lang="en-US"/>
              <a:pPr/>
              <a:t>19</a:t>
            </a:fld>
            <a:endParaRPr lang="en-US"/>
          </a:p>
        </p:txBody>
      </p:sp>
      <p:sp>
        <p:nvSpPr>
          <p:cNvPr id="20541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41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89CF8-CA33-0F4E-A2A1-CC28769D0743}" type="slidenum">
              <a:rPr lang="en-US"/>
              <a:pPr/>
              <a:t>20</a:t>
            </a:fld>
            <a:endParaRPr lang="en-US"/>
          </a:p>
        </p:txBody>
      </p:sp>
      <p:sp>
        <p:nvSpPr>
          <p:cNvPr id="20561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61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DF734-C332-C447-A5A8-4642A8A49544}" type="slidenum">
              <a:rPr lang="en-US"/>
              <a:pPr/>
              <a:t>21</a:t>
            </a:fld>
            <a:endParaRPr lang="en-US"/>
          </a:p>
        </p:txBody>
      </p:sp>
      <p:sp>
        <p:nvSpPr>
          <p:cNvPr id="20582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C55F1-686C-494E-8FE3-E001CA3EA86E}" type="slidenum">
              <a:rPr lang="en-US"/>
              <a:pPr/>
              <a:t>22</a:t>
            </a:fld>
            <a:endParaRPr lang="en-US"/>
          </a:p>
        </p:txBody>
      </p:sp>
      <p:sp>
        <p:nvSpPr>
          <p:cNvPr id="20602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602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AF2D5-E075-D641-8A9C-F9B8BCFDE69D}" type="slidenum">
              <a:rPr lang="en-US"/>
              <a:pPr/>
              <a:t>26</a:t>
            </a:fld>
            <a:endParaRPr lang="en-US"/>
          </a:p>
        </p:txBody>
      </p:sp>
      <p:sp>
        <p:nvSpPr>
          <p:cNvPr id="1905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566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C39D2-8EBD-D040-B631-D81F82A2CFB8}" type="slidenum">
              <a:rPr lang="en-US"/>
              <a:pPr/>
              <a:t>27</a:t>
            </a:fld>
            <a:endParaRPr lang="en-US"/>
          </a:p>
        </p:txBody>
      </p:sp>
      <p:sp>
        <p:nvSpPr>
          <p:cNvPr id="1907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771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69847-F48A-AC4D-8930-7AC0960ECDFA}" type="slidenum">
              <a:rPr lang="en-US"/>
              <a:pPr/>
              <a:t>2</a:t>
            </a:fld>
            <a:endParaRPr lang="en-US"/>
          </a:p>
        </p:txBody>
      </p:sp>
      <p:sp>
        <p:nvSpPr>
          <p:cNvPr id="18708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708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778AB-9928-7F41-A4F3-3EE756367570}" type="slidenum">
              <a:rPr lang="en-US"/>
              <a:pPr/>
              <a:t>28</a:t>
            </a:fld>
            <a:endParaRPr lang="en-US"/>
          </a:p>
        </p:txBody>
      </p:sp>
      <p:sp>
        <p:nvSpPr>
          <p:cNvPr id="21217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217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04311-18B0-CE44-8356-49459113B102}" type="slidenum">
              <a:rPr lang="en-US"/>
              <a:pPr/>
              <a:t>3</a:t>
            </a:fld>
            <a:endParaRPr lang="en-US"/>
          </a:p>
        </p:txBody>
      </p:sp>
      <p:sp>
        <p:nvSpPr>
          <p:cNvPr id="20889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889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D36B2-D2C0-4C41-974D-CD2D6D159557}" type="slidenum">
              <a:rPr lang="en-US"/>
              <a:pPr/>
              <a:t>5</a:t>
            </a:fld>
            <a:endParaRPr lang="en-US"/>
          </a:p>
        </p:txBody>
      </p:sp>
      <p:sp>
        <p:nvSpPr>
          <p:cNvPr id="2105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05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2EDFF-4951-8049-9725-D71FE9D04664}" type="slidenum">
              <a:rPr lang="en-US"/>
              <a:pPr/>
              <a:t>6</a:t>
            </a:fld>
            <a:endParaRPr lang="en-US"/>
          </a:p>
        </p:txBody>
      </p:sp>
      <p:sp>
        <p:nvSpPr>
          <p:cNvPr id="20797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97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B3064-E8F9-C04E-9024-1FFD44A6108C}" type="slidenum">
              <a:rPr lang="en-US"/>
              <a:pPr/>
              <a:t>8</a:t>
            </a:fld>
            <a:endParaRPr lang="en-US"/>
          </a:p>
        </p:txBody>
      </p:sp>
      <p:sp>
        <p:nvSpPr>
          <p:cNvPr id="20817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817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73E50-C676-7E44-8E08-4CF72F5E42CB}" type="slidenum">
              <a:rPr lang="en-US"/>
              <a:pPr/>
              <a:t>10</a:t>
            </a:fld>
            <a:endParaRPr lang="en-US"/>
          </a:p>
        </p:txBody>
      </p:sp>
      <p:sp>
        <p:nvSpPr>
          <p:cNvPr id="20357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57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D8E24-7914-2640-A49D-1426B824DD12}" type="slidenum">
              <a:rPr lang="en-US"/>
              <a:pPr/>
              <a:t>11</a:t>
            </a:fld>
            <a:endParaRPr lang="en-US"/>
          </a:p>
        </p:txBody>
      </p:sp>
      <p:sp>
        <p:nvSpPr>
          <p:cNvPr id="20377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4299D-C02A-C548-A740-76616152F0FA}" type="slidenum">
              <a:rPr lang="en-US"/>
              <a:pPr/>
              <a:t>12</a:t>
            </a:fld>
            <a:endParaRPr lang="en-US"/>
          </a:p>
        </p:txBody>
      </p:sp>
      <p:sp>
        <p:nvSpPr>
          <p:cNvPr id="20398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98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EFD863D2-253B-A943-8658-7D719283391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773E19-1A3B-3942-9865-9EE6D47A72E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B10F5F-0545-B74C-80B5-ED63FB6A05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472E3E-FEC5-704F-B988-ABD2F754DD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1FF8E6-2046-AD42-8A36-E8319735C48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DA8FE8-2D24-3D44-B265-BBDD042412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8C180A-38A4-C84D-BF16-E2D5354EDC4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99E0EE4-5132-C347-BFFE-F284438C19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772280-0384-0C44-91E2-233CF819A7B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E97EB9-6E29-8145-B57C-FFA5E753F04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CCD02F-33EB-044B-90A7-3FA1DCB9E6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45A3A556-E667-E946-A49F-041F08EE3A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14</a:t>
            </a:r>
          </a:p>
          <a:p>
            <a:r>
              <a:rPr lang="en-US"/>
              <a:t>Poverty of the Stimulus III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4690" name="Title 1"/>
          <p:cNvSpPr>
            <a:spLocks noGrp="1"/>
          </p:cNvSpPr>
          <p:nvPr>
            <p:ph type="title" idx="4294967295"/>
          </p:nvPr>
        </p:nvSpPr>
        <p:spPr>
          <a:xfrm>
            <a:off x="685800" y="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endParaRPr lang="en-US" sz="3200">
              <a:solidFill>
                <a:srgbClr val="4C21B1"/>
              </a:solidFill>
              <a:ea typeface="Cambria" pitchFamily="-84" charset="0"/>
              <a:cs typeface="Cambria" pitchFamily="-84" charset="0"/>
            </a:endParaRPr>
          </a:p>
        </p:txBody>
      </p:sp>
      <p:sp>
        <p:nvSpPr>
          <p:cNvPr id="2034691" name="Content Placeholder 2"/>
          <p:cNvSpPr>
            <a:spLocks noGrp="1"/>
          </p:cNvSpPr>
          <p:nvPr>
            <p:ph idx="4294967295"/>
          </p:nvPr>
        </p:nvSpPr>
        <p:spPr>
          <a:xfrm>
            <a:off x="152400" y="1066800"/>
            <a:ext cx="8534400" cy="5638800"/>
          </a:xfrm>
        </p:spPr>
        <p:txBody>
          <a:bodyPr/>
          <a:lstStyle/>
          <a:p>
            <a:pPr defTabSz="457200">
              <a:buFontTx/>
              <a:buNone/>
            </a:pPr>
            <a:r>
              <a:rPr lang="en-US" sz="2400">
                <a:ea typeface="Cambria" pitchFamily="-84" charset="0"/>
                <a:cs typeface="Cambria" pitchFamily="-84" charset="0"/>
              </a:rPr>
              <a:t>Look - a red bottle!</a:t>
            </a: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r>
              <a:rPr lang="en-US" sz="2400">
                <a:ea typeface="Cambria" pitchFamily="-84" charset="0"/>
                <a:cs typeface="Cambria" pitchFamily="-84" charset="0"/>
              </a:rPr>
              <a:t>Do you see another </a:t>
            </a:r>
            <a:r>
              <a:rPr lang="en-US" sz="2400" i="1">
                <a:solidFill>
                  <a:srgbClr val="006400"/>
                </a:solidFill>
                <a:ea typeface="Cambria" pitchFamily="-84" charset="0"/>
                <a:cs typeface="Cambria" pitchFamily="-84" charset="0"/>
              </a:rPr>
              <a:t>one</a:t>
            </a:r>
            <a:r>
              <a:rPr lang="en-US" sz="2400">
                <a:ea typeface="Cambria" pitchFamily="-84" charset="0"/>
                <a:cs typeface="Cambria" pitchFamily="-84" charset="0"/>
              </a:rPr>
              <a:t>?</a:t>
            </a:r>
          </a:p>
        </p:txBody>
      </p:sp>
      <p:pic>
        <p:nvPicPr>
          <p:cNvPr id="2034692" name="Picture 19"/>
          <p:cNvPicPr>
            <a:picLocks noChangeAspect="1" noChangeArrowheads="1"/>
          </p:cNvPicPr>
          <p:nvPr/>
        </p:nvPicPr>
        <p:blipFill>
          <a:blip r:embed="rId3"/>
          <a:srcRect/>
          <a:stretch>
            <a:fillRect/>
          </a:stretch>
        </p:blipFill>
        <p:spPr bwMode="auto">
          <a:xfrm>
            <a:off x="3581400" y="914400"/>
            <a:ext cx="836613" cy="1666875"/>
          </a:xfrm>
          <a:prstGeom prst="rect">
            <a:avLst/>
          </a:prstGeom>
          <a:noFill/>
          <a:ln w="9525">
            <a:noFill/>
            <a:miter lim="800000"/>
            <a:headEnd/>
            <a:tailEnd/>
          </a:ln>
        </p:spPr>
      </p:pic>
      <p:pic>
        <p:nvPicPr>
          <p:cNvPr id="2034693" name="Picture 19"/>
          <p:cNvPicPr>
            <a:picLocks noChangeAspect="1" noChangeArrowheads="1"/>
          </p:cNvPicPr>
          <p:nvPr/>
        </p:nvPicPr>
        <p:blipFill>
          <a:blip r:embed="rId3"/>
          <a:srcRect/>
          <a:stretch>
            <a:fillRect/>
          </a:stretch>
        </p:blipFill>
        <p:spPr bwMode="auto">
          <a:xfrm>
            <a:off x="1600200" y="3733800"/>
            <a:ext cx="836613" cy="1666875"/>
          </a:xfrm>
          <a:prstGeom prst="rect">
            <a:avLst/>
          </a:prstGeom>
          <a:noFill/>
          <a:ln w="9525">
            <a:noFill/>
            <a:miter lim="800000"/>
            <a:headEnd/>
            <a:tailEnd/>
          </a:ln>
        </p:spPr>
      </p:pic>
      <p:pic>
        <p:nvPicPr>
          <p:cNvPr id="2034694" name="Picture 24"/>
          <p:cNvPicPr>
            <a:picLocks noChangeAspect="1" noChangeArrowheads="1"/>
          </p:cNvPicPr>
          <p:nvPr/>
        </p:nvPicPr>
        <p:blipFill>
          <a:blip r:embed="rId4"/>
          <a:srcRect/>
          <a:stretch>
            <a:fillRect/>
          </a:stretch>
        </p:blipFill>
        <p:spPr bwMode="auto">
          <a:xfrm>
            <a:off x="5715000" y="3657600"/>
            <a:ext cx="874713"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6738" name="Title 1"/>
          <p:cNvSpPr>
            <a:spLocks noGrp="1"/>
          </p:cNvSpPr>
          <p:nvPr>
            <p:ph type="title" idx="4294967295"/>
          </p:nvPr>
        </p:nvSpPr>
        <p:spPr>
          <a:xfrm>
            <a:off x="685800" y="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endParaRPr lang="en-US" sz="3200">
              <a:solidFill>
                <a:srgbClr val="4C21B1"/>
              </a:solidFill>
              <a:ea typeface="Cambria" pitchFamily="-84" charset="0"/>
              <a:cs typeface="Cambria" pitchFamily="-84" charset="0"/>
            </a:endParaRPr>
          </a:p>
        </p:txBody>
      </p:sp>
      <p:sp>
        <p:nvSpPr>
          <p:cNvPr id="2036739" name="Content Placeholder 2"/>
          <p:cNvSpPr>
            <a:spLocks noGrp="1"/>
          </p:cNvSpPr>
          <p:nvPr>
            <p:ph idx="4294967295"/>
          </p:nvPr>
        </p:nvSpPr>
        <p:spPr>
          <a:xfrm>
            <a:off x="152400" y="1066800"/>
            <a:ext cx="8534400" cy="5638800"/>
          </a:xfrm>
        </p:spPr>
        <p:txBody>
          <a:bodyPr/>
          <a:lstStyle/>
          <a:p>
            <a:pPr defTabSz="457200">
              <a:buFontTx/>
              <a:buNone/>
            </a:pPr>
            <a:r>
              <a:rPr lang="en-US" sz="2400">
                <a:ea typeface="Cambria" pitchFamily="-84" charset="0"/>
                <a:cs typeface="Cambria" pitchFamily="-84" charset="0"/>
              </a:rPr>
              <a:t>Look - a </a:t>
            </a:r>
            <a:r>
              <a:rPr lang="en-US" sz="2400">
                <a:solidFill>
                  <a:schemeClr val="hlink"/>
                </a:solidFill>
                <a:ea typeface="Cambria" pitchFamily="-84" charset="0"/>
                <a:cs typeface="Cambria" pitchFamily="-84" charset="0"/>
              </a:rPr>
              <a:t>red bottle</a:t>
            </a:r>
            <a:r>
              <a:rPr lang="en-US" sz="2400">
                <a:ea typeface="Cambria" pitchFamily="-84" charset="0"/>
                <a:cs typeface="Cambria" pitchFamily="-84" charset="0"/>
              </a:rPr>
              <a:t>!</a:t>
            </a: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r>
              <a:rPr lang="en-US" sz="2400">
                <a:ea typeface="Cambria" pitchFamily="-84" charset="0"/>
                <a:cs typeface="Cambria" pitchFamily="-84" charset="0"/>
              </a:rPr>
              <a:t>Do you see another </a:t>
            </a:r>
            <a:r>
              <a:rPr lang="en-US" sz="2400" i="1">
                <a:solidFill>
                  <a:srgbClr val="006400"/>
                </a:solidFill>
                <a:ea typeface="Cambria" pitchFamily="-84" charset="0"/>
                <a:cs typeface="Cambria" pitchFamily="-84" charset="0"/>
              </a:rPr>
              <a:t>one</a:t>
            </a:r>
            <a:r>
              <a:rPr lang="en-US" sz="2400">
                <a:ea typeface="Cambria" pitchFamily="-84" charset="0"/>
                <a:cs typeface="Cambria" pitchFamily="-84" charset="0"/>
              </a:rPr>
              <a:t>?</a:t>
            </a:r>
          </a:p>
        </p:txBody>
      </p:sp>
      <p:pic>
        <p:nvPicPr>
          <p:cNvPr id="2036740" name="Picture 19"/>
          <p:cNvPicPr>
            <a:picLocks noChangeAspect="1" noChangeArrowheads="1"/>
          </p:cNvPicPr>
          <p:nvPr/>
        </p:nvPicPr>
        <p:blipFill>
          <a:blip r:embed="rId3"/>
          <a:srcRect/>
          <a:stretch>
            <a:fillRect/>
          </a:stretch>
        </p:blipFill>
        <p:spPr bwMode="auto">
          <a:xfrm>
            <a:off x="3581400" y="914400"/>
            <a:ext cx="836613" cy="1666875"/>
          </a:xfrm>
          <a:prstGeom prst="rect">
            <a:avLst/>
          </a:prstGeom>
          <a:noFill/>
          <a:ln w="9525">
            <a:noFill/>
            <a:miter lim="800000"/>
            <a:headEnd/>
            <a:tailEnd/>
          </a:ln>
        </p:spPr>
      </p:pic>
      <p:pic>
        <p:nvPicPr>
          <p:cNvPr id="2036741" name="Picture 19"/>
          <p:cNvPicPr>
            <a:picLocks noChangeAspect="1" noChangeArrowheads="1"/>
          </p:cNvPicPr>
          <p:nvPr/>
        </p:nvPicPr>
        <p:blipFill>
          <a:blip r:embed="rId3"/>
          <a:srcRect/>
          <a:stretch>
            <a:fillRect/>
          </a:stretch>
        </p:blipFill>
        <p:spPr bwMode="auto">
          <a:xfrm>
            <a:off x="1600200" y="3733800"/>
            <a:ext cx="836613" cy="1666875"/>
          </a:xfrm>
          <a:prstGeom prst="rect">
            <a:avLst/>
          </a:prstGeom>
          <a:noFill/>
          <a:ln w="9525">
            <a:noFill/>
            <a:miter lim="800000"/>
            <a:headEnd/>
            <a:tailEnd/>
          </a:ln>
        </p:spPr>
      </p:pic>
      <p:pic>
        <p:nvPicPr>
          <p:cNvPr id="2036742" name="Picture 24"/>
          <p:cNvPicPr>
            <a:picLocks noChangeAspect="1" noChangeArrowheads="1"/>
          </p:cNvPicPr>
          <p:nvPr/>
        </p:nvPicPr>
        <p:blipFill>
          <a:blip r:embed="rId4"/>
          <a:srcRect/>
          <a:stretch>
            <a:fillRect/>
          </a:stretch>
        </p:blipFill>
        <p:spPr bwMode="auto">
          <a:xfrm>
            <a:off x="5715000" y="3657600"/>
            <a:ext cx="874713" cy="1743075"/>
          </a:xfrm>
          <a:prstGeom prst="rect">
            <a:avLst/>
          </a:prstGeom>
          <a:noFill/>
          <a:ln w="9525">
            <a:noFill/>
            <a:miter lim="800000"/>
            <a:headEnd/>
            <a:tailEnd/>
          </a:ln>
        </p:spPr>
      </p:pic>
      <p:sp>
        <p:nvSpPr>
          <p:cNvPr id="2036743" name="Oval 8"/>
          <p:cNvSpPr>
            <a:spLocks noChangeArrowheads="1"/>
          </p:cNvSpPr>
          <p:nvPr/>
        </p:nvSpPr>
        <p:spPr bwMode="auto">
          <a:xfrm>
            <a:off x="1143000" y="3810000"/>
            <a:ext cx="1676400" cy="1828800"/>
          </a:xfrm>
          <a:prstGeom prst="ellipse">
            <a:avLst/>
          </a:prstGeom>
          <a:solidFill>
            <a:srgbClr val="FF0000">
              <a:alpha val="3137"/>
            </a:srgbClr>
          </a:solidFill>
          <a:ln w="9525">
            <a:solidFill>
              <a:srgbClr val="008000"/>
            </a:solidFill>
            <a:round/>
            <a:headEnd/>
            <a:tailEnd/>
          </a:ln>
        </p:spPr>
        <p:txBody>
          <a:bodyPr>
            <a:prstTxWarp prst="textNoShape">
              <a:avLst/>
            </a:prstTxWarp>
          </a:bodyPr>
          <a:lstStyle/>
          <a:p>
            <a:endParaRPr lang="en-US">
              <a:solidFill>
                <a:srgbClr val="006400"/>
              </a:solidFill>
              <a:ea typeface="Cambria" pitchFamily="-84" charset="0"/>
              <a:cs typeface="Cambria" pitchFamily="-84" charset="0"/>
            </a:endParaRPr>
          </a:p>
        </p:txBody>
      </p:sp>
      <p:sp>
        <p:nvSpPr>
          <p:cNvPr id="2036744" name="TextBox 9"/>
          <p:cNvSpPr txBox="1">
            <a:spLocks noChangeArrowheads="1"/>
          </p:cNvSpPr>
          <p:nvPr/>
        </p:nvSpPr>
        <p:spPr bwMode="auto">
          <a:xfrm>
            <a:off x="228600" y="5791200"/>
            <a:ext cx="8686800" cy="7016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a typeface="Cambria" pitchFamily="-84" charset="0"/>
                <a:cs typeface="Cambria" pitchFamily="-84" charset="0"/>
              </a:rPr>
              <a:t>Process:  First determine the linguistic </a:t>
            </a:r>
            <a:r>
              <a:rPr lang="en-US" sz="2000" b="0">
                <a:solidFill>
                  <a:srgbClr val="006400"/>
                </a:solidFill>
                <a:ea typeface="Cambria" pitchFamily="-84" charset="0"/>
                <a:cs typeface="Cambria" pitchFamily="-84" charset="0"/>
              </a:rPr>
              <a:t>antecedent</a:t>
            </a:r>
            <a:r>
              <a:rPr lang="en-US" sz="2000" b="0">
                <a:ea typeface="Cambria" pitchFamily="-84" charset="0"/>
                <a:cs typeface="Cambria" pitchFamily="-84" charset="0"/>
              </a:rPr>
              <a:t> of </a:t>
            </a:r>
            <a:r>
              <a:rPr lang="en-US" sz="2000" b="0" i="1">
                <a:ea typeface="Cambria" pitchFamily="-84" charset="0"/>
                <a:cs typeface="Cambria" pitchFamily="-84" charset="0"/>
              </a:rPr>
              <a:t>one</a:t>
            </a:r>
            <a:r>
              <a:rPr lang="en-US" sz="2000" b="0">
                <a:ea typeface="Cambria" pitchFamily="-84" charset="0"/>
                <a:cs typeface="Cambria" pitchFamily="-84" charset="0"/>
              </a:rPr>
              <a:t> (what words </a:t>
            </a:r>
            <a:r>
              <a:rPr lang="en-US" sz="2000" b="0" i="1">
                <a:ea typeface="Cambria" pitchFamily="-84" charset="0"/>
                <a:cs typeface="Cambria" pitchFamily="-84" charset="0"/>
              </a:rPr>
              <a:t>one</a:t>
            </a:r>
            <a:r>
              <a:rPr lang="en-US" sz="2000" b="0">
                <a:ea typeface="Cambria" pitchFamily="-84" charset="0"/>
                <a:cs typeface="Cambria" pitchFamily="-84" charset="0"/>
              </a:rPr>
              <a:t> is referring to).  </a:t>
            </a:r>
            <a:r>
              <a:rPr lang="en-US" sz="2000" b="0">
                <a:solidFill>
                  <a:schemeClr val="hlink"/>
                </a:solidFill>
                <a:ea typeface="Cambria" pitchFamily="-84" charset="0"/>
                <a:cs typeface="Cambria" pitchFamily="-84" charset="0"/>
              </a:rPr>
              <a:t>“red bottle”</a:t>
            </a:r>
            <a:r>
              <a:rPr lang="en-US" sz="2000" b="0">
                <a:ea typeface="Cambria" pitchFamily="-84" charset="0"/>
                <a:cs typeface="Cambria" pitchFamily="-84" charset="0"/>
              </a:rPr>
              <a:t>   </a:t>
            </a:r>
          </a:p>
        </p:txBody>
      </p:sp>
      <p:sp>
        <p:nvSpPr>
          <p:cNvPr id="2036745" name="TextBox 10"/>
          <p:cNvSpPr txBox="1">
            <a:spLocks noChangeArrowheads="1"/>
          </p:cNvSpPr>
          <p:nvPr/>
        </p:nvSpPr>
        <p:spPr bwMode="auto">
          <a:xfrm>
            <a:off x="2819400" y="3048000"/>
            <a:ext cx="1031875" cy="336550"/>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600" b="0">
                <a:solidFill>
                  <a:srgbClr val="006400"/>
                </a:solidFill>
                <a:ea typeface="Cambria" pitchFamily="-84" charset="0"/>
                <a:cs typeface="Cambria" pitchFamily="-84" charset="0"/>
              </a:rPr>
              <a:t>red bottle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8786" name="Title 1"/>
          <p:cNvSpPr>
            <a:spLocks noGrp="1"/>
          </p:cNvSpPr>
          <p:nvPr>
            <p:ph type="title" idx="4294967295"/>
          </p:nvPr>
        </p:nvSpPr>
        <p:spPr>
          <a:xfrm>
            <a:off x="685800" y="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endParaRPr lang="en-US" sz="3200">
              <a:solidFill>
                <a:srgbClr val="4C21B1"/>
              </a:solidFill>
              <a:ea typeface="Cambria" pitchFamily="-84" charset="0"/>
              <a:cs typeface="Cambria" pitchFamily="-84" charset="0"/>
            </a:endParaRPr>
          </a:p>
        </p:txBody>
      </p:sp>
      <p:sp>
        <p:nvSpPr>
          <p:cNvPr id="2038787" name="Content Placeholder 2"/>
          <p:cNvSpPr>
            <a:spLocks noGrp="1"/>
          </p:cNvSpPr>
          <p:nvPr>
            <p:ph idx="4294967295"/>
          </p:nvPr>
        </p:nvSpPr>
        <p:spPr>
          <a:xfrm>
            <a:off x="152400" y="1066800"/>
            <a:ext cx="8534400" cy="5638800"/>
          </a:xfrm>
        </p:spPr>
        <p:txBody>
          <a:bodyPr/>
          <a:lstStyle/>
          <a:p>
            <a:pPr defTabSz="457200">
              <a:buFontTx/>
              <a:buNone/>
            </a:pPr>
            <a:r>
              <a:rPr lang="en-US" sz="2400">
                <a:ea typeface="Cambria" pitchFamily="-84" charset="0"/>
                <a:cs typeface="Cambria" pitchFamily="-84" charset="0"/>
              </a:rPr>
              <a:t>Look - a </a:t>
            </a:r>
            <a:r>
              <a:rPr lang="en-US" sz="2400">
                <a:solidFill>
                  <a:schemeClr val="hlink"/>
                </a:solidFill>
                <a:ea typeface="Cambria" pitchFamily="-84" charset="0"/>
                <a:cs typeface="Cambria" pitchFamily="-84" charset="0"/>
              </a:rPr>
              <a:t>red bottle</a:t>
            </a:r>
            <a:r>
              <a:rPr lang="en-US" sz="2400">
                <a:ea typeface="Cambria" pitchFamily="-84" charset="0"/>
                <a:cs typeface="Cambria" pitchFamily="-84" charset="0"/>
              </a:rPr>
              <a:t>!</a:t>
            </a: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r>
              <a:rPr lang="en-US" sz="2400">
                <a:ea typeface="Cambria" pitchFamily="-84" charset="0"/>
                <a:cs typeface="Cambria" pitchFamily="-84" charset="0"/>
              </a:rPr>
              <a:t>Do you see another </a:t>
            </a:r>
            <a:r>
              <a:rPr lang="en-US" sz="2400" i="1">
                <a:solidFill>
                  <a:srgbClr val="006400"/>
                </a:solidFill>
                <a:ea typeface="Cambria" pitchFamily="-84" charset="0"/>
                <a:cs typeface="Cambria" pitchFamily="-84" charset="0"/>
              </a:rPr>
              <a:t>one</a:t>
            </a:r>
            <a:r>
              <a:rPr lang="en-US" sz="2400">
                <a:ea typeface="Cambria" pitchFamily="-84" charset="0"/>
                <a:cs typeface="Cambria" pitchFamily="-84" charset="0"/>
              </a:rPr>
              <a:t>?</a:t>
            </a:r>
          </a:p>
        </p:txBody>
      </p:sp>
      <p:pic>
        <p:nvPicPr>
          <p:cNvPr id="2038788" name="Picture 19"/>
          <p:cNvPicPr>
            <a:picLocks noChangeAspect="1" noChangeArrowheads="1"/>
          </p:cNvPicPr>
          <p:nvPr/>
        </p:nvPicPr>
        <p:blipFill>
          <a:blip r:embed="rId3"/>
          <a:srcRect/>
          <a:stretch>
            <a:fillRect/>
          </a:stretch>
        </p:blipFill>
        <p:spPr bwMode="auto">
          <a:xfrm>
            <a:off x="3581400" y="914400"/>
            <a:ext cx="836613" cy="1666875"/>
          </a:xfrm>
          <a:prstGeom prst="rect">
            <a:avLst/>
          </a:prstGeom>
          <a:noFill/>
          <a:ln w="9525">
            <a:noFill/>
            <a:miter lim="800000"/>
            <a:headEnd/>
            <a:tailEnd/>
          </a:ln>
        </p:spPr>
      </p:pic>
      <p:pic>
        <p:nvPicPr>
          <p:cNvPr id="2038789" name="Picture 19"/>
          <p:cNvPicPr>
            <a:picLocks noChangeAspect="1" noChangeArrowheads="1"/>
          </p:cNvPicPr>
          <p:nvPr/>
        </p:nvPicPr>
        <p:blipFill>
          <a:blip r:embed="rId3"/>
          <a:srcRect/>
          <a:stretch>
            <a:fillRect/>
          </a:stretch>
        </p:blipFill>
        <p:spPr bwMode="auto">
          <a:xfrm>
            <a:off x="1600200" y="3733800"/>
            <a:ext cx="836613" cy="1666875"/>
          </a:xfrm>
          <a:prstGeom prst="rect">
            <a:avLst/>
          </a:prstGeom>
          <a:noFill/>
          <a:ln w="9525">
            <a:noFill/>
            <a:miter lim="800000"/>
            <a:headEnd/>
            <a:tailEnd/>
          </a:ln>
        </p:spPr>
      </p:pic>
      <p:pic>
        <p:nvPicPr>
          <p:cNvPr id="2038790" name="Picture 24"/>
          <p:cNvPicPr>
            <a:picLocks noChangeAspect="1" noChangeArrowheads="1"/>
          </p:cNvPicPr>
          <p:nvPr/>
        </p:nvPicPr>
        <p:blipFill>
          <a:blip r:embed="rId4"/>
          <a:srcRect/>
          <a:stretch>
            <a:fillRect/>
          </a:stretch>
        </p:blipFill>
        <p:spPr bwMode="auto">
          <a:xfrm>
            <a:off x="5715000" y="3657600"/>
            <a:ext cx="874713" cy="1743075"/>
          </a:xfrm>
          <a:prstGeom prst="rect">
            <a:avLst/>
          </a:prstGeom>
          <a:noFill/>
          <a:ln w="9525">
            <a:noFill/>
            <a:miter lim="800000"/>
            <a:headEnd/>
            <a:tailEnd/>
          </a:ln>
        </p:spPr>
      </p:pic>
      <p:sp>
        <p:nvSpPr>
          <p:cNvPr id="2038791" name="Oval 8"/>
          <p:cNvSpPr>
            <a:spLocks noChangeArrowheads="1"/>
          </p:cNvSpPr>
          <p:nvPr/>
        </p:nvSpPr>
        <p:spPr bwMode="auto">
          <a:xfrm>
            <a:off x="1143000" y="3810000"/>
            <a:ext cx="1676400" cy="1828800"/>
          </a:xfrm>
          <a:prstGeom prst="ellipse">
            <a:avLst/>
          </a:prstGeom>
          <a:solidFill>
            <a:schemeClr val="folHlink">
              <a:alpha val="3137"/>
            </a:schemeClr>
          </a:solidFill>
          <a:ln w="9525">
            <a:solidFill>
              <a:schemeClr val="folHlink"/>
            </a:solidFill>
            <a:round/>
            <a:headEnd/>
            <a:tailEnd/>
          </a:ln>
        </p:spPr>
        <p:txBody>
          <a:bodyPr>
            <a:prstTxWarp prst="textNoShape">
              <a:avLst/>
            </a:prstTxWarp>
          </a:bodyPr>
          <a:lstStyle/>
          <a:p>
            <a:endParaRPr lang="en-US">
              <a:ea typeface="Cambria" pitchFamily="-84" charset="0"/>
              <a:cs typeface="Cambria" pitchFamily="-84" charset="0"/>
            </a:endParaRPr>
          </a:p>
        </p:txBody>
      </p:sp>
      <p:sp>
        <p:nvSpPr>
          <p:cNvPr id="10" name="TextBox 9"/>
          <p:cNvSpPr txBox="1"/>
          <p:nvPr/>
        </p:nvSpPr>
        <p:spPr>
          <a:xfrm>
            <a:off x="228600" y="5791200"/>
            <a:ext cx="8686800" cy="1006475"/>
          </a:xfrm>
          <a:prstGeom prst="rect">
            <a:avLst/>
          </a:prstGeom>
          <a:noFill/>
        </p:spPr>
        <p:txBody>
          <a:bodyPr>
            <a:prstTxWarp prst="textNoShape">
              <a:avLst/>
            </a:prstTxWarp>
            <a:spAutoFit/>
          </a:bodyPr>
          <a:lstStyle/>
          <a:p>
            <a:pPr defTabSz="457200" eaLnBrk="1" hangingPunct="1"/>
            <a:r>
              <a:rPr lang="en-US" sz="2000" b="0">
                <a:ea typeface="Cambria" pitchFamily="-84" charset="0"/>
                <a:cs typeface="Cambria" pitchFamily="-84" charset="0"/>
              </a:rPr>
              <a:t>Process:  Because the antecedent (“red bottle”) includes the modifier “red”, the property RED is important for the referent of </a:t>
            </a:r>
            <a:r>
              <a:rPr lang="en-US" sz="2000" b="0" i="1">
                <a:ea typeface="Cambria" pitchFamily="-84" charset="0"/>
                <a:cs typeface="Cambria" pitchFamily="-84" charset="0"/>
              </a:rPr>
              <a:t>one</a:t>
            </a:r>
            <a:r>
              <a:rPr lang="en-US" sz="2000" b="0">
                <a:ea typeface="Cambria" pitchFamily="-84" charset="0"/>
                <a:cs typeface="Cambria" pitchFamily="-84" charset="0"/>
              </a:rPr>
              <a:t> to have.  </a:t>
            </a:r>
          </a:p>
          <a:p>
            <a:pPr defTabSz="457200" eaLnBrk="1" hangingPunct="1"/>
            <a:r>
              <a:rPr lang="en-US" sz="2000" b="0">
                <a:solidFill>
                  <a:srgbClr val="660066"/>
                </a:solidFill>
                <a:ea typeface="Cambria" pitchFamily="-84" charset="0"/>
                <a:cs typeface="Cambria" pitchFamily="-84" charset="0"/>
              </a:rPr>
              <a:t>referent</a:t>
            </a:r>
            <a:r>
              <a:rPr lang="en-US" sz="2000" b="0">
                <a:ea typeface="Cambria" pitchFamily="-84" charset="0"/>
                <a:cs typeface="Cambria" pitchFamily="-84" charset="0"/>
              </a:rPr>
              <a:t> of </a:t>
            </a:r>
            <a:r>
              <a:rPr lang="en-US" sz="2000" b="0" i="1">
                <a:ea typeface="Cambria" pitchFamily="-84" charset="0"/>
                <a:cs typeface="Cambria" pitchFamily="-84" charset="0"/>
              </a:rPr>
              <a:t>one</a:t>
            </a:r>
            <a:r>
              <a:rPr lang="en-US" sz="2000" b="0">
                <a:ea typeface="Cambria" pitchFamily="-84" charset="0"/>
                <a:cs typeface="Cambria" pitchFamily="-84" charset="0"/>
              </a:rPr>
              <a:t> = RED BOTTLE</a:t>
            </a:r>
          </a:p>
        </p:txBody>
      </p:sp>
      <p:sp>
        <p:nvSpPr>
          <p:cNvPr id="2038793" name="TextBox 10"/>
          <p:cNvSpPr txBox="1">
            <a:spLocks noChangeArrowheads="1"/>
          </p:cNvSpPr>
          <p:nvPr/>
        </p:nvSpPr>
        <p:spPr bwMode="auto">
          <a:xfrm>
            <a:off x="2819400" y="3048000"/>
            <a:ext cx="1031875" cy="336550"/>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600" b="0">
                <a:solidFill>
                  <a:srgbClr val="006400"/>
                </a:solidFill>
                <a:ea typeface="Cambria" pitchFamily="-84" charset="0"/>
                <a:cs typeface="Cambria" pitchFamily="-84" charset="0"/>
              </a:rPr>
              <a:t>red bottle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0834" name="Title 1"/>
          <p:cNvSpPr>
            <a:spLocks noGrp="1"/>
          </p:cNvSpPr>
          <p:nvPr>
            <p:ph type="title" idx="4294967295"/>
          </p:nvPr>
        </p:nvSpPr>
        <p:spPr>
          <a:xfrm>
            <a:off x="685800" y="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endParaRPr lang="en-US" sz="3200">
              <a:solidFill>
                <a:srgbClr val="4C21B1"/>
              </a:solidFill>
              <a:ea typeface="Cambria" pitchFamily="-84" charset="0"/>
              <a:cs typeface="Cambria" pitchFamily="-84" charset="0"/>
            </a:endParaRPr>
          </a:p>
        </p:txBody>
      </p:sp>
      <p:sp>
        <p:nvSpPr>
          <p:cNvPr id="2040835" name="Content Placeholder 2"/>
          <p:cNvSpPr>
            <a:spLocks noGrp="1"/>
          </p:cNvSpPr>
          <p:nvPr>
            <p:ph idx="4294967295"/>
          </p:nvPr>
        </p:nvSpPr>
        <p:spPr>
          <a:xfrm>
            <a:off x="152400" y="1066800"/>
            <a:ext cx="8534400" cy="5638800"/>
          </a:xfrm>
        </p:spPr>
        <p:txBody>
          <a:bodyPr/>
          <a:lstStyle/>
          <a:p>
            <a:pPr defTabSz="457200">
              <a:buFontTx/>
              <a:buNone/>
            </a:pPr>
            <a:r>
              <a:rPr lang="en-US" sz="2400">
                <a:ea typeface="Cambria" pitchFamily="-84" charset="0"/>
                <a:cs typeface="Cambria" pitchFamily="-84" charset="0"/>
              </a:rPr>
              <a:t>Look - a red bottle!</a:t>
            </a: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endParaRPr lang="en-US" sz="2400">
              <a:ea typeface="Cambria" pitchFamily="-84" charset="0"/>
              <a:cs typeface="Cambria" pitchFamily="-84" charset="0"/>
            </a:endParaRPr>
          </a:p>
          <a:p>
            <a:pPr defTabSz="457200">
              <a:buFontTx/>
              <a:buNone/>
            </a:pPr>
            <a:r>
              <a:rPr lang="en-US" sz="2400">
                <a:ea typeface="Cambria" pitchFamily="-84" charset="0"/>
                <a:cs typeface="Cambria" pitchFamily="-84" charset="0"/>
              </a:rPr>
              <a:t>Do you see another </a:t>
            </a:r>
            <a:r>
              <a:rPr lang="en-US" sz="2400" i="1">
                <a:solidFill>
                  <a:srgbClr val="006400"/>
                </a:solidFill>
                <a:ea typeface="Cambria" pitchFamily="-84" charset="0"/>
                <a:cs typeface="Cambria" pitchFamily="-84" charset="0"/>
              </a:rPr>
              <a:t>one</a:t>
            </a:r>
            <a:r>
              <a:rPr lang="en-US" sz="2400">
                <a:ea typeface="Cambria" pitchFamily="-84" charset="0"/>
                <a:cs typeface="Cambria" pitchFamily="-84" charset="0"/>
              </a:rPr>
              <a:t>?</a:t>
            </a:r>
          </a:p>
        </p:txBody>
      </p:sp>
      <p:pic>
        <p:nvPicPr>
          <p:cNvPr id="2040836" name="Picture 19"/>
          <p:cNvPicPr>
            <a:picLocks noChangeAspect="1" noChangeArrowheads="1"/>
          </p:cNvPicPr>
          <p:nvPr/>
        </p:nvPicPr>
        <p:blipFill>
          <a:blip r:embed="rId3"/>
          <a:srcRect/>
          <a:stretch>
            <a:fillRect/>
          </a:stretch>
        </p:blipFill>
        <p:spPr bwMode="auto">
          <a:xfrm>
            <a:off x="3581400" y="914400"/>
            <a:ext cx="836613" cy="1666875"/>
          </a:xfrm>
          <a:prstGeom prst="rect">
            <a:avLst/>
          </a:prstGeom>
          <a:noFill/>
          <a:ln w="9525">
            <a:noFill/>
            <a:miter lim="800000"/>
            <a:headEnd/>
            <a:tailEnd/>
          </a:ln>
        </p:spPr>
      </p:pic>
      <p:pic>
        <p:nvPicPr>
          <p:cNvPr id="2040837" name="Picture 19"/>
          <p:cNvPicPr>
            <a:picLocks noChangeAspect="1" noChangeArrowheads="1"/>
          </p:cNvPicPr>
          <p:nvPr/>
        </p:nvPicPr>
        <p:blipFill>
          <a:blip r:embed="rId3"/>
          <a:srcRect/>
          <a:stretch>
            <a:fillRect/>
          </a:stretch>
        </p:blipFill>
        <p:spPr bwMode="auto">
          <a:xfrm>
            <a:off x="1600200" y="3733800"/>
            <a:ext cx="836613" cy="1666875"/>
          </a:xfrm>
          <a:prstGeom prst="rect">
            <a:avLst/>
          </a:prstGeom>
          <a:noFill/>
          <a:ln w="9525">
            <a:noFill/>
            <a:miter lim="800000"/>
            <a:headEnd/>
            <a:tailEnd/>
          </a:ln>
        </p:spPr>
      </p:pic>
      <p:pic>
        <p:nvPicPr>
          <p:cNvPr id="2040838" name="Picture 24"/>
          <p:cNvPicPr>
            <a:picLocks noChangeAspect="1" noChangeArrowheads="1"/>
          </p:cNvPicPr>
          <p:nvPr/>
        </p:nvPicPr>
        <p:blipFill>
          <a:blip r:embed="rId4"/>
          <a:srcRect/>
          <a:stretch>
            <a:fillRect/>
          </a:stretch>
        </p:blipFill>
        <p:spPr bwMode="auto">
          <a:xfrm>
            <a:off x="5715000" y="3657600"/>
            <a:ext cx="874713" cy="1743075"/>
          </a:xfrm>
          <a:prstGeom prst="rect">
            <a:avLst/>
          </a:prstGeom>
          <a:noFill/>
          <a:ln w="9525">
            <a:noFill/>
            <a:miter lim="800000"/>
            <a:headEnd/>
            <a:tailEnd/>
          </a:ln>
        </p:spPr>
      </p:pic>
      <p:sp>
        <p:nvSpPr>
          <p:cNvPr id="2040839" name="Oval 8"/>
          <p:cNvSpPr>
            <a:spLocks noChangeArrowheads="1"/>
          </p:cNvSpPr>
          <p:nvPr/>
        </p:nvSpPr>
        <p:spPr bwMode="auto">
          <a:xfrm>
            <a:off x="1143000" y="3810000"/>
            <a:ext cx="1676400" cy="1828800"/>
          </a:xfrm>
          <a:prstGeom prst="ellipse">
            <a:avLst/>
          </a:prstGeom>
          <a:solidFill>
            <a:schemeClr val="folHlink">
              <a:alpha val="3137"/>
            </a:schemeClr>
          </a:solidFill>
          <a:ln w="9525">
            <a:solidFill>
              <a:schemeClr val="folHlink"/>
            </a:solidFill>
            <a:round/>
            <a:headEnd/>
            <a:tailEnd/>
          </a:ln>
        </p:spPr>
        <p:txBody>
          <a:bodyPr>
            <a:prstTxWarp prst="textNoShape">
              <a:avLst/>
            </a:prstTxWarp>
          </a:bodyPr>
          <a:lstStyle/>
          <a:p>
            <a:endParaRPr lang="en-US">
              <a:ea typeface="Cambria" pitchFamily="-84" charset="0"/>
              <a:cs typeface="Cambria" pitchFamily="-84" charset="0"/>
            </a:endParaRPr>
          </a:p>
        </p:txBody>
      </p:sp>
      <p:sp>
        <p:nvSpPr>
          <p:cNvPr id="10" name="TextBox 9"/>
          <p:cNvSpPr txBox="1"/>
          <p:nvPr/>
        </p:nvSpPr>
        <p:spPr>
          <a:xfrm>
            <a:off x="2743200" y="5226050"/>
            <a:ext cx="6400800" cy="1616075"/>
          </a:xfrm>
          <a:prstGeom prst="rect">
            <a:avLst/>
          </a:prstGeom>
          <a:noFill/>
        </p:spPr>
        <p:txBody>
          <a:bodyPr>
            <a:prstTxWarp prst="textNoShape">
              <a:avLst/>
            </a:prstTxWarp>
            <a:spAutoFit/>
          </a:bodyPr>
          <a:lstStyle/>
          <a:p>
            <a:pPr defTabSz="457200" eaLnBrk="1" hangingPunct="1"/>
            <a:r>
              <a:rPr lang="en-US" sz="2000" b="0">
                <a:ea typeface="Cambria" pitchFamily="-84" charset="0"/>
                <a:cs typeface="Cambria" pitchFamily="-84" charset="0"/>
              </a:rPr>
              <a:t>Two steps:</a:t>
            </a:r>
          </a:p>
          <a:p>
            <a:pPr defTabSz="457200" eaLnBrk="1" hangingPunct="1">
              <a:buFontTx/>
              <a:buAutoNum type="arabicParenBoth"/>
            </a:pPr>
            <a:r>
              <a:rPr lang="en-US" sz="2000" b="0">
                <a:ea typeface="Cambria" pitchFamily="-84" charset="0"/>
                <a:cs typeface="Cambria" pitchFamily="-84" charset="0"/>
              </a:rPr>
              <a:t>Identify </a:t>
            </a:r>
            <a:r>
              <a:rPr lang="en-US" sz="2000" b="0">
                <a:solidFill>
                  <a:srgbClr val="006400"/>
                </a:solidFill>
                <a:ea typeface="Cambria" pitchFamily="-84" charset="0"/>
                <a:cs typeface="Cambria" pitchFamily="-84" charset="0"/>
              </a:rPr>
              <a:t>syntactic</a:t>
            </a:r>
            <a:r>
              <a:rPr lang="en-US" sz="2000" b="0">
                <a:ea typeface="Cambria" pitchFamily="-84" charset="0"/>
                <a:cs typeface="Cambria" pitchFamily="-84" charset="0"/>
              </a:rPr>
              <a:t> antecedent (based on syntactic category of </a:t>
            </a:r>
            <a:r>
              <a:rPr lang="en-US" sz="2000" b="0" i="1">
                <a:ea typeface="Cambria" pitchFamily="-84" charset="0"/>
                <a:cs typeface="Cambria" pitchFamily="-84" charset="0"/>
              </a:rPr>
              <a:t>one</a:t>
            </a:r>
            <a:r>
              <a:rPr lang="en-US" sz="2000" b="0">
                <a:ea typeface="Cambria" pitchFamily="-84" charset="0"/>
                <a:cs typeface="Cambria" pitchFamily="-84" charset="0"/>
              </a:rPr>
              <a:t>)</a:t>
            </a:r>
          </a:p>
          <a:p>
            <a:pPr defTabSz="457200" eaLnBrk="1" hangingPunct="1">
              <a:buFontTx/>
              <a:buAutoNum type="arabicParenBoth"/>
            </a:pPr>
            <a:r>
              <a:rPr lang="en-US" sz="2000" b="0">
                <a:ea typeface="Cambria" pitchFamily="-84" charset="0"/>
                <a:cs typeface="Cambria" pitchFamily="-84" charset="0"/>
              </a:rPr>
              <a:t>Identify </a:t>
            </a:r>
            <a:r>
              <a:rPr lang="en-US" sz="2000" b="0">
                <a:solidFill>
                  <a:srgbClr val="660066"/>
                </a:solidFill>
                <a:ea typeface="Cambria" pitchFamily="-84" charset="0"/>
                <a:cs typeface="Cambria" pitchFamily="-84" charset="0"/>
              </a:rPr>
              <a:t>semantic</a:t>
            </a:r>
            <a:r>
              <a:rPr lang="en-US" sz="2000" b="0">
                <a:ea typeface="Cambria" pitchFamily="-84" charset="0"/>
                <a:cs typeface="Cambria" pitchFamily="-84" charset="0"/>
              </a:rPr>
              <a:t> referent (based on syntactic antecedent)</a:t>
            </a:r>
            <a:endParaRPr lang="en-US" sz="2000" b="0">
              <a:ea typeface="Cambria" pitchFamily="-84" charset="0"/>
              <a:cs typeface="Cambria" pitchFamily="-8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2882" name="Title 1"/>
          <p:cNvSpPr>
            <a:spLocks noGrp="1"/>
          </p:cNvSpPr>
          <p:nvPr>
            <p:ph type="title" idx="4294967295"/>
          </p:nvPr>
        </p:nvSpPr>
        <p:spPr>
          <a:xfrm>
            <a:off x="685800" y="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r>
              <a:rPr lang="en-US" sz="3200">
                <a:solidFill>
                  <a:srgbClr val="4C21B1"/>
                </a:solidFill>
                <a:ea typeface="Cambria" pitchFamily="-84" charset="0"/>
                <a:cs typeface="Cambria" pitchFamily="-84" charset="0"/>
              </a:rPr>
              <a:t>: Syntactic Category</a:t>
            </a:r>
          </a:p>
        </p:txBody>
      </p:sp>
      <p:sp>
        <p:nvSpPr>
          <p:cNvPr id="2042883" name="Content Placeholder 2"/>
          <p:cNvSpPr>
            <a:spLocks noGrp="1"/>
          </p:cNvSpPr>
          <p:nvPr>
            <p:ph idx="4294967295"/>
          </p:nvPr>
        </p:nvSpPr>
        <p:spPr>
          <a:xfrm>
            <a:off x="152400" y="1066800"/>
            <a:ext cx="8534400" cy="5638800"/>
          </a:xfrm>
        </p:spPr>
        <p:txBody>
          <a:bodyPr/>
          <a:lstStyle/>
          <a:p>
            <a:pPr defTabSz="457200">
              <a:buFontTx/>
              <a:buNone/>
            </a:pPr>
            <a:r>
              <a:rPr lang="en-US" sz="2200">
                <a:ea typeface="Cambria" pitchFamily="-84" charset="0"/>
                <a:cs typeface="Cambria" pitchFamily="-84" charset="0"/>
              </a:rPr>
              <a:t>	</a:t>
            </a:r>
            <a:r>
              <a:rPr lang="en-US" sz="2000">
                <a:ea typeface="Cambria" pitchFamily="-84" charset="0"/>
                <a:cs typeface="Cambria" pitchFamily="-84" charset="0"/>
              </a:rPr>
              <a:t>Standard linguistic theory says that </a:t>
            </a:r>
            <a:r>
              <a:rPr lang="en-US" sz="2000" i="1">
                <a:ea typeface="Cambria" pitchFamily="-84" charset="0"/>
                <a:cs typeface="Cambria" pitchFamily="-84" charset="0"/>
              </a:rPr>
              <a:t>one</a:t>
            </a:r>
            <a:r>
              <a:rPr lang="en-US" sz="2000">
                <a:ea typeface="Cambria" pitchFamily="-84" charset="0"/>
                <a:cs typeface="Cambria" pitchFamily="-84" charset="0"/>
              </a:rPr>
              <a:t> in these kind of utterances is a syntactic category smaller than an entire noun phrase, but larger than just a noun (N</a:t>
            </a:r>
            <a:r>
              <a:rPr lang="en-US" sz="2000" baseline="30000">
                <a:ea typeface="Cambria" pitchFamily="-84" charset="0"/>
                <a:cs typeface="Cambria" pitchFamily="-84" charset="0"/>
              </a:rPr>
              <a:t>0</a:t>
            </a:r>
            <a:r>
              <a:rPr lang="en-US" sz="2000">
                <a:ea typeface="Cambria" pitchFamily="-84" charset="0"/>
                <a:cs typeface="Cambria" pitchFamily="-84" charset="0"/>
              </a:rPr>
              <a:t>).  This category is sometimes called </a:t>
            </a:r>
            <a:r>
              <a:rPr lang="en-US" sz="2000">
                <a:solidFill>
                  <a:srgbClr val="006400"/>
                </a:solidFill>
                <a:ea typeface="Cambria" pitchFamily="-84" charset="0"/>
                <a:cs typeface="Cambria" pitchFamily="-84" charset="0"/>
              </a:rPr>
              <a:t>N</a:t>
            </a:r>
            <a:r>
              <a:rPr lang="en-US" sz="2000">
                <a:solidFill>
                  <a:srgbClr val="006400"/>
                </a:solidFill>
                <a:ea typeface="Cambria" pitchFamily="-84" charset="0"/>
                <a:cs typeface="Cambria" pitchFamily="-84" charset="0"/>
                <a:sym typeface="Symbol" pitchFamily="-84" charset="2"/>
              </a:rPr>
              <a:t></a:t>
            </a:r>
            <a:r>
              <a:rPr lang="en-US" sz="2000">
                <a:ea typeface="Cambria" pitchFamily="-84" charset="0"/>
                <a:cs typeface="Cambria" pitchFamily="-84" charset="0"/>
              </a:rPr>
              <a:t>.  This category includes sequences like “bottle” and “red bottle”.</a:t>
            </a:r>
            <a:endParaRPr lang="en-US" sz="2000">
              <a:solidFill>
                <a:srgbClr val="FFFF00"/>
              </a:solidFill>
              <a:ea typeface="Cambria" pitchFamily="-84" charset="0"/>
              <a:cs typeface="Cambria" pitchFamily="-84" charset="0"/>
            </a:endParaRPr>
          </a:p>
          <a:p>
            <a:pPr defTabSz="457200">
              <a:buFontTx/>
              <a:buNone/>
            </a:pPr>
            <a:endParaRPr lang="en-US" sz="2200">
              <a:ea typeface="Cambria" pitchFamily="-84" charset="0"/>
              <a:cs typeface="Cambria" pitchFamily="-84" charset="0"/>
            </a:endParaRPr>
          </a:p>
          <a:p>
            <a:pPr defTabSz="457200">
              <a:buFontTx/>
              <a:buNone/>
            </a:pPr>
            <a:endParaRPr lang="en-US" sz="2200">
              <a:ea typeface="Cambria" pitchFamily="-84" charset="0"/>
              <a:cs typeface="Cambria" pitchFamily="-84" charset="0"/>
            </a:endParaRPr>
          </a:p>
          <a:p>
            <a:pPr defTabSz="457200">
              <a:buFontTx/>
              <a:buNone/>
            </a:pPr>
            <a:endParaRPr lang="en-US" sz="2200">
              <a:ea typeface="Cambria" pitchFamily="-84" charset="0"/>
              <a:cs typeface="Cambria" pitchFamily="-84" charset="0"/>
            </a:endParaRPr>
          </a:p>
        </p:txBody>
      </p:sp>
      <p:sp>
        <p:nvSpPr>
          <p:cNvPr id="9" name="Text Box 14"/>
          <p:cNvSpPr txBox="1">
            <a:spLocks noChangeArrowheads="1"/>
          </p:cNvSpPr>
          <p:nvPr/>
        </p:nvSpPr>
        <p:spPr bwMode="auto">
          <a:xfrm>
            <a:off x="1828800" y="37338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sp>
        <p:nvSpPr>
          <p:cNvPr id="20" name="Text Box 26"/>
          <p:cNvSpPr txBox="1">
            <a:spLocks noChangeArrowheads="1"/>
          </p:cNvSpPr>
          <p:nvPr/>
        </p:nvSpPr>
        <p:spPr bwMode="auto">
          <a:xfrm>
            <a:off x="609600" y="3657600"/>
            <a:ext cx="6921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det</a:t>
            </a:r>
          </a:p>
        </p:txBody>
      </p:sp>
      <p:sp>
        <p:nvSpPr>
          <p:cNvPr id="24" name="Text Box 31"/>
          <p:cNvSpPr txBox="1">
            <a:spLocks noChangeArrowheads="1"/>
          </p:cNvSpPr>
          <p:nvPr/>
        </p:nvSpPr>
        <p:spPr bwMode="auto">
          <a:xfrm>
            <a:off x="1371600" y="2819400"/>
            <a:ext cx="536575"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NP</a:t>
            </a:r>
          </a:p>
        </p:txBody>
      </p:sp>
      <p:cxnSp>
        <p:nvCxnSpPr>
          <p:cNvPr id="2042887" name="Straight Connector 26"/>
          <p:cNvCxnSpPr>
            <a:cxnSpLocks noChangeShapeType="1"/>
            <a:stCxn id="24" idx="2"/>
            <a:endCxn id="20" idx="0"/>
          </p:cNvCxnSpPr>
          <p:nvPr/>
        </p:nvCxnSpPr>
        <p:spPr bwMode="auto">
          <a:xfrm flipH="1">
            <a:off x="955675" y="3216275"/>
            <a:ext cx="684213" cy="441325"/>
          </a:xfrm>
          <a:prstGeom prst="line">
            <a:avLst/>
          </a:prstGeom>
          <a:noFill/>
          <a:ln w="9525">
            <a:solidFill>
              <a:schemeClr val="tx1"/>
            </a:solidFill>
            <a:round/>
            <a:headEnd/>
            <a:tailEnd/>
          </a:ln>
        </p:spPr>
      </p:cxnSp>
      <p:cxnSp>
        <p:nvCxnSpPr>
          <p:cNvPr id="2042888" name="Straight Connector 27"/>
          <p:cNvCxnSpPr>
            <a:cxnSpLocks noChangeShapeType="1"/>
            <a:stCxn id="9" idx="0"/>
            <a:endCxn id="24" idx="2"/>
          </p:cNvCxnSpPr>
          <p:nvPr/>
        </p:nvCxnSpPr>
        <p:spPr bwMode="auto">
          <a:xfrm flipH="1" flipV="1">
            <a:off x="1639888" y="3216275"/>
            <a:ext cx="455612" cy="517525"/>
          </a:xfrm>
          <a:prstGeom prst="line">
            <a:avLst/>
          </a:prstGeom>
          <a:noFill/>
          <a:ln w="9525">
            <a:solidFill>
              <a:schemeClr val="tx1"/>
            </a:solidFill>
            <a:round/>
            <a:headEnd/>
            <a:tailEnd/>
          </a:ln>
        </p:spPr>
      </p:cxnSp>
      <p:cxnSp>
        <p:nvCxnSpPr>
          <p:cNvPr id="2042889" name="Straight Connector 33"/>
          <p:cNvCxnSpPr>
            <a:cxnSpLocks noChangeShapeType="1"/>
            <a:stCxn id="20" idx="2"/>
            <a:endCxn id="37" idx="0"/>
          </p:cNvCxnSpPr>
          <p:nvPr/>
        </p:nvCxnSpPr>
        <p:spPr bwMode="auto">
          <a:xfrm flipH="1">
            <a:off x="727075" y="4054475"/>
            <a:ext cx="228600" cy="441325"/>
          </a:xfrm>
          <a:prstGeom prst="line">
            <a:avLst/>
          </a:prstGeom>
          <a:noFill/>
          <a:ln w="9525">
            <a:solidFill>
              <a:schemeClr val="tx1"/>
            </a:solidFill>
            <a:round/>
            <a:headEnd/>
            <a:tailEnd/>
          </a:ln>
        </p:spPr>
      </p:cxnSp>
      <p:sp>
        <p:nvSpPr>
          <p:cNvPr id="37" name="Text Box 26"/>
          <p:cNvSpPr txBox="1">
            <a:spLocks noChangeArrowheads="1"/>
          </p:cNvSpPr>
          <p:nvPr/>
        </p:nvSpPr>
        <p:spPr bwMode="auto">
          <a:xfrm>
            <a:off x="152400" y="4495800"/>
            <a:ext cx="11493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another</a:t>
            </a:r>
          </a:p>
        </p:txBody>
      </p:sp>
      <p:cxnSp>
        <p:nvCxnSpPr>
          <p:cNvPr id="2042891" name="Straight Connector 40"/>
          <p:cNvCxnSpPr>
            <a:cxnSpLocks noChangeShapeType="1"/>
            <a:stCxn id="9" idx="2"/>
            <a:endCxn id="42" idx="0"/>
          </p:cNvCxnSpPr>
          <p:nvPr/>
        </p:nvCxnSpPr>
        <p:spPr bwMode="auto">
          <a:xfrm>
            <a:off x="2095500" y="4130675"/>
            <a:ext cx="114300" cy="441325"/>
          </a:xfrm>
          <a:prstGeom prst="line">
            <a:avLst/>
          </a:prstGeom>
          <a:noFill/>
          <a:ln w="9525">
            <a:solidFill>
              <a:schemeClr val="tx1"/>
            </a:solidFill>
            <a:round/>
            <a:headEnd/>
            <a:tailEnd/>
          </a:ln>
        </p:spPr>
      </p:cxnSp>
      <p:sp>
        <p:nvSpPr>
          <p:cNvPr id="42" name="Text Box 26"/>
          <p:cNvSpPr txBox="1">
            <a:spLocks noChangeArrowheads="1"/>
          </p:cNvSpPr>
          <p:nvPr/>
        </p:nvSpPr>
        <p:spPr bwMode="auto">
          <a:xfrm>
            <a:off x="1905000" y="45720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a:t>
            </a:r>
            <a:r>
              <a:rPr lang="en-US" sz="2000" b="0" baseline="30000">
                <a:effectLst>
                  <a:outerShdw blurRad="38100" dist="38100" dir="2700000" algn="tl">
                    <a:srgbClr val="FFFFFF"/>
                  </a:outerShdw>
                </a:effectLst>
                <a:ea typeface="Cambria" pitchFamily="-84" charset="0"/>
                <a:cs typeface="Cambria" pitchFamily="-84" charset="0"/>
              </a:rPr>
              <a:t>0</a:t>
            </a:r>
            <a:endParaRPr lang="en-US" sz="2000" b="0">
              <a:effectLst>
                <a:outerShdw blurRad="38100" dist="38100" dir="2700000" algn="tl">
                  <a:srgbClr val="FFFFFF"/>
                </a:outerShdw>
              </a:effectLst>
              <a:ea typeface="Cambria" pitchFamily="-84" charset="0"/>
              <a:cs typeface="Cambria" pitchFamily="-84" charset="0"/>
            </a:endParaRPr>
          </a:p>
        </p:txBody>
      </p:sp>
      <p:cxnSp>
        <p:nvCxnSpPr>
          <p:cNvPr id="2042893" name="Straight Connector 43"/>
          <p:cNvCxnSpPr>
            <a:cxnSpLocks noChangeShapeType="1"/>
            <a:stCxn id="42" idx="2"/>
            <a:endCxn id="45" idx="0"/>
          </p:cNvCxnSpPr>
          <p:nvPr/>
        </p:nvCxnSpPr>
        <p:spPr bwMode="auto">
          <a:xfrm>
            <a:off x="2209800" y="4968875"/>
            <a:ext cx="38100" cy="365125"/>
          </a:xfrm>
          <a:prstGeom prst="line">
            <a:avLst/>
          </a:prstGeom>
          <a:noFill/>
          <a:ln w="9525">
            <a:solidFill>
              <a:schemeClr val="tx1"/>
            </a:solidFill>
            <a:round/>
            <a:headEnd/>
            <a:tailEnd/>
          </a:ln>
        </p:spPr>
      </p:cxnSp>
      <p:sp>
        <p:nvSpPr>
          <p:cNvPr id="45" name="Text Box 26"/>
          <p:cNvSpPr txBox="1">
            <a:spLocks noChangeArrowheads="1"/>
          </p:cNvSpPr>
          <p:nvPr/>
        </p:nvSpPr>
        <p:spPr bwMode="auto">
          <a:xfrm>
            <a:off x="1752600" y="5334000"/>
            <a:ext cx="990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bottle</a:t>
            </a:r>
          </a:p>
        </p:txBody>
      </p:sp>
      <p:sp>
        <p:nvSpPr>
          <p:cNvPr id="54" name="Text Box 14"/>
          <p:cNvSpPr txBox="1">
            <a:spLocks noChangeArrowheads="1"/>
          </p:cNvSpPr>
          <p:nvPr/>
        </p:nvSpPr>
        <p:spPr bwMode="auto">
          <a:xfrm>
            <a:off x="6096000" y="37338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sp>
        <p:nvSpPr>
          <p:cNvPr id="55" name="Text Box 26"/>
          <p:cNvSpPr txBox="1">
            <a:spLocks noChangeArrowheads="1"/>
          </p:cNvSpPr>
          <p:nvPr/>
        </p:nvSpPr>
        <p:spPr bwMode="auto">
          <a:xfrm>
            <a:off x="4876800" y="3657600"/>
            <a:ext cx="6921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det</a:t>
            </a:r>
          </a:p>
        </p:txBody>
      </p:sp>
      <p:sp>
        <p:nvSpPr>
          <p:cNvPr id="56" name="Text Box 31"/>
          <p:cNvSpPr txBox="1">
            <a:spLocks noChangeArrowheads="1"/>
          </p:cNvSpPr>
          <p:nvPr/>
        </p:nvSpPr>
        <p:spPr bwMode="auto">
          <a:xfrm>
            <a:off x="5638800" y="2819400"/>
            <a:ext cx="536575"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NP</a:t>
            </a:r>
          </a:p>
        </p:txBody>
      </p:sp>
      <p:cxnSp>
        <p:nvCxnSpPr>
          <p:cNvPr id="2042898" name="Straight Connector 56"/>
          <p:cNvCxnSpPr>
            <a:cxnSpLocks noChangeShapeType="1"/>
            <a:stCxn id="56" idx="2"/>
            <a:endCxn id="55" idx="0"/>
          </p:cNvCxnSpPr>
          <p:nvPr/>
        </p:nvCxnSpPr>
        <p:spPr bwMode="auto">
          <a:xfrm flipH="1">
            <a:off x="5222875" y="3216275"/>
            <a:ext cx="684213" cy="441325"/>
          </a:xfrm>
          <a:prstGeom prst="line">
            <a:avLst/>
          </a:prstGeom>
          <a:noFill/>
          <a:ln w="9525">
            <a:solidFill>
              <a:schemeClr val="tx1"/>
            </a:solidFill>
            <a:round/>
            <a:headEnd/>
            <a:tailEnd/>
          </a:ln>
        </p:spPr>
      </p:cxnSp>
      <p:cxnSp>
        <p:nvCxnSpPr>
          <p:cNvPr id="2042899" name="Straight Connector 57"/>
          <p:cNvCxnSpPr>
            <a:cxnSpLocks noChangeShapeType="1"/>
            <a:stCxn id="54" idx="0"/>
            <a:endCxn id="56" idx="2"/>
          </p:cNvCxnSpPr>
          <p:nvPr/>
        </p:nvCxnSpPr>
        <p:spPr bwMode="auto">
          <a:xfrm flipH="1" flipV="1">
            <a:off x="5907088" y="3216275"/>
            <a:ext cx="455612" cy="517525"/>
          </a:xfrm>
          <a:prstGeom prst="line">
            <a:avLst/>
          </a:prstGeom>
          <a:noFill/>
          <a:ln w="9525">
            <a:solidFill>
              <a:schemeClr val="tx1"/>
            </a:solidFill>
            <a:round/>
            <a:headEnd/>
            <a:tailEnd/>
          </a:ln>
        </p:spPr>
      </p:cxnSp>
      <p:cxnSp>
        <p:nvCxnSpPr>
          <p:cNvPr id="2042900" name="Straight Connector 58"/>
          <p:cNvCxnSpPr>
            <a:cxnSpLocks noChangeShapeType="1"/>
            <a:stCxn id="55" idx="2"/>
            <a:endCxn id="60" idx="0"/>
          </p:cNvCxnSpPr>
          <p:nvPr/>
        </p:nvCxnSpPr>
        <p:spPr bwMode="auto">
          <a:xfrm flipH="1">
            <a:off x="5005388" y="4054475"/>
            <a:ext cx="217487" cy="441325"/>
          </a:xfrm>
          <a:prstGeom prst="line">
            <a:avLst/>
          </a:prstGeom>
          <a:noFill/>
          <a:ln w="9525">
            <a:solidFill>
              <a:schemeClr val="tx1"/>
            </a:solidFill>
            <a:round/>
            <a:headEnd/>
            <a:tailEnd/>
          </a:ln>
        </p:spPr>
      </p:cxnSp>
      <p:sp>
        <p:nvSpPr>
          <p:cNvPr id="60" name="Text Box 26"/>
          <p:cNvSpPr txBox="1">
            <a:spLocks noChangeArrowheads="1"/>
          </p:cNvSpPr>
          <p:nvPr/>
        </p:nvSpPr>
        <p:spPr bwMode="auto">
          <a:xfrm>
            <a:off x="4440238" y="4495800"/>
            <a:ext cx="1128712"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another</a:t>
            </a:r>
          </a:p>
        </p:txBody>
      </p:sp>
      <p:cxnSp>
        <p:nvCxnSpPr>
          <p:cNvPr id="2042902" name="Straight Connector 67"/>
          <p:cNvCxnSpPr>
            <a:cxnSpLocks noChangeShapeType="1"/>
            <a:stCxn id="54" idx="2"/>
          </p:cNvCxnSpPr>
          <p:nvPr/>
        </p:nvCxnSpPr>
        <p:spPr bwMode="auto">
          <a:xfrm rot="5400000">
            <a:off x="5972175" y="4178300"/>
            <a:ext cx="438150" cy="342900"/>
          </a:xfrm>
          <a:prstGeom prst="line">
            <a:avLst/>
          </a:prstGeom>
          <a:noFill/>
          <a:ln w="9525">
            <a:solidFill>
              <a:schemeClr val="tx1"/>
            </a:solidFill>
            <a:round/>
            <a:headEnd/>
            <a:tailEnd/>
          </a:ln>
        </p:spPr>
      </p:cxnSp>
      <p:sp>
        <p:nvSpPr>
          <p:cNvPr id="71" name="Text Box 26"/>
          <p:cNvSpPr txBox="1">
            <a:spLocks noChangeArrowheads="1"/>
          </p:cNvSpPr>
          <p:nvPr/>
        </p:nvSpPr>
        <p:spPr bwMode="auto">
          <a:xfrm>
            <a:off x="57912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adj</a:t>
            </a:r>
          </a:p>
        </p:txBody>
      </p:sp>
      <p:cxnSp>
        <p:nvCxnSpPr>
          <p:cNvPr id="2042904" name="Straight Connector 71"/>
          <p:cNvCxnSpPr>
            <a:cxnSpLocks noChangeShapeType="1"/>
            <a:endCxn id="73" idx="0"/>
          </p:cNvCxnSpPr>
          <p:nvPr/>
        </p:nvCxnSpPr>
        <p:spPr bwMode="auto">
          <a:xfrm rot="16200000" flipH="1">
            <a:off x="5859463" y="5173662"/>
            <a:ext cx="438150" cy="34925"/>
          </a:xfrm>
          <a:prstGeom prst="line">
            <a:avLst/>
          </a:prstGeom>
          <a:noFill/>
          <a:ln w="9525">
            <a:solidFill>
              <a:schemeClr val="tx1"/>
            </a:solidFill>
            <a:round/>
            <a:headEnd/>
            <a:tailEnd/>
          </a:ln>
        </p:spPr>
      </p:cxnSp>
      <p:sp>
        <p:nvSpPr>
          <p:cNvPr id="73" name="Text Box 26"/>
          <p:cNvSpPr txBox="1">
            <a:spLocks noChangeArrowheads="1"/>
          </p:cNvSpPr>
          <p:nvPr/>
        </p:nvSpPr>
        <p:spPr bwMode="auto">
          <a:xfrm>
            <a:off x="57912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red</a:t>
            </a:r>
          </a:p>
        </p:txBody>
      </p:sp>
      <p:sp>
        <p:nvSpPr>
          <p:cNvPr id="75" name="Text Box 14"/>
          <p:cNvSpPr txBox="1">
            <a:spLocks noChangeArrowheads="1"/>
          </p:cNvSpPr>
          <p:nvPr/>
        </p:nvSpPr>
        <p:spPr bwMode="auto">
          <a:xfrm>
            <a:off x="67818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cxnSp>
        <p:nvCxnSpPr>
          <p:cNvPr id="2042907" name="Straight Connector 75"/>
          <p:cNvCxnSpPr>
            <a:cxnSpLocks noChangeShapeType="1"/>
            <a:stCxn id="75" idx="2"/>
            <a:endCxn id="77" idx="0"/>
          </p:cNvCxnSpPr>
          <p:nvPr/>
        </p:nvCxnSpPr>
        <p:spPr bwMode="auto">
          <a:xfrm>
            <a:off x="7048500" y="4968875"/>
            <a:ext cx="114300" cy="441325"/>
          </a:xfrm>
          <a:prstGeom prst="line">
            <a:avLst/>
          </a:prstGeom>
          <a:noFill/>
          <a:ln w="9525">
            <a:solidFill>
              <a:schemeClr val="tx1"/>
            </a:solidFill>
            <a:round/>
            <a:headEnd/>
            <a:tailEnd/>
          </a:ln>
        </p:spPr>
      </p:cxnSp>
      <p:sp>
        <p:nvSpPr>
          <p:cNvPr id="77" name="Text Box 26"/>
          <p:cNvSpPr txBox="1">
            <a:spLocks noChangeArrowheads="1"/>
          </p:cNvSpPr>
          <p:nvPr/>
        </p:nvSpPr>
        <p:spPr bwMode="auto">
          <a:xfrm>
            <a:off x="68580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a:t>
            </a:r>
            <a:r>
              <a:rPr lang="en-US" sz="2000" b="0" baseline="30000">
                <a:effectLst>
                  <a:outerShdw blurRad="38100" dist="38100" dir="2700000" algn="tl">
                    <a:srgbClr val="FFFFFF"/>
                  </a:outerShdw>
                </a:effectLst>
                <a:ea typeface="Cambria" pitchFamily="-84" charset="0"/>
                <a:cs typeface="Cambria" pitchFamily="-84" charset="0"/>
              </a:rPr>
              <a:t>0</a:t>
            </a:r>
            <a:endParaRPr lang="en-US" sz="2000" b="0">
              <a:effectLst>
                <a:outerShdw blurRad="38100" dist="38100" dir="2700000" algn="tl">
                  <a:srgbClr val="FFFFFF"/>
                </a:outerShdw>
              </a:effectLst>
              <a:ea typeface="Cambria" pitchFamily="-84" charset="0"/>
              <a:cs typeface="Cambria" pitchFamily="-84" charset="0"/>
            </a:endParaRPr>
          </a:p>
        </p:txBody>
      </p:sp>
      <p:cxnSp>
        <p:nvCxnSpPr>
          <p:cNvPr id="2042909" name="Straight Connector 77"/>
          <p:cNvCxnSpPr>
            <a:cxnSpLocks noChangeShapeType="1"/>
            <a:stCxn id="77" idx="2"/>
            <a:endCxn id="79" idx="0"/>
          </p:cNvCxnSpPr>
          <p:nvPr/>
        </p:nvCxnSpPr>
        <p:spPr bwMode="auto">
          <a:xfrm>
            <a:off x="7162800" y="5807075"/>
            <a:ext cx="38100" cy="365125"/>
          </a:xfrm>
          <a:prstGeom prst="line">
            <a:avLst/>
          </a:prstGeom>
          <a:noFill/>
          <a:ln w="9525">
            <a:solidFill>
              <a:schemeClr val="tx1"/>
            </a:solidFill>
            <a:round/>
            <a:headEnd/>
            <a:tailEnd/>
          </a:ln>
        </p:spPr>
      </p:cxnSp>
      <p:sp>
        <p:nvSpPr>
          <p:cNvPr id="79" name="Text Box 26"/>
          <p:cNvSpPr txBox="1">
            <a:spLocks noChangeArrowheads="1"/>
          </p:cNvSpPr>
          <p:nvPr/>
        </p:nvSpPr>
        <p:spPr bwMode="auto">
          <a:xfrm>
            <a:off x="6705600" y="6172200"/>
            <a:ext cx="990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bottle</a:t>
            </a:r>
          </a:p>
        </p:txBody>
      </p:sp>
      <p:cxnSp>
        <p:nvCxnSpPr>
          <p:cNvPr id="2042911" name="Straight Connector 79"/>
          <p:cNvCxnSpPr>
            <a:cxnSpLocks noChangeShapeType="1"/>
            <a:stCxn id="54" idx="2"/>
            <a:endCxn id="75" idx="0"/>
          </p:cNvCxnSpPr>
          <p:nvPr/>
        </p:nvCxnSpPr>
        <p:spPr bwMode="auto">
          <a:xfrm>
            <a:off x="6362700" y="4130675"/>
            <a:ext cx="685800" cy="441325"/>
          </a:xfrm>
          <a:prstGeom prst="line">
            <a:avLst/>
          </a:prstGeom>
          <a:noFill/>
          <a:ln w="9525">
            <a:solidFill>
              <a:schemeClr val="tx1"/>
            </a:solidFill>
            <a:round/>
            <a:headEnd/>
            <a:tailEnd/>
          </a:ln>
        </p:spPr>
      </p:cxnSp>
      <p:sp>
        <p:nvSpPr>
          <p:cNvPr id="2042912" name="TextBox 37"/>
          <p:cNvSpPr txBox="1">
            <a:spLocks noChangeArrowheads="1"/>
          </p:cNvSpPr>
          <p:nvPr/>
        </p:nvSpPr>
        <p:spPr bwMode="auto">
          <a:xfrm>
            <a:off x="152400" y="6388100"/>
            <a:ext cx="2643188" cy="366713"/>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800" b="0">
                <a:ea typeface="Cambria" pitchFamily="-84" charset="0"/>
                <a:cs typeface="Cambria" pitchFamily="-84" charset="0"/>
              </a:rPr>
              <a:t>[</a:t>
            </a:r>
            <a:r>
              <a:rPr lang="en-US" sz="1800" b="0" baseline="-25000">
                <a:ea typeface="Cambria" pitchFamily="-84" charset="0"/>
                <a:cs typeface="Cambria" pitchFamily="-84" charset="0"/>
              </a:rPr>
              <a:t>NP </a:t>
            </a:r>
            <a:r>
              <a:rPr lang="en-US" sz="1800" b="0">
                <a:ea typeface="Cambria" pitchFamily="-84" charset="0"/>
                <a:cs typeface="Cambria" pitchFamily="-84" charset="0"/>
              </a:rPr>
              <a:t>another [</a:t>
            </a:r>
            <a:r>
              <a:rPr lang="en-US" sz="1800" b="0" baseline="-25000">
                <a:ea typeface="Cambria" pitchFamily="-84" charset="0"/>
                <a:cs typeface="Cambria" pitchFamily="-84" charset="0"/>
              </a:rPr>
              <a:t>N</a:t>
            </a:r>
            <a:r>
              <a:rPr lang="en-US" sz="2000" b="0" baseline="-25000">
                <a:ea typeface="Cambria" pitchFamily="-84" charset="0"/>
                <a:cs typeface="Cambria" pitchFamily="-84" charset="0"/>
                <a:sym typeface="Symbol" pitchFamily="-84" charset="2"/>
              </a:rPr>
              <a:t>’</a:t>
            </a:r>
            <a:r>
              <a:rPr lang="en-US" sz="1800" b="0" baseline="-25000">
                <a:ea typeface="Cambria" pitchFamily="-84" charset="0"/>
                <a:cs typeface="Cambria" pitchFamily="-84" charset="0"/>
              </a:rPr>
              <a:t> </a:t>
            </a:r>
            <a:r>
              <a:rPr lang="en-US" sz="1800" b="0">
                <a:ea typeface="Cambria" pitchFamily="-84" charset="0"/>
                <a:cs typeface="Cambria" pitchFamily="-84" charset="0"/>
              </a:rPr>
              <a:t>[</a:t>
            </a:r>
            <a:r>
              <a:rPr lang="en-US" sz="1800" b="0" baseline="-25000">
                <a:ea typeface="Cambria" pitchFamily="-84" charset="0"/>
                <a:cs typeface="Cambria" pitchFamily="-84" charset="0"/>
              </a:rPr>
              <a:t>N0 </a:t>
            </a:r>
            <a:r>
              <a:rPr lang="en-US" sz="1800" b="0">
                <a:ea typeface="Cambria" pitchFamily="-84" charset="0"/>
                <a:cs typeface="Cambria" pitchFamily="-84" charset="0"/>
              </a:rPr>
              <a:t>bottle]]]</a:t>
            </a:r>
          </a:p>
        </p:txBody>
      </p:sp>
      <p:sp>
        <p:nvSpPr>
          <p:cNvPr id="2042913" name="TextBox 38"/>
          <p:cNvSpPr txBox="1">
            <a:spLocks noChangeArrowheads="1"/>
          </p:cNvSpPr>
          <p:nvPr/>
        </p:nvSpPr>
        <p:spPr bwMode="auto">
          <a:xfrm>
            <a:off x="3298825" y="6388100"/>
            <a:ext cx="3368675" cy="366713"/>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800" b="0">
                <a:ea typeface="Cambria" pitchFamily="-84" charset="0"/>
                <a:cs typeface="Cambria" pitchFamily="-84" charset="0"/>
              </a:rPr>
              <a:t>[</a:t>
            </a:r>
            <a:r>
              <a:rPr lang="en-US" sz="1800" b="0" baseline="-25000">
                <a:ea typeface="Cambria" pitchFamily="-84" charset="0"/>
                <a:cs typeface="Cambria" pitchFamily="-84" charset="0"/>
              </a:rPr>
              <a:t>NP </a:t>
            </a:r>
            <a:r>
              <a:rPr lang="en-US" sz="1800" b="0">
                <a:ea typeface="Cambria" pitchFamily="-84" charset="0"/>
                <a:cs typeface="Cambria" pitchFamily="-84" charset="0"/>
              </a:rPr>
              <a:t>another [</a:t>
            </a:r>
            <a:r>
              <a:rPr lang="en-US" sz="1800" b="0" baseline="-25000">
                <a:ea typeface="Cambria" pitchFamily="-84" charset="0"/>
                <a:cs typeface="Cambria" pitchFamily="-84" charset="0"/>
              </a:rPr>
              <a:t>N’  </a:t>
            </a:r>
            <a:r>
              <a:rPr lang="en-US" sz="1800" b="0">
                <a:ea typeface="Cambria" pitchFamily="-84" charset="0"/>
                <a:cs typeface="Cambria" pitchFamily="-84" charset="0"/>
              </a:rPr>
              <a:t>red</a:t>
            </a:r>
            <a:r>
              <a:rPr lang="en-US" sz="1800" b="0" baseline="-25000">
                <a:ea typeface="Cambria" pitchFamily="-84" charset="0"/>
                <a:cs typeface="Cambria" pitchFamily="-84" charset="0"/>
              </a:rPr>
              <a:t> </a:t>
            </a:r>
            <a:r>
              <a:rPr lang="en-US" sz="1800" b="0">
                <a:ea typeface="Cambria" pitchFamily="-84" charset="0"/>
                <a:cs typeface="Cambria" pitchFamily="-84" charset="0"/>
              </a:rPr>
              <a:t>[</a:t>
            </a:r>
            <a:r>
              <a:rPr lang="en-US" sz="1800" b="0" baseline="-25000">
                <a:ea typeface="Cambria" pitchFamily="-84" charset="0"/>
                <a:cs typeface="Cambria" pitchFamily="-84" charset="0"/>
              </a:rPr>
              <a:t>N’ </a:t>
            </a:r>
            <a:r>
              <a:rPr lang="en-US" sz="1800" b="0">
                <a:ea typeface="Cambria" pitchFamily="-84" charset="0"/>
                <a:cs typeface="Cambria" pitchFamily="-84" charset="0"/>
              </a:rPr>
              <a:t>[</a:t>
            </a:r>
            <a:r>
              <a:rPr lang="en-US" sz="1800" b="0" baseline="-25000">
                <a:ea typeface="Cambria" pitchFamily="-84" charset="0"/>
                <a:cs typeface="Cambria" pitchFamily="-84" charset="0"/>
              </a:rPr>
              <a:t>N0 </a:t>
            </a:r>
            <a:r>
              <a:rPr lang="en-US" sz="1800" b="0">
                <a:ea typeface="Cambria" pitchFamily="-84" charset="0"/>
                <a:cs typeface="Cambria" pitchFamily="-84" charset="0"/>
              </a:rPr>
              <a:t>bottle]]]]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2274" name="Title 1"/>
          <p:cNvSpPr>
            <a:spLocks/>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rgbClr val="4C21B1"/>
                </a:solidFill>
                <a:ea typeface="Cambria" pitchFamily="-84" charset="0"/>
                <a:cs typeface="Cambria" pitchFamily="-84" charset="0"/>
              </a:rPr>
              <a:t>Anaphoric </a:t>
            </a:r>
            <a:r>
              <a:rPr lang="en-US" sz="3200" b="0" i="1">
                <a:solidFill>
                  <a:srgbClr val="4C21B1"/>
                </a:solidFill>
                <a:ea typeface="Cambria" pitchFamily="-84" charset="0"/>
                <a:cs typeface="Cambria" pitchFamily="-84" charset="0"/>
              </a:rPr>
              <a:t>One</a:t>
            </a:r>
            <a:r>
              <a:rPr lang="en-US" sz="3200" b="0">
                <a:solidFill>
                  <a:srgbClr val="4C21B1"/>
                </a:solidFill>
                <a:ea typeface="Cambria" pitchFamily="-84" charset="0"/>
                <a:cs typeface="Cambria" pitchFamily="-84" charset="0"/>
              </a:rPr>
              <a:t>: Syntactic Category</a:t>
            </a:r>
          </a:p>
        </p:txBody>
      </p:sp>
      <p:sp>
        <p:nvSpPr>
          <p:cNvPr id="2102275" name="Content Placeholder 2"/>
          <p:cNvSpPr>
            <a:spLocks/>
          </p:cNvSpPr>
          <p:nvPr/>
        </p:nvSpPr>
        <p:spPr bwMode="auto">
          <a:xfrm>
            <a:off x="152400" y="1066800"/>
            <a:ext cx="8534400" cy="5638800"/>
          </a:xfrm>
          <a:prstGeom prst="rect">
            <a:avLst/>
          </a:prstGeom>
          <a:noFill/>
          <a:ln w="9525">
            <a:noFill/>
            <a:miter lim="800000"/>
            <a:headEnd/>
            <a:tailEnd/>
          </a:ln>
          <a:effectLst/>
        </p:spPr>
        <p:txBody>
          <a:bodyPr>
            <a:prstTxWarp prst="textNoShape">
              <a:avLst/>
            </a:prstTxWarp>
          </a:bodyPr>
          <a:lstStyle/>
          <a:p>
            <a:pPr marL="342900" indent="-342900" defTabSz="457200" eaLnBrk="1" hangingPunct="1">
              <a:spcBef>
                <a:spcPct val="20000"/>
              </a:spcBef>
            </a:pPr>
            <a:r>
              <a:rPr lang="en-US" sz="2200" b="0">
                <a:ea typeface="Cambria" pitchFamily="-84" charset="0"/>
                <a:cs typeface="Cambria" pitchFamily="-84" charset="0"/>
              </a:rPr>
              <a:t>	</a:t>
            </a:r>
            <a:r>
              <a:rPr lang="en-US" sz="2000" b="0">
                <a:ea typeface="Cambria" pitchFamily="-84" charset="0"/>
                <a:cs typeface="Cambria" pitchFamily="-84" charset="0"/>
              </a:rPr>
              <a:t>Standard linguistic theory says that </a:t>
            </a:r>
            <a:r>
              <a:rPr lang="en-US" sz="2000" b="0" i="1">
                <a:ea typeface="Cambria" pitchFamily="-84" charset="0"/>
                <a:cs typeface="Cambria" pitchFamily="-84" charset="0"/>
              </a:rPr>
              <a:t>one</a:t>
            </a:r>
            <a:r>
              <a:rPr lang="en-US" sz="2000" b="0">
                <a:ea typeface="Cambria" pitchFamily="-84" charset="0"/>
                <a:cs typeface="Cambria" pitchFamily="-84" charset="0"/>
              </a:rPr>
              <a:t> in these kind of utterances is a syntactic category smaller than an entire noun phrase, but larger than just a noun (N</a:t>
            </a:r>
            <a:r>
              <a:rPr lang="en-US" sz="2000" b="0" baseline="30000">
                <a:ea typeface="Cambria" pitchFamily="-84" charset="0"/>
                <a:cs typeface="Cambria" pitchFamily="-84" charset="0"/>
              </a:rPr>
              <a:t>0</a:t>
            </a:r>
            <a:r>
              <a:rPr lang="en-US" sz="2000" b="0">
                <a:ea typeface="Cambria" pitchFamily="-84" charset="0"/>
                <a:cs typeface="Cambria" pitchFamily="-84" charset="0"/>
              </a:rPr>
              <a:t>).  This category is sometimes called </a:t>
            </a:r>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r>
              <a:rPr lang="en-US" sz="2000" b="0">
                <a:ea typeface="Cambria" pitchFamily="-84" charset="0"/>
                <a:cs typeface="Cambria" pitchFamily="-84" charset="0"/>
              </a:rPr>
              <a:t>.  This category includes sequences like “bottle” and “red bottle”.</a:t>
            </a:r>
            <a:endParaRPr lang="en-US" sz="2000" b="0">
              <a:solidFill>
                <a:srgbClr val="FFFF00"/>
              </a:solidFill>
              <a:ea typeface="Cambria" pitchFamily="-84" charset="0"/>
              <a:cs typeface="Cambria" pitchFamily="-84" charset="0"/>
            </a:endParaRPr>
          </a:p>
          <a:p>
            <a:pPr marL="342900" indent="-342900" defTabSz="457200" eaLnBrk="1" hangingPunct="1">
              <a:spcBef>
                <a:spcPct val="20000"/>
              </a:spcBef>
            </a:pPr>
            <a:endParaRPr lang="en-US" sz="2200" b="0">
              <a:ea typeface="Cambria" pitchFamily="-84" charset="0"/>
              <a:cs typeface="Cambria" pitchFamily="-84" charset="0"/>
            </a:endParaRPr>
          </a:p>
          <a:p>
            <a:pPr marL="342900" indent="-342900" defTabSz="457200" eaLnBrk="1" hangingPunct="1">
              <a:spcBef>
                <a:spcPct val="20000"/>
              </a:spcBef>
            </a:pPr>
            <a:endParaRPr lang="en-US" sz="2200" b="0">
              <a:ea typeface="Cambria" pitchFamily="-84" charset="0"/>
              <a:cs typeface="Cambria" pitchFamily="-84" charset="0"/>
            </a:endParaRPr>
          </a:p>
          <a:p>
            <a:pPr marL="342900" indent="-342900" defTabSz="457200" eaLnBrk="1" hangingPunct="1">
              <a:spcBef>
                <a:spcPct val="20000"/>
              </a:spcBef>
            </a:pPr>
            <a:endParaRPr lang="en-US" sz="2200" b="0">
              <a:ea typeface="Cambria" pitchFamily="-84" charset="0"/>
              <a:cs typeface="Cambria" pitchFamily="-84" charset="0"/>
            </a:endParaRPr>
          </a:p>
        </p:txBody>
      </p:sp>
      <p:sp>
        <p:nvSpPr>
          <p:cNvPr id="9" name="Text Box 14"/>
          <p:cNvSpPr txBox="1">
            <a:spLocks noChangeArrowheads="1"/>
          </p:cNvSpPr>
          <p:nvPr/>
        </p:nvSpPr>
        <p:spPr bwMode="auto">
          <a:xfrm>
            <a:off x="1828800" y="37338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sp>
        <p:nvSpPr>
          <p:cNvPr id="20" name="Text Box 26"/>
          <p:cNvSpPr txBox="1">
            <a:spLocks noChangeArrowheads="1"/>
          </p:cNvSpPr>
          <p:nvPr/>
        </p:nvSpPr>
        <p:spPr bwMode="auto">
          <a:xfrm>
            <a:off x="609600" y="3657600"/>
            <a:ext cx="6921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det</a:t>
            </a:r>
          </a:p>
        </p:txBody>
      </p:sp>
      <p:sp>
        <p:nvSpPr>
          <p:cNvPr id="24" name="Text Box 31"/>
          <p:cNvSpPr txBox="1">
            <a:spLocks noChangeArrowheads="1"/>
          </p:cNvSpPr>
          <p:nvPr/>
        </p:nvSpPr>
        <p:spPr bwMode="auto">
          <a:xfrm>
            <a:off x="1371600" y="2819400"/>
            <a:ext cx="536575"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NP</a:t>
            </a:r>
          </a:p>
        </p:txBody>
      </p:sp>
      <p:cxnSp>
        <p:nvCxnSpPr>
          <p:cNvPr id="2102279" name="Straight Connector 26"/>
          <p:cNvCxnSpPr>
            <a:cxnSpLocks noChangeShapeType="1"/>
            <a:stCxn id="24" idx="2"/>
            <a:endCxn id="20" idx="0"/>
          </p:cNvCxnSpPr>
          <p:nvPr/>
        </p:nvCxnSpPr>
        <p:spPr bwMode="auto">
          <a:xfrm flipH="1">
            <a:off x="955675" y="3216275"/>
            <a:ext cx="684213" cy="441325"/>
          </a:xfrm>
          <a:prstGeom prst="line">
            <a:avLst/>
          </a:prstGeom>
          <a:noFill/>
          <a:ln w="9525">
            <a:solidFill>
              <a:schemeClr val="tx1"/>
            </a:solidFill>
            <a:round/>
            <a:headEnd/>
            <a:tailEnd/>
          </a:ln>
        </p:spPr>
      </p:cxnSp>
      <p:cxnSp>
        <p:nvCxnSpPr>
          <p:cNvPr id="2102280" name="Straight Connector 27"/>
          <p:cNvCxnSpPr>
            <a:cxnSpLocks noChangeShapeType="1"/>
            <a:stCxn id="9" idx="0"/>
            <a:endCxn id="24" idx="2"/>
          </p:cNvCxnSpPr>
          <p:nvPr/>
        </p:nvCxnSpPr>
        <p:spPr bwMode="auto">
          <a:xfrm flipH="1" flipV="1">
            <a:off x="1639888" y="3216275"/>
            <a:ext cx="455612" cy="517525"/>
          </a:xfrm>
          <a:prstGeom prst="line">
            <a:avLst/>
          </a:prstGeom>
          <a:noFill/>
          <a:ln w="9525">
            <a:solidFill>
              <a:schemeClr val="tx1"/>
            </a:solidFill>
            <a:round/>
            <a:headEnd/>
            <a:tailEnd/>
          </a:ln>
        </p:spPr>
      </p:cxnSp>
      <p:cxnSp>
        <p:nvCxnSpPr>
          <p:cNvPr id="2102281" name="Straight Connector 33"/>
          <p:cNvCxnSpPr>
            <a:cxnSpLocks noChangeShapeType="1"/>
            <a:stCxn id="20" idx="2"/>
            <a:endCxn id="37" idx="0"/>
          </p:cNvCxnSpPr>
          <p:nvPr/>
        </p:nvCxnSpPr>
        <p:spPr bwMode="auto">
          <a:xfrm flipH="1">
            <a:off x="727075" y="4054475"/>
            <a:ext cx="228600" cy="441325"/>
          </a:xfrm>
          <a:prstGeom prst="line">
            <a:avLst/>
          </a:prstGeom>
          <a:noFill/>
          <a:ln w="9525">
            <a:solidFill>
              <a:schemeClr val="tx1"/>
            </a:solidFill>
            <a:round/>
            <a:headEnd/>
            <a:tailEnd/>
          </a:ln>
        </p:spPr>
      </p:cxnSp>
      <p:sp>
        <p:nvSpPr>
          <p:cNvPr id="37" name="Text Box 26"/>
          <p:cNvSpPr txBox="1">
            <a:spLocks noChangeArrowheads="1"/>
          </p:cNvSpPr>
          <p:nvPr/>
        </p:nvSpPr>
        <p:spPr bwMode="auto">
          <a:xfrm>
            <a:off x="152400" y="4495800"/>
            <a:ext cx="11493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another</a:t>
            </a:r>
          </a:p>
        </p:txBody>
      </p:sp>
      <p:cxnSp>
        <p:nvCxnSpPr>
          <p:cNvPr id="2102283" name="Straight Connector 40"/>
          <p:cNvCxnSpPr>
            <a:cxnSpLocks noChangeShapeType="1"/>
            <a:stCxn id="9" idx="2"/>
            <a:endCxn id="42" idx="0"/>
          </p:cNvCxnSpPr>
          <p:nvPr/>
        </p:nvCxnSpPr>
        <p:spPr bwMode="auto">
          <a:xfrm>
            <a:off x="2095500" y="4130675"/>
            <a:ext cx="114300" cy="441325"/>
          </a:xfrm>
          <a:prstGeom prst="line">
            <a:avLst/>
          </a:prstGeom>
          <a:noFill/>
          <a:ln w="9525">
            <a:solidFill>
              <a:schemeClr val="tx1"/>
            </a:solidFill>
            <a:round/>
            <a:headEnd/>
            <a:tailEnd/>
          </a:ln>
        </p:spPr>
      </p:cxnSp>
      <p:sp>
        <p:nvSpPr>
          <p:cNvPr id="42" name="Text Box 26"/>
          <p:cNvSpPr txBox="1">
            <a:spLocks noChangeArrowheads="1"/>
          </p:cNvSpPr>
          <p:nvPr/>
        </p:nvSpPr>
        <p:spPr bwMode="auto">
          <a:xfrm>
            <a:off x="1905000" y="45720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a:t>
            </a:r>
            <a:r>
              <a:rPr lang="en-US" sz="2000" b="0" baseline="30000">
                <a:effectLst>
                  <a:outerShdw blurRad="38100" dist="38100" dir="2700000" algn="tl">
                    <a:srgbClr val="FFFFFF"/>
                  </a:outerShdw>
                </a:effectLst>
                <a:ea typeface="Cambria" pitchFamily="-84" charset="0"/>
                <a:cs typeface="Cambria" pitchFamily="-84" charset="0"/>
              </a:rPr>
              <a:t>0</a:t>
            </a:r>
            <a:endParaRPr lang="en-US" sz="2000" b="0">
              <a:effectLst>
                <a:outerShdw blurRad="38100" dist="38100" dir="2700000" algn="tl">
                  <a:srgbClr val="FFFFFF"/>
                </a:outerShdw>
              </a:effectLst>
              <a:ea typeface="Cambria" pitchFamily="-84" charset="0"/>
              <a:cs typeface="Cambria" pitchFamily="-84" charset="0"/>
            </a:endParaRPr>
          </a:p>
        </p:txBody>
      </p:sp>
      <p:cxnSp>
        <p:nvCxnSpPr>
          <p:cNvPr id="2102285" name="Straight Connector 43"/>
          <p:cNvCxnSpPr>
            <a:cxnSpLocks noChangeShapeType="1"/>
            <a:stCxn id="42" idx="2"/>
            <a:endCxn id="45" idx="0"/>
          </p:cNvCxnSpPr>
          <p:nvPr/>
        </p:nvCxnSpPr>
        <p:spPr bwMode="auto">
          <a:xfrm>
            <a:off x="2209800" y="4968875"/>
            <a:ext cx="38100" cy="365125"/>
          </a:xfrm>
          <a:prstGeom prst="line">
            <a:avLst/>
          </a:prstGeom>
          <a:noFill/>
          <a:ln w="9525">
            <a:solidFill>
              <a:schemeClr val="tx1"/>
            </a:solidFill>
            <a:round/>
            <a:headEnd/>
            <a:tailEnd/>
          </a:ln>
        </p:spPr>
      </p:cxnSp>
      <p:sp>
        <p:nvSpPr>
          <p:cNvPr id="45" name="Text Box 26"/>
          <p:cNvSpPr txBox="1">
            <a:spLocks noChangeArrowheads="1"/>
          </p:cNvSpPr>
          <p:nvPr/>
        </p:nvSpPr>
        <p:spPr bwMode="auto">
          <a:xfrm>
            <a:off x="1752600" y="5334000"/>
            <a:ext cx="990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bottle</a:t>
            </a:r>
          </a:p>
        </p:txBody>
      </p:sp>
      <p:sp>
        <p:nvSpPr>
          <p:cNvPr id="54" name="Text Box 14"/>
          <p:cNvSpPr txBox="1">
            <a:spLocks noChangeArrowheads="1"/>
          </p:cNvSpPr>
          <p:nvPr/>
        </p:nvSpPr>
        <p:spPr bwMode="auto">
          <a:xfrm>
            <a:off x="6096000" y="37338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sp>
        <p:nvSpPr>
          <p:cNvPr id="55" name="Text Box 26"/>
          <p:cNvSpPr txBox="1">
            <a:spLocks noChangeArrowheads="1"/>
          </p:cNvSpPr>
          <p:nvPr/>
        </p:nvSpPr>
        <p:spPr bwMode="auto">
          <a:xfrm>
            <a:off x="4876800" y="3657600"/>
            <a:ext cx="6921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det</a:t>
            </a:r>
          </a:p>
        </p:txBody>
      </p:sp>
      <p:sp>
        <p:nvSpPr>
          <p:cNvPr id="56" name="Text Box 31"/>
          <p:cNvSpPr txBox="1">
            <a:spLocks noChangeArrowheads="1"/>
          </p:cNvSpPr>
          <p:nvPr/>
        </p:nvSpPr>
        <p:spPr bwMode="auto">
          <a:xfrm>
            <a:off x="5638800" y="2819400"/>
            <a:ext cx="536575"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NP</a:t>
            </a:r>
          </a:p>
        </p:txBody>
      </p:sp>
      <p:cxnSp>
        <p:nvCxnSpPr>
          <p:cNvPr id="2102290" name="Straight Connector 56"/>
          <p:cNvCxnSpPr>
            <a:cxnSpLocks noChangeShapeType="1"/>
            <a:stCxn id="56" idx="2"/>
            <a:endCxn id="55" idx="0"/>
          </p:cNvCxnSpPr>
          <p:nvPr/>
        </p:nvCxnSpPr>
        <p:spPr bwMode="auto">
          <a:xfrm flipH="1">
            <a:off x="5222875" y="3216275"/>
            <a:ext cx="684213" cy="441325"/>
          </a:xfrm>
          <a:prstGeom prst="line">
            <a:avLst/>
          </a:prstGeom>
          <a:noFill/>
          <a:ln w="9525">
            <a:solidFill>
              <a:schemeClr val="tx1"/>
            </a:solidFill>
            <a:round/>
            <a:headEnd/>
            <a:tailEnd/>
          </a:ln>
        </p:spPr>
      </p:cxnSp>
      <p:cxnSp>
        <p:nvCxnSpPr>
          <p:cNvPr id="2102291" name="Straight Connector 57"/>
          <p:cNvCxnSpPr>
            <a:cxnSpLocks noChangeShapeType="1"/>
            <a:stCxn id="54" idx="0"/>
            <a:endCxn id="56" idx="2"/>
          </p:cNvCxnSpPr>
          <p:nvPr/>
        </p:nvCxnSpPr>
        <p:spPr bwMode="auto">
          <a:xfrm flipH="1" flipV="1">
            <a:off x="5907088" y="3216275"/>
            <a:ext cx="455612" cy="517525"/>
          </a:xfrm>
          <a:prstGeom prst="line">
            <a:avLst/>
          </a:prstGeom>
          <a:noFill/>
          <a:ln w="9525">
            <a:solidFill>
              <a:schemeClr val="tx1"/>
            </a:solidFill>
            <a:round/>
            <a:headEnd/>
            <a:tailEnd/>
          </a:ln>
        </p:spPr>
      </p:cxnSp>
      <p:cxnSp>
        <p:nvCxnSpPr>
          <p:cNvPr id="2102292" name="Straight Connector 58"/>
          <p:cNvCxnSpPr>
            <a:cxnSpLocks noChangeShapeType="1"/>
            <a:stCxn id="55" idx="2"/>
            <a:endCxn id="60" idx="0"/>
          </p:cNvCxnSpPr>
          <p:nvPr/>
        </p:nvCxnSpPr>
        <p:spPr bwMode="auto">
          <a:xfrm flipH="1">
            <a:off x="5005388" y="4054475"/>
            <a:ext cx="217487" cy="441325"/>
          </a:xfrm>
          <a:prstGeom prst="line">
            <a:avLst/>
          </a:prstGeom>
          <a:noFill/>
          <a:ln w="9525">
            <a:solidFill>
              <a:schemeClr val="tx1"/>
            </a:solidFill>
            <a:round/>
            <a:headEnd/>
            <a:tailEnd/>
          </a:ln>
        </p:spPr>
      </p:cxnSp>
      <p:sp>
        <p:nvSpPr>
          <p:cNvPr id="60" name="Text Box 26"/>
          <p:cNvSpPr txBox="1">
            <a:spLocks noChangeArrowheads="1"/>
          </p:cNvSpPr>
          <p:nvPr/>
        </p:nvSpPr>
        <p:spPr bwMode="auto">
          <a:xfrm>
            <a:off x="4440238" y="4495800"/>
            <a:ext cx="1128712"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another</a:t>
            </a:r>
          </a:p>
        </p:txBody>
      </p:sp>
      <p:cxnSp>
        <p:nvCxnSpPr>
          <p:cNvPr id="2102294" name="Straight Connector 67"/>
          <p:cNvCxnSpPr>
            <a:cxnSpLocks noChangeShapeType="1"/>
            <a:stCxn id="54" idx="2"/>
          </p:cNvCxnSpPr>
          <p:nvPr/>
        </p:nvCxnSpPr>
        <p:spPr bwMode="auto">
          <a:xfrm rot="5400000">
            <a:off x="5972175" y="4178300"/>
            <a:ext cx="438150" cy="342900"/>
          </a:xfrm>
          <a:prstGeom prst="line">
            <a:avLst/>
          </a:prstGeom>
          <a:noFill/>
          <a:ln w="9525">
            <a:solidFill>
              <a:schemeClr val="tx1"/>
            </a:solidFill>
            <a:round/>
            <a:headEnd/>
            <a:tailEnd/>
          </a:ln>
        </p:spPr>
      </p:cxnSp>
      <p:sp>
        <p:nvSpPr>
          <p:cNvPr id="71" name="Text Box 26"/>
          <p:cNvSpPr txBox="1">
            <a:spLocks noChangeArrowheads="1"/>
          </p:cNvSpPr>
          <p:nvPr/>
        </p:nvSpPr>
        <p:spPr bwMode="auto">
          <a:xfrm>
            <a:off x="57912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adj</a:t>
            </a:r>
          </a:p>
        </p:txBody>
      </p:sp>
      <p:cxnSp>
        <p:nvCxnSpPr>
          <p:cNvPr id="2102296" name="Straight Connector 71"/>
          <p:cNvCxnSpPr>
            <a:cxnSpLocks noChangeShapeType="1"/>
            <a:endCxn id="73" idx="0"/>
          </p:cNvCxnSpPr>
          <p:nvPr/>
        </p:nvCxnSpPr>
        <p:spPr bwMode="auto">
          <a:xfrm rot="16200000" flipH="1">
            <a:off x="5859463" y="5173662"/>
            <a:ext cx="438150" cy="34925"/>
          </a:xfrm>
          <a:prstGeom prst="line">
            <a:avLst/>
          </a:prstGeom>
          <a:noFill/>
          <a:ln w="9525">
            <a:solidFill>
              <a:schemeClr val="tx1"/>
            </a:solidFill>
            <a:round/>
            <a:headEnd/>
            <a:tailEnd/>
          </a:ln>
        </p:spPr>
      </p:cxnSp>
      <p:sp>
        <p:nvSpPr>
          <p:cNvPr id="73" name="Text Box 26"/>
          <p:cNvSpPr txBox="1">
            <a:spLocks noChangeArrowheads="1"/>
          </p:cNvSpPr>
          <p:nvPr/>
        </p:nvSpPr>
        <p:spPr bwMode="auto">
          <a:xfrm>
            <a:off x="57912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red</a:t>
            </a:r>
          </a:p>
        </p:txBody>
      </p:sp>
      <p:sp>
        <p:nvSpPr>
          <p:cNvPr id="75" name="Text Box 14"/>
          <p:cNvSpPr txBox="1">
            <a:spLocks noChangeArrowheads="1"/>
          </p:cNvSpPr>
          <p:nvPr/>
        </p:nvSpPr>
        <p:spPr bwMode="auto">
          <a:xfrm>
            <a:off x="67818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cxnSp>
        <p:nvCxnSpPr>
          <p:cNvPr id="2102299" name="Straight Connector 75"/>
          <p:cNvCxnSpPr>
            <a:cxnSpLocks noChangeShapeType="1"/>
            <a:stCxn id="75" idx="2"/>
            <a:endCxn id="77" idx="0"/>
          </p:cNvCxnSpPr>
          <p:nvPr/>
        </p:nvCxnSpPr>
        <p:spPr bwMode="auto">
          <a:xfrm>
            <a:off x="7048500" y="4968875"/>
            <a:ext cx="114300" cy="441325"/>
          </a:xfrm>
          <a:prstGeom prst="line">
            <a:avLst/>
          </a:prstGeom>
          <a:noFill/>
          <a:ln w="9525">
            <a:solidFill>
              <a:schemeClr val="tx1"/>
            </a:solidFill>
            <a:round/>
            <a:headEnd/>
            <a:tailEnd/>
          </a:ln>
        </p:spPr>
      </p:cxnSp>
      <p:sp>
        <p:nvSpPr>
          <p:cNvPr id="77" name="Text Box 26"/>
          <p:cNvSpPr txBox="1">
            <a:spLocks noChangeArrowheads="1"/>
          </p:cNvSpPr>
          <p:nvPr/>
        </p:nvSpPr>
        <p:spPr bwMode="auto">
          <a:xfrm>
            <a:off x="68580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a:t>
            </a:r>
            <a:r>
              <a:rPr lang="en-US" sz="2000" b="0" baseline="30000">
                <a:effectLst>
                  <a:outerShdw blurRad="38100" dist="38100" dir="2700000" algn="tl">
                    <a:srgbClr val="FFFFFF"/>
                  </a:outerShdw>
                </a:effectLst>
                <a:ea typeface="Cambria" pitchFamily="-84" charset="0"/>
                <a:cs typeface="Cambria" pitchFamily="-84" charset="0"/>
              </a:rPr>
              <a:t>0</a:t>
            </a:r>
            <a:endParaRPr lang="en-US" sz="2000" b="0">
              <a:effectLst>
                <a:outerShdw blurRad="38100" dist="38100" dir="2700000" algn="tl">
                  <a:srgbClr val="FFFFFF"/>
                </a:outerShdw>
              </a:effectLst>
              <a:ea typeface="Cambria" pitchFamily="-84" charset="0"/>
              <a:cs typeface="Cambria" pitchFamily="-84" charset="0"/>
            </a:endParaRPr>
          </a:p>
        </p:txBody>
      </p:sp>
      <p:cxnSp>
        <p:nvCxnSpPr>
          <p:cNvPr id="2102301" name="Straight Connector 77"/>
          <p:cNvCxnSpPr>
            <a:cxnSpLocks noChangeShapeType="1"/>
            <a:stCxn id="77" idx="2"/>
            <a:endCxn id="79" idx="0"/>
          </p:cNvCxnSpPr>
          <p:nvPr/>
        </p:nvCxnSpPr>
        <p:spPr bwMode="auto">
          <a:xfrm>
            <a:off x="7162800" y="5807075"/>
            <a:ext cx="38100" cy="365125"/>
          </a:xfrm>
          <a:prstGeom prst="line">
            <a:avLst/>
          </a:prstGeom>
          <a:noFill/>
          <a:ln w="9525">
            <a:solidFill>
              <a:schemeClr val="tx1"/>
            </a:solidFill>
            <a:round/>
            <a:headEnd/>
            <a:tailEnd/>
          </a:ln>
        </p:spPr>
      </p:cxnSp>
      <p:sp>
        <p:nvSpPr>
          <p:cNvPr id="79" name="Text Box 26"/>
          <p:cNvSpPr txBox="1">
            <a:spLocks noChangeArrowheads="1"/>
          </p:cNvSpPr>
          <p:nvPr/>
        </p:nvSpPr>
        <p:spPr bwMode="auto">
          <a:xfrm>
            <a:off x="6705600" y="6172200"/>
            <a:ext cx="990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bottle</a:t>
            </a:r>
          </a:p>
        </p:txBody>
      </p:sp>
      <p:cxnSp>
        <p:nvCxnSpPr>
          <p:cNvPr id="2102303" name="Straight Connector 79"/>
          <p:cNvCxnSpPr>
            <a:cxnSpLocks noChangeShapeType="1"/>
            <a:stCxn id="54" idx="2"/>
            <a:endCxn id="75" idx="0"/>
          </p:cNvCxnSpPr>
          <p:nvPr/>
        </p:nvCxnSpPr>
        <p:spPr bwMode="auto">
          <a:xfrm>
            <a:off x="6362700" y="4130675"/>
            <a:ext cx="685800" cy="441325"/>
          </a:xfrm>
          <a:prstGeom prst="line">
            <a:avLst/>
          </a:prstGeom>
          <a:noFill/>
          <a:ln w="9525">
            <a:solidFill>
              <a:schemeClr val="tx1"/>
            </a:solidFill>
            <a:round/>
            <a:headEnd/>
            <a:tailEnd/>
          </a:ln>
        </p:spPr>
      </p:cxnSp>
      <p:sp>
        <p:nvSpPr>
          <p:cNvPr id="2102304" name="TextBox 37"/>
          <p:cNvSpPr txBox="1">
            <a:spLocks noChangeArrowheads="1"/>
          </p:cNvSpPr>
          <p:nvPr/>
        </p:nvSpPr>
        <p:spPr bwMode="auto">
          <a:xfrm>
            <a:off x="152400" y="6388100"/>
            <a:ext cx="2643188" cy="366713"/>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800" b="0">
                <a:ea typeface="Cambria" pitchFamily="-84" charset="0"/>
                <a:cs typeface="Cambria" pitchFamily="-84" charset="0"/>
              </a:rPr>
              <a:t>[</a:t>
            </a:r>
            <a:r>
              <a:rPr lang="en-US" sz="1800" b="0" baseline="-25000">
                <a:ea typeface="Cambria" pitchFamily="-84" charset="0"/>
                <a:cs typeface="Cambria" pitchFamily="-84" charset="0"/>
              </a:rPr>
              <a:t>NP </a:t>
            </a:r>
            <a:r>
              <a:rPr lang="en-US" sz="1800" b="0">
                <a:ea typeface="Cambria" pitchFamily="-84" charset="0"/>
                <a:cs typeface="Cambria" pitchFamily="-84" charset="0"/>
              </a:rPr>
              <a:t>another [</a:t>
            </a:r>
            <a:r>
              <a:rPr lang="en-US" sz="1800" b="0" baseline="-25000">
                <a:ea typeface="Cambria" pitchFamily="-84" charset="0"/>
                <a:cs typeface="Cambria" pitchFamily="-84" charset="0"/>
              </a:rPr>
              <a:t>N</a:t>
            </a:r>
            <a:r>
              <a:rPr lang="en-US" sz="2000" b="0" baseline="-25000">
                <a:ea typeface="Cambria" pitchFamily="-84" charset="0"/>
                <a:cs typeface="Cambria" pitchFamily="-84" charset="0"/>
                <a:sym typeface="Symbol" pitchFamily="-84" charset="2"/>
              </a:rPr>
              <a:t>’</a:t>
            </a:r>
            <a:r>
              <a:rPr lang="en-US" sz="1800" b="0" baseline="-25000">
                <a:ea typeface="Cambria" pitchFamily="-84" charset="0"/>
                <a:cs typeface="Cambria" pitchFamily="-84" charset="0"/>
              </a:rPr>
              <a:t> </a:t>
            </a:r>
            <a:r>
              <a:rPr lang="en-US" sz="1800" b="0">
                <a:ea typeface="Cambria" pitchFamily="-84" charset="0"/>
                <a:cs typeface="Cambria" pitchFamily="-84" charset="0"/>
              </a:rPr>
              <a:t>[</a:t>
            </a:r>
            <a:r>
              <a:rPr lang="en-US" sz="1800" b="0" baseline="-25000">
                <a:ea typeface="Cambria" pitchFamily="-84" charset="0"/>
                <a:cs typeface="Cambria" pitchFamily="-84" charset="0"/>
              </a:rPr>
              <a:t>N0 </a:t>
            </a:r>
            <a:r>
              <a:rPr lang="en-US" sz="1800" b="0">
                <a:ea typeface="Cambria" pitchFamily="-84" charset="0"/>
                <a:cs typeface="Cambria" pitchFamily="-84" charset="0"/>
              </a:rPr>
              <a:t>bottle]]]</a:t>
            </a:r>
          </a:p>
        </p:txBody>
      </p:sp>
      <p:sp>
        <p:nvSpPr>
          <p:cNvPr id="2102305" name="TextBox 38"/>
          <p:cNvSpPr txBox="1">
            <a:spLocks noChangeArrowheads="1"/>
          </p:cNvSpPr>
          <p:nvPr/>
        </p:nvSpPr>
        <p:spPr bwMode="auto">
          <a:xfrm>
            <a:off x="3298825" y="6388100"/>
            <a:ext cx="3368675" cy="366713"/>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800" b="0">
                <a:ea typeface="Cambria" pitchFamily="-84" charset="0"/>
                <a:cs typeface="Cambria" pitchFamily="-84" charset="0"/>
              </a:rPr>
              <a:t>[</a:t>
            </a:r>
            <a:r>
              <a:rPr lang="en-US" sz="1800" b="0" baseline="-25000">
                <a:ea typeface="Cambria" pitchFamily="-84" charset="0"/>
                <a:cs typeface="Cambria" pitchFamily="-84" charset="0"/>
              </a:rPr>
              <a:t>NP </a:t>
            </a:r>
            <a:r>
              <a:rPr lang="en-US" sz="1800" b="0">
                <a:ea typeface="Cambria" pitchFamily="-84" charset="0"/>
                <a:cs typeface="Cambria" pitchFamily="-84" charset="0"/>
              </a:rPr>
              <a:t>another [</a:t>
            </a:r>
            <a:r>
              <a:rPr lang="en-US" sz="1800" b="0" baseline="-25000">
                <a:ea typeface="Cambria" pitchFamily="-84" charset="0"/>
                <a:cs typeface="Cambria" pitchFamily="-84" charset="0"/>
              </a:rPr>
              <a:t>N’  </a:t>
            </a:r>
            <a:r>
              <a:rPr lang="en-US" sz="1800" b="0">
                <a:ea typeface="Cambria" pitchFamily="-84" charset="0"/>
                <a:cs typeface="Cambria" pitchFamily="-84" charset="0"/>
              </a:rPr>
              <a:t>red</a:t>
            </a:r>
            <a:r>
              <a:rPr lang="en-US" sz="1800" b="0" baseline="-25000">
                <a:ea typeface="Cambria" pitchFamily="-84" charset="0"/>
                <a:cs typeface="Cambria" pitchFamily="-84" charset="0"/>
              </a:rPr>
              <a:t> </a:t>
            </a:r>
            <a:r>
              <a:rPr lang="en-US" sz="1800" b="0">
                <a:ea typeface="Cambria" pitchFamily="-84" charset="0"/>
                <a:cs typeface="Cambria" pitchFamily="-84" charset="0"/>
              </a:rPr>
              <a:t>[</a:t>
            </a:r>
            <a:r>
              <a:rPr lang="en-US" sz="1800" b="0" baseline="-25000">
                <a:ea typeface="Cambria" pitchFamily="-84" charset="0"/>
                <a:cs typeface="Cambria" pitchFamily="-84" charset="0"/>
              </a:rPr>
              <a:t>N’ </a:t>
            </a:r>
            <a:r>
              <a:rPr lang="en-US" sz="1800" b="0">
                <a:ea typeface="Cambria" pitchFamily="-84" charset="0"/>
                <a:cs typeface="Cambria" pitchFamily="-84" charset="0"/>
              </a:rPr>
              <a:t>[</a:t>
            </a:r>
            <a:r>
              <a:rPr lang="en-US" sz="1800" b="0" baseline="-25000">
                <a:ea typeface="Cambria" pitchFamily="-84" charset="0"/>
                <a:cs typeface="Cambria" pitchFamily="-84" charset="0"/>
              </a:rPr>
              <a:t>N0 </a:t>
            </a:r>
            <a:r>
              <a:rPr lang="en-US" sz="1800" b="0">
                <a:ea typeface="Cambria" pitchFamily="-84" charset="0"/>
                <a:cs typeface="Cambria" pitchFamily="-84" charset="0"/>
              </a:rPr>
              <a:t>bottle]]]]</a:t>
            </a:r>
          </a:p>
        </p:txBody>
      </p:sp>
      <p:sp>
        <p:nvSpPr>
          <p:cNvPr id="34" name="Text Box 26"/>
          <p:cNvSpPr txBox="1">
            <a:spLocks noChangeArrowheads="1"/>
          </p:cNvSpPr>
          <p:nvPr/>
        </p:nvSpPr>
        <p:spPr bwMode="auto">
          <a:xfrm>
            <a:off x="3200400" y="3048000"/>
            <a:ext cx="6858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one</a:t>
            </a:r>
          </a:p>
        </p:txBody>
      </p:sp>
      <p:sp>
        <p:nvSpPr>
          <p:cNvPr id="2102307" name="Oval 34"/>
          <p:cNvSpPr>
            <a:spLocks noChangeArrowheads="1"/>
          </p:cNvSpPr>
          <p:nvPr/>
        </p:nvSpPr>
        <p:spPr bwMode="auto">
          <a:xfrm>
            <a:off x="1176338" y="3829050"/>
            <a:ext cx="1676400" cy="1981200"/>
          </a:xfrm>
          <a:prstGeom prst="ellipse">
            <a:avLst/>
          </a:prstGeom>
          <a:solidFill>
            <a:srgbClr val="FF0000">
              <a:alpha val="3137"/>
            </a:srgbClr>
          </a:solidFill>
          <a:ln w="9525">
            <a:solidFill>
              <a:srgbClr val="006400"/>
            </a:solidFill>
            <a:round/>
            <a:headEnd/>
            <a:tailEnd/>
          </a:ln>
        </p:spPr>
        <p:txBody>
          <a:bodyPr>
            <a:prstTxWarp prst="textNoShape">
              <a:avLst/>
            </a:prstTxWarp>
          </a:bodyPr>
          <a:lstStyle/>
          <a:p>
            <a:endParaRPr lang="en-US">
              <a:latin typeface="Cambria" pitchFamily="-84" charset="0"/>
              <a:ea typeface="Cambria" pitchFamily="-84" charset="0"/>
              <a:cs typeface="Cambria" pitchFamily="-84" charset="0"/>
            </a:endParaRPr>
          </a:p>
        </p:txBody>
      </p:sp>
      <p:sp>
        <p:nvSpPr>
          <p:cNvPr id="2102308" name="Oval 34"/>
          <p:cNvSpPr>
            <a:spLocks noChangeArrowheads="1"/>
          </p:cNvSpPr>
          <p:nvPr/>
        </p:nvSpPr>
        <p:spPr bwMode="auto">
          <a:xfrm>
            <a:off x="6324600" y="4572000"/>
            <a:ext cx="1676400" cy="1981200"/>
          </a:xfrm>
          <a:prstGeom prst="ellipse">
            <a:avLst/>
          </a:prstGeom>
          <a:solidFill>
            <a:srgbClr val="FF0000">
              <a:alpha val="3137"/>
            </a:srgbClr>
          </a:solidFill>
          <a:ln w="9525">
            <a:solidFill>
              <a:srgbClr val="006400"/>
            </a:solidFill>
            <a:round/>
            <a:headEnd/>
            <a:tailEnd/>
          </a:ln>
        </p:spPr>
        <p:txBody>
          <a:bodyPr>
            <a:prstTxWarp prst="textNoShape">
              <a:avLst/>
            </a:prstTxWarp>
          </a:bodyPr>
          <a:lstStyle/>
          <a:p>
            <a:endParaRPr lang="en-US">
              <a:latin typeface="Cambria" pitchFamily="-84" charset="0"/>
              <a:ea typeface="Cambria" pitchFamily="-84" charset="0"/>
              <a:cs typeface="Cambria" pitchFamily="-84" charset="0"/>
            </a:endParaRPr>
          </a:p>
        </p:txBody>
      </p:sp>
      <p:sp>
        <p:nvSpPr>
          <p:cNvPr id="2102309" name="Oval 36"/>
          <p:cNvSpPr>
            <a:spLocks noChangeArrowheads="1"/>
          </p:cNvSpPr>
          <p:nvPr/>
        </p:nvSpPr>
        <p:spPr bwMode="auto">
          <a:xfrm>
            <a:off x="5486400" y="3505200"/>
            <a:ext cx="3048000" cy="3048000"/>
          </a:xfrm>
          <a:prstGeom prst="ellipse">
            <a:avLst/>
          </a:prstGeom>
          <a:solidFill>
            <a:srgbClr val="FF0000">
              <a:alpha val="3137"/>
            </a:srgbClr>
          </a:solidFill>
          <a:ln w="9525">
            <a:solidFill>
              <a:srgbClr val="006400"/>
            </a:solidFill>
            <a:round/>
            <a:headEnd/>
            <a:tailEnd/>
          </a:ln>
        </p:spPr>
        <p:txBody>
          <a:bodyPr>
            <a:prstTxWarp prst="textNoShape">
              <a:avLst/>
            </a:prstTxWarp>
          </a:bodyPr>
          <a:lstStyle/>
          <a:p>
            <a:endParaRPr lang="en-US">
              <a:latin typeface="Cambria" pitchFamily="-84" charset="0"/>
              <a:ea typeface="Cambria" pitchFamily="-84" charset="0"/>
              <a:cs typeface="Cambria" pitchFamily="-84" charset="0"/>
            </a:endParaRPr>
          </a:p>
        </p:txBody>
      </p:sp>
      <p:cxnSp>
        <p:nvCxnSpPr>
          <p:cNvPr id="2102310" name="Shape 37"/>
          <p:cNvCxnSpPr>
            <a:cxnSpLocks noChangeShapeType="1"/>
            <a:stCxn id="34" idx="1"/>
            <a:endCxn id="2102307" idx="7"/>
          </p:cNvCxnSpPr>
          <p:nvPr/>
        </p:nvCxnSpPr>
        <p:spPr bwMode="auto">
          <a:xfrm rot="10800000" flipV="1">
            <a:off x="2606675" y="3246438"/>
            <a:ext cx="593725" cy="873125"/>
          </a:xfrm>
          <a:prstGeom prst="curvedConnector2">
            <a:avLst/>
          </a:prstGeom>
          <a:noFill/>
          <a:ln w="9525">
            <a:solidFill>
              <a:srgbClr val="008000"/>
            </a:solidFill>
            <a:round/>
            <a:headEnd/>
            <a:tailEnd type="arrow" w="med" len="med"/>
          </a:ln>
        </p:spPr>
      </p:cxnSp>
      <p:cxnSp>
        <p:nvCxnSpPr>
          <p:cNvPr id="2102311" name="Shape 37"/>
          <p:cNvCxnSpPr>
            <a:cxnSpLocks noChangeShapeType="1"/>
            <a:stCxn id="34" idx="2"/>
            <a:endCxn id="2102308" idx="2"/>
          </p:cNvCxnSpPr>
          <p:nvPr/>
        </p:nvCxnSpPr>
        <p:spPr bwMode="auto">
          <a:xfrm rot="16200000" flipH="1">
            <a:off x="3875087" y="3113088"/>
            <a:ext cx="2117725" cy="2781300"/>
          </a:xfrm>
          <a:prstGeom prst="curvedConnector2">
            <a:avLst/>
          </a:prstGeom>
          <a:noFill/>
          <a:ln w="9525">
            <a:solidFill>
              <a:srgbClr val="008000"/>
            </a:solidFill>
            <a:round/>
            <a:headEnd/>
            <a:tailEnd type="arrow" w="med" len="med"/>
          </a:ln>
        </p:spPr>
      </p:cxnSp>
      <p:cxnSp>
        <p:nvCxnSpPr>
          <p:cNvPr id="2102312" name="Shape 37"/>
          <p:cNvCxnSpPr>
            <a:cxnSpLocks noChangeShapeType="1"/>
            <a:stCxn id="34" idx="3"/>
            <a:endCxn id="2102309" idx="1"/>
          </p:cNvCxnSpPr>
          <p:nvPr/>
        </p:nvCxnSpPr>
        <p:spPr bwMode="auto">
          <a:xfrm>
            <a:off x="3886200" y="3246438"/>
            <a:ext cx="2046288" cy="704850"/>
          </a:xfrm>
          <a:prstGeom prst="curvedConnector2">
            <a:avLst/>
          </a:prstGeom>
          <a:noFill/>
          <a:ln w="9525">
            <a:solidFill>
              <a:srgbClr val="008000"/>
            </a:solidFill>
            <a:round/>
            <a:headEnd/>
            <a:tailEnd type="arrow" w="med" len="med"/>
          </a:ln>
        </p:spPr>
      </p:cxnSp>
      <p:sp>
        <p:nvSpPr>
          <p:cNvPr id="2" name="Text Box 26"/>
          <p:cNvSpPr txBox="1">
            <a:spLocks noChangeArrowheads="1"/>
          </p:cNvSpPr>
          <p:nvPr/>
        </p:nvSpPr>
        <p:spPr bwMode="auto">
          <a:xfrm>
            <a:off x="1447800" y="5791200"/>
            <a:ext cx="23622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“another one”</a:t>
            </a:r>
          </a:p>
        </p:txBody>
      </p:sp>
      <p:sp>
        <p:nvSpPr>
          <p:cNvPr id="3" name="Text Box 26"/>
          <p:cNvSpPr txBox="1">
            <a:spLocks noChangeArrowheads="1"/>
          </p:cNvSpPr>
          <p:nvPr/>
        </p:nvSpPr>
        <p:spPr bwMode="auto">
          <a:xfrm>
            <a:off x="6553200" y="2667000"/>
            <a:ext cx="2362200" cy="7016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“another one”</a:t>
            </a:r>
          </a:p>
          <a:p>
            <a:pPr defTabSz="457200" eaLnBrk="1" hangingPunct="1"/>
            <a:r>
              <a:rPr lang="en-US" sz="2000" b="0">
                <a:solidFill>
                  <a:srgbClr val="006400"/>
                </a:solidFill>
                <a:ea typeface="Cambria" pitchFamily="-84" charset="0"/>
                <a:cs typeface="Cambria" pitchFamily="-84" charset="0"/>
              </a:rPr>
              <a:t>“another red 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3298" name="Title 1"/>
          <p:cNvSpPr>
            <a:spLocks/>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rgbClr val="4C21B1"/>
                </a:solidFill>
                <a:ea typeface="Cambria" pitchFamily="-84" charset="0"/>
                <a:cs typeface="Cambria" pitchFamily="-84" charset="0"/>
              </a:rPr>
              <a:t>Anaphoric </a:t>
            </a:r>
            <a:r>
              <a:rPr lang="en-US" sz="3200" b="0" i="1">
                <a:solidFill>
                  <a:srgbClr val="4C21B1"/>
                </a:solidFill>
                <a:ea typeface="Cambria" pitchFamily="-84" charset="0"/>
                <a:cs typeface="Cambria" pitchFamily="-84" charset="0"/>
              </a:rPr>
              <a:t>One</a:t>
            </a:r>
            <a:r>
              <a:rPr lang="en-US" sz="3200" b="0">
                <a:solidFill>
                  <a:srgbClr val="4C21B1"/>
                </a:solidFill>
                <a:ea typeface="Cambria" pitchFamily="-84" charset="0"/>
                <a:cs typeface="Cambria" pitchFamily="-84" charset="0"/>
              </a:rPr>
              <a:t>: Syntactic Category</a:t>
            </a:r>
          </a:p>
        </p:txBody>
      </p:sp>
      <p:sp>
        <p:nvSpPr>
          <p:cNvPr id="2103299" name="Content Placeholder 2"/>
          <p:cNvSpPr>
            <a:spLocks/>
          </p:cNvSpPr>
          <p:nvPr/>
        </p:nvSpPr>
        <p:spPr bwMode="auto">
          <a:xfrm>
            <a:off x="152400" y="1066800"/>
            <a:ext cx="8534400" cy="5638800"/>
          </a:xfrm>
          <a:prstGeom prst="rect">
            <a:avLst/>
          </a:prstGeom>
          <a:noFill/>
          <a:ln w="9525">
            <a:noFill/>
            <a:miter lim="800000"/>
            <a:headEnd/>
            <a:tailEnd/>
          </a:ln>
          <a:effectLst/>
        </p:spPr>
        <p:txBody>
          <a:bodyPr>
            <a:prstTxWarp prst="textNoShape">
              <a:avLst/>
            </a:prstTxWarp>
          </a:bodyPr>
          <a:lstStyle/>
          <a:p>
            <a:pPr marL="342900" indent="-342900" defTabSz="457200" eaLnBrk="1" hangingPunct="1">
              <a:spcBef>
                <a:spcPct val="20000"/>
              </a:spcBef>
            </a:pPr>
            <a:r>
              <a:rPr lang="en-US" sz="2200" b="0">
                <a:ea typeface="Cambria" pitchFamily="-84" charset="0"/>
                <a:cs typeface="Cambria" pitchFamily="-84" charset="0"/>
              </a:rPr>
              <a:t>	</a:t>
            </a:r>
            <a:r>
              <a:rPr lang="en-US" sz="2000" b="0">
                <a:ea typeface="Cambria" pitchFamily="-84" charset="0"/>
                <a:cs typeface="Cambria" pitchFamily="-84" charset="0"/>
              </a:rPr>
              <a:t>Importantly, </a:t>
            </a:r>
            <a:r>
              <a:rPr lang="en-US" sz="2000" b="0" i="1">
                <a:solidFill>
                  <a:srgbClr val="800000"/>
                </a:solidFill>
                <a:ea typeface="Cambria" pitchFamily="-84" charset="0"/>
                <a:cs typeface="Cambria" pitchFamily="-84" charset="0"/>
              </a:rPr>
              <a:t>one</a:t>
            </a:r>
            <a:r>
              <a:rPr lang="en-US" sz="2000" b="0">
                <a:solidFill>
                  <a:srgbClr val="800000"/>
                </a:solidFill>
                <a:ea typeface="Cambria" pitchFamily="-84" charset="0"/>
                <a:cs typeface="Cambria" pitchFamily="-84" charset="0"/>
              </a:rPr>
              <a:t> is not N</a:t>
            </a:r>
            <a:r>
              <a:rPr lang="en-US" sz="2000" b="0" baseline="30000">
                <a:solidFill>
                  <a:srgbClr val="800000"/>
                </a:solidFill>
                <a:ea typeface="Cambria" pitchFamily="-84" charset="0"/>
                <a:cs typeface="Cambria" pitchFamily="-84" charset="0"/>
              </a:rPr>
              <a:t>0</a:t>
            </a:r>
            <a:r>
              <a:rPr lang="en-US" sz="2000" b="0">
                <a:ea typeface="Cambria" pitchFamily="-84" charset="0"/>
                <a:cs typeface="Cambria" pitchFamily="-84" charset="0"/>
              </a:rPr>
              <a:t>.  If it was, it could only have strings like “</a:t>
            </a:r>
            <a:r>
              <a:rPr lang="en-US" sz="2000" b="0">
                <a:solidFill>
                  <a:srgbClr val="006400"/>
                </a:solidFill>
                <a:ea typeface="Cambria" pitchFamily="-84" charset="0"/>
                <a:cs typeface="Cambria" pitchFamily="-84" charset="0"/>
              </a:rPr>
              <a:t>bottle</a:t>
            </a:r>
            <a:r>
              <a:rPr lang="en-US" sz="2000" b="0">
                <a:ea typeface="Cambria" pitchFamily="-84" charset="0"/>
                <a:cs typeface="Cambria" pitchFamily="-84" charset="0"/>
              </a:rPr>
              <a:t>” as its antecedent, and could never have strings like “</a:t>
            </a:r>
            <a:r>
              <a:rPr lang="en-US" sz="2000" b="0">
                <a:solidFill>
                  <a:srgbClr val="006400"/>
                </a:solidFill>
                <a:ea typeface="Cambria" pitchFamily="-84" charset="0"/>
                <a:cs typeface="Cambria" pitchFamily="-84" charset="0"/>
              </a:rPr>
              <a:t>red bottle</a:t>
            </a:r>
            <a:r>
              <a:rPr lang="en-US" sz="2000" b="0">
                <a:ea typeface="Cambria" pitchFamily="-84" charset="0"/>
                <a:cs typeface="Cambria" pitchFamily="-84" charset="0"/>
              </a:rPr>
              <a:t>” as its antecedent.</a:t>
            </a:r>
            <a:r>
              <a:rPr lang="en-US" sz="2000" b="0">
                <a:latin typeface="Cambria" pitchFamily="-84" charset="0"/>
                <a:ea typeface="Cambria" pitchFamily="-84" charset="0"/>
                <a:cs typeface="Cambria" pitchFamily="-84" charset="0"/>
              </a:rPr>
              <a:t> </a:t>
            </a:r>
            <a:endParaRPr lang="en-US" sz="2000" b="0">
              <a:solidFill>
                <a:srgbClr val="FFFF00"/>
              </a:solidFill>
              <a:ea typeface="Cambria" pitchFamily="-84" charset="0"/>
              <a:cs typeface="Cambria" pitchFamily="-84" charset="0"/>
            </a:endParaRPr>
          </a:p>
          <a:p>
            <a:pPr marL="342900" indent="-342900" defTabSz="457200" eaLnBrk="1" hangingPunct="1">
              <a:spcBef>
                <a:spcPct val="20000"/>
              </a:spcBef>
            </a:pPr>
            <a:endParaRPr lang="en-US" sz="2200" b="0">
              <a:ea typeface="Cambria" pitchFamily="-84" charset="0"/>
              <a:cs typeface="Cambria" pitchFamily="-84" charset="0"/>
            </a:endParaRPr>
          </a:p>
          <a:p>
            <a:pPr marL="342900" indent="-342900" defTabSz="457200" eaLnBrk="1" hangingPunct="1">
              <a:spcBef>
                <a:spcPct val="20000"/>
              </a:spcBef>
            </a:pPr>
            <a:endParaRPr lang="en-US" sz="2200" b="0">
              <a:ea typeface="Cambria" pitchFamily="-84" charset="0"/>
              <a:cs typeface="Cambria" pitchFamily="-84" charset="0"/>
            </a:endParaRPr>
          </a:p>
          <a:p>
            <a:pPr marL="342900" indent="-342900" defTabSz="457200" eaLnBrk="1" hangingPunct="1">
              <a:spcBef>
                <a:spcPct val="20000"/>
              </a:spcBef>
            </a:pPr>
            <a:endParaRPr lang="en-US" sz="2200" b="0">
              <a:ea typeface="Cambria" pitchFamily="-84" charset="0"/>
              <a:cs typeface="Cambria" pitchFamily="-84" charset="0"/>
            </a:endParaRPr>
          </a:p>
        </p:txBody>
      </p:sp>
      <p:sp>
        <p:nvSpPr>
          <p:cNvPr id="9" name="Text Box 14"/>
          <p:cNvSpPr txBox="1">
            <a:spLocks noChangeArrowheads="1"/>
          </p:cNvSpPr>
          <p:nvPr/>
        </p:nvSpPr>
        <p:spPr bwMode="auto">
          <a:xfrm>
            <a:off x="1828800" y="37338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sp>
        <p:nvSpPr>
          <p:cNvPr id="20" name="Text Box 26"/>
          <p:cNvSpPr txBox="1">
            <a:spLocks noChangeArrowheads="1"/>
          </p:cNvSpPr>
          <p:nvPr/>
        </p:nvSpPr>
        <p:spPr bwMode="auto">
          <a:xfrm>
            <a:off x="609600" y="3657600"/>
            <a:ext cx="6921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det</a:t>
            </a:r>
          </a:p>
        </p:txBody>
      </p:sp>
      <p:sp>
        <p:nvSpPr>
          <p:cNvPr id="24" name="Text Box 31"/>
          <p:cNvSpPr txBox="1">
            <a:spLocks noChangeArrowheads="1"/>
          </p:cNvSpPr>
          <p:nvPr/>
        </p:nvSpPr>
        <p:spPr bwMode="auto">
          <a:xfrm>
            <a:off x="1371600" y="2819400"/>
            <a:ext cx="536575"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NP</a:t>
            </a:r>
          </a:p>
        </p:txBody>
      </p:sp>
      <p:cxnSp>
        <p:nvCxnSpPr>
          <p:cNvPr id="2103303" name="Straight Connector 26"/>
          <p:cNvCxnSpPr>
            <a:cxnSpLocks noChangeShapeType="1"/>
            <a:stCxn id="24" idx="2"/>
            <a:endCxn id="20" idx="0"/>
          </p:cNvCxnSpPr>
          <p:nvPr/>
        </p:nvCxnSpPr>
        <p:spPr bwMode="auto">
          <a:xfrm flipH="1">
            <a:off x="955675" y="3216275"/>
            <a:ext cx="684213" cy="441325"/>
          </a:xfrm>
          <a:prstGeom prst="line">
            <a:avLst/>
          </a:prstGeom>
          <a:noFill/>
          <a:ln w="9525">
            <a:solidFill>
              <a:schemeClr val="tx1"/>
            </a:solidFill>
            <a:round/>
            <a:headEnd/>
            <a:tailEnd/>
          </a:ln>
        </p:spPr>
      </p:cxnSp>
      <p:cxnSp>
        <p:nvCxnSpPr>
          <p:cNvPr id="2103304" name="Straight Connector 27"/>
          <p:cNvCxnSpPr>
            <a:cxnSpLocks noChangeShapeType="1"/>
            <a:stCxn id="9" idx="0"/>
            <a:endCxn id="24" idx="2"/>
          </p:cNvCxnSpPr>
          <p:nvPr/>
        </p:nvCxnSpPr>
        <p:spPr bwMode="auto">
          <a:xfrm flipH="1" flipV="1">
            <a:off x="1639888" y="3216275"/>
            <a:ext cx="455612" cy="517525"/>
          </a:xfrm>
          <a:prstGeom prst="line">
            <a:avLst/>
          </a:prstGeom>
          <a:noFill/>
          <a:ln w="9525">
            <a:solidFill>
              <a:schemeClr val="tx1"/>
            </a:solidFill>
            <a:round/>
            <a:headEnd/>
            <a:tailEnd/>
          </a:ln>
        </p:spPr>
      </p:cxnSp>
      <p:cxnSp>
        <p:nvCxnSpPr>
          <p:cNvPr id="2103305" name="Straight Connector 33"/>
          <p:cNvCxnSpPr>
            <a:cxnSpLocks noChangeShapeType="1"/>
            <a:stCxn id="20" idx="2"/>
            <a:endCxn id="37" idx="0"/>
          </p:cNvCxnSpPr>
          <p:nvPr/>
        </p:nvCxnSpPr>
        <p:spPr bwMode="auto">
          <a:xfrm flipH="1">
            <a:off x="727075" y="4054475"/>
            <a:ext cx="228600" cy="441325"/>
          </a:xfrm>
          <a:prstGeom prst="line">
            <a:avLst/>
          </a:prstGeom>
          <a:noFill/>
          <a:ln w="9525">
            <a:solidFill>
              <a:schemeClr val="tx1"/>
            </a:solidFill>
            <a:round/>
            <a:headEnd/>
            <a:tailEnd/>
          </a:ln>
        </p:spPr>
      </p:cxnSp>
      <p:sp>
        <p:nvSpPr>
          <p:cNvPr id="37" name="Text Box 26"/>
          <p:cNvSpPr txBox="1">
            <a:spLocks noChangeArrowheads="1"/>
          </p:cNvSpPr>
          <p:nvPr/>
        </p:nvSpPr>
        <p:spPr bwMode="auto">
          <a:xfrm>
            <a:off x="152400" y="4495800"/>
            <a:ext cx="11493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another</a:t>
            </a:r>
          </a:p>
        </p:txBody>
      </p:sp>
      <p:cxnSp>
        <p:nvCxnSpPr>
          <p:cNvPr id="2103307" name="Straight Connector 40"/>
          <p:cNvCxnSpPr>
            <a:cxnSpLocks noChangeShapeType="1"/>
            <a:stCxn id="9" idx="2"/>
            <a:endCxn id="42" idx="0"/>
          </p:cNvCxnSpPr>
          <p:nvPr/>
        </p:nvCxnSpPr>
        <p:spPr bwMode="auto">
          <a:xfrm>
            <a:off x="2095500" y="4130675"/>
            <a:ext cx="114300" cy="441325"/>
          </a:xfrm>
          <a:prstGeom prst="line">
            <a:avLst/>
          </a:prstGeom>
          <a:noFill/>
          <a:ln w="9525">
            <a:solidFill>
              <a:schemeClr val="tx1"/>
            </a:solidFill>
            <a:round/>
            <a:headEnd/>
            <a:tailEnd/>
          </a:ln>
        </p:spPr>
      </p:cxnSp>
      <p:sp>
        <p:nvSpPr>
          <p:cNvPr id="42" name="Text Box 26"/>
          <p:cNvSpPr txBox="1">
            <a:spLocks noChangeArrowheads="1"/>
          </p:cNvSpPr>
          <p:nvPr/>
        </p:nvSpPr>
        <p:spPr bwMode="auto">
          <a:xfrm>
            <a:off x="1905000" y="45720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a:t>
            </a:r>
            <a:r>
              <a:rPr lang="en-US" sz="2000" b="0" baseline="30000">
                <a:effectLst>
                  <a:outerShdw blurRad="38100" dist="38100" dir="2700000" algn="tl">
                    <a:srgbClr val="FFFFFF"/>
                  </a:outerShdw>
                </a:effectLst>
                <a:ea typeface="Cambria" pitchFamily="-84" charset="0"/>
                <a:cs typeface="Cambria" pitchFamily="-84" charset="0"/>
              </a:rPr>
              <a:t>0</a:t>
            </a:r>
            <a:endParaRPr lang="en-US" sz="2000" b="0">
              <a:effectLst>
                <a:outerShdw blurRad="38100" dist="38100" dir="2700000" algn="tl">
                  <a:srgbClr val="FFFFFF"/>
                </a:outerShdw>
              </a:effectLst>
              <a:ea typeface="Cambria" pitchFamily="-84" charset="0"/>
              <a:cs typeface="Cambria" pitchFamily="-84" charset="0"/>
            </a:endParaRPr>
          </a:p>
        </p:txBody>
      </p:sp>
      <p:cxnSp>
        <p:nvCxnSpPr>
          <p:cNvPr id="2103309" name="Straight Connector 43"/>
          <p:cNvCxnSpPr>
            <a:cxnSpLocks noChangeShapeType="1"/>
            <a:stCxn id="42" idx="2"/>
            <a:endCxn id="45" idx="0"/>
          </p:cNvCxnSpPr>
          <p:nvPr/>
        </p:nvCxnSpPr>
        <p:spPr bwMode="auto">
          <a:xfrm>
            <a:off x="2209800" y="4968875"/>
            <a:ext cx="38100" cy="365125"/>
          </a:xfrm>
          <a:prstGeom prst="line">
            <a:avLst/>
          </a:prstGeom>
          <a:noFill/>
          <a:ln w="9525">
            <a:solidFill>
              <a:schemeClr val="tx1"/>
            </a:solidFill>
            <a:round/>
            <a:headEnd/>
            <a:tailEnd/>
          </a:ln>
        </p:spPr>
      </p:cxnSp>
      <p:sp>
        <p:nvSpPr>
          <p:cNvPr id="45" name="Text Box 26"/>
          <p:cNvSpPr txBox="1">
            <a:spLocks noChangeArrowheads="1"/>
          </p:cNvSpPr>
          <p:nvPr/>
        </p:nvSpPr>
        <p:spPr bwMode="auto">
          <a:xfrm>
            <a:off x="1752600" y="5334000"/>
            <a:ext cx="990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bottle</a:t>
            </a:r>
          </a:p>
        </p:txBody>
      </p:sp>
      <p:sp>
        <p:nvSpPr>
          <p:cNvPr id="54" name="Text Box 14"/>
          <p:cNvSpPr txBox="1">
            <a:spLocks noChangeArrowheads="1"/>
          </p:cNvSpPr>
          <p:nvPr/>
        </p:nvSpPr>
        <p:spPr bwMode="auto">
          <a:xfrm>
            <a:off x="6096000" y="37338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sp>
        <p:nvSpPr>
          <p:cNvPr id="55" name="Text Box 26"/>
          <p:cNvSpPr txBox="1">
            <a:spLocks noChangeArrowheads="1"/>
          </p:cNvSpPr>
          <p:nvPr/>
        </p:nvSpPr>
        <p:spPr bwMode="auto">
          <a:xfrm>
            <a:off x="4876800" y="3657600"/>
            <a:ext cx="6921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det</a:t>
            </a:r>
          </a:p>
        </p:txBody>
      </p:sp>
      <p:sp>
        <p:nvSpPr>
          <p:cNvPr id="56" name="Text Box 31"/>
          <p:cNvSpPr txBox="1">
            <a:spLocks noChangeArrowheads="1"/>
          </p:cNvSpPr>
          <p:nvPr/>
        </p:nvSpPr>
        <p:spPr bwMode="auto">
          <a:xfrm>
            <a:off x="5638800" y="2819400"/>
            <a:ext cx="536575"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NP</a:t>
            </a:r>
          </a:p>
        </p:txBody>
      </p:sp>
      <p:cxnSp>
        <p:nvCxnSpPr>
          <p:cNvPr id="2103314" name="Straight Connector 56"/>
          <p:cNvCxnSpPr>
            <a:cxnSpLocks noChangeShapeType="1"/>
            <a:stCxn id="56" idx="2"/>
            <a:endCxn id="55" idx="0"/>
          </p:cNvCxnSpPr>
          <p:nvPr/>
        </p:nvCxnSpPr>
        <p:spPr bwMode="auto">
          <a:xfrm flipH="1">
            <a:off x="5222875" y="3216275"/>
            <a:ext cx="684213" cy="441325"/>
          </a:xfrm>
          <a:prstGeom prst="line">
            <a:avLst/>
          </a:prstGeom>
          <a:noFill/>
          <a:ln w="9525">
            <a:solidFill>
              <a:schemeClr val="tx1"/>
            </a:solidFill>
            <a:round/>
            <a:headEnd/>
            <a:tailEnd/>
          </a:ln>
        </p:spPr>
      </p:cxnSp>
      <p:cxnSp>
        <p:nvCxnSpPr>
          <p:cNvPr id="2103315" name="Straight Connector 57"/>
          <p:cNvCxnSpPr>
            <a:cxnSpLocks noChangeShapeType="1"/>
            <a:stCxn id="54" idx="0"/>
            <a:endCxn id="56" idx="2"/>
          </p:cNvCxnSpPr>
          <p:nvPr/>
        </p:nvCxnSpPr>
        <p:spPr bwMode="auto">
          <a:xfrm flipH="1" flipV="1">
            <a:off x="5907088" y="3216275"/>
            <a:ext cx="455612" cy="517525"/>
          </a:xfrm>
          <a:prstGeom prst="line">
            <a:avLst/>
          </a:prstGeom>
          <a:noFill/>
          <a:ln w="9525">
            <a:solidFill>
              <a:schemeClr val="tx1"/>
            </a:solidFill>
            <a:round/>
            <a:headEnd/>
            <a:tailEnd/>
          </a:ln>
        </p:spPr>
      </p:cxnSp>
      <p:cxnSp>
        <p:nvCxnSpPr>
          <p:cNvPr id="2103316" name="Straight Connector 58"/>
          <p:cNvCxnSpPr>
            <a:cxnSpLocks noChangeShapeType="1"/>
            <a:stCxn id="55" idx="2"/>
            <a:endCxn id="60" idx="0"/>
          </p:cNvCxnSpPr>
          <p:nvPr/>
        </p:nvCxnSpPr>
        <p:spPr bwMode="auto">
          <a:xfrm flipH="1">
            <a:off x="5005388" y="4054475"/>
            <a:ext cx="217487" cy="441325"/>
          </a:xfrm>
          <a:prstGeom prst="line">
            <a:avLst/>
          </a:prstGeom>
          <a:noFill/>
          <a:ln w="9525">
            <a:solidFill>
              <a:schemeClr val="tx1"/>
            </a:solidFill>
            <a:round/>
            <a:headEnd/>
            <a:tailEnd/>
          </a:ln>
        </p:spPr>
      </p:cxnSp>
      <p:sp>
        <p:nvSpPr>
          <p:cNvPr id="60" name="Text Box 26"/>
          <p:cNvSpPr txBox="1">
            <a:spLocks noChangeArrowheads="1"/>
          </p:cNvSpPr>
          <p:nvPr/>
        </p:nvSpPr>
        <p:spPr bwMode="auto">
          <a:xfrm>
            <a:off x="4440238" y="4495800"/>
            <a:ext cx="1128712"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another</a:t>
            </a:r>
          </a:p>
        </p:txBody>
      </p:sp>
      <p:cxnSp>
        <p:nvCxnSpPr>
          <p:cNvPr id="2103318" name="Straight Connector 67"/>
          <p:cNvCxnSpPr>
            <a:cxnSpLocks noChangeShapeType="1"/>
            <a:stCxn id="54" idx="2"/>
          </p:cNvCxnSpPr>
          <p:nvPr/>
        </p:nvCxnSpPr>
        <p:spPr bwMode="auto">
          <a:xfrm rot="5400000">
            <a:off x="5972175" y="4178300"/>
            <a:ext cx="438150" cy="342900"/>
          </a:xfrm>
          <a:prstGeom prst="line">
            <a:avLst/>
          </a:prstGeom>
          <a:noFill/>
          <a:ln w="9525">
            <a:solidFill>
              <a:schemeClr val="tx1"/>
            </a:solidFill>
            <a:round/>
            <a:headEnd/>
            <a:tailEnd/>
          </a:ln>
        </p:spPr>
      </p:cxnSp>
      <p:sp>
        <p:nvSpPr>
          <p:cNvPr id="71" name="Text Box 26"/>
          <p:cNvSpPr txBox="1">
            <a:spLocks noChangeArrowheads="1"/>
          </p:cNvSpPr>
          <p:nvPr/>
        </p:nvSpPr>
        <p:spPr bwMode="auto">
          <a:xfrm>
            <a:off x="57912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adj</a:t>
            </a:r>
          </a:p>
        </p:txBody>
      </p:sp>
      <p:cxnSp>
        <p:nvCxnSpPr>
          <p:cNvPr id="2103320" name="Straight Connector 71"/>
          <p:cNvCxnSpPr>
            <a:cxnSpLocks noChangeShapeType="1"/>
            <a:endCxn id="73" idx="0"/>
          </p:cNvCxnSpPr>
          <p:nvPr/>
        </p:nvCxnSpPr>
        <p:spPr bwMode="auto">
          <a:xfrm rot="16200000" flipH="1">
            <a:off x="5859463" y="5173662"/>
            <a:ext cx="438150" cy="34925"/>
          </a:xfrm>
          <a:prstGeom prst="line">
            <a:avLst/>
          </a:prstGeom>
          <a:noFill/>
          <a:ln w="9525">
            <a:solidFill>
              <a:schemeClr val="tx1"/>
            </a:solidFill>
            <a:round/>
            <a:headEnd/>
            <a:tailEnd/>
          </a:ln>
        </p:spPr>
      </p:cxnSp>
      <p:sp>
        <p:nvSpPr>
          <p:cNvPr id="73" name="Text Box 26"/>
          <p:cNvSpPr txBox="1">
            <a:spLocks noChangeArrowheads="1"/>
          </p:cNvSpPr>
          <p:nvPr/>
        </p:nvSpPr>
        <p:spPr bwMode="auto">
          <a:xfrm>
            <a:off x="57912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red</a:t>
            </a:r>
          </a:p>
        </p:txBody>
      </p:sp>
      <p:sp>
        <p:nvSpPr>
          <p:cNvPr id="75" name="Text Box 14"/>
          <p:cNvSpPr txBox="1">
            <a:spLocks noChangeArrowheads="1"/>
          </p:cNvSpPr>
          <p:nvPr/>
        </p:nvSpPr>
        <p:spPr bwMode="auto">
          <a:xfrm>
            <a:off x="67818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cxnSp>
        <p:nvCxnSpPr>
          <p:cNvPr id="2103323" name="Straight Connector 75"/>
          <p:cNvCxnSpPr>
            <a:cxnSpLocks noChangeShapeType="1"/>
            <a:stCxn id="75" idx="2"/>
            <a:endCxn id="77" idx="0"/>
          </p:cNvCxnSpPr>
          <p:nvPr/>
        </p:nvCxnSpPr>
        <p:spPr bwMode="auto">
          <a:xfrm>
            <a:off x="7048500" y="4968875"/>
            <a:ext cx="114300" cy="441325"/>
          </a:xfrm>
          <a:prstGeom prst="line">
            <a:avLst/>
          </a:prstGeom>
          <a:noFill/>
          <a:ln w="9525">
            <a:solidFill>
              <a:schemeClr val="tx1"/>
            </a:solidFill>
            <a:round/>
            <a:headEnd/>
            <a:tailEnd/>
          </a:ln>
        </p:spPr>
      </p:cxnSp>
      <p:sp>
        <p:nvSpPr>
          <p:cNvPr id="77" name="Text Box 26"/>
          <p:cNvSpPr txBox="1">
            <a:spLocks noChangeArrowheads="1"/>
          </p:cNvSpPr>
          <p:nvPr/>
        </p:nvSpPr>
        <p:spPr bwMode="auto">
          <a:xfrm>
            <a:off x="68580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a:t>
            </a:r>
            <a:r>
              <a:rPr lang="en-US" sz="2000" b="0" baseline="30000">
                <a:effectLst>
                  <a:outerShdw blurRad="38100" dist="38100" dir="2700000" algn="tl">
                    <a:srgbClr val="FFFFFF"/>
                  </a:outerShdw>
                </a:effectLst>
                <a:ea typeface="Cambria" pitchFamily="-84" charset="0"/>
                <a:cs typeface="Cambria" pitchFamily="-84" charset="0"/>
              </a:rPr>
              <a:t>0</a:t>
            </a:r>
            <a:endParaRPr lang="en-US" sz="2000" b="0">
              <a:effectLst>
                <a:outerShdw blurRad="38100" dist="38100" dir="2700000" algn="tl">
                  <a:srgbClr val="FFFFFF"/>
                </a:outerShdw>
              </a:effectLst>
              <a:ea typeface="Cambria" pitchFamily="-84" charset="0"/>
              <a:cs typeface="Cambria" pitchFamily="-84" charset="0"/>
            </a:endParaRPr>
          </a:p>
        </p:txBody>
      </p:sp>
      <p:cxnSp>
        <p:nvCxnSpPr>
          <p:cNvPr id="2103325" name="Straight Connector 77"/>
          <p:cNvCxnSpPr>
            <a:cxnSpLocks noChangeShapeType="1"/>
            <a:stCxn id="77" idx="2"/>
            <a:endCxn id="79" idx="0"/>
          </p:cNvCxnSpPr>
          <p:nvPr/>
        </p:nvCxnSpPr>
        <p:spPr bwMode="auto">
          <a:xfrm>
            <a:off x="7162800" y="5807075"/>
            <a:ext cx="38100" cy="365125"/>
          </a:xfrm>
          <a:prstGeom prst="line">
            <a:avLst/>
          </a:prstGeom>
          <a:noFill/>
          <a:ln w="9525">
            <a:solidFill>
              <a:schemeClr val="tx1"/>
            </a:solidFill>
            <a:round/>
            <a:headEnd/>
            <a:tailEnd/>
          </a:ln>
        </p:spPr>
      </p:cxnSp>
      <p:sp>
        <p:nvSpPr>
          <p:cNvPr id="79" name="Text Box 26"/>
          <p:cNvSpPr txBox="1">
            <a:spLocks noChangeArrowheads="1"/>
          </p:cNvSpPr>
          <p:nvPr/>
        </p:nvSpPr>
        <p:spPr bwMode="auto">
          <a:xfrm>
            <a:off x="6705600" y="6172200"/>
            <a:ext cx="990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bottle</a:t>
            </a:r>
          </a:p>
        </p:txBody>
      </p:sp>
      <p:cxnSp>
        <p:nvCxnSpPr>
          <p:cNvPr id="2103327" name="Straight Connector 79"/>
          <p:cNvCxnSpPr>
            <a:cxnSpLocks noChangeShapeType="1"/>
            <a:stCxn id="54" idx="2"/>
            <a:endCxn id="75" idx="0"/>
          </p:cNvCxnSpPr>
          <p:nvPr/>
        </p:nvCxnSpPr>
        <p:spPr bwMode="auto">
          <a:xfrm>
            <a:off x="6362700" y="4130675"/>
            <a:ext cx="685800" cy="441325"/>
          </a:xfrm>
          <a:prstGeom prst="line">
            <a:avLst/>
          </a:prstGeom>
          <a:noFill/>
          <a:ln w="9525">
            <a:solidFill>
              <a:schemeClr val="tx1"/>
            </a:solidFill>
            <a:round/>
            <a:headEnd/>
            <a:tailEnd/>
          </a:ln>
        </p:spPr>
      </p:cxnSp>
      <p:sp>
        <p:nvSpPr>
          <p:cNvPr id="2103328" name="TextBox 37"/>
          <p:cNvSpPr txBox="1">
            <a:spLocks noChangeArrowheads="1"/>
          </p:cNvSpPr>
          <p:nvPr/>
        </p:nvSpPr>
        <p:spPr bwMode="auto">
          <a:xfrm>
            <a:off x="152400" y="6388100"/>
            <a:ext cx="2643188" cy="366713"/>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800" b="0">
                <a:ea typeface="Cambria" pitchFamily="-84" charset="0"/>
                <a:cs typeface="Cambria" pitchFamily="-84" charset="0"/>
              </a:rPr>
              <a:t>[</a:t>
            </a:r>
            <a:r>
              <a:rPr lang="en-US" sz="1800" b="0" baseline="-25000">
                <a:ea typeface="Cambria" pitchFamily="-84" charset="0"/>
                <a:cs typeface="Cambria" pitchFamily="-84" charset="0"/>
              </a:rPr>
              <a:t>NP </a:t>
            </a:r>
            <a:r>
              <a:rPr lang="en-US" sz="1800" b="0">
                <a:ea typeface="Cambria" pitchFamily="-84" charset="0"/>
                <a:cs typeface="Cambria" pitchFamily="-84" charset="0"/>
              </a:rPr>
              <a:t>another [</a:t>
            </a:r>
            <a:r>
              <a:rPr lang="en-US" sz="1800" b="0" baseline="-25000">
                <a:ea typeface="Cambria" pitchFamily="-84" charset="0"/>
                <a:cs typeface="Cambria" pitchFamily="-84" charset="0"/>
              </a:rPr>
              <a:t>N</a:t>
            </a:r>
            <a:r>
              <a:rPr lang="en-US" sz="2000" b="0" baseline="-25000">
                <a:ea typeface="Cambria" pitchFamily="-84" charset="0"/>
                <a:cs typeface="Cambria" pitchFamily="-84" charset="0"/>
                <a:sym typeface="Symbol" pitchFamily="-84" charset="2"/>
              </a:rPr>
              <a:t>’</a:t>
            </a:r>
            <a:r>
              <a:rPr lang="en-US" sz="1800" b="0" baseline="-25000">
                <a:ea typeface="Cambria" pitchFamily="-84" charset="0"/>
                <a:cs typeface="Cambria" pitchFamily="-84" charset="0"/>
              </a:rPr>
              <a:t> </a:t>
            </a:r>
            <a:r>
              <a:rPr lang="en-US" sz="1800" b="0">
                <a:ea typeface="Cambria" pitchFamily="-84" charset="0"/>
                <a:cs typeface="Cambria" pitchFamily="-84" charset="0"/>
              </a:rPr>
              <a:t>[</a:t>
            </a:r>
            <a:r>
              <a:rPr lang="en-US" sz="1800" b="0" baseline="-25000">
                <a:ea typeface="Cambria" pitchFamily="-84" charset="0"/>
                <a:cs typeface="Cambria" pitchFamily="-84" charset="0"/>
              </a:rPr>
              <a:t>N0 </a:t>
            </a:r>
            <a:r>
              <a:rPr lang="en-US" sz="1800" b="0">
                <a:ea typeface="Cambria" pitchFamily="-84" charset="0"/>
                <a:cs typeface="Cambria" pitchFamily="-84" charset="0"/>
              </a:rPr>
              <a:t>bottle]]]</a:t>
            </a:r>
          </a:p>
        </p:txBody>
      </p:sp>
      <p:sp>
        <p:nvSpPr>
          <p:cNvPr id="2103329" name="TextBox 38"/>
          <p:cNvSpPr txBox="1">
            <a:spLocks noChangeArrowheads="1"/>
          </p:cNvSpPr>
          <p:nvPr/>
        </p:nvSpPr>
        <p:spPr bwMode="auto">
          <a:xfrm>
            <a:off x="3298825" y="6388100"/>
            <a:ext cx="3368675" cy="366713"/>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1800" b="0">
                <a:ea typeface="Cambria" pitchFamily="-84" charset="0"/>
                <a:cs typeface="Cambria" pitchFamily="-84" charset="0"/>
              </a:rPr>
              <a:t>[</a:t>
            </a:r>
            <a:r>
              <a:rPr lang="en-US" sz="1800" b="0" baseline="-25000">
                <a:ea typeface="Cambria" pitchFamily="-84" charset="0"/>
                <a:cs typeface="Cambria" pitchFamily="-84" charset="0"/>
              </a:rPr>
              <a:t>NP </a:t>
            </a:r>
            <a:r>
              <a:rPr lang="en-US" sz="1800" b="0">
                <a:ea typeface="Cambria" pitchFamily="-84" charset="0"/>
                <a:cs typeface="Cambria" pitchFamily="-84" charset="0"/>
              </a:rPr>
              <a:t>another [</a:t>
            </a:r>
            <a:r>
              <a:rPr lang="en-US" sz="1800" b="0" baseline="-25000">
                <a:ea typeface="Cambria" pitchFamily="-84" charset="0"/>
                <a:cs typeface="Cambria" pitchFamily="-84" charset="0"/>
              </a:rPr>
              <a:t>N’  </a:t>
            </a:r>
            <a:r>
              <a:rPr lang="en-US" sz="1800" b="0">
                <a:ea typeface="Cambria" pitchFamily="-84" charset="0"/>
                <a:cs typeface="Cambria" pitchFamily="-84" charset="0"/>
              </a:rPr>
              <a:t>red</a:t>
            </a:r>
            <a:r>
              <a:rPr lang="en-US" sz="1800" b="0" baseline="-25000">
                <a:ea typeface="Cambria" pitchFamily="-84" charset="0"/>
                <a:cs typeface="Cambria" pitchFamily="-84" charset="0"/>
              </a:rPr>
              <a:t> </a:t>
            </a:r>
            <a:r>
              <a:rPr lang="en-US" sz="1800" b="0">
                <a:ea typeface="Cambria" pitchFamily="-84" charset="0"/>
                <a:cs typeface="Cambria" pitchFamily="-84" charset="0"/>
              </a:rPr>
              <a:t>[</a:t>
            </a:r>
            <a:r>
              <a:rPr lang="en-US" sz="1800" b="0" baseline="-25000">
                <a:ea typeface="Cambria" pitchFamily="-84" charset="0"/>
                <a:cs typeface="Cambria" pitchFamily="-84" charset="0"/>
              </a:rPr>
              <a:t>N’ </a:t>
            </a:r>
            <a:r>
              <a:rPr lang="en-US" sz="1800" b="0">
                <a:ea typeface="Cambria" pitchFamily="-84" charset="0"/>
                <a:cs typeface="Cambria" pitchFamily="-84" charset="0"/>
              </a:rPr>
              <a:t>[</a:t>
            </a:r>
            <a:r>
              <a:rPr lang="en-US" sz="1800" b="0" baseline="-25000">
                <a:ea typeface="Cambria" pitchFamily="-84" charset="0"/>
                <a:cs typeface="Cambria" pitchFamily="-84" charset="0"/>
              </a:rPr>
              <a:t>N0 </a:t>
            </a:r>
            <a:r>
              <a:rPr lang="en-US" sz="1800" b="0">
                <a:ea typeface="Cambria" pitchFamily="-84" charset="0"/>
                <a:cs typeface="Cambria" pitchFamily="-84" charset="0"/>
              </a:rPr>
              <a:t>bottle]]]]</a:t>
            </a:r>
          </a:p>
        </p:txBody>
      </p:sp>
      <p:sp>
        <p:nvSpPr>
          <p:cNvPr id="2103331" name="Oval 34"/>
          <p:cNvSpPr>
            <a:spLocks noChangeArrowheads="1"/>
          </p:cNvSpPr>
          <p:nvPr/>
        </p:nvSpPr>
        <p:spPr bwMode="auto">
          <a:xfrm>
            <a:off x="1176338" y="4572000"/>
            <a:ext cx="1676400" cy="1238250"/>
          </a:xfrm>
          <a:prstGeom prst="ellipse">
            <a:avLst/>
          </a:prstGeom>
          <a:solidFill>
            <a:schemeClr val="folHlink">
              <a:alpha val="3137"/>
            </a:schemeClr>
          </a:solidFill>
          <a:ln w="9525">
            <a:solidFill>
              <a:schemeClr val="folHlink"/>
            </a:solidFill>
            <a:round/>
            <a:headEnd/>
            <a:tailEnd/>
          </a:ln>
        </p:spPr>
        <p:txBody>
          <a:bodyPr>
            <a:prstTxWarp prst="textNoShape">
              <a:avLst/>
            </a:prstTxWarp>
          </a:bodyPr>
          <a:lstStyle/>
          <a:p>
            <a:endParaRPr lang="en-US">
              <a:latin typeface="Cambria" pitchFamily="-84" charset="0"/>
              <a:ea typeface="Cambria" pitchFamily="-84" charset="0"/>
              <a:cs typeface="Cambria" pitchFamily="-84" charset="0"/>
            </a:endParaRPr>
          </a:p>
        </p:txBody>
      </p:sp>
      <p:sp>
        <p:nvSpPr>
          <p:cNvPr id="2103332" name="Oval 34"/>
          <p:cNvSpPr>
            <a:spLocks noChangeArrowheads="1"/>
          </p:cNvSpPr>
          <p:nvPr/>
        </p:nvSpPr>
        <p:spPr bwMode="auto">
          <a:xfrm>
            <a:off x="6324600" y="5410200"/>
            <a:ext cx="1676400" cy="1143000"/>
          </a:xfrm>
          <a:prstGeom prst="ellipse">
            <a:avLst/>
          </a:prstGeom>
          <a:solidFill>
            <a:schemeClr val="folHlink">
              <a:alpha val="3137"/>
            </a:schemeClr>
          </a:solidFill>
          <a:ln w="9525">
            <a:solidFill>
              <a:schemeClr val="folHlink"/>
            </a:solidFill>
            <a:round/>
            <a:headEnd/>
            <a:tailEnd/>
          </a:ln>
        </p:spPr>
        <p:txBody>
          <a:bodyPr>
            <a:prstTxWarp prst="textNoShape">
              <a:avLst/>
            </a:prstTxWarp>
          </a:bodyPr>
          <a:lstStyle/>
          <a:p>
            <a:endParaRPr lang="en-US">
              <a:latin typeface="Cambria" pitchFamily="-84" charset="0"/>
              <a:ea typeface="Cambria" pitchFamily="-84" charset="0"/>
              <a:cs typeface="Cambria" pitchFamily="-8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026" name="Title 1"/>
          <p:cNvSpPr>
            <a:spLocks noGrp="1"/>
          </p:cNvSpPr>
          <p:nvPr>
            <p:ph type="title" idx="4294967295"/>
          </p:nvPr>
        </p:nvSpPr>
        <p:spPr>
          <a:xfrm>
            <a:off x="685800" y="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r>
              <a:rPr lang="en-US" sz="3200">
                <a:solidFill>
                  <a:srgbClr val="4C21B1"/>
                </a:solidFill>
                <a:ea typeface="Cambria" pitchFamily="-84" charset="0"/>
                <a:cs typeface="Cambria" pitchFamily="-84" charset="0"/>
              </a:rPr>
              <a:t>: Interpretations based on Syntactic Category</a:t>
            </a:r>
          </a:p>
        </p:txBody>
      </p:sp>
      <p:sp>
        <p:nvSpPr>
          <p:cNvPr id="2049027" name="Content Placeholder 2"/>
          <p:cNvSpPr>
            <a:spLocks noGrp="1"/>
          </p:cNvSpPr>
          <p:nvPr>
            <p:ph idx="4294967295"/>
          </p:nvPr>
        </p:nvSpPr>
        <p:spPr>
          <a:xfrm>
            <a:off x="152400" y="1066800"/>
            <a:ext cx="8534400" cy="5638800"/>
          </a:xfrm>
        </p:spPr>
        <p:txBody>
          <a:bodyPr/>
          <a:lstStyle/>
          <a:p>
            <a:pPr defTabSz="457200">
              <a:buFontTx/>
              <a:buNone/>
            </a:pPr>
            <a:r>
              <a:rPr lang="en-US" sz="2200">
                <a:ea typeface="Cambria" pitchFamily="-84" charset="0"/>
                <a:cs typeface="Cambria" pitchFamily="-84" charset="0"/>
              </a:rPr>
              <a:t>If </a:t>
            </a:r>
            <a:r>
              <a:rPr lang="en-US" sz="2200" i="1">
                <a:ea typeface="Cambria" pitchFamily="-84" charset="0"/>
                <a:cs typeface="Cambria" pitchFamily="-84" charset="0"/>
              </a:rPr>
              <a:t>one</a:t>
            </a:r>
            <a:r>
              <a:rPr lang="en-US" sz="2200">
                <a:ea typeface="Cambria" pitchFamily="-84" charset="0"/>
                <a:cs typeface="Cambria" pitchFamily="-84" charset="0"/>
              </a:rPr>
              <a:t> was </a:t>
            </a:r>
            <a:r>
              <a:rPr lang="en-US" sz="2200">
                <a:solidFill>
                  <a:srgbClr val="800000"/>
                </a:solidFill>
                <a:ea typeface="Cambria" pitchFamily="-84" charset="0"/>
                <a:cs typeface="Cambria" pitchFamily="-84" charset="0"/>
              </a:rPr>
              <a:t>N</a:t>
            </a:r>
            <a:r>
              <a:rPr lang="en-US" sz="2200" baseline="30000">
                <a:solidFill>
                  <a:srgbClr val="800000"/>
                </a:solidFill>
                <a:ea typeface="Cambria" pitchFamily="-84" charset="0"/>
                <a:cs typeface="Cambria" pitchFamily="-84" charset="0"/>
              </a:rPr>
              <a:t>0</a:t>
            </a:r>
            <a:r>
              <a:rPr lang="en-US" sz="2200">
                <a:ea typeface="Cambria" pitchFamily="-84" charset="0"/>
                <a:cs typeface="Cambria" pitchFamily="-84" charset="0"/>
              </a:rPr>
              <a:t>, we would have a different interpretation of </a:t>
            </a:r>
          </a:p>
          <a:p>
            <a:pPr defTabSz="457200">
              <a:buFontTx/>
              <a:buNone/>
            </a:pPr>
            <a:endParaRPr lang="en-US" sz="2200">
              <a:ea typeface="Cambria" pitchFamily="-84" charset="0"/>
              <a:cs typeface="Cambria" pitchFamily="-84" charset="0"/>
            </a:endParaRPr>
          </a:p>
          <a:p>
            <a:pPr defTabSz="457200">
              <a:buFontTx/>
              <a:buNone/>
            </a:pPr>
            <a:r>
              <a:rPr lang="en-US" sz="2200">
                <a:ea typeface="Cambria" pitchFamily="-84" charset="0"/>
                <a:cs typeface="Cambria" pitchFamily="-84" charset="0"/>
              </a:rPr>
              <a:t>“Look – a red bottle!         Do you see another </a:t>
            </a:r>
            <a:r>
              <a:rPr lang="en-US" sz="2200">
                <a:solidFill>
                  <a:srgbClr val="006400"/>
                </a:solidFill>
                <a:ea typeface="Cambria" pitchFamily="-84" charset="0"/>
                <a:cs typeface="Cambria" pitchFamily="-84" charset="0"/>
              </a:rPr>
              <a:t>one</a:t>
            </a:r>
            <a:r>
              <a:rPr lang="en-US" sz="2200">
                <a:ea typeface="Cambria" pitchFamily="-84" charset="0"/>
                <a:cs typeface="Cambria" pitchFamily="-84" charset="0"/>
              </a:rPr>
              <a:t>?”</a:t>
            </a:r>
          </a:p>
          <a:p>
            <a:pPr defTabSz="457200">
              <a:buFontTx/>
              <a:buNone/>
            </a:pPr>
            <a:endParaRPr lang="en-US" sz="2200">
              <a:ea typeface="Cambria" pitchFamily="-84" charset="0"/>
              <a:cs typeface="Cambria" pitchFamily="-84" charset="0"/>
            </a:endParaRPr>
          </a:p>
          <a:p>
            <a:pPr defTabSz="457200">
              <a:buFontTx/>
              <a:buNone/>
            </a:pPr>
            <a:endParaRPr lang="en-US" sz="2200">
              <a:ea typeface="Cambria" pitchFamily="-84" charset="0"/>
              <a:cs typeface="Cambria" pitchFamily="-84" charset="0"/>
            </a:endParaRPr>
          </a:p>
          <a:p>
            <a:pPr defTabSz="457200">
              <a:buFontTx/>
              <a:buNone/>
            </a:pPr>
            <a:r>
              <a:rPr lang="en-US" sz="2200">
                <a:ea typeface="Cambria" pitchFamily="-84" charset="0"/>
                <a:cs typeface="Cambria" pitchFamily="-84" charset="0"/>
              </a:rPr>
              <a:t>	Because </a:t>
            </a:r>
            <a:r>
              <a:rPr lang="en-US" sz="2200" i="1">
                <a:ea typeface="Cambria" pitchFamily="-84" charset="0"/>
                <a:cs typeface="Cambria" pitchFamily="-84" charset="0"/>
              </a:rPr>
              <a:t>one</a:t>
            </a:r>
            <a:r>
              <a:rPr lang="en-US" sz="2200">
                <a:ea typeface="Cambria" pitchFamily="-84" charset="0"/>
                <a:cs typeface="Cambria" pitchFamily="-84" charset="0"/>
              </a:rPr>
              <a:t>’s antecedent</a:t>
            </a:r>
            <a:r>
              <a:rPr lang="en-US" sz="2200" i="1">
                <a:ea typeface="Cambria" pitchFamily="-84" charset="0"/>
                <a:cs typeface="Cambria" pitchFamily="-84" charset="0"/>
              </a:rPr>
              <a:t> </a:t>
            </a:r>
            <a:r>
              <a:rPr lang="en-US" sz="2200">
                <a:ea typeface="Cambria" pitchFamily="-84" charset="0"/>
                <a:cs typeface="Cambria" pitchFamily="-84" charset="0"/>
              </a:rPr>
              <a:t>could only be “</a:t>
            </a:r>
            <a:r>
              <a:rPr lang="en-US" sz="2200">
                <a:solidFill>
                  <a:srgbClr val="006400"/>
                </a:solidFill>
                <a:ea typeface="Cambria" pitchFamily="-84" charset="0"/>
                <a:cs typeface="Cambria" pitchFamily="-84" charset="0"/>
              </a:rPr>
              <a:t>bottle</a:t>
            </a:r>
            <a:r>
              <a:rPr lang="en-US" sz="2200">
                <a:ea typeface="Cambria" pitchFamily="-84" charset="0"/>
                <a:cs typeface="Cambria" pitchFamily="-84" charset="0"/>
              </a:rPr>
              <a:t>”,  we would have to interpret the second part as “Do you see another </a:t>
            </a:r>
            <a:r>
              <a:rPr lang="en-US" sz="2200" i="1">
                <a:solidFill>
                  <a:srgbClr val="006400"/>
                </a:solidFill>
                <a:ea typeface="Cambria" pitchFamily="-84" charset="0"/>
                <a:cs typeface="Cambria" pitchFamily="-84" charset="0"/>
              </a:rPr>
              <a:t>bottle</a:t>
            </a:r>
            <a:r>
              <a:rPr lang="en-US" sz="2200">
                <a:ea typeface="Cambria" pitchFamily="-84" charset="0"/>
                <a:cs typeface="Cambria" pitchFamily="-84" charset="0"/>
              </a:rPr>
              <a:t>?” and the purple bottle would be a fine referent for </a:t>
            </a:r>
            <a:r>
              <a:rPr lang="en-US" sz="2200" i="1">
                <a:ea typeface="Cambria" pitchFamily="-84" charset="0"/>
                <a:cs typeface="Cambria" pitchFamily="-84" charset="0"/>
              </a:rPr>
              <a:t>one</a:t>
            </a:r>
            <a:r>
              <a:rPr lang="en-US" sz="2200">
                <a:ea typeface="Cambria" pitchFamily="-84" charset="0"/>
                <a:cs typeface="Cambria" pitchFamily="-84" charset="0"/>
              </a:rPr>
              <a:t>.</a:t>
            </a:r>
          </a:p>
          <a:p>
            <a:pPr defTabSz="457200">
              <a:buFontTx/>
              <a:buNone/>
            </a:pPr>
            <a:endParaRPr lang="en-US" sz="2200">
              <a:ea typeface="Cambria" pitchFamily="-84" charset="0"/>
              <a:cs typeface="Cambria" pitchFamily="-84" charset="0"/>
            </a:endParaRPr>
          </a:p>
          <a:p>
            <a:pPr defTabSz="457200">
              <a:buFontTx/>
              <a:buNone/>
            </a:pPr>
            <a:r>
              <a:rPr lang="en-US" sz="2200">
                <a:ea typeface="Cambria" pitchFamily="-84" charset="0"/>
                <a:cs typeface="Cambria" pitchFamily="-84" charset="0"/>
              </a:rPr>
              <a:t>	Since </a:t>
            </a:r>
            <a:r>
              <a:rPr lang="en-US" sz="2200" i="1">
                <a:ea typeface="Cambria" pitchFamily="-84" charset="0"/>
                <a:cs typeface="Cambria" pitchFamily="-84" charset="0"/>
              </a:rPr>
              <a:t>one</a:t>
            </a:r>
            <a:r>
              <a:rPr lang="en-US" sz="2200">
                <a:ea typeface="Cambria" pitchFamily="-84" charset="0"/>
                <a:cs typeface="Cambria" pitchFamily="-84" charset="0"/>
              </a:rPr>
              <a:t>’s antecedent is “red bottle”, and “red bottle” cannot be N</a:t>
            </a:r>
            <a:r>
              <a:rPr lang="en-US" sz="2200" baseline="30000">
                <a:ea typeface="Cambria" pitchFamily="-84" charset="0"/>
                <a:cs typeface="Cambria" pitchFamily="-84" charset="0"/>
              </a:rPr>
              <a:t>0</a:t>
            </a:r>
            <a:r>
              <a:rPr lang="en-US" sz="2200">
                <a:ea typeface="Cambria" pitchFamily="-84" charset="0"/>
                <a:cs typeface="Cambria" pitchFamily="-84" charset="0"/>
              </a:rPr>
              <a:t>, </a:t>
            </a:r>
            <a:r>
              <a:rPr lang="en-US" sz="2200" i="1">
                <a:solidFill>
                  <a:srgbClr val="800000"/>
                </a:solidFill>
                <a:ea typeface="Cambria" pitchFamily="-84" charset="0"/>
                <a:cs typeface="Cambria" pitchFamily="-84" charset="0"/>
              </a:rPr>
              <a:t>one</a:t>
            </a:r>
            <a:r>
              <a:rPr lang="en-US" sz="2200">
                <a:solidFill>
                  <a:srgbClr val="800000"/>
                </a:solidFill>
                <a:ea typeface="Cambria" pitchFamily="-84" charset="0"/>
                <a:cs typeface="Cambria" pitchFamily="-84" charset="0"/>
              </a:rPr>
              <a:t> must not be N</a:t>
            </a:r>
            <a:r>
              <a:rPr lang="en-US" sz="2200" baseline="30000">
                <a:solidFill>
                  <a:srgbClr val="800000"/>
                </a:solidFill>
                <a:ea typeface="Cambria" pitchFamily="-84" charset="0"/>
                <a:cs typeface="Cambria" pitchFamily="-84" charset="0"/>
              </a:rPr>
              <a:t>0</a:t>
            </a:r>
            <a:r>
              <a:rPr lang="en-US" sz="2200">
                <a:ea typeface="Cambria" pitchFamily="-84" charset="0"/>
                <a:cs typeface="Cambria" pitchFamily="-84" charset="0"/>
              </a:rPr>
              <a:t>.</a:t>
            </a:r>
          </a:p>
        </p:txBody>
      </p:sp>
      <p:pic>
        <p:nvPicPr>
          <p:cNvPr id="2049028" name="Picture 19"/>
          <p:cNvPicPr>
            <a:picLocks noChangeAspect="1" noChangeArrowheads="1"/>
          </p:cNvPicPr>
          <p:nvPr/>
        </p:nvPicPr>
        <p:blipFill>
          <a:blip r:embed="rId3"/>
          <a:srcRect/>
          <a:stretch>
            <a:fillRect/>
          </a:stretch>
        </p:blipFill>
        <p:spPr bwMode="auto">
          <a:xfrm>
            <a:off x="7924800" y="1524000"/>
            <a:ext cx="685800" cy="1365250"/>
          </a:xfrm>
          <a:prstGeom prst="rect">
            <a:avLst/>
          </a:prstGeom>
          <a:noFill/>
          <a:ln w="9525">
            <a:noFill/>
            <a:miter lim="800000"/>
            <a:headEnd/>
            <a:tailEnd/>
          </a:ln>
        </p:spPr>
      </p:pic>
      <p:pic>
        <p:nvPicPr>
          <p:cNvPr id="2049029" name="Picture 24"/>
          <p:cNvPicPr>
            <a:picLocks noChangeAspect="1" noChangeArrowheads="1"/>
          </p:cNvPicPr>
          <p:nvPr/>
        </p:nvPicPr>
        <p:blipFill>
          <a:blip r:embed="rId4"/>
          <a:srcRect/>
          <a:stretch>
            <a:fillRect/>
          </a:stretch>
        </p:blipFill>
        <p:spPr bwMode="auto">
          <a:xfrm>
            <a:off x="7010400" y="1524000"/>
            <a:ext cx="685800" cy="1365250"/>
          </a:xfrm>
          <a:prstGeom prst="rect">
            <a:avLst/>
          </a:prstGeom>
          <a:noFill/>
          <a:ln w="9525">
            <a:noFill/>
            <a:miter lim="800000"/>
            <a:headEnd/>
            <a:tailEnd/>
          </a:ln>
        </p:spPr>
      </p:pic>
      <p:pic>
        <p:nvPicPr>
          <p:cNvPr id="2049030" name="Picture 19"/>
          <p:cNvPicPr>
            <a:picLocks noChangeAspect="1" noChangeArrowheads="1"/>
          </p:cNvPicPr>
          <p:nvPr/>
        </p:nvPicPr>
        <p:blipFill>
          <a:blip r:embed="rId3"/>
          <a:srcRect/>
          <a:stretch>
            <a:fillRect/>
          </a:stretch>
        </p:blipFill>
        <p:spPr bwMode="auto">
          <a:xfrm>
            <a:off x="2895600" y="1600200"/>
            <a:ext cx="379413" cy="75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4"/>
          <p:cNvSpPr>
            <a:spLocks noGrp="1" noChangeArrowheads="1"/>
          </p:cNvSpPr>
          <p:nvPr>
            <p:ph type="body" idx="4294967295"/>
          </p:nvPr>
        </p:nvSpPr>
        <p:spPr>
          <a:xfrm>
            <a:off x="76200" y="1295400"/>
            <a:ext cx="5943600" cy="5105400"/>
          </a:xfrm>
        </p:spPr>
        <p:txBody>
          <a:bodyPr>
            <a:normAutofit/>
          </a:bodyPr>
          <a:lstStyle/>
          <a:p>
            <a:pPr defTabSz="457200">
              <a:lnSpc>
                <a:spcPct val="90000"/>
              </a:lnSpc>
              <a:buFontTx/>
              <a:buNone/>
            </a:pPr>
            <a:r>
              <a:rPr lang="en-US" sz="2000">
                <a:ea typeface="Cambria" pitchFamily="-84" charset="0"/>
                <a:cs typeface="Cambria" pitchFamily="-84" charset="0"/>
              </a:rPr>
              <a:t>Lidz, Waxman, &amp; Freedman (2003) found that 18</a:t>
            </a:r>
            <a:r>
              <a:rPr lang="en-US" sz="2000">
                <a:ea typeface="Cambria" pitchFamily="-84" charset="0"/>
                <a:cs typeface="Cambria" pitchFamily="-84" charset="0"/>
              </a:rPr>
              <a:t>-month-olds have</a:t>
            </a:r>
            <a:r>
              <a:rPr lang="en-US" sz="2000">
                <a:ea typeface="Cambria" pitchFamily="-84" charset="0"/>
                <a:cs typeface="Cambria" pitchFamily="-84" charset="0"/>
              </a:rPr>
              <a:t> a </a:t>
            </a:r>
            <a:r>
              <a:rPr lang="en-US" sz="2000">
                <a:ea typeface="Cambria" pitchFamily="-84" charset="0"/>
                <a:cs typeface="Cambria" pitchFamily="-84" charset="0"/>
              </a:rPr>
              <a:t>preference for</a:t>
            </a:r>
            <a:r>
              <a:rPr lang="en-US" sz="2000">
                <a:ea typeface="Cambria" pitchFamily="-84" charset="0"/>
                <a:cs typeface="Cambria" pitchFamily="-84" charset="0"/>
              </a:rPr>
              <a:t> the red bottle in the same situation.</a:t>
            </a:r>
          </a:p>
          <a:p>
            <a:pPr defTabSz="457200">
              <a:lnSpc>
                <a:spcPct val="90000"/>
              </a:lnSpc>
              <a:buFontTx/>
              <a:buNone/>
            </a:pPr>
            <a:r>
              <a:rPr lang="en-US" sz="2000">
                <a:ea typeface="Cambria" pitchFamily="-84" charset="0"/>
                <a:cs typeface="Cambria" pitchFamily="-84" charset="0"/>
              </a:rPr>
              <a:t>	“Look – a red bottle! Do you see another one?”</a:t>
            </a:r>
          </a:p>
          <a:p>
            <a:pPr defTabSz="457200">
              <a:lnSpc>
                <a:spcPct val="90000"/>
              </a:lnSpc>
              <a:buFontTx/>
              <a:buNone/>
            </a:pPr>
            <a:endParaRPr lang="en-US" sz="2000">
              <a:ea typeface="Cambria" pitchFamily="-84" charset="0"/>
              <a:cs typeface="Cambria" pitchFamily="-84" charset="0"/>
            </a:endParaRPr>
          </a:p>
          <a:p>
            <a:pPr defTabSz="457200">
              <a:lnSpc>
                <a:spcPct val="90000"/>
              </a:lnSpc>
              <a:buFontTx/>
              <a:buNone/>
            </a:pPr>
            <a:endParaRPr lang="en-US" sz="2000">
              <a:ea typeface="Cambria" pitchFamily="-84" charset="0"/>
              <a:cs typeface="Cambria" pitchFamily="-84" charset="0"/>
            </a:endParaRPr>
          </a:p>
          <a:p>
            <a:pPr defTabSz="457200">
              <a:lnSpc>
                <a:spcPct val="90000"/>
              </a:lnSpc>
              <a:buFontTx/>
              <a:buNone/>
            </a:pPr>
            <a:r>
              <a:rPr lang="en-US" sz="2000">
                <a:ea typeface="Cambria" pitchFamily="-84" charset="0"/>
                <a:cs typeface="Cambria" pitchFamily="-84" charset="0"/>
              </a:rPr>
              <a:t>Lidz et al. interpretation </a:t>
            </a:r>
            <a:r>
              <a:rPr lang="en-US" sz="2000">
                <a:ea typeface="Cambria" pitchFamily="-84" charset="0"/>
                <a:cs typeface="Cambria" pitchFamily="-84" charset="0"/>
              </a:rPr>
              <a:t>&amp; conclusion: </a:t>
            </a:r>
          </a:p>
          <a:p>
            <a:pPr defTabSz="457200">
              <a:lnSpc>
                <a:spcPct val="90000"/>
              </a:lnSpc>
              <a:buFontTx/>
              <a:buNone/>
            </a:pPr>
            <a:r>
              <a:rPr lang="en-US" sz="2000">
                <a:ea typeface="Cambria" pitchFamily="-84" charset="0"/>
                <a:cs typeface="Cambria" pitchFamily="-84" charset="0"/>
              </a:rPr>
              <a:t>    Preference for</a:t>
            </a:r>
            <a:r>
              <a:rPr lang="en-US" sz="2000">
                <a:ea typeface="Cambria" pitchFamily="-84" charset="0"/>
                <a:cs typeface="Cambria" pitchFamily="-84" charset="0"/>
              </a:rPr>
              <a:t> the RED </a:t>
            </a:r>
            <a:r>
              <a:rPr lang="en-US" sz="2000">
                <a:ea typeface="Cambria" pitchFamily="-84" charset="0"/>
                <a:cs typeface="Cambria" pitchFamily="-84" charset="0"/>
              </a:rPr>
              <a:t>BOTTLE means</a:t>
            </a:r>
            <a:r>
              <a:rPr lang="en-US" sz="2000">
                <a:ea typeface="Cambria" pitchFamily="-84" charset="0"/>
                <a:cs typeface="Cambria" pitchFamily="-84" charset="0"/>
              </a:rPr>
              <a:t> the preferred syntactic </a:t>
            </a:r>
            <a:r>
              <a:rPr lang="en-US" sz="2000">
                <a:ea typeface="Cambria" pitchFamily="-84" charset="0"/>
                <a:cs typeface="Cambria" pitchFamily="-84" charset="0"/>
              </a:rPr>
              <a:t>antecedent is</a:t>
            </a:r>
            <a:r>
              <a:rPr lang="en-US" sz="2000">
                <a:ea typeface="Cambria" pitchFamily="-84" charset="0"/>
                <a:cs typeface="Cambria" pitchFamily="-84" charset="0"/>
              </a:rPr>
              <a:t> “red bottle”.</a:t>
            </a:r>
          </a:p>
          <a:p>
            <a:pPr defTabSz="457200">
              <a:lnSpc>
                <a:spcPct val="90000"/>
              </a:lnSpc>
              <a:buFontTx/>
              <a:buNone/>
            </a:pPr>
            <a:endParaRPr lang="en-US" sz="2000">
              <a:ea typeface="Cambria" pitchFamily="-84" charset="0"/>
              <a:cs typeface="Cambria" pitchFamily="-84" charset="0"/>
            </a:endParaRPr>
          </a:p>
          <a:p>
            <a:pPr defTabSz="457200">
              <a:lnSpc>
                <a:spcPct val="90000"/>
              </a:lnSpc>
              <a:buFontTx/>
              <a:buNone/>
            </a:pPr>
            <a:endParaRPr lang="en-US" sz="2000">
              <a:ea typeface="Cambria" pitchFamily="-84" charset="0"/>
              <a:cs typeface="Cambria" pitchFamily="-84" charset="0"/>
            </a:endParaRPr>
          </a:p>
          <a:p>
            <a:pPr defTabSz="457200">
              <a:lnSpc>
                <a:spcPct val="90000"/>
              </a:lnSpc>
              <a:buFontTx/>
              <a:buNone/>
            </a:pPr>
            <a:r>
              <a:rPr lang="en-US" sz="2000">
                <a:ea typeface="Cambria" pitchFamily="-84" charset="0"/>
                <a:cs typeface="Cambria" pitchFamily="-84" charset="0"/>
              </a:rPr>
              <a:t>Lidz et al. conclude that 18-month-old knowledge = </a:t>
            </a:r>
          </a:p>
          <a:p>
            <a:pPr defTabSz="457200">
              <a:lnSpc>
                <a:spcPct val="90000"/>
              </a:lnSpc>
              <a:buFontTx/>
              <a:buNone/>
            </a:pPr>
            <a:r>
              <a:rPr lang="en-US" sz="2000">
                <a:ea typeface="Cambria" pitchFamily="-84" charset="0"/>
                <a:cs typeface="Cambria" pitchFamily="-84" charset="0"/>
              </a:rPr>
              <a:t>	</a:t>
            </a:r>
            <a:r>
              <a:rPr lang="en-US" sz="2000">
                <a:solidFill>
                  <a:srgbClr val="006400"/>
                </a:solidFill>
                <a:ea typeface="Cambria" pitchFamily="-84" charset="0"/>
                <a:cs typeface="Cambria" pitchFamily="-84" charset="0"/>
              </a:rPr>
              <a:t>syntactic category of </a:t>
            </a:r>
            <a:r>
              <a:rPr lang="en-US" sz="2000" i="1">
                <a:solidFill>
                  <a:srgbClr val="006400"/>
                </a:solidFill>
                <a:ea typeface="Cambria" pitchFamily="-84" charset="0"/>
                <a:cs typeface="Cambria" pitchFamily="-84" charset="0"/>
              </a:rPr>
              <a:t>one</a:t>
            </a:r>
            <a:r>
              <a:rPr lang="en-US" sz="2000">
                <a:solidFill>
                  <a:srgbClr val="006400"/>
                </a:solidFill>
                <a:ea typeface="Cambria" pitchFamily="-84" charset="0"/>
                <a:cs typeface="Cambria" pitchFamily="-84" charset="0"/>
              </a:rPr>
              <a:t> = N</a:t>
            </a:r>
            <a:r>
              <a:rPr lang="en-US" sz="2000">
                <a:solidFill>
                  <a:srgbClr val="006400"/>
                </a:solidFill>
                <a:ea typeface="Cambria" pitchFamily="-84" charset="0"/>
                <a:cs typeface="Cambria" pitchFamily="-84" charset="0"/>
                <a:sym typeface="Symbol" pitchFamily="-84" charset="2"/>
              </a:rPr>
              <a:t></a:t>
            </a:r>
            <a:endParaRPr lang="en-US" sz="2000">
              <a:solidFill>
                <a:srgbClr val="006400"/>
              </a:solidFill>
              <a:ea typeface="Cambria" pitchFamily="-84" charset="0"/>
              <a:cs typeface="Cambria" pitchFamily="-84" charset="0"/>
            </a:endParaRPr>
          </a:p>
          <a:p>
            <a:pPr defTabSz="457200">
              <a:lnSpc>
                <a:spcPct val="90000"/>
              </a:lnSpc>
              <a:buFontTx/>
              <a:buNone/>
            </a:pPr>
            <a:r>
              <a:rPr lang="en-US" sz="2000">
                <a:ea typeface="Cambria" pitchFamily="-84" charset="0"/>
                <a:cs typeface="Cambria" pitchFamily="-84" charset="0"/>
              </a:rPr>
              <a:t>	when modifier (like “red”) is present, syntactic antecedent includes modifier (e.g., red) = </a:t>
            </a:r>
            <a:r>
              <a:rPr lang="en-US" sz="2000">
                <a:solidFill>
                  <a:srgbClr val="660066"/>
                </a:solidFill>
                <a:ea typeface="Cambria" pitchFamily="-84" charset="0"/>
                <a:cs typeface="Cambria" pitchFamily="-84" charset="0"/>
              </a:rPr>
              <a:t>referent must have modifier property </a:t>
            </a:r>
            <a:endParaRPr lang="en-US" sz="2000">
              <a:ea typeface="Cambria" pitchFamily="-84" charset="0"/>
              <a:cs typeface="Cambria" pitchFamily="-84" charset="0"/>
            </a:endParaRPr>
          </a:p>
        </p:txBody>
      </p:sp>
      <p:sp>
        <p:nvSpPr>
          <p:cNvPr id="2051075" name="Rectangle 16"/>
          <p:cNvSpPr>
            <a:spLocks noGrp="1" noChangeArrowheads="1"/>
          </p:cNvSpPr>
          <p:nvPr>
            <p:ph type="title" idx="4294967295"/>
          </p:nvPr>
        </p:nvSpPr>
        <p:spPr>
          <a:xfrm>
            <a:off x="685800" y="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r>
              <a:rPr lang="en-US" sz="3200">
                <a:solidFill>
                  <a:srgbClr val="4C21B1"/>
                </a:solidFill>
                <a:ea typeface="Cambria" pitchFamily="-84" charset="0"/>
                <a:cs typeface="Cambria" pitchFamily="-84" charset="0"/>
              </a:rPr>
              <a:t>: Children’s Knowledge</a:t>
            </a:r>
          </a:p>
        </p:txBody>
      </p:sp>
      <p:pic>
        <p:nvPicPr>
          <p:cNvPr id="2051076" name="Picture 14"/>
          <p:cNvPicPr>
            <a:picLocks noChangeAspect="1"/>
          </p:cNvPicPr>
          <p:nvPr/>
        </p:nvPicPr>
        <p:blipFill>
          <a:blip r:embed="rId3"/>
          <a:srcRect/>
          <a:stretch>
            <a:fillRect/>
          </a:stretch>
        </p:blipFill>
        <p:spPr bwMode="auto">
          <a:xfrm>
            <a:off x="6781800" y="1295400"/>
            <a:ext cx="1498600" cy="1473200"/>
          </a:xfrm>
          <a:prstGeom prst="rect">
            <a:avLst/>
          </a:prstGeom>
          <a:noFill/>
          <a:ln w="9525">
            <a:noFill/>
            <a:miter lim="800000"/>
            <a:headEnd/>
            <a:tailEnd/>
          </a:ln>
        </p:spPr>
      </p:pic>
      <p:sp>
        <p:nvSpPr>
          <p:cNvPr id="16" name="Text Box 14"/>
          <p:cNvSpPr txBox="1">
            <a:spLocks noChangeArrowheads="1"/>
          </p:cNvSpPr>
          <p:nvPr/>
        </p:nvSpPr>
        <p:spPr bwMode="auto">
          <a:xfrm>
            <a:off x="7391400" y="37338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endParaRPr lang="en-US" sz="2000" b="0">
              <a:solidFill>
                <a:srgbClr val="006400"/>
              </a:solidFill>
              <a:ea typeface="Cambria" pitchFamily="-84" charset="0"/>
              <a:cs typeface="Cambria" pitchFamily="-84" charset="0"/>
            </a:endParaRPr>
          </a:p>
        </p:txBody>
      </p:sp>
      <p:sp>
        <p:nvSpPr>
          <p:cNvPr id="17" name="Text Box 26"/>
          <p:cNvSpPr txBox="1">
            <a:spLocks noChangeArrowheads="1"/>
          </p:cNvSpPr>
          <p:nvPr/>
        </p:nvSpPr>
        <p:spPr bwMode="auto">
          <a:xfrm>
            <a:off x="6172200" y="3657600"/>
            <a:ext cx="69215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det</a:t>
            </a:r>
          </a:p>
        </p:txBody>
      </p:sp>
      <p:sp>
        <p:nvSpPr>
          <p:cNvPr id="18" name="Text Box 31"/>
          <p:cNvSpPr txBox="1">
            <a:spLocks noChangeArrowheads="1"/>
          </p:cNvSpPr>
          <p:nvPr/>
        </p:nvSpPr>
        <p:spPr bwMode="auto">
          <a:xfrm>
            <a:off x="6934200" y="2819400"/>
            <a:ext cx="536575"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NP</a:t>
            </a:r>
          </a:p>
        </p:txBody>
      </p:sp>
      <p:cxnSp>
        <p:nvCxnSpPr>
          <p:cNvPr id="2051080" name="Straight Connector 18"/>
          <p:cNvCxnSpPr>
            <a:cxnSpLocks noChangeShapeType="1"/>
            <a:stCxn id="18" idx="2"/>
            <a:endCxn id="17" idx="0"/>
          </p:cNvCxnSpPr>
          <p:nvPr/>
        </p:nvCxnSpPr>
        <p:spPr bwMode="auto">
          <a:xfrm flipH="1">
            <a:off x="6518275" y="3216275"/>
            <a:ext cx="684213" cy="441325"/>
          </a:xfrm>
          <a:prstGeom prst="line">
            <a:avLst/>
          </a:prstGeom>
          <a:noFill/>
          <a:ln w="9525">
            <a:solidFill>
              <a:schemeClr val="tx1"/>
            </a:solidFill>
            <a:round/>
            <a:headEnd/>
            <a:tailEnd/>
          </a:ln>
        </p:spPr>
      </p:cxnSp>
      <p:cxnSp>
        <p:nvCxnSpPr>
          <p:cNvPr id="2051081" name="Straight Connector 19"/>
          <p:cNvCxnSpPr>
            <a:cxnSpLocks noChangeShapeType="1"/>
            <a:stCxn id="16" idx="0"/>
            <a:endCxn id="18" idx="2"/>
          </p:cNvCxnSpPr>
          <p:nvPr/>
        </p:nvCxnSpPr>
        <p:spPr bwMode="auto">
          <a:xfrm flipH="1" flipV="1">
            <a:off x="7202488" y="3216275"/>
            <a:ext cx="455612" cy="517525"/>
          </a:xfrm>
          <a:prstGeom prst="line">
            <a:avLst/>
          </a:prstGeom>
          <a:noFill/>
          <a:ln w="9525">
            <a:solidFill>
              <a:schemeClr val="tx1"/>
            </a:solidFill>
            <a:round/>
            <a:headEnd/>
            <a:tailEnd/>
          </a:ln>
        </p:spPr>
      </p:cxnSp>
      <p:cxnSp>
        <p:nvCxnSpPr>
          <p:cNvPr id="2051082" name="Straight Connector 20"/>
          <p:cNvCxnSpPr>
            <a:cxnSpLocks noChangeShapeType="1"/>
            <a:stCxn id="17" idx="2"/>
            <a:endCxn id="22" idx="0"/>
          </p:cNvCxnSpPr>
          <p:nvPr/>
        </p:nvCxnSpPr>
        <p:spPr bwMode="auto">
          <a:xfrm flipH="1">
            <a:off x="6477000" y="4054475"/>
            <a:ext cx="41275" cy="441325"/>
          </a:xfrm>
          <a:prstGeom prst="line">
            <a:avLst/>
          </a:prstGeom>
          <a:noFill/>
          <a:ln w="9525">
            <a:solidFill>
              <a:schemeClr val="tx1"/>
            </a:solidFill>
            <a:round/>
            <a:headEnd/>
            <a:tailEnd/>
          </a:ln>
        </p:spPr>
      </p:cxnSp>
      <p:sp>
        <p:nvSpPr>
          <p:cNvPr id="22" name="Text Box 26"/>
          <p:cNvSpPr txBox="1">
            <a:spLocks noChangeArrowheads="1"/>
          </p:cNvSpPr>
          <p:nvPr/>
        </p:nvSpPr>
        <p:spPr bwMode="auto">
          <a:xfrm>
            <a:off x="6248400" y="4495800"/>
            <a:ext cx="4572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a:t>
            </a:r>
          </a:p>
        </p:txBody>
      </p:sp>
      <p:cxnSp>
        <p:nvCxnSpPr>
          <p:cNvPr id="2051084" name="Straight Connector 22"/>
          <p:cNvCxnSpPr>
            <a:cxnSpLocks noChangeShapeType="1"/>
            <a:stCxn id="16" idx="2"/>
          </p:cNvCxnSpPr>
          <p:nvPr/>
        </p:nvCxnSpPr>
        <p:spPr bwMode="auto">
          <a:xfrm rot="5400000">
            <a:off x="7267575" y="4178300"/>
            <a:ext cx="438150" cy="342900"/>
          </a:xfrm>
          <a:prstGeom prst="line">
            <a:avLst/>
          </a:prstGeom>
          <a:noFill/>
          <a:ln w="9525">
            <a:solidFill>
              <a:schemeClr val="tx1"/>
            </a:solidFill>
            <a:round/>
            <a:headEnd/>
            <a:tailEnd/>
          </a:ln>
        </p:spPr>
      </p:cxnSp>
      <p:sp>
        <p:nvSpPr>
          <p:cNvPr id="24" name="Text Box 26"/>
          <p:cNvSpPr txBox="1">
            <a:spLocks noChangeArrowheads="1"/>
          </p:cNvSpPr>
          <p:nvPr/>
        </p:nvSpPr>
        <p:spPr bwMode="auto">
          <a:xfrm>
            <a:off x="70866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adj</a:t>
            </a:r>
          </a:p>
        </p:txBody>
      </p:sp>
      <p:cxnSp>
        <p:nvCxnSpPr>
          <p:cNvPr id="2051086" name="Straight Connector 24"/>
          <p:cNvCxnSpPr>
            <a:cxnSpLocks noChangeShapeType="1"/>
            <a:endCxn id="26" idx="0"/>
          </p:cNvCxnSpPr>
          <p:nvPr/>
        </p:nvCxnSpPr>
        <p:spPr bwMode="auto">
          <a:xfrm rot="16200000" flipH="1">
            <a:off x="7154863" y="5173662"/>
            <a:ext cx="438150" cy="34925"/>
          </a:xfrm>
          <a:prstGeom prst="line">
            <a:avLst/>
          </a:prstGeom>
          <a:noFill/>
          <a:ln w="9525">
            <a:solidFill>
              <a:schemeClr val="tx1"/>
            </a:solidFill>
            <a:round/>
            <a:headEnd/>
            <a:tailEnd/>
          </a:ln>
        </p:spPr>
      </p:cxnSp>
      <p:sp>
        <p:nvSpPr>
          <p:cNvPr id="26" name="Text Box 26"/>
          <p:cNvSpPr txBox="1">
            <a:spLocks noChangeArrowheads="1"/>
          </p:cNvSpPr>
          <p:nvPr/>
        </p:nvSpPr>
        <p:spPr bwMode="auto">
          <a:xfrm>
            <a:off x="70866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red</a:t>
            </a:r>
          </a:p>
        </p:txBody>
      </p:sp>
      <p:sp>
        <p:nvSpPr>
          <p:cNvPr id="27" name="Text Box 14"/>
          <p:cNvSpPr txBox="1">
            <a:spLocks noChangeArrowheads="1"/>
          </p:cNvSpPr>
          <p:nvPr/>
        </p:nvSpPr>
        <p:spPr bwMode="auto">
          <a:xfrm>
            <a:off x="8077200" y="4572000"/>
            <a:ext cx="5334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sym typeface="Symbol" pitchFamily="-84" charset="2"/>
              </a:rPr>
              <a:t></a:t>
            </a:r>
          </a:p>
        </p:txBody>
      </p:sp>
      <p:cxnSp>
        <p:nvCxnSpPr>
          <p:cNvPr id="2051089" name="Straight Connector 27"/>
          <p:cNvCxnSpPr>
            <a:cxnSpLocks noChangeShapeType="1"/>
            <a:stCxn id="27" idx="2"/>
            <a:endCxn id="29" idx="0"/>
          </p:cNvCxnSpPr>
          <p:nvPr/>
        </p:nvCxnSpPr>
        <p:spPr bwMode="auto">
          <a:xfrm>
            <a:off x="8343900" y="4968875"/>
            <a:ext cx="38100" cy="441325"/>
          </a:xfrm>
          <a:prstGeom prst="line">
            <a:avLst/>
          </a:prstGeom>
          <a:noFill/>
          <a:ln w="9525">
            <a:solidFill>
              <a:schemeClr val="tx1"/>
            </a:solidFill>
            <a:round/>
            <a:headEnd/>
            <a:tailEnd/>
          </a:ln>
        </p:spPr>
      </p:cxnSp>
      <p:sp>
        <p:nvSpPr>
          <p:cNvPr id="29" name="Text Box 26"/>
          <p:cNvSpPr txBox="1">
            <a:spLocks noChangeArrowheads="1"/>
          </p:cNvSpPr>
          <p:nvPr/>
        </p:nvSpPr>
        <p:spPr bwMode="auto">
          <a:xfrm>
            <a:off x="8077200" y="5410200"/>
            <a:ext cx="609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solidFill>
                  <a:srgbClr val="800000"/>
                </a:solidFill>
                <a:ea typeface="Cambria" pitchFamily="-84" charset="0"/>
                <a:cs typeface="Cambria" pitchFamily="-84" charset="0"/>
              </a:rPr>
              <a:t>N</a:t>
            </a:r>
            <a:r>
              <a:rPr lang="en-US" sz="2000" b="0" baseline="30000">
                <a:solidFill>
                  <a:srgbClr val="800000"/>
                </a:solidFill>
                <a:ea typeface="Cambria" pitchFamily="-84" charset="0"/>
                <a:cs typeface="Cambria" pitchFamily="-84" charset="0"/>
              </a:rPr>
              <a:t>0</a:t>
            </a:r>
            <a:endParaRPr lang="en-US" sz="2000" b="0">
              <a:solidFill>
                <a:srgbClr val="800000"/>
              </a:solidFill>
              <a:ea typeface="Cambria" pitchFamily="-84" charset="0"/>
              <a:cs typeface="Cambria" pitchFamily="-84" charset="0"/>
            </a:endParaRPr>
          </a:p>
        </p:txBody>
      </p:sp>
      <p:cxnSp>
        <p:nvCxnSpPr>
          <p:cNvPr id="2051091" name="Straight Connector 29"/>
          <p:cNvCxnSpPr>
            <a:cxnSpLocks noChangeShapeType="1"/>
            <a:stCxn id="29" idx="2"/>
            <a:endCxn id="31" idx="0"/>
          </p:cNvCxnSpPr>
          <p:nvPr/>
        </p:nvCxnSpPr>
        <p:spPr bwMode="auto">
          <a:xfrm>
            <a:off x="8382000" y="5807075"/>
            <a:ext cx="38100" cy="365125"/>
          </a:xfrm>
          <a:prstGeom prst="line">
            <a:avLst/>
          </a:prstGeom>
          <a:noFill/>
          <a:ln w="9525">
            <a:solidFill>
              <a:schemeClr val="tx1"/>
            </a:solidFill>
            <a:round/>
            <a:headEnd/>
            <a:tailEnd/>
          </a:ln>
        </p:spPr>
      </p:cxnSp>
      <p:sp>
        <p:nvSpPr>
          <p:cNvPr id="31" name="Text Box 26"/>
          <p:cNvSpPr txBox="1">
            <a:spLocks noChangeArrowheads="1"/>
          </p:cNvSpPr>
          <p:nvPr/>
        </p:nvSpPr>
        <p:spPr bwMode="auto">
          <a:xfrm>
            <a:off x="7924800" y="6172200"/>
            <a:ext cx="990600" cy="396875"/>
          </a:xfrm>
          <a:prstGeom prst="rect">
            <a:avLst/>
          </a:prstGeom>
          <a:noFill/>
          <a:ln w="9525">
            <a:noFill/>
            <a:miter lim="800000"/>
            <a:headEnd/>
            <a:tailEnd/>
          </a:ln>
        </p:spPr>
        <p:txBody>
          <a:bodyPr>
            <a:prstTxWarp prst="textNoShape">
              <a:avLst/>
            </a:prstTxWarp>
            <a:spAutoFit/>
          </a:bodyPr>
          <a:lstStyle/>
          <a:p>
            <a:pPr defTabSz="457200" eaLnBrk="1" hangingPunct="1"/>
            <a:r>
              <a:rPr lang="en-US" sz="2000" b="0">
                <a:effectLst>
                  <a:outerShdw blurRad="38100" dist="38100" dir="2700000" algn="tl">
                    <a:srgbClr val="FFFFFF"/>
                  </a:outerShdw>
                </a:effectLst>
                <a:ea typeface="Cambria" pitchFamily="-84" charset="0"/>
                <a:cs typeface="Cambria" pitchFamily="-84" charset="0"/>
              </a:rPr>
              <a:t>bottle</a:t>
            </a:r>
          </a:p>
        </p:txBody>
      </p:sp>
      <p:cxnSp>
        <p:nvCxnSpPr>
          <p:cNvPr id="2051093" name="Straight Connector 31"/>
          <p:cNvCxnSpPr>
            <a:cxnSpLocks noChangeShapeType="1"/>
            <a:stCxn id="16" idx="2"/>
            <a:endCxn id="27" idx="0"/>
          </p:cNvCxnSpPr>
          <p:nvPr/>
        </p:nvCxnSpPr>
        <p:spPr bwMode="auto">
          <a:xfrm>
            <a:off x="7658100" y="4130675"/>
            <a:ext cx="685800" cy="441325"/>
          </a:xfrm>
          <a:prstGeom prst="line">
            <a:avLst/>
          </a:prstGeom>
          <a:noFill/>
          <a:ln w="9525">
            <a:solidFill>
              <a:schemeClr val="tx1"/>
            </a:solidFill>
            <a:round/>
            <a:headEnd/>
            <a:tailEnd/>
          </a:ln>
        </p:spPr>
      </p:cxnSp>
      <p:sp>
        <p:nvSpPr>
          <p:cNvPr id="33" name="Oval 32"/>
          <p:cNvSpPr/>
          <p:nvPr/>
        </p:nvSpPr>
        <p:spPr bwMode="auto">
          <a:xfrm>
            <a:off x="6858000" y="3657600"/>
            <a:ext cx="2286000" cy="3048000"/>
          </a:xfrm>
          <a:prstGeom prst="ellipse">
            <a:avLst/>
          </a:prstGeom>
          <a:solidFill>
            <a:srgbClr val="008000">
              <a:alpha val="3000"/>
            </a:srgbClr>
          </a:solidFill>
          <a:ln w="9525" cap="flat" cmpd="sng" algn="ctr">
            <a:solidFill>
              <a:srgbClr val="006400"/>
            </a:solidFill>
            <a:prstDash val="solid"/>
            <a:round/>
            <a:headEnd type="none" w="med" len="med"/>
            <a:tailEnd type="none" w="med" len="med"/>
          </a:ln>
          <a:effectLst/>
        </p:spPr>
        <p:txBody>
          <a:bodyPr>
            <a:prstTxWarp prst="textNoShape">
              <a:avLst/>
            </a:prstTxWarp>
          </a:bodyPr>
          <a:lstStyle/>
          <a:p>
            <a:endParaRPr lang="en-US">
              <a:solidFill>
                <a:srgbClr val="008000"/>
              </a:solidFill>
              <a:ea typeface="Cambria" pitchFamily="-84" charset="0"/>
              <a:cs typeface="Cambria" pitchFamily="-8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3122" name="Title 1"/>
          <p:cNvSpPr>
            <a:spLocks noGrp="1"/>
          </p:cNvSpPr>
          <p:nvPr>
            <p:ph type="title" idx="4294967295"/>
          </p:nvPr>
        </p:nvSpPr>
        <p:spPr>
          <a:xfrm>
            <a:off x="685800" y="15240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r>
              <a:rPr lang="en-US" sz="3200">
                <a:solidFill>
                  <a:srgbClr val="4C21B1"/>
                </a:solidFill>
                <a:ea typeface="Cambria" pitchFamily="-84" charset="0"/>
                <a:cs typeface="Cambria" pitchFamily="-84" charset="0"/>
              </a:rPr>
              <a:t>: The induction problem</a:t>
            </a:r>
          </a:p>
        </p:txBody>
      </p:sp>
      <p:sp>
        <p:nvSpPr>
          <p:cNvPr id="2053123" name="Content Placeholder 2"/>
          <p:cNvSpPr>
            <a:spLocks noGrp="1"/>
          </p:cNvSpPr>
          <p:nvPr>
            <p:ph idx="4294967295"/>
          </p:nvPr>
        </p:nvSpPr>
        <p:spPr>
          <a:xfrm>
            <a:off x="0" y="1219200"/>
            <a:ext cx="9144000" cy="941388"/>
          </a:xfrm>
        </p:spPr>
        <p:txBody>
          <a:bodyPr/>
          <a:lstStyle/>
          <a:p>
            <a:pPr defTabSz="457200">
              <a:buFontTx/>
              <a:buNone/>
            </a:pPr>
            <a:r>
              <a:rPr lang="en-US" sz="2000">
                <a:ea typeface="Cambria" pitchFamily="-84" charset="0"/>
                <a:cs typeface="Cambria" pitchFamily="-84" charset="0"/>
              </a:rPr>
              <a:t>Acquisition: Children must learn the right syntactic category for </a:t>
            </a:r>
            <a:r>
              <a:rPr lang="en-US" sz="2000" i="1">
                <a:ea typeface="Cambria" pitchFamily="-84" charset="0"/>
                <a:cs typeface="Cambria" pitchFamily="-84" charset="0"/>
              </a:rPr>
              <a:t>one</a:t>
            </a:r>
            <a:r>
              <a:rPr lang="en-US" sz="2000">
                <a:ea typeface="Cambria" pitchFamily="-84" charset="0"/>
                <a:cs typeface="Cambria" pitchFamily="-84" charset="0"/>
              </a:rPr>
              <a:t>, and the right interpretation preference for </a:t>
            </a:r>
            <a:r>
              <a:rPr lang="en-US" sz="2000" i="1">
                <a:ea typeface="Cambria" pitchFamily="-84" charset="0"/>
                <a:cs typeface="Cambria" pitchFamily="-84" charset="0"/>
              </a:rPr>
              <a:t>one</a:t>
            </a:r>
            <a:r>
              <a:rPr lang="en-US" sz="2000">
                <a:ea typeface="Cambria" pitchFamily="-84" charset="0"/>
                <a:cs typeface="Cambria" pitchFamily="-84" charset="0"/>
              </a:rPr>
              <a:t> in situations with more than one option.</a:t>
            </a:r>
          </a:p>
          <a:p>
            <a:pPr defTabSz="457200">
              <a:buFontTx/>
              <a:buNone/>
            </a:pPr>
            <a:endParaRPr lang="en-US" sz="2000">
              <a:ea typeface="Cambria" pitchFamily="-84" charset="0"/>
              <a:cs typeface="Cambria" pitchFamily="-84" charset="0"/>
            </a:endParaRPr>
          </a:p>
          <a:p>
            <a:pPr defTabSz="457200">
              <a:buFontTx/>
              <a:buNone/>
            </a:pPr>
            <a:endParaRPr lang="en-US" sz="2000">
              <a:ea typeface="Cambria" pitchFamily="-84" charset="0"/>
              <a:cs typeface="Cambria" pitchFamily="-84" charset="0"/>
            </a:endParaRPr>
          </a:p>
          <a:p>
            <a:pPr defTabSz="457200">
              <a:buFontTx/>
              <a:buNone/>
            </a:pPr>
            <a:endParaRPr lang="en-US" sz="2000">
              <a:ea typeface="Cambria" pitchFamily="-84" charset="0"/>
              <a:cs typeface="Cambria" pitchFamily="-8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9826" name="Rectangle 2"/>
          <p:cNvSpPr>
            <a:spLocks noGrp="1" noChangeArrowheads="1"/>
          </p:cNvSpPr>
          <p:nvPr>
            <p:ph type="title"/>
          </p:nvPr>
        </p:nvSpPr>
        <p:spPr/>
        <p:txBody>
          <a:bodyPr/>
          <a:lstStyle/>
          <a:p>
            <a:r>
              <a:rPr lang="en-US" sz="3200"/>
              <a:t>Announcements</a:t>
            </a:r>
          </a:p>
        </p:txBody>
      </p:sp>
      <p:sp>
        <p:nvSpPr>
          <p:cNvPr id="1869827" name="Rectangle 3"/>
          <p:cNvSpPr>
            <a:spLocks noGrp="1" noChangeArrowheads="1"/>
          </p:cNvSpPr>
          <p:nvPr>
            <p:ph type="body" idx="1"/>
          </p:nvPr>
        </p:nvSpPr>
        <p:spPr/>
        <p:txBody>
          <a:bodyPr/>
          <a:lstStyle/>
          <a:p>
            <a:pPr>
              <a:buFontTx/>
              <a:buNone/>
            </a:pPr>
            <a:r>
              <a:rPr lang="en-US" sz="2400"/>
              <a:t>Pick up HW2 if you haven’t already</a:t>
            </a:r>
          </a:p>
          <a:p>
            <a:pPr>
              <a:buFontTx/>
              <a:buNone/>
            </a:pPr>
            <a:endParaRPr lang="en-US" sz="2400"/>
          </a:p>
          <a:p>
            <a:pPr>
              <a:buFontTx/>
              <a:buNone/>
            </a:pPr>
            <a:r>
              <a:rPr lang="en-US" sz="2400"/>
              <a:t>Be working on HW3 (due: 5/29/12)</a:t>
            </a:r>
          </a:p>
          <a:p>
            <a:pPr>
              <a:buFontTx/>
              <a:buNone/>
            </a:pPr>
            <a:endParaRPr lang="en-US" sz="2400"/>
          </a:p>
          <a:p>
            <a:pPr>
              <a:buFontTx/>
              <a:buNone/>
            </a:pPr>
            <a:r>
              <a:rPr lang="en-US" sz="2400"/>
              <a:t>Next time: Look over Ch.1 and Ch.2 from Baker (2001)</a:t>
            </a:r>
          </a:p>
          <a:p>
            <a:pPr>
              <a:buFontTx/>
              <a:buNone/>
            </a:pPr>
            <a:endParaRPr lang="en-US" sz="2400"/>
          </a:p>
          <a:p>
            <a:pPr>
              <a:buFontTx/>
              <a:buNone/>
            </a:pPr>
            <a:r>
              <a:rPr lang="en-US" sz="2400"/>
              <a:t>Correction to Poverty of the Stimulus II lecture notes from last time (please download them again to make sure you have the most up-to-date version)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5170" name="Title 1"/>
          <p:cNvSpPr>
            <a:spLocks noGrp="1"/>
          </p:cNvSpPr>
          <p:nvPr>
            <p:ph type="title" idx="4294967295"/>
          </p:nvPr>
        </p:nvSpPr>
        <p:spPr>
          <a:xfrm>
            <a:off x="685800" y="15240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r>
              <a:rPr lang="en-US" sz="3200">
                <a:solidFill>
                  <a:srgbClr val="4C21B1"/>
                </a:solidFill>
                <a:ea typeface="Cambria" pitchFamily="-84" charset="0"/>
                <a:cs typeface="Cambria" pitchFamily="-84" charset="0"/>
              </a:rPr>
              <a:t>: The induction problem</a:t>
            </a:r>
          </a:p>
        </p:txBody>
      </p:sp>
      <p:sp>
        <p:nvSpPr>
          <p:cNvPr id="5" name="Content Placeholder 2"/>
          <p:cNvSpPr>
            <a:spLocks noGrp="1"/>
          </p:cNvSpPr>
          <p:nvPr>
            <p:ph idx="4294967295"/>
          </p:nvPr>
        </p:nvSpPr>
        <p:spPr>
          <a:xfrm>
            <a:off x="0" y="1219200"/>
            <a:ext cx="9144000" cy="5286375"/>
          </a:xfrm>
        </p:spPr>
        <p:txBody>
          <a:bodyPr>
            <a:normAutofit/>
          </a:bodyPr>
          <a:lstStyle/>
          <a:p>
            <a:pPr defTabSz="457200">
              <a:buFontTx/>
              <a:buNone/>
            </a:pPr>
            <a:r>
              <a:rPr lang="en-US" sz="2000">
                <a:ea typeface="Cambria" pitchFamily="-84" charset="0"/>
                <a:cs typeface="Cambria" pitchFamily="-84" charset="0"/>
              </a:rPr>
              <a:t>Acquisition: Children must learn the right syntactic category for </a:t>
            </a:r>
            <a:r>
              <a:rPr lang="en-US" sz="2000" i="1">
                <a:ea typeface="Cambria" pitchFamily="-84" charset="0"/>
                <a:cs typeface="Cambria" pitchFamily="-84" charset="0"/>
              </a:rPr>
              <a:t>one</a:t>
            </a:r>
            <a:r>
              <a:rPr lang="en-US" sz="2000">
                <a:ea typeface="Cambria" pitchFamily="-84" charset="0"/>
                <a:cs typeface="Cambria" pitchFamily="-84" charset="0"/>
              </a:rPr>
              <a:t>, and the right interpretation preference for </a:t>
            </a:r>
            <a:r>
              <a:rPr lang="en-US" sz="2000" i="1">
                <a:ea typeface="Cambria" pitchFamily="-84" charset="0"/>
                <a:cs typeface="Cambria" pitchFamily="-84" charset="0"/>
              </a:rPr>
              <a:t>one</a:t>
            </a:r>
            <a:r>
              <a:rPr lang="en-US" sz="2000">
                <a:ea typeface="Cambria" pitchFamily="-84" charset="0"/>
                <a:cs typeface="Cambria" pitchFamily="-84" charset="0"/>
              </a:rPr>
              <a:t> in situations with more than one option.</a:t>
            </a:r>
          </a:p>
          <a:p>
            <a:pPr defTabSz="457200">
              <a:buFontTx/>
              <a:buNone/>
            </a:pPr>
            <a:endParaRPr lang="en-US" sz="2000">
              <a:ea typeface="Cambria" pitchFamily="-84" charset="0"/>
              <a:cs typeface="Cambria" pitchFamily="-84" charset="0"/>
            </a:endParaRPr>
          </a:p>
          <a:p>
            <a:pPr defTabSz="457200">
              <a:buFontTx/>
              <a:buNone/>
            </a:pPr>
            <a:r>
              <a:rPr lang="en-US" sz="2000">
                <a:solidFill>
                  <a:srgbClr val="0000FF"/>
                </a:solidFill>
                <a:ea typeface="Cambria" pitchFamily="-84" charset="0"/>
                <a:cs typeface="Cambria" pitchFamily="-84" charset="0"/>
              </a:rPr>
              <a:t>Problem: Most data children encounter are ambiguous.</a:t>
            </a:r>
          </a:p>
          <a:p>
            <a:pPr defTabSz="457200">
              <a:buFontTx/>
              <a:buNone/>
            </a:pPr>
            <a:r>
              <a:rPr lang="en-US" sz="2000">
                <a:ea typeface="Cambria" pitchFamily="-84" charset="0"/>
                <a:cs typeface="Cambria" pitchFamily="-84" charset="0"/>
              </a:rPr>
              <a:t>	Syntactically (SYN) ambiguous data:</a:t>
            </a:r>
          </a:p>
          <a:p>
            <a:pPr defTabSz="457200">
              <a:buFontTx/>
              <a:buNone/>
            </a:pPr>
            <a:r>
              <a:rPr lang="en-US" sz="2000">
                <a:ea typeface="Cambria" pitchFamily="-84" charset="0"/>
                <a:cs typeface="Cambria" pitchFamily="-84" charset="0"/>
              </a:rPr>
              <a:t>	“Look – a bottle!  Oh, look – another one.”</a:t>
            </a:r>
          </a:p>
          <a:p>
            <a:pPr defTabSz="457200">
              <a:buFontTx/>
              <a:buNone/>
            </a:pPr>
            <a:endParaRPr lang="en-US" sz="2000">
              <a:ea typeface="Cambria" pitchFamily="-84" charset="0"/>
              <a:cs typeface="Cambria" pitchFamily="-84" charset="0"/>
            </a:endParaRPr>
          </a:p>
          <a:p>
            <a:pPr defTabSz="457200">
              <a:buFontTx/>
              <a:buNone/>
            </a:pPr>
            <a:endParaRPr lang="en-US" sz="2000">
              <a:ea typeface="Cambria" pitchFamily="-84" charset="0"/>
              <a:cs typeface="Cambria" pitchFamily="-84" charset="0"/>
            </a:endParaRPr>
          </a:p>
          <a:p>
            <a:pPr defTabSz="457200">
              <a:buFontTx/>
              <a:buNone/>
            </a:pPr>
            <a:endParaRPr lang="en-US" sz="2000">
              <a:ea typeface="Cambria" pitchFamily="-84" charset="0"/>
              <a:cs typeface="Cambria" pitchFamily="-84" charset="0"/>
            </a:endParaRPr>
          </a:p>
        </p:txBody>
      </p:sp>
      <p:pic>
        <p:nvPicPr>
          <p:cNvPr id="2055172" name="Picture 19"/>
          <p:cNvPicPr>
            <a:picLocks noChangeAspect="1" noChangeArrowheads="1"/>
          </p:cNvPicPr>
          <p:nvPr/>
        </p:nvPicPr>
        <p:blipFill>
          <a:blip r:embed="rId3"/>
          <a:srcRect/>
          <a:stretch>
            <a:fillRect/>
          </a:stretch>
        </p:blipFill>
        <p:spPr bwMode="auto">
          <a:xfrm>
            <a:off x="1295400" y="3657600"/>
            <a:ext cx="685800" cy="1365250"/>
          </a:xfrm>
          <a:prstGeom prst="rect">
            <a:avLst/>
          </a:prstGeom>
          <a:noFill/>
          <a:ln w="9525">
            <a:noFill/>
            <a:miter lim="800000"/>
            <a:headEnd/>
            <a:tailEnd/>
          </a:ln>
        </p:spPr>
      </p:pic>
      <p:sp>
        <p:nvSpPr>
          <p:cNvPr id="7" name="TextBox 6"/>
          <p:cNvSpPr txBox="1"/>
          <p:nvPr/>
        </p:nvSpPr>
        <p:spPr>
          <a:xfrm>
            <a:off x="457200" y="5181600"/>
            <a:ext cx="8610600" cy="701675"/>
          </a:xfrm>
          <a:prstGeom prst="rect">
            <a:avLst/>
          </a:prstGeom>
          <a:noFill/>
        </p:spPr>
        <p:txBody>
          <a:bodyPr>
            <a:prstTxWarp prst="textNoShape">
              <a:avLst/>
            </a:prstTxWarp>
            <a:spAutoFit/>
          </a:bodyPr>
          <a:lstStyle/>
          <a:p>
            <a:pPr defTabSz="457200" eaLnBrk="1" hangingPunct="1"/>
            <a:r>
              <a:rPr lang="en-US" sz="2000" b="0" i="1">
                <a:ea typeface="Cambria" pitchFamily="-84" charset="0"/>
                <a:cs typeface="Cambria" pitchFamily="-84" charset="0"/>
              </a:rPr>
              <a:t>one</a:t>
            </a:r>
            <a:r>
              <a:rPr lang="en-US" sz="2000" b="0">
                <a:ea typeface="Cambria" pitchFamily="-84" charset="0"/>
                <a:cs typeface="Cambria" pitchFamily="-84" charset="0"/>
              </a:rPr>
              <a:t>’s referent = BOTTLE</a:t>
            </a:r>
          </a:p>
          <a:p>
            <a:pPr defTabSz="457200" eaLnBrk="1" hangingPunct="1"/>
            <a:r>
              <a:rPr lang="en-US" sz="2000" b="0" i="1">
                <a:ea typeface="Cambria" pitchFamily="-84" charset="0"/>
                <a:cs typeface="Cambria" pitchFamily="-84" charset="0"/>
              </a:rPr>
              <a:t>one</a:t>
            </a:r>
            <a:r>
              <a:rPr lang="en-US" sz="2000" b="0">
                <a:ea typeface="Cambria" pitchFamily="-84" charset="0"/>
                <a:cs typeface="Cambria" pitchFamily="-84" charset="0"/>
              </a:rPr>
              <a:t>’s antecedent = </a:t>
            </a:r>
            <a:r>
              <a:rPr lang="en-US" sz="2000" b="0">
                <a:solidFill>
                  <a:srgbClr val="006400"/>
                </a:solidFill>
                <a:ea typeface="Cambria" pitchFamily="-84" charset="0"/>
                <a:cs typeface="Cambria" pitchFamily="-84" charset="0"/>
              </a:rPr>
              <a:t>[</a:t>
            </a:r>
            <a:r>
              <a:rPr lang="en-US" sz="2000" b="0" baseline="-2500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rPr>
              <a:t>[</a:t>
            </a:r>
            <a:r>
              <a:rPr lang="en-US" sz="2000" b="0" baseline="-25000">
                <a:solidFill>
                  <a:srgbClr val="006400"/>
                </a:solidFill>
                <a:ea typeface="Cambria" pitchFamily="-84" charset="0"/>
                <a:cs typeface="Cambria" pitchFamily="-84" charset="0"/>
              </a:rPr>
              <a:t>N0 </a:t>
            </a:r>
            <a:r>
              <a:rPr lang="en-US" sz="2000" b="0">
                <a:solidFill>
                  <a:srgbClr val="006400"/>
                </a:solidFill>
                <a:ea typeface="Cambria" pitchFamily="-84" charset="0"/>
                <a:cs typeface="Cambria" pitchFamily="-84" charset="0"/>
              </a:rPr>
              <a:t>bottle]] </a:t>
            </a:r>
            <a:r>
              <a:rPr lang="en-US" sz="2000" b="0">
                <a:ea typeface="Cambria" pitchFamily="-84" charset="0"/>
                <a:cs typeface="Cambria" pitchFamily="-84" charset="0"/>
              </a:rPr>
              <a:t>or </a:t>
            </a:r>
            <a:r>
              <a:rPr lang="en-US" sz="2000" b="0">
                <a:solidFill>
                  <a:srgbClr val="800000"/>
                </a:solidFill>
                <a:ea typeface="Cambria" pitchFamily="-84" charset="0"/>
                <a:cs typeface="Cambria" pitchFamily="-84" charset="0"/>
              </a:rPr>
              <a:t>[</a:t>
            </a:r>
            <a:r>
              <a:rPr lang="en-US" sz="2000" b="0" baseline="-25000">
                <a:solidFill>
                  <a:srgbClr val="800000"/>
                </a:solidFill>
                <a:ea typeface="Cambria" pitchFamily="-84" charset="0"/>
                <a:cs typeface="Cambria" pitchFamily="-84" charset="0"/>
              </a:rPr>
              <a:t>N0 </a:t>
            </a:r>
            <a:r>
              <a:rPr lang="en-US" sz="2000" b="0">
                <a:solidFill>
                  <a:srgbClr val="800000"/>
                </a:solidFill>
                <a:ea typeface="Cambria" pitchFamily="-84" charset="0"/>
                <a:cs typeface="Cambria" pitchFamily="-84" charset="0"/>
              </a:rPr>
              <a:t>bottle]</a:t>
            </a:r>
            <a:r>
              <a:rPr lang="en-US" sz="2000" b="0">
                <a:ea typeface="Cambria" pitchFamily="-84" charset="0"/>
                <a:cs typeface="Cambria" pitchFamily="-84" charset="0"/>
              </a:rPr>
              <a:t>?</a:t>
            </a:r>
            <a:endParaRPr lang="en-US" sz="2000" b="0">
              <a:solidFill>
                <a:srgbClr val="800000"/>
              </a:solidFill>
              <a:ea typeface="Cambria" pitchFamily="-84" charset="0"/>
              <a:cs typeface="Cambria" pitchFamily="-84" charset="0"/>
            </a:endParaRPr>
          </a:p>
        </p:txBody>
      </p:sp>
      <p:pic>
        <p:nvPicPr>
          <p:cNvPr id="2055174" name="Picture 19"/>
          <p:cNvPicPr>
            <a:picLocks noChangeAspect="1" noChangeArrowheads="1"/>
          </p:cNvPicPr>
          <p:nvPr/>
        </p:nvPicPr>
        <p:blipFill>
          <a:blip r:embed="rId3"/>
          <a:srcRect/>
          <a:stretch>
            <a:fillRect/>
          </a:stretch>
        </p:blipFill>
        <p:spPr bwMode="auto">
          <a:xfrm>
            <a:off x="3962400" y="3657600"/>
            <a:ext cx="685800"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7218" name="Title 1"/>
          <p:cNvSpPr>
            <a:spLocks noGrp="1"/>
          </p:cNvSpPr>
          <p:nvPr>
            <p:ph type="title" idx="4294967295"/>
          </p:nvPr>
        </p:nvSpPr>
        <p:spPr>
          <a:xfrm>
            <a:off x="685800" y="15240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r>
              <a:rPr lang="en-US" sz="3200">
                <a:solidFill>
                  <a:srgbClr val="4C21B1"/>
                </a:solidFill>
                <a:ea typeface="Cambria" pitchFamily="-84" charset="0"/>
                <a:cs typeface="Cambria" pitchFamily="-84" charset="0"/>
              </a:rPr>
              <a:t>: The induction problem</a:t>
            </a:r>
          </a:p>
        </p:txBody>
      </p:sp>
      <p:sp>
        <p:nvSpPr>
          <p:cNvPr id="5" name="Content Placeholder 2"/>
          <p:cNvSpPr>
            <a:spLocks noGrp="1"/>
          </p:cNvSpPr>
          <p:nvPr>
            <p:ph idx="4294967295"/>
          </p:nvPr>
        </p:nvSpPr>
        <p:spPr>
          <a:xfrm>
            <a:off x="0" y="1219200"/>
            <a:ext cx="9067800" cy="5105400"/>
          </a:xfrm>
        </p:spPr>
        <p:txBody>
          <a:bodyPr>
            <a:normAutofit/>
          </a:bodyPr>
          <a:lstStyle/>
          <a:p>
            <a:pPr defTabSz="457200">
              <a:buFontTx/>
              <a:buNone/>
            </a:pPr>
            <a:r>
              <a:rPr lang="en-US" sz="2000">
                <a:ea typeface="Cambria" pitchFamily="-84" charset="0"/>
                <a:cs typeface="Cambria" pitchFamily="-84" charset="0"/>
              </a:rPr>
              <a:t>Acquisition: Children must learn the right syntactic category for </a:t>
            </a:r>
            <a:r>
              <a:rPr lang="en-US" sz="2000" i="1">
                <a:ea typeface="Cambria" pitchFamily="-84" charset="0"/>
                <a:cs typeface="Cambria" pitchFamily="-84" charset="0"/>
              </a:rPr>
              <a:t>one</a:t>
            </a:r>
            <a:r>
              <a:rPr lang="en-US" sz="2000">
                <a:ea typeface="Cambria" pitchFamily="-84" charset="0"/>
                <a:cs typeface="Cambria" pitchFamily="-84" charset="0"/>
              </a:rPr>
              <a:t>, and the right interpretation preference for </a:t>
            </a:r>
            <a:r>
              <a:rPr lang="en-US" sz="2000" i="1">
                <a:ea typeface="Cambria" pitchFamily="-84" charset="0"/>
                <a:cs typeface="Cambria" pitchFamily="-84" charset="0"/>
              </a:rPr>
              <a:t>one</a:t>
            </a:r>
            <a:r>
              <a:rPr lang="en-US" sz="2000">
                <a:ea typeface="Cambria" pitchFamily="-84" charset="0"/>
                <a:cs typeface="Cambria" pitchFamily="-84" charset="0"/>
              </a:rPr>
              <a:t> in situations with more than one option.</a:t>
            </a:r>
          </a:p>
          <a:p>
            <a:pPr defTabSz="457200">
              <a:buFontTx/>
              <a:buNone/>
            </a:pPr>
            <a:endParaRPr lang="en-US" sz="2000">
              <a:solidFill>
                <a:srgbClr val="0000FF"/>
              </a:solidFill>
              <a:ea typeface="Cambria" pitchFamily="-84" charset="0"/>
              <a:cs typeface="Cambria" pitchFamily="-84" charset="0"/>
            </a:endParaRPr>
          </a:p>
          <a:p>
            <a:pPr defTabSz="457200">
              <a:buFontTx/>
              <a:buNone/>
            </a:pPr>
            <a:r>
              <a:rPr lang="en-US" sz="2000">
                <a:solidFill>
                  <a:srgbClr val="0000FF"/>
                </a:solidFill>
                <a:ea typeface="Cambria" pitchFamily="-84" charset="0"/>
                <a:cs typeface="Cambria" pitchFamily="-84" charset="0"/>
              </a:rPr>
              <a:t>Problem: Most data children encounter are ambiguous.</a:t>
            </a:r>
          </a:p>
          <a:p>
            <a:pPr defTabSz="457200">
              <a:buFontTx/>
              <a:buNone/>
            </a:pPr>
            <a:r>
              <a:rPr lang="en-US" sz="2000">
                <a:ea typeface="Cambria" pitchFamily="-84" charset="0"/>
                <a:cs typeface="Cambria" pitchFamily="-84" charset="0"/>
              </a:rPr>
              <a:t>	Semantically and syntactically (SEM-SYN) ambiguous:</a:t>
            </a:r>
          </a:p>
          <a:p>
            <a:pPr defTabSz="457200">
              <a:buFontTx/>
              <a:buNone/>
            </a:pPr>
            <a:r>
              <a:rPr lang="en-US" sz="2000">
                <a:ea typeface="Cambria" pitchFamily="-84" charset="0"/>
                <a:cs typeface="Cambria" pitchFamily="-84" charset="0"/>
              </a:rPr>
              <a:t>	“Look – a red bottle!  Oh, look – another one.”</a:t>
            </a:r>
          </a:p>
          <a:p>
            <a:pPr defTabSz="457200">
              <a:buFontTx/>
              <a:buNone/>
            </a:pPr>
            <a:endParaRPr lang="en-US" sz="2000">
              <a:ea typeface="Cambria" pitchFamily="-84" charset="0"/>
              <a:cs typeface="Cambria" pitchFamily="-84" charset="0"/>
            </a:endParaRPr>
          </a:p>
          <a:p>
            <a:pPr defTabSz="457200">
              <a:buFontTx/>
              <a:buNone/>
            </a:pPr>
            <a:endParaRPr lang="en-US" sz="2000">
              <a:ea typeface="Cambria" pitchFamily="-84" charset="0"/>
              <a:cs typeface="Cambria" pitchFamily="-84" charset="0"/>
            </a:endParaRPr>
          </a:p>
        </p:txBody>
      </p:sp>
      <p:pic>
        <p:nvPicPr>
          <p:cNvPr id="2057220" name="Picture 19"/>
          <p:cNvPicPr>
            <a:picLocks noChangeAspect="1" noChangeArrowheads="1"/>
          </p:cNvPicPr>
          <p:nvPr/>
        </p:nvPicPr>
        <p:blipFill>
          <a:blip r:embed="rId3"/>
          <a:srcRect/>
          <a:stretch>
            <a:fillRect/>
          </a:stretch>
        </p:blipFill>
        <p:spPr bwMode="auto">
          <a:xfrm>
            <a:off x="1295400" y="3657600"/>
            <a:ext cx="685800" cy="1365250"/>
          </a:xfrm>
          <a:prstGeom prst="rect">
            <a:avLst/>
          </a:prstGeom>
          <a:noFill/>
          <a:ln w="9525">
            <a:noFill/>
            <a:miter lim="800000"/>
            <a:headEnd/>
            <a:tailEnd/>
          </a:ln>
        </p:spPr>
      </p:pic>
      <p:pic>
        <p:nvPicPr>
          <p:cNvPr id="2057221" name="Picture 19"/>
          <p:cNvPicPr>
            <a:picLocks noChangeAspect="1" noChangeArrowheads="1"/>
          </p:cNvPicPr>
          <p:nvPr/>
        </p:nvPicPr>
        <p:blipFill>
          <a:blip r:embed="rId3"/>
          <a:srcRect/>
          <a:stretch>
            <a:fillRect/>
          </a:stretch>
        </p:blipFill>
        <p:spPr bwMode="auto">
          <a:xfrm>
            <a:off x="3962400" y="3657600"/>
            <a:ext cx="685800" cy="1365250"/>
          </a:xfrm>
          <a:prstGeom prst="rect">
            <a:avLst/>
          </a:prstGeom>
          <a:noFill/>
          <a:ln w="9525">
            <a:noFill/>
            <a:miter lim="800000"/>
            <a:headEnd/>
            <a:tailEnd/>
          </a:ln>
        </p:spPr>
      </p:pic>
      <p:sp>
        <p:nvSpPr>
          <p:cNvPr id="8" name="TextBox 7"/>
          <p:cNvSpPr txBox="1"/>
          <p:nvPr/>
        </p:nvSpPr>
        <p:spPr>
          <a:xfrm>
            <a:off x="457200" y="5181600"/>
            <a:ext cx="8610600" cy="701675"/>
          </a:xfrm>
          <a:prstGeom prst="rect">
            <a:avLst/>
          </a:prstGeom>
          <a:noFill/>
        </p:spPr>
        <p:txBody>
          <a:bodyPr>
            <a:prstTxWarp prst="textNoShape">
              <a:avLst/>
            </a:prstTxWarp>
            <a:spAutoFit/>
          </a:bodyPr>
          <a:lstStyle/>
          <a:p>
            <a:pPr defTabSz="457200" eaLnBrk="1" hangingPunct="1"/>
            <a:r>
              <a:rPr lang="en-US" sz="2000" b="0" i="1">
                <a:solidFill>
                  <a:srgbClr val="000000"/>
                </a:solidFill>
                <a:ea typeface="Cambria" pitchFamily="-84" charset="0"/>
                <a:cs typeface="Cambria" pitchFamily="-84" charset="0"/>
              </a:rPr>
              <a:t>one</a:t>
            </a:r>
            <a:r>
              <a:rPr lang="en-US" sz="2000" b="0">
                <a:solidFill>
                  <a:srgbClr val="000000"/>
                </a:solidFill>
                <a:ea typeface="Cambria" pitchFamily="-84" charset="0"/>
                <a:cs typeface="Cambria" pitchFamily="-84" charset="0"/>
              </a:rPr>
              <a:t>’s referent = RED BOTTLE or BOTTLE?</a:t>
            </a:r>
          </a:p>
          <a:p>
            <a:pPr defTabSz="457200" eaLnBrk="1" hangingPunct="1"/>
            <a:r>
              <a:rPr lang="en-US" sz="2000" b="0" i="1">
                <a:solidFill>
                  <a:srgbClr val="000000"/>
                </a:solidFill>
                <a:ea typeface="Cambria" pitchFamily="-84" charset="0"/>
                <a:cs typeface="Cambria" pitchFamily="-84" charset="0"/>
              </a:rPr>
              <a:t>one</a:t>
            </a:r>
            <a:r>
              <a:rPr lang="en-US" sz="2000" b="0">
                <a:solidFill>
                  <a:srgbClr val="000000"/>
                </a:solidFill>
                <a:ea typeface="Cambria" pitchFamily="-84" charset="0"/>
                <a:cs typeface="Cambria" pitchFamily="-84" charset="0"/>
              </a:rPr>
              <a:t>’s antecedent = </a:t>
            </a:r>
            <a:r>
              <a:rPr lang="en-US" sz="2000" b="0">
                <a:solidFill>
                  <a:srgbClr val="006400"/>
                </a:solidFill>
                <a:ea typeface="Cambria" pitchFamily="-84" charset="0"/>
                <a:cs typeface="Cambria" pitchFamily="-84" charset="0"/>
              </a:rPr>
              <a:t>[</a:t>
            </a:r>
            <a:r>
              <a:rPr lang="en-US" sz="2000" b="0" baseline="-25000">
                <a:solidFill>
                  <a:srgbClr val="006400"/>
                </a:solidFill>
                <a:ea typeface="Cambria" pitchFamily="-84" charset="0"/>
                <a:cs typeface="Cambria" pitchFamily="-84" charset="0"/>
              </a:rPr>
              <a:t>N’ </a:t>
            </a:r>
            <a:r>
              <a:rPr lang="en-US" sz="2000" b="0">
                <a:solidFill>
                  <a:srgbClr val="006400"/>
                </a:solidFill>
                <a:ea typeface="Cambria" pitchFamily="-84" charset="0"/>
                <a:cs typeface="Cambria" pitchFamily="-84" charset="0"/>
              </a:rPr>
              <a:t>red[</a:t>
            </a:r>
            <a:r>
              <a:rPr lang="en-US" sz="2000" b="0" baseline="-2500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rPr>
              <a:t>[</a:t>
            </a:r>
            <a:r>
              <a:rPr lang="en-US" sz="2000" b="0" baseline="-25000">
                <a:solidFill>
                  <a:srgbClr val="006400"/>
                </a:solidFill>
                <a:ea typeface="Cambria" pitchFamily="-84" charset="0"/>
                <a:cs typeface="Cambria" pitchFamily="-84" charset="0"/>
              </a:rPr>
              <a:t>N0 </a:t>
            </a:r>
            <a:r>
              <a:rPr lang="en-US" sz="2000" b="0">
                <a:solidFill>
                  <a:srgbClr val="006400"/>
                </a:solidFill>
                <a:ea typeface="Cambria" pitchFamily="-84" charset="0"/>
                <a:cs typeface="Cambria" pitchFamily="-84" charset="0"/>
              </a:rPr>
              <a:t>bottle]]] </a:t>
            </a:r>
            <a:r>
              <a:rPr lang="en-US" sz="2000" b="0">
                <a:ea typeface="Cambria" pitchFamily="-84" charset="0"/>
                <a:cs typeface="Cambria" pitchFamily="-84" charset="0"/>
              </a:rPr>
              <a:t>or </a:t>
            </a:r>
            <a:r>
              <a:rPr lang="en-US" sz="2000" b="0">
                <a:solidFill>
                  <a:srgbClr val="006400"/>
                </a:solidFill>
                <a:ea typeface="Cambria" pitchFamily="-84" charset="0"/>
                <a:cs typeface="Cambria" pitchFamily="-84" charset="0"/>
              </a:rPr>
              <a:t>[</a:t>
            </a:r>
            <a:r>
              <a:rPr lang="en-US" sz="2000" b="0" baseline="-25000">
                <a:solidFill>
                  <a:srgbClr val="006400"/>
                </a:solidFill>
                <a:ea typeface="Cambria" pitchFamily="-84" charset="0"/>
                <a:cs typeface="Cambria" pitchFamily="-84" charset="0"/>
              </a:rPr>
              <a:t>N’</a:t>
            </a:r>
            <a:r>
              <a:rPr lang="en-US" sz="2000" b="0">
                <a:solidFill>
                  <a:srgbClr val="006400"/>
                </a:solidFill>
                <a:ea typeface="Cambria" pitchFamily="-84" charset="0"/>
                <a:cs typeface="Cambria" pitchFamily="-84" charset="0"/>
              </a:rPr>
              <a:t>[</a:t>
            </a:r>
            <a:r>
              <a:rPr lang="en-US" sz="2000" b="0" baseline="-25000">
                <a:solidFill>
                  <a:srgbClr val="006400"/>
                </a:solidFill>
                <a:ea typeface="Cambria" pitchFamily="-84" charset="0"/>
                <a:cs typeface="Cambria" pitchFamily="-84" charset="0"/>
              </a:rPr>
              <a:t>N0 </a:t>
            </a:r>
            <a:r>
              <a:rPr lang="en-US" sz="2000" b="0">
                <a:solidFill>
                  <a:srgbClr val="006400"/>
                </a:solidFill>
                <a:ea typeface="Cambria" pitchFamily="-84" charset="0"/>
                <a:cs typeface="Cambria" pitchFamily="-84" charset="0"/>
              </a:rPr>
              <a:t>bottle]] </a:t>
            </a:r>
            <a:r>
              <a:rPr lang="en-US" sz="2000" b="0">
                <a:ea typeface="Cambria" pitchFamily="-84" charset="0"/>
                <a:cs typeface="Cambria" pitchFamily="-84" charset="0"/>
              </a:rPr>
              <a:t>or </a:t>
            </a:r>
            <a:r>
              <a:rPr lang="en-US" sz="2000" b="0">
                <a:solidFill>
                  <a:srgbClr val="800000"/>
                </a:solidFill>
                <a:ea typeface="Cambria" pitchFamily="-84" charset="0"/>
                <a:cs typeface="Cambria" pitchFamily="-84" charset="0"/>
              </a:rPr>
              <a:t>[</a:t>
            </a:r>
            <a:r>
              <a:rPr lang="en-US" sz="2000" b="0" baseline="-25000">
                <a:solidFill>
                  <a:srgbClr val="800000"/>
                </a:solidFill>
                <a:ea typeface="Cambria" pitchFamily="-84" charset="0"/>
                <a:cs typeface="Cambria" pitchFamily="-84" charset="0"/>
              </a:rPr>
              <a:t>N0 </a:t>
            </a:r>
            <a:r>
              <a:rPr lang="en-US" sz="2000" b="0">
                <a:solidFill>
                  <a:srgbClr val="800000"/>
                </a:solidFill>
                <a:ea typeface="Cambria" pitchFamily="-84" charset="0"/>
                <a:cs typeface="Cambria" pitchFamily="-84" charset="0"/>
              </a:rPr>
              <a:t>bottle]</a:t>
            </a:r>
            <a:r>
              <a:rPr lang="en-US" sz="2000" b="0">
                <a:ea typeface="Cambria" pitchFamily="-84" charset="0"/>
                <a:cs typeface="Cambria" pitchFamily="-84" charset="0"/>
              </a:rPr>
              <a:t>?</a:t>
            </a:r>
            <a:endParaRPr lang="en-US" sz="2000" b="0" i="1">
              <a:solidFill>
                <a:srgbClr val="000000"/>
              </a:solidFill>
              <a:ea typeface="Cambria" pitchFamily="-84" charset="0"/>
              <a:cs typeface="Cambria" pitchFamily="-8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9266" name="Title 1"/>
          <p:cNvSpPr>
            <a:spLocks noGrp="1"/>
          </p:cNvSpPr>
          <p:nvPr>
            <p:ph type="title" idx="4294967295"/>
          </p:nvPr>
        </p:nvSpPr>
        <p:spPr>
          <a:xfrm>
            <a:off x="685800" y="152400"/>
            <a:ext cx="7772400" cy="1143000"/>
          </a:xfrm>
        </p:spPr>
        <p:txBody>
          <a:bodyPr/>
          <a:lstStyle/>
          <a:p>
            <a:r>
              <a:rPr lang="en-US" sz="3200">
                <a:solidFill>
                  <a:srgbClr val="4C21B1"/>
                </a:solidFill>
                <a:ea typeface="Cambria" pitchFamily="-84" charset="0"/>
                <a:cs typeface="Cambria" pitchFamily="-84" charset="0"/>
              </a:rPr>
              <a:t>Anaphoric </a:t>
            </a:r>
            <a:r>
              <a:rPr lang="en-US" sz="3200" i="1">
                <a:solidFill>
                  <a:srgbClr val="4C21B1"/>
                </a:solidFill>
                <a:ea typeface="Cambria" pitchFamily="-84" charset="0"/>
                <a:cs typeface="Cambria" pitchFamily="-84" charset="0"/>
              </a:rPr>
              <a:t>One</a:t>
            </a:r>
            <a:r>
              <a:rPr lang="en-US" sz="3200">
                <a:solidFill>
                  <a:srgbClr val="4C21B1"/>
                </a:solidFill>
                <a:ea typeface="Cambria" pitchFamily="-84" charset="0"/>
                <a:cs typeface="Cambria" pitchFamily="-84" charset="0"/>
              </a:rPr>
              <a:t>: The induction problem</a:t>
            </a:r>
          </a:p>
        </p:txBody>
      </p:sp>
      <p:sp>
        <p:nvSpPr>
          <p:cNvPr id="12" name="Content Placeholder 2"/>
          <p:cNvSpPr>
            <a:spLocks noGrp="1"/>
          </p:cNvSpPr>
          <p:nvPr>
            <p:ph idx="4294967295"/>
          </p:nvPr>
        </p:nvSpPr>
        <p:spPr>
          <a:xfrm>
            <a:off x="0" y="1219200"/>
            <a:ext cx="9144000" cy="5105400"/>
          </a:xfrm>
        </p:spPr>
        <p:txBody>
          <a:bodyPr>
            <a:normAutofit/>
          </a:bodyPr>
          <a:lstStyle/>
          <a:p>
            <a:pPr defTabSz="457200">
              <a:buFontTx/>
              <a:buNone/>
            </a:pPr>
            <a:r>
              <a:rPr lang="en-US" sz="2000">
                <a:ea typeface="Cambria" pitchFamily="-84" charset="0"/>
                <a:cs typeface="Cambria" pitchFamily="-84" charset="0"/>
              </a:rPr>
              <a:t>Acquisition: Children must learn the right syntactic category for </a:t>
            </a:r>
            <a:r>
              <a:rPr lang="en-US" sz="2000" i="1">
                <a:ea typeface="Cambria" pitchFamily="-84" charset="0"/>
                <a:cs typeface="Cambria" pitchFamily="-84" charset="0"/>
              </a:rPr>
              <a:t>one</a:t>
            </a:r>
            <a:r>
              <a:rPr lang="en-US" sz="2000">
                <a:ea typeface="Cambria" pitchFamily="-84" charset="0"/>
                <a:cs typeface="Cambria" pitchFamily="-84" charset="0"/>
              </a:rPr>
              <a:t>, and the right interpretation preference for </a:t>
            </a:r>
            <a:r>
              <a:rPr lang="en-US" sz="2000" i="1">
                <a:ea typeface="Cambria" pitchFamily="-84" charset="0"/>
                <a:cs typeface="Cambria" pitchFamily="-84" charset="0"/>
              </a:rPr>
              <a:t>one</a:t>
            </a:r>
            <a:r>
              <a:rPr lang="en-US" sz="2000">
                <a:ea typeface="Cambria" pitchFamily="-84" charset="0"/>
                <a:cs typeface="Cambria" pitchFamily="-84" charset="0"/>
              </a:rPr>
              <a:t> in situations with more than one option.</a:t>
            </a:r>
          </a:p>
          <a:p>
            <a:pPr defTabSz="457200">
              <a:buFontTx/>
              <a:buNone/>
            </a:pPr>
            <a:endParaRPr lang="en-US" sz="2000">
              <a:ea typeface="Cambria" pitchFamily="-84" charset="0"/>
              <a:cs typeface="Cambria" pitchFamily="-84" charset="0"/>
            </a:endParaRPr>
          </a:p>
          <a:p>
            <a:pPr defTabSz="457200">
              <a:buFontTx/>
              <a:buNone/>
            </a:pPr>
            <a:r>
              <a:rPr lang="en-US" sz="2000">
                <a:solidFill>
                  <a:srgbClr val="0000FF"/>
                </a:solidFill>
                <a:ea typeface="Cambria" pitchFamily="-84" charset="0"/>
                <a:cs typeface="Cambria" pitchFamily="-84" charset="0"/>
              </a:rPr>
              <a:t>Problem: Unambiguous data are extremely rare </a:t>
            </a:r>
          </a:p>
          <a:p>
            <a:pPr defTabSz="457200">
              <a:buFontTx/>
              <a:buNone/>
            </a:pPr>
            <a:r>
              <a:rPr lang="en-US" sz="2000">
                <a:ea typeface="Cambria" pitchFamily="-84" charset="0"/>
                <a:cs typeface="Cambria" pitchFamily="-84" charset="0"/>
              </a:rPr>
              <a:t>	Unambiguous (UNAMB) data:</a:t>
            </a:r>
          </a:p>
          <a:p>
            <a:pPr defTabSz="457200">
              <a:buFontTx/>
              <a:buNone/>
            </a:pPr>
            <a:r>
              <a:rPr lang="en-US" sz="2000">
                <a:ea typeface="Cambria" pitchFamily="-84" charset="0"/>
                <a:cs typeface="Cambria" pitchFamily="-84" charset="0"/>
              </a:rPr>
              <a:t>	“Look – a red bottle!  Hmmm - there doesn’t seem to be another one here, though.”</a:t>
            </a:r>
          </a:p>
          <a:p>
            <a:pPr defTabSz="457200">
              <a:buFontTx/>
              <a:buNone/>
            </a:pPr>
            <a:endParaRPr lang="en-US" sz="2000">
              <a:ea typeface="Cambria" pitchFamily="-84" charset="0"/>
              <a:cs typeface="Cambria" pitchFamily="-84" charset="0"/>
            </a:endParaRPr>
          </a:p>
          <a:p>
            <a:pPr defTabSz="457200">
              <a:buFontTx/>
              <a:buNone/>
            </a:pPr>
            <a:endParaRPr lang="en-US" sz="2000">
              <a:ea typeface="Cambria" pitchFamily="-84" charset="0"/>
              <a:cs typeface="Cambria" pitchFamily="-84" charset="0"/>
            </a:endParaRPr>
          </a:p>
        </p:txBody>
      </p:sp>
      <p:pic>
        <p:nvPicPr>
          <p:cNvPr id="2059268" name="Picture 19"/>
          <p:cNvPicPr>
            <a:picLocks noChangeAspect="1" noChangeArrowheads="1"/>
          </p:cNvPicPr>
          <p:nvPr/>
        </p:nvPicPr>
        <p:blipFill>
          <a:blip r:embed="rId3"/>
          <a:srcRect/>
          <a:stretch>
            <a:fillRect/>
          </a:stretch>
        </p:blipFill>
        <p:spPr bwMode="auto">
          <a:xfrm>
            <a:off x="3124200" y="3657600"/>
            <a:ext cx="685800" cy="1365250"/>
          </a:xfrm>
          <a:prstGeom prst="rect">
            <a:avLst/>
          </a:prstGeom>
          <a:noFill/>
          <a:ln w="9525">
            <a:noFill/>
            <a:miter lim="800000"/>
            <a:headEnd/>
            <a:tailEnd/>
          </a:ln>
        </p:spPr>
      </p:pic>
      <p:sp>
        <p:nvSpPr>
          <p:cNvPr id="14" name="TextBox 13"/>
          <p:cNvSpPr txBox="1"/>
          <p:nvPr/>
        </p:nvSpPr>
        <p:spPr>
          <a:xfrm>
            <a:off x="0" y="5181600"/>
            <a:ext cx="9067800" cy="1311275"/>
          </a:xfrm>
          <a:prstGeom prst="rect">
            <a:avLst/>
          </a:prstGeom>
          <a:noFill/>
        </p:spPr>
        <p:txBody>
          <a:bodyPr>
            <a:prstTxWarp prst="textNoShape">
              <a:avLst/>
            </a:prstTxWarp>
            <a:spAutoFit/>
          </a:bodyPr>
          <a:lstStyle/>
          <a:p>
            <a:pPr defTabSz="457200" eaLnBrk="1" hangingPunct="1"/>
            <a:r>
              <a:rPr lang="en-US" sz="2000" b="0" i="1">
                <a:solidFill>
                  <a:srgbClr val="000000"/>
                </a:solidFill>
                <a:ea typeface="Cambria" pitchFamily="-84" charset="0"/>
                <a:cs typeface="Cambria" pitchFamily="-84" charset="0"/>
              </a:rPr>
              <a:t>one</a:t>
            </a:r>
            <a:r>
              <a:rPr lang="en-US" sz="2000" b="0">
                <a:solidFill>
                  <a:srgbClr val="000000"/>
                </a:solidFill>
                <a:ea typeface="Cambria" pitchFamily="-84" charset="0"/>
                <a:cs typeface="Cambria" pitchFamily="-84" charset="0"/>
              </a:rPr>
              <a:t>’s referent = BOTTLE?  If so, </a:t>
            </a:r>
            <a:r>
              <a:rPr lang="en-US" sz="2000" b="0" i="1">
                <a:solidFill>
                  <a:srgbClr val="000000"/>
                </a:solidFill>
                <a:ea typeface="Cambria" pitchFamily="-84" charset="0"/>
                <a:cs typeface="Cambria" pitchFamily="-84" charset="0"/>
              </a:rPr>
              <a:t>one</a:t>
            </a:r>
            <a:r>
              <a:rPr lang="en-US" sz="2000" b="0">
                <a:solidFill>
                  <a:srgbClr val="000000"/>
                </a:solidFill>
                <a:ea typeface="Cambria" pitchFamily="-84" charset="0"/>
                <a:cs typeface="Cambria" pitchFamily="-84" charset="0"/>
              </a:rPr>
              <a:t>’s antecedent = “bottle”.</a:t>
            </a:r>
          </a:p>
          <a:p>
            <a:pPr defTabSz="457200" eaLnBrk="1" hangingPunct="1"/>
            <a:r>
              <a:rPr lang="en-US" sz="2000" b="0">
                <a:solidFill>
                  <a:srgbClr val="000000"/>
                </a:solidFill>
                <a:ea typeface="Cambria" pitchFamily="-84" charset="0"/>
                <a:cs typeface="Cambria" pitchFamily="-84" charset="0"/>
              </a:rPr>
              <a:t>But it’s strange to claim there’s not another </a:t>
            </a:r>
            <a:r>
              <a:rPr lang="en-US" sz="2000" b="0" i="1">
                <a:solidFill>
                  <a:srgbClr val="000000"/>
                </a:solidFill>
                <a:ea typeface="Cambria" pitchFamily="-84" charset="0"/>
                <a:cs typeface="Cambria" pitchFamily="-84" charset="0"/>
              </a:rPr>
              <a:t>bottle</a:t>
            </a:r>
            <a:r>
              <a:rPr lang="en-US" sz="2000" b="0">
                <a:solidFill>
                  <a:srgbClr val="000000"/>
                </a:solidFill>
                <a:ea typeface="Cambria" pitchFamily="-84" charset="0"/>
                <a:cs typeface="Cambria" pitchFamily="-84" charset="0"/>
              </a:rPr>
              <a:t> here.</a:t>
            </a:r>
          </a:p>
          <a:p>
            <a:pPr defTabSz="457200" eaLnBrk="1" hangingPunct="1"/>
            <a:r>
              <a:rPr lang="en-US" sz="2000" b="0">
                <a:solidFill>
                  <a:srgbClr val="000000"/>
                </a:solidFill>
                <a:ea typeface="Cambria" pitchFamily="-84" charset="0"/>
                <a:cs typeface="Cambria" pitchFamily="-84" charset="0"/>
              </a:rPr>
              <a:t>So, </a:t>
            </a:r>
            <a:r>
              <a:rPr lang="en-US" sz="2000" b="0" i="1">
                <a:solidFill>
                  <a:srgbClr val="000000"/>
                </a:solidFill>
                <a:ea typeface="Cambria" pitchFamily="-84" charset="0"/>
                <a:cs typeface="Cambria" pitchFamily="-84" charset="0"/>
              </a:rPr>
              <a:t>one</a:t>
            </a:r>
            <a:r>
              <a:rPr lang="en-US" sz="2000" b="0">
                <a:solidFill>
                  <a:srgbClr val="000000"/>
                </a:solidFill>
                <a:ea typeface="Cambria" pitchFamily="-84" charset="0"/>
                <a:cs typeface="Cambria" pitchFamily="-84" charset="0"/>
              </a:rPr>
              <a:t>’s referent must be </a:t>
            </a:r>
            <a:r>
              <a:rPr lang="en-US" sz="2000" b="0">
                <a:solidFill>
                  <a:srgbClr val="0000FF"/>
                </a:solidFill>
                <a:ea typeface="Cambria" pitchFamily="-84" charset="0"/>
                <a:cs typeface="Cambria" pitchFamily="-84" charset="0"/>
              </a:rPr>
              <a:t>RED BOTTLE</a:t>
            </a:r>
            <a:r>
              <a:rPr lang="en-US" sz="2000" b="0">
                <a:solidFill>
                  <a:srgbClr val="000000"/>
                </a:solidFill>
                <a:ea typeface="Cambria" pitchFamily="-84" charset="0"/>
                <a:cs typeface="Cambria" pitchFamily="-84" charset="0"/>
              </a:rPr>
              <a:t>, and </a:t>
            </a:r>
            <a:r>
              <a:rPr lang="en-US" sz="2000" b="0" i="1">
                <a:solidFill>
                  <a:srgbClr val="000000"/>
                </a:solidFill>
                <a:ea typeface="Cambria" pitchFamily="-84" charset="0"/>
                <a:cs typeface="Cambria" pitchFamily="-84" charset="0"/>
              </a:rPr>
              <a:t>one</a:t>
            </a:r>
            <a:r>
              <a:rPr lang="en-US" sz="2000" b="0">
                <a:solidFill>
                  <a:srgbClr val="000000"/>
                </a:solidFill>
                <a:ea typeface="Cambria" pitchFamily="-84" charset="0"/>
                <a:cs typeface="Cambria" pitchFamily="-84" charset="0"/>
              </a:rPr>
              <a:t>’s antecedent = </a:t>
            </a:r>
          </a:p>
          <a:p>
            <a:pPr defTabSz="457200" eaLnBrk="1" hangingPunct="1"/>
            <a:r>
              <a:rPr lang="en-US" sz="2000" b="0">
                <a:solidFill>
                  <a:srgbClr val="000000"/>
                </a:solidFill>
                <a:ea typeface="Cambria" pitchFamily="-84" charset="0"/>
                <a:cs typeface="Cambria" pitchFamily="-84" charset="0"/>
              </a:rPr>
              <a:t>													</a:t>
            </a:r>
            <a:r>
              <a:rPr lang="en-US" sz="2000" b="0">
                <a:solidFill>
                  <a:srgbClr val="0000FF"/>
                </a:solidFill>
                <a:ea typeface="Cambria" pitchFamily="-84" charset="0"/>
                <a:cs typeface="Cambria" pitchFamily="-84" charset="0"/>
              </a:rPr>
              <a:t>[</a:t>
            </a:r>
            <a:r>
              <a:rPr lang="en-US" sz="2000" b="0" baseline="-25000">
                <a:solidFill>
                  <a:srgbClr val="0000FF"/>
                </a:solidFill>
                <a:ea typeface="Cambria" pitchFamily="-84" charset="0"/>
                <a:cs typeface="Cambria" pitchFamily="-84" charset="0"/>
              </a:rPr>
              <a:t>N’ </a:t>
            </a:r>
            <a:r>
              <a:rPr lang="en-US" sz="2000" b="0">
                <a:solidFill>
                  <a:srgbClr val="0000FF"/>
                </a:solidFill>
                <a:ea typeface="Cambria" pitchFamily="-84" charset="0"/>
                <a:cs typeface="Cambria" pitchFamily="-84" charset="0"/>
              </a:rPr>
              <a:t>red[</a:t>
            </a:r>
            <a:r>
              <a:rPr lang="en-US" sz="2000" b="0" baseline="-25000">
                <a:solidFill>
                  <a:srgbClr val="0000FF"/>
                </a:solidFill>
                <a:ea typeface="Cambria" pitchFamily="-84" charset="0"/>
                <a:cs typeface="Cambria" pitchFamily="-84" charset="0"/>
              </a:rPr>
              <a:t>N’</a:t>
            </a:r>
            <a:r>
              <a:rPr lang="en-US" sz="2000" b="0">
                <a:solidFill>
                  <a:srgbClr val="0000FF"/>
                </a:solidFill>
                <a:ea typeface="Cambria" pitchFamily="-84" charset="0"/>
                <a:cs typeface="Cambria" pitchFamily="-84" charset="0"/>
              </a:rPr>
              <a:t>[</a:t>
            </a:r>
            <a:r>
              <a:rPr lang="en-US" sz="2000" b="0" baseline="-25000">
                <a:solidFill>
                  <a:srgbClr val="0000FF"/>
                </a:solidFill>
                <a:ea typeface="Cambria" pitchFamily="-84" charset="0"/>
                <a:cs typeface="Cambria" pitchFamily="-84" charset="0"/>
              </a:rPr>
              <a:t>N0 </a:t>
            </a:r>
            <a:r>
              <a:rPr lang="en-US" sz="2000" b="0">
                <a:solidFill>
                  <a:srgbClr val="0000FF"/>
                </a:solidFill>
                <a:ea typeface="Cambria" pitchFamily="-84" charset="0"/>
                <a:cs typeface="Cambria" pitchFamily="-84" charset="0"/>
              </a:rPr>
              <a:t>bottle]]]</a:t>
            </a:r>
            <a:r>
              <a:rPr lang="en-US" sz="2000" b="0">
                <a:solidFill>
                  <a:srgbClr val="000000"/>
                </a:solidFill>
                <a:ea typeface="Cambria" pitchFamily="-84" charset="0"/>
                <a:cs typeface="Cambria" pitchFamily="-84" charset="0"/>
              </a:rPr>
              <a:t>. </a:t>
            </a:r>
          </a:p>
        </p:txBody>
      </p:sp>
      <p:pic>
        <p:nvPicPr>
          <p:cNvPr id="2059270" name="Picture 24"/>
          <p:cNvPicPr>
            <a:picLocks noChangeAspect="1" noChangeArrowheads="1"/>
          </p:cNvPicPr>
          <p:nvPr/>
        </p:nvPicPr>
        <p:blipFill>
          <a:blip r:embed="rId4"/>
          <a:srcRect/>
          <a:stretch>
            <a:fillRect/>
          </a:stretch>
        </p:blipFill>
        <p:spPr bwMode="auto">
          <a:xfrm>
            <a:off x="4572000" y="3657600"/>
            <a:ext cx="685800"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1970"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rgbClr val="4C21B1"/>
                </a:solidFill>
                <a:ea typeface="Cambria" pitchFamily="-84" charset="0"/>
                <a:cs typeface="Cambria" pitchFamily="-84" charset="0"/>
              </a:rPr>
              <a:t>Anaphoric </a:t>
            </a:r>
            <a:r>
              <a:rPr lang="en-US" sz="3200" b="0" i="1">
                <a:solidFill>
                  <a:srgbClr val="4C21B1"/>
                </a:solidFill>
                <a:ea typeface="Cambria" pitchFamily="-84" charset="0"/>
                <a:cs typeface="Cambria" pitchFamily="-84" charset="0"/>
              </a:rPr>
              <a:t>One</a:t>
            </a:r>
            <a:r>
              <a:rPr lang="en-US" sz="3200" b="0">
                <a:solidFill>
                  <a:srgbClr val="4C21B1"/>
                </a:solidFill>
                <a:ea typeface="Cambria" pitchFamily="-84" charset="0"/>
                <a:cs typeface="Cambria" pitchFamily="-84" charset="0"/>
              </a:rPr>
              <a:t>: The induction problem</a:t>
            </a:r>
          </a:p>
        </p:txBody>
      </p:sp>
      <p:sp>
        <p:nvSpPr>
          <p:cNvPr id="12" name="Content Placeholder 2"/>
          <p:cNvSpPr>
            <a:spLocks/>
          </p:cNvSpPr>
          <p:nvPr/>
        </p:nvSpPr>
        <p:spPr bwMode="auto">
          <a:xfrm>
            <a:off x="0" y="1219200"/>
            <a:ext cx="9144000" cy="5105400"/>
          </a:xfrm>
          <a:prstGeom prst="rect">
            <a:avLst/>
          </a:prstGeom>
          <a:noFill/>
          <a:ln w="9525">
            <a:noFill/>
            <a:miter lim="800000"/>
            <a:headEnd/>
            <a:tailEnd/>
          </a:ln>
          <a:effectLst/>
        </p:spPr>
        <p:txBody>
          <a:bodyPr>
            <a:prstTxWarp prst="textNoShape">
              <a:avLst/>
            </a:prstTxWarp>
          </a:bodyPr>
          <a:lstStyle/>
          <a:p>
            <a:pPr marL="342900" indent="-342900" defTabSz="457200" eaLnBrk="1" hangingPunct="1">
              <a:spcBef>
                <a:spcPct val="20000"/>
              </a:spcBef>
            </a:pPr>
            <a:r>
              <a:rPr lang="en-US" sz="2000" b="0">
                <a:ea typeface="Cambria" pitchFamily="-84" charset="0"/>
                <a:cs typeface="Cambria" pitchFamily="-84" charset="0"/>
              </a:rPr>
              <a:t>Acquisition: Children must learn the right syntactic category for </a:t>
            </a:r>
            <a:r>
              <a:rPr lang="en-US" sz="2000" b="0" i="1">
                <a:ea typeface="Cambria" pitchFamily="-84" charset="0"/>
                <a:cs typeface="Cambria" pitchFamily="-84" charset="0"/>
              </a:rPr>
              <a:t>one</a:t>
            </a:r>
            <a:r>
              <a:rPr lang="en-US" sz="2000" b="0">
                <a:ea typeface="Cambria" pitchFamily="-84" charset="0"/>
                <a:cs typeface="Cambria" pitchFamily="-84" charset="0"/>
              </a:rPr>
              <a:t>, and the right interpretation preference for </a:t>
            </a:r>
            <a:r>
              <a:rPr lang="en-US" sz="2000" b="0" i="1">
                <a:ea typeface="Cambria" pitchFamily="-84" charset="0"/>
                <a:cs typeface="Cambria" pitchFamily="-84" charset="0"/>
              </a:rPr>
              <a:t>one</a:t>
            </a:r>
            <a:r>
              <a:rPr lang="en-US" sz="2000" b="0">
                <a:ea typeface="Cambria" pitchFamily="-84" charset="0"/>
                <a:cs typeface="Cambria" pitchFamily="-84" charset="0"/>
              </a:rPr>
              <a:t> in situations with more than one option.</a:t>
            </a:r>
          </a:p>
          <a:p>
            <a:pPr marL="342900" indent="-342900" defTabSz="457200" eaLnBrk="1" hangingPunct="1">
              <a:spcBef>
                <a:spcPct val="20000"/>
              </a:spcBef>
            </a:pPr>
            <a:endParaRPr lang="en-US" sz="2000" b="0">
              <a:ea typeface="Cambria" pitchFamily="-84" charset="0"/>
              <a:cs typeface="Cambria" pitchFamily="-84" charset="0"/>
            </a:endParaRPr>
          </a:p>
          <a:p>
            <a:pPr marL="342900" indent="-342900" defTabSz="457200" eaLnBrk="1" hangingPunct="1">
              <a:spcBef>
                <a:spcPct val="20000"/>
              </a:spcBef>
            </a:pPr>
            <a:r>
              <a:rPr lang="en-US" sz="2000" b="0">
                <a:solidFill>
                  <a:srgbClr val="0000FF"/>
                </a:solidFill>
                <a:ea typeface="Cambria" pitchFamily="-84" charset="0"/>
                <a:cs typeface="Cambria" pitchFamily="-84" charset="0"/>
              </a:rPr>
              <a:t>Problem: Unambiguous data are extremely rare</a:t>
            </a:r>
          </a:p>
          <a:p>
            <a:pPr marL="342900" indent="-342900" defTabSz="457200" eaLnBrk="1" hangingPunct="1">
              <a:spcBef>
                <a:spcPct val="20000"/>
              </a:spcBef>
            </a:pPr>
            <a:r>
              <a:rPr lang="en-US" sz="2000" b="0">
                <a:ea typeface="Cambria" pitchFamily="-84" charset="0"/>
                <a:cs typeface="Cambria" pitchFamily="-84" charset="0"/>
              </a:rPr>
              <a:t>	Pearl &amp; Mis (2011) looked at 36,500 child-directed speech utterances (from CHILDES), and discovered that </a:t>
            </a:r>
            <a:r>
              <a:rPr lang="en-US" sz="2000" b="0" i="1">
                <a:solidFill>
                  <a:schemeClr val="bg2"/>
                </a:solidFill>
                <a:ea typeface="Cambria" pitchFamily="-84" charset="0"/>
                <a:cs typeface="Cambria" pitchFamily="-84" charset="0"/>
              </a:rPr>
              <a:t>none</a:t>
            </a:r>
            <a:r>
              <a:rPr lang="en-US" sz="2000" b="0">
                <a:ea typeface="Cambria" pitchFamily="-84" charset="0"/>
                <a:cs typeface="Cambria" pitchFamily="-84" charset="0"/>
              </a:rPr>
              <a:t> of them were unambiguous for anaphoric </a:t>
            </a:r>
            <a:r>
              <a:rPr lang="en-US" sz="2000" b="0" i="1">
                <a:ea typeface="Cambria" pitchFamily="-84" charset="0"/>
                <a:cs typeface="Cambria" pitchFamily="-84" charset="0"/>
              </a:rPr>
              <a:t>one</a:t>
            </a:r>
            <a:r>
              <a:rPr lang="en-US" sz="2000" b="0">
                <a:ea typeface="Cambria" pitchFamily="-84" charset="0"/>
                <a:cs typeface="Cambria" pitchFamily="-84" charset="0"/>
              </a:rPr>
              <a:t>. </a:t>
            </a:r>
          </a:p>
        </p:txBody>
      </p:sp>
      <p:pic>
        <p:nvPicPr>
          <p:cNvPr id="2131972" name="Picture 4"/>
          <p:cNvPicPr>
            <a:picLocks noChangeAspect="1" noChangeArrowheads="1"/>
          </p:cNvPicPr>
          <p:nvPr/>
        </p:nvPicPr>
        <p:blipFill>
          <a:blip r:embed="rId2"/>
          <a:srcRect/>
          <a:stretch>
            <a:fillRect/>
          </a:stretch>
        </p:blipFill>
        <p:spPr bwMode="auto">
          <a:xfrm>
            <a:off x="3124200" y="3810000"/>
            <a:ext cx="2344738" cy="234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7699" name="Content Placeholder 2"/>
          <p:cNvSpPr>
            <a:spLocks noGrp="1"/>
          </p:cNvSpPr>
          <p:nvPr>
            <p:ph idx="4294967295"/>
          </p:nvPr>
        </p:nvSpPr>
        <p:spPr>
          <a:xfrm>
            <a:off x="228600" y="1295400"/>
            <a:ext cx="8534400" cy="2209800"/>
          </a:xfrm>
        </p:spPr>
        <p:txBody>
          <a:bodyPr/>
          <a:lstStyle/>
          <a:p>
            <a:pPr>
              <a:buFontTx/>
              <a:buNone/>
            </a:pPr>
            <a:r>
              <a:rPr lang="en-US" sz="2000"/>
              <a:t>Acquisition: Children must learn the right syntactic category for </a:t>
            </a:r>
            <a:r>
              <a:rPr lang="en-US" sz="2000" i="1"/>
              <a:t>one</a:t>
            </a:r>
            <a:r>
              <a:rPr lang="en-US" sz="2000"/>
              <a:t>, so they end up with the right interpretation for </a:t>
            </a:r>
            <a:r>
              <a:rPr lang="en-US" sz="2000" i="1"/>
              <a:t>one</a:t>
            </a:r>
            <a:r>
              <a:rPr lang="en-US" sz="2000"/>
              <a:t>.</a:t>
            </a:r>
          </a:p>
          <a:p>
            <a:pPr>
              <a:buFontTx/>
              <a:buNone/>
            </a:pPr>
            <a:endParaRPr lang="en-US" sz="2000"/>
          </a:p>
          <a:p>
            <a:pPr>
              <a:buFontTx/>
              <a:buNone/>
            </a:pPr>
            <a:r>
              <a:rPr lang="en-US" sz="2000">
                <a:solidFill>
                  <a:schemeClr val="folHlink"/>
                </a:solidFill>
              </a:rPr>
              <a:t>Problem:</a:t>
            </a:r>
            <a:r>
              <a:rPr lang="en-US" sz="2000">
                <a:solidFill>
                  <a:srgbClr val="FFFF00"/>
                </a:solidFill>
              </a:rPr>
              <a:t> </a:t>
            </a:r>
            <a:r>
              <a:rPr lang="en-US" sz="2000"/>
              <a:t>If children don’t encounter unambiguous data often enough to notice them, they are left with data that are compatible with both hypotheses – that </a:t>
            </a:r>
            <a:r>
              <a:rPr lang="en-US" sz="2000" i="1"/>
              <a:t>one</a:t>
            </a:r>
            <a:r>
              <a:rPr lang="en-US" sz="2000"/>
              <a:t> is </a:t>
            </a:r>
            <a:r>
              <a:rPr lang="en-US" sz="2000">
                <a:solidFill>
                  <a:schemeClr val="folHlink"/>
                </a:solidFill>
              </a:rPr>
              <a:t>N</a:t>
            </a:r>
            <a:r>
              <a:rPr lang="en-US" sz="2000" baseline="30000">
                <a:solidFill>
                  <a:schemeClr val="folHlink"/>
                </a:solidFill>
              </a:rPr>
              <a:t>0</a:t>
            </a:r>
            <a:r>
              <a:rPr lang="en-US" sz="2000"/>
              <a:t> and that </a:t>
            </a:r>
            <a:r>
              <a:rPr lang="en-US" sz="2000" i="1"/>
              <a:t>one</a:t>
            </a:r>
            <a:r>
              <a:rPr lang="en-US" sz="2000"/>
              <a:t> is </a:t>
            </a:r>
            <a:r>
              <a:rPr lang="en-US" sz="2000">
                <a:solidFill>
                  <a:schemeClr val="hlink"/>
                </a:solidFill>
              </a:rPr>
              <a:t>N</a:t>
            </a:r>
            <a:r>
              <a:rPr lang="en-US" sz="2000">
                <a:solidFill>
                  <a:schemeClr val="hlink"/>
                </a:solidFill>
                <a:sym typeface="Symbol" pitchFamily="-84" charset="2"/>
              </a:rPr>
              <a:t></a:t>
            </a:r>
            <a:r>
              <a:rPr lang="en-US" sz="2000"/>
              <a:t>.  </a:t>
            </a:r>
            <a:r>
              <a:rPr lang="en-US" sz="2000">
                <a:solidFill>
                  <a:schemeClr val="bg2"/>
                </a:solidFill>
              </a:rPr>
              <a:t>How do children know which is the right generalization?</a:t>
            </a:r>
          </a:p>
          <a:p>
            <a:pPr>
              <a:buFontTx/>
              <a:buNone/>
            </a:pPr>
            <a:r>
              <a:rPr lang="en-US" sz="2000"/>
              <a:t>	</a:t>
            </a:r>
          </a:p>
        </p:txBody>
      </p:sp>
      <p:sp>
        <p:nvSpPr>
          <p:cNvPr id="2077700" name="Oval 6"/>
          <p:cNvSpPr>
            <a:spLocks noChangeArrowheads="1"/>
          </p:cNvSpPr>
          <p:nvPr/>
        </p:nvSpPr>
        <p:spPr bwMode="auto">
          <a:xfrm>
            <a:off x="3200400" y="3810000"/>
            <a:ext cx="2743200" cy="2514600"/>
          </a:xfrm>
          <a:prstGeom prst="ellipse">
            <a:avLst/>
          </a:prstGeom>
          <a:solidFill>
            <a:schemeClr val="folHlink">
              <a:alpha val="25098"/>
            </a:schemeClr>
          </a:solidFill>
          <a:ln w="63500">
            <a:solidFill>
              <a:schemeClr val="folHlink"/>
            </a:solidFill>
            <a:prstDash val="dash"/>
            <a:round/>
            <a:headEnd/>
            <a:tailEnd/>
          </a:ln>
        </p:spPr>
        <p:txBody>
          <a:bodyPr wrap="none" anchor="ctr">
            <a:prstTxWarp prst="textNoShape">
              <a:avLst/>
            </a:prstTxWarp>
          </a:bodyPr>
          <a:lstStyle/>
          <a:p>
            <a:endParaRPr lang="en-US"/>
          </a:p>
        </p:txBody>
      </p:sp>
      <p:sp>
        <p:nvSpPr>
          <p:cNvPr id="2077701" name="Oval 7"/>
          <p:cNvSpPr>
            <a:spLocks noChangeArrowheads="1"/>
          </p:cNvSpPr>
          <p:nvPr/>
        </p:nvSpPr>
        <p:spPr bwMode="auto">
          <a:xfrm>
            <a:off x="3581400" y="4648200"/>
            <a:ext cx="1905000" cy="1524000"/>
          </a:xfrm>
          <a:prstGeom prst="ellipse">
            <a:avLst/>
          </a:prstGeom>
          <a:solidFill>
            <a:schemeClr val="tx2"/>
          </a:solidFill>
          <a:ln w="63500">
            <a:solidFill>
              <a:schemeClr val="tx1"/>
            </a:solidFill>
            <a:prstDash val="dash"/>
            <a:round/>
            <a:headEnd/>
            <a:tailEnd/>
          </a:ln>
        </p:spPr>
        <p:txBody>
          <a:bodyPr wrap="none" anchor="ctr">
            <a:prstTxWarp prst="textNoShape">
              <a:avLst/>
            </a:prstTxWarp>
          </a:bodyPr>
          <a:lstStyle/>
          <a:p>
            <a:endParaRPr lang="en-US"/>
          </a:p>
        </p:txBody>
      </p:sp>
      <p:sp>
        <p:nvSpPr>
          <p:cNvPr id="2077702" name="Text Box 8"/>
          <p:cNvSpPr txBox="1">
            <a:spLocks noChangeArrowheads="1"/>
          </p:cNvSpPr>
          <p:nvPr/>
        </p:nvSpPr>
        <p:spPr bwMode="auto">
          <a:xfrm>
            <a:off x="3810000" y="49530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Ambiguous </a:t>
            </a:r>
            <a:r>
              <a:rPr lang="en-US" sz="1800" i="1">
                <a:solidFill>
                  <a:schemeClr val="bg1"/>
                </a:solidFill>
              </a:rPr>
              <a:t>one</a:t>
            </a:r>
            <a:r>
              <a:rPr lang="en-US" sz="1800">
                <a:solidFill>
                  <a:schemeClr val="bg1"/>
                </a:solidFill>
              </a:rPr>
              <a:t> data</a:t>
            </a:r>
          </a:p>
        </p:txBody>
      </p:sp>
      <p:sp>
        <p:nvSpPr>
          <p:cNvPr id="2077703" name="Text Box 8"/>
          <p:cNvSpPr txBox="1">
            <a:spLocks noChangeArrowheads="1"/>
          </p:cNvSpPr>
          <p:nvPr/>
        </p:nvSpPr>
        <p:spPr bwMode="auto">
          <a:xfrm>
            <a:off x="3733800" y="4038600"/>
            <a:ext cx="1219200" cy="376238"/>
          </a:xfrm>
          <a:prstGeom prst="rect">
            <a:avLst/>
          </a:prstGeom>
          <a:noFill/>
          <a:ln w="9525">
            <a:solidFill>
              <a:schemeClr val="folHlink"/>
            </a:solidFill>
            <a:miter lim="800000"/>
            <a:headEnd/>
            <a:tailEnd/>
          </a:ln>
        </p:spPr>
        <p:txBody>
          <a:bodyPr>
            <a:prstTxWarp prst="textNoShape">
              <a:avLst/>
            </a:prstTxWarp>
            <a:spAutoFit/>
          </a:bodyPr>
          <a:lstStyle/>
          <a:p>
            <a:r>
              <a:rPr lang="en-US" sz="1800" b="0" i="1">
                <a:solidFill>
                  <a:schemeClr val="folHlink"/>
                </a:solidFill>
              </a:rPr>
              <a:t>one</a:t>
            </a:r>
            <a:r>
              <a:rPr lang="en-US" sz="1800" b="0">
                <a:solidFill>
                  <a:schemeClr val="folHlink"/>
                </a:solidFill>
              </a:rPr>
              <a:t> is N</a:t>
            </a:r>
            <a:r>
              <a:rPr lang="en-US" sz="1800" b="0" baseline="30000">
                <a:solidFill>
                  <a:schemeClr val="folHlink"/>
                </a:solidFill>
              </a:rPr>
              <a:t>0</a:t>
            </a:r>
            <a:endParaRPr lang="en-US" sz="1800" b="0" i="1">
              <a:solidFill>
                <a:schemeClr val="folHlink"/>
              </a:solidFill>
            </a:endParaRPr>
          </a:p>
        </p:txBody>
      </p:sp>
      <p:sp>
        <p:nvSpPr>
          <p:cNvPr id="2077704" name="Oval 6"/>
          <p:cNvSpPr>
            <a:spLocks noChangeArrowheads="1"/>
          </p:cNvSpPr>
          <p:nvPr/>
        </p:nvSpPr>
        <p:spPr bwMode="auto">
          <a:xfrm>
            <a:off x="2362200" y="3581400"/>
            <a:ext cx="5791200" cy="3048000"/>
          </a:xfrm>
          <a:prstGeom prst="ellipse">
            <a:avLst/>
          </a:prstGeom>
          <a:solidFill>
            <a:schemeClr val="hlink">
              <a:alpha val="12157"/>
            </a:schemeClr>
          </a:solidFill>
          <a:ln w="63500">
            <a:solidFill>
              <a:schemeClr val="hlink"/>
            </a:solidFill>
            <a:prstDash val="dash"/>
            <a:round/>
            <a:headEnd/>
            <a:tailEnd/>
          </a:ln>
        </p:spPr>
        <p:txBody>
          <a:bodyPr wrap="none" anchor="ctr">
            <a:prstTxWarp prst="textNoShape">
              <a:avLst/>
            </a:prstTxWarp>
          </a:bodyPr>
          <a:lstStyle/>
          <a:p>
            <a:endParaRPr lang="en-US"/>
          </a:p>
        </p:txBody>
      </p:sp>
      <p:sp>
        <p:nvSpPr>
          <p:cNvPr id="2077705" name="TextBox 18"/>
          <p:cNvSpPr txBox="1">
            <a:spLocks noChangeArrowheads="1"/>
          </p:cNvSpPr>
          <p:nvPr/>
        </p:nvSpPr>
        <p:spPr bwMode="auto">
          <a:xfrm>
            <a:off x="6096000" y="4038600"/>
            <a:ext cx="1182688" cy="406400"/>
          </a:xfrm>
          <a:prstGeom prst="rect">
            <a:avLst/>
          </a:prstGeom>
          <a:noFill/>
          <a:ln w="9525">
            <a:solidFill>
              <a:schemeClr val="hlink"/>
            </a:solidFill>
            <a:miter lim="800000"/>
            <a:headEnd/>
            <a:tailEnd/>
          </a:ln>
        </p:spPr>
        <p:txBody>
          <a:bodyPr wrap="none">
            <a:prstTxWarp prst="textNoShape">
              <a:avLst/>
            </a:prstTxWarp>
            <a:spAutoFit/>
          </a:bodyPr>
          <a:lstStyle/>
          <a:p>
            <a:r>
              <a:rPr lang="en-US" sz="2000" b="0" i="1">
                <a:solidFill>
                  <a:schemeClr val="hlink"/>
                </a:solidFill>
              </a:rPr>
              <a:t>one</a:t>
            </a:r>
            <a:r>
              <a:rPr lang="en-US" sz="2000" b="0">
                <a:solidFill>
                  <a:schemeClr val="hlink"/>
                </a:solidFill>
              </a:rPr>
              <a:t> is N’</a:t>
            </a:r>
          </a:p>
        </p:txBody>
      </p:sp>
      <p:sp>
        <p:nvSpPr>
          <p:cNvPr id="2077706" name="Text Box 8"/>
          <p:cNvSpPr txBox="1">
            <a:spLocks noChangeArrowheads="1"/>
          </p:cNvSpPr>
          <p:nvPr/>
        </p:nvSpPr>
        <p:spPr bwMode="auto">
          <a:xfrm>
            <a:off x="5029200" y="4343400"/>
            <a:ext cx="1219200" cy="366713"/>
          </a:xfrm>
          <a:prstGeom prst="rect">
            <a:avLst/>
          </a:prstGeom>
          <a:noFill/>
          <a:ln w="9525">
            <a:noFill/>
            <a:miter lim="800000"/>
            <a:headEnd/>
            <a:tailEnd/>
          </a:ln>
        </p:spPr>
        <p:txBody>
          <a:bodyPr>
            <a:prstTxWarp prst="textNoShape">
              <a:avLst/>
            </a:prstTxWarp>
            <a:spAutoFit/>
          </a:bodyPr>
          <a:lstStyle/>
          <a:p>
            <a:r>
              <a:rPr lang="en-US" sz="1800" b="0" i="1"/>
              <a:t>bottle</a:t>
            </a:r>
          </a:p>
        </p:txBody>
      </p:sp>
      <p:sp>
        <p:nvSpPr>
          <p:cNvPr id="2077707" name="Text Box 8"/>
          <p:cNvSpPr txBox="1">
            <a:spLocks noChangeArrowheads="1"/>
          </p:cNvSpPr>
          <p:nvPr/>
        </p:nvSpPr>
        <p:spPr bwMode="auto">
          <a:xfrm>
            <a:off x="6324600" y="4648200"/>
            <a:ext cx="1219200" cy="366713"/>
          </a:xfrm>
          <a:prstGeom prst="rect">
            <a:avLst/>
          </a:prstGeom>
          <a:noFill/>
          <a:ln w="9525">
            <a:noFill/>
            <a:miter lim="800000"/>
            <a:headEnd/>
            <a:tailEnd/>
          </a:ln>
        </p:spPr>
        <p:txBody>
          <a:bodyPr>
            <a:prstTxWarp prst="textNoShape">
              <a:avLst/>
            </a:prstTxWarp>
            <a:spAutoFit/>
          </a:bodyPr>
          <a:lstStyle/>
          <a:p>
            <a:r>
              <a:rPr lang="en-US" sz="1800" b="0" i="1"/>
              <a:t>red bottle</a:t>
            </a:r>
          </a:p>
        </p:txBody>
      </p:sp>
      <p:sp>
        <p:nvSpPr>
          <p:cNvPr id="2077708"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rgbClr val="4C21B1"/>
                </a:solidFill>
                <a:ea typeface="Cambria" pitchFamily="-84" charset="0"/>
                <a:cs typeface="Cambria" pitchFamily="-84" charset="0"/>
              </a:rPr>
              <a:t>Anaphoric </a:t>
            </a:r>
            <a:r>
              <a:rPr lang="en-US" sz="3200" b="0" i="1">
                <a:solidFill>
                  <a:srgbClr val="4C21B1"/>
                </a:solidFill>
                <a:ea typeface="Cambria" pitchFamily="-84" charset="0"/>
                <a:cs typeface="Cambria" pitchFamily="-84" charset="0"/>
              </a:rPr>
              <a:t>One</a:t>
            </a:r>
            <a:r>
              <a:rPr lang="en-US" sz="3200" b="0">
                <a:solidFill>
                  <a:srgbClr val="4C21B1"/>
                </a:solidFill>
                <a:ea typeface="Cambria" pitchFamily="-84" charset="0"/>
                <a:cs typeface="Cambria" pitchFamily="-84" charset="0"/>
              </a:rPr>
              <a:t>: The induction problem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02"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099203" name="Content Placeholder 2"/>
          <p:cNvSpPr>
            <a:spLocks/>
          </p:cNvSpPr>
          <p:nvPr/>
        </p:nvSpPr>
        <p:spPr bwMode="auto">
          <a:xfrm>
            <a:off x="152400" y="1143000"/>
            <a:ext cx="8763000" cy="4495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What are some examples of linguistic knowledge that seem to present a poverty of the stimulus situation?</a:t>
            </a:r>
          </a:p>
          <a:p>
            <a:pPr marL="742950" lvl="1" indent="-285750" eaLnBrk="1" hangingPunct="1">
              <a:spcBef>
                <a:spcPct val="20000"/>
              </a:spcBef>
              <a:buFontTx/>
              <a:buChar char="–"/>
            </a:pPr>
            <a:r>
              <a:rPr lang="en-US" sz="2200" b="0">
                <a:solidFill>
                  <a:srgbClr val="000000"/>
                </a:solidFill>
                <a:ea typeface="Osaka" pitchFamily="-84" charset="-128"/>
                <a:cs typeface="Osaka" pitchFamily="-84" charset="-128"/>
              </a:rPr>
              <a:t>Structure-dependent rules</a:t>
            </a:r>
          </a:p>
          <a:p>
            <a:pPr marL="742950" lvl="1" indent="-285750" eaLnBrk="1" hangingPunct="1">
              <a:spcBef>
                <a:spcPct val="20000"/>
              </a:spcBef>
              <a:buFontTx/>
              <a:buChar char="–"/>
            </a:pPr>
            <a:r>
              <a:rPr lang="en-US" sz="2200" b="0">
                <a:solidFill>
                  <a:srgbClr val="000000"/>
                </a:solidFill>
                <a:ea typeface="Osaka" pitchFamily="-84" charset="-128"/>
                <a:cs typeface="Osaka" pitchFamily="-84" charset="-128"/>
              </a:rPr>
              <a:t>Anaphoric </a:t>
            </a:r>
            <a:r>
              <a:rPr lang="en-US" sz="2200" b="0" i="1">
                <a:solidFill>
                  <a:srgbClr val="000000"/>
                </a:solidFill>
                <a:ea typeface="Osaka" pitchFamily="-84" charset="-128"/>
                <a:cs typeface="Osaka" pitchFamily="-84" charset="-128"/>
              </a:rPr>
              <a:t>one</a:t>
            </a:r>
            <a:r>
              <a:rPr lang="en-US" sz="2200" b="0">
                <a:solidFill>
                  <a:srgbClr val="000000"/>
                </a:solidFill>
                <a:ea typeface="Osaka" pitchFamily="-84" charset="-128"/>
                <a:cs typeface="Osaka" pitchFamily="-84" charset="-128"/>
              </a:rPr>
              <a:t> in English</a:t>
            </a:r>
          </a:p>
          <a:p>
            <a:pPr marL="742950" lvl="1" indent="-285750" eaLnBrk="1" hangingPunct="1">
              <a:spcBef>
                <a:spcPct val="20000"/>
              </a:spcBef>
              <a:buFontTx/>
              <a:buChar char="–"/>
            </a:pPr>
            <a:r>
              <a:rPr lang="en-US" sz="2200" b="0">
                <a:solidFill>
                  <a:srgbClr val="000000"/>
                </a:solidFill>
                <a:ea typeface="Osaka" pitchFamily="-84" charset="-128"/>
                <a:cs typeface="Osaka" pitchFamily="-84" charset="-128"/>
              </a:rPr>
              <a:t>Syntactic islands</a:t>
            </a:r>
            <a:endParaRPr lang="en-US" sz="1800" b="0">
              <a:solidFill>
                <a:srgbClr val="000000"/>
              </a:solidFill>
              <a:ea typeface="Osaka" pitchFamily="-84" charset="-128"/>
              <a:cs typeface="Osaka" pitchFamily="-84" charset="-128"/>
            </a:endParaRPr>
          </a:p>
          <a:p>
            <a:pPr marL="342900" indent="-342900" eaLnBrk="1" hangingPunct="1">
              <a:spcBef>
                <a:spcPct val="20000"/>
              </a:spcBef>
            </a:pPr>
            <a:r>
              <a:rPr lang="en-US" sz="2200" b="0">
                <a:solidFill>
                  <a:srgbClr val="000000"/>
                </a:solidFill>
                <a:ea typeface="Osaka" pitchFamily="-84" charset="-128"/>
                <a:cs typeface="Osaka" pitchFamily="-84" charset="-128"/>
              </a:rPr>
              <a:t>	</a:t>
            </a:r>
          </a:p>
          <a:p>
            <a:pPr marL="342900" indent="-342900" eaLnBrk="1" hangingPunct="1">
              <a:spcBef>
                <a:spcPct val="20000"/>
              </a:spcBef>
              <a:buFontTx/>
              <a:buChar char="•"/>
            </a:pPr>
            <a:endParaRPr lang="en-US" b="0">
              <a:solidFill>
                <a:srgbClr val="000000"/>
              </a:solidFill>
              <a:ea typeface="Osaka" pitchFamily="-84" charset="-128"/>
              <a:cs typeface="Osaka" pitchFamily="-84" charset="-128"/>
            </a:endParaRPr>
          </a:p>
        </p:txBody>
      </p:sp>
      <p:pic>
        <p:nvPicPr>
          <p:cNvPr id="2099204" name="Picture 4"/>
          <p:cNvPicPr>
            <a:picLocks noChangeAspect="1" noChangeArrowheads="1"/>
          </p:cNvPicPr>
          <p:nvPr/>
        </p:nvPicPr>
        <p:blipFill>
          <a:blip r:embed="rId2"/>
          <a:srcRect/>
          <a:stretch>
            <a:fillRect/>
          </a:stretch>
        </p:blipFill>
        <p:spPr bwMode="auto">
          <a:xfrm>
            <a:off x="4267200" y="2667000"/>
            <a:ext cx="3962400" cy="3270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42" name="Title 1"/>
          <p:cNvSpPr>
            <a:spLocks/>
          </p:cNvSpPr>
          <p:nvPr/>
        </p:nvSpPr>
        <p:spPr bwMode="auto">
          <a:xfrm>
            <a:off x="685800" y="762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cs typeface="Osaka" pitchFamily="-84" charset="-128"/>
              </a:rPr>
              <a:t>Syntactic </a:t>
            </a:r>
            <a:r>
              <a:rPr lang="en-US" sz="3200" b="0">
                <a:solidFill>
                  <a:schemeClr val="tx2"/>
                </a:solidFill>
                <a:cs typeface="Osaka" pitchFamily="-84" charset="-128"/>
              </a:rPr>
              <a:t>Islands</a:t>
            </a:r>
          </a:p>
        </p:txBody>
      </p:sp>
      <p:sp>
        <p:nvSpPr>
          <p:cNvPr id="1904643" name="Content Placeholder 2"/>
          <p:cNvSpPr txBox="1">
            <a:spLocks/>
          </p:cNvSpPr>
          <p:nvPr/>
        </p:nvSpPr>
        <p:spPr bwMode="auto">
          <a:xfrm>
            <a:off x="152400" y="1219200"/>
            <a:ext cx="8839200" cy="477838"/>
          </a:xfrm>
          <a:prstGeom prst="rect">
            <a:avLst/>
          </a:prstGeom>
          <a:noFill/>
          <a:ln w="9525">
            <a:noFill/>
            <a:miter lim="800000"/>
            <a:headEnd/>
            <a:tailEnd/>
          </a:ln>
        </p:spPr>
        <p:txBody>
          <a:bodyPr>
            <a:prstTxWarp prst="textNoShape">
              <a:avLst/>
            </a:prstTxWarp>
          </a:bodyPr>
          <a:lstStyle/>
          <a:p>
            <a:pPr defTabSz="457200" eaLnBrk="1" hangingPunct="1"/>
            <a:r>
              <a:rPr lang="en-US" sz="2200" b="0">
                <a:cs typeface="Cambria" pitchFamily="-84" charset="0"/>
              </a:rPr>
              <a:t>Dependencies between a </a:t>
            </a:r>
            <a:r>
              <a:rPr lang="en-US" sz="2200" b="0">
                <a:solidFill>
                  <a:schemeClr val="bg2"/>
                </a:solidFill>
                <a:cs typeface="Cambria" pitchFamily="-84" charset="0"/>
              </a:rPr>
              <a:t>wh-word</a:t>
            </a:r>
            <a:r>
              <a:rPr lang="en-US" sz="2200" b="0">
                <a:cs typeface="Cambria" pitchFamily="-84" charset="0"/>
              </a:rPr>
              <a:t> and where it’s understood (its </a:t>
            </a:r>
            <a:r>
              <a:rPr lang="en-US" sz="2200" b="0">
                <a:solidFill>
                  <a:schemeClr val="bg2"/>
                </a:solidFill>
                <a:cs typeface="Cambria" pitchFamily="-84" charset="0"/>
              </a:rPr>
              <a:t>gap</a:t>
            </a:r>
            <a:r>
              <a:rPr lang="en-US" sz="2200" b="0">
                <a:cs typeface="Cambria" pitchFamily="-84" charset="0"/>
              </a:rPr>
              <a:t>) can exist when these two items are not adjacent, and these dependencies do not appear to be constrained by length (</a:t>
            </a:r>
            <a:r>
              <a:rPr lang="en-US" sz="1600" b="0">
                <a:cs typeface="Cambria" pitchFamily="-84" charset="0"/>
              </a:rPr>
              <a:t>Chomsky 1965, Ross 1967</a:t>
            </a:r>
            <a:r>
              <a:rPr lang="en-US" sz="2200" b="0">
                <a:cs typeface="Cambria" pitchFamily="-84" charset="0"/>
              </a:rPr>
              <a:t>). </a:t>
            </a:r>
          </a:p>
        </p:txBody>
      </p:sp>
      <p:sp>
        <p:nvSpPr>
          <p:cNvPr id="1251332" name="Content Placeholder 2"/>
          <p:cNvSpPr txBox="1">
            <a:spLocks/>
          </p:cNvSpPr>
          <p:nvPr/>
        </p:nvSpPr>
        <p:spPr bwMode="auto">
          <a:xfrm>
            <a:off x="457200" y="4191000"/>
            <a:ext cx="8610600" cy="1600200"/>
          </a:xfrm>
          <a:prstGeom prst="rect">
            <a:avLst/>
          </a:prstGeom>
          <a:noFill/>
          <a:ln w="9525">
            <a:noFill/>
            <a:miter lim="800000"/>
            <a:headEnd/>
            <a:tailEnd/>
          </a:ln>
        </p:spPr>
        <p:txBody>
          <a:bodyPr>
            <a:prstTxWarp prst="textNoShape">
              <a:avLst/>
            </a:prstTxWarp>
          </a:bodyPr>
          <a:lstStyle/>
          <a:p>
            <a:pPr defTabSz="457200" eaLnBrk="1" hangingPunct="1"/>
            <a:r>
              <a:rPr lang="en-US" sz="2000" b="0">
                <a:solidFill>
                  <a:srgbClr val="0700ED"/>
                </a:solidFill>
                <a:cs typeface="Cambria" pitchFamily="-84" charset="0"/>
              </a:rPr>
              <a:t>What</a:t>
            </a:r>
            <a:r>
              <a:rPr lang="en-US" sz="2000" b="0">
                <a:cs typeface="Cambria" pitchFamily="-84" charset="0"/>
              </a:rPr>
              <a:t> does Jack think </a:t>
            </a:r>
            <a:r>
              <a:rPr lang="en-US" sz="2000" b="0">
                <a:solidFill>
                  <a:srgbClr val="0700ED"/>
                </a:solidFill>
                <a:cs typeface="Cambria" pitchFamily="-84" charset="0"/>
              </a:rPr>
              <a:t>__</a:t>
            </a:r>
            <a:r>
              <a:rPr lang="en-US" sz="2000" b="0">
                <a:cs typeface="Cambria" pitchFamily="-84" charset="0"/>
              </a:rPr>
              <a:t>?</a:t>
            </a:r>
          </a:p>
          <a:p>
            <a:pPr defTabSz="457200" eaLnBrk="1" hangingPunct="1"/>
            <a:r>
              <a:rPr lang="en-US" sz="2000" b="0">
                <a:solidFill>
                  <a:srgbClr val="0700ED"/>
                </a:solidFill>
                <a:cs typeface="Arial" pitchFamily="-84" charset="0"/>
              </a:rPr>
              <a:t>What</a:t>
            </a:r>
            <a:r>
              <a:rPr lang="en-US" sz="2000" b="0">
                <a:cs typeface="Arial" pitchFamily="-84" charset="0"/>
              </a:rPr>
              <a:t> does Jack think that Lily said </a:t>
            </a:r>
            <a:r>
              <a:rPr lang="en-US" sz="2000" b="0">
                <a:solidFill>
                  <a:srgbClr val="0700ED"/>
                </a:solidFill>
                <a:cs typeface="Arial" pitchFamily="-84" charset="0"/>
              </a:rPr>
              <a:t>__</a:t>
            </a:r>
            <a:r>
              <a:rPr lang="en-US" sz="2000" b="0">
                <a:cs typeface="Arial" pitchFamily="-84" charset="0"/>
              </a:rPr>
              <a:t>? </a:t>
            </a:r>
          </a:p>
          <a:p>
            <a:pPr defTabSz="457200" eaLnBrk="1" hangingPunct="1"/>
            <a:r>
              <a:rPr lang="en-US" sz="2000" b="0">
                <a:solidFill>
                  <a:srgbClr val="0700ED"/>
                </a:solidFill>
                <a:cs typeface="Arial" pitchFamily="-84" charset="0"/>
              </a:rPr>
              <a:t>What</a:t>
            </a:r>
            <a:r>
              <a:rPr lang="en-US" sz="2000" b="0">
                <a:cs typeface="Arial" pitchFamily="-84" charset="0"/>
              </a:rPr>
              <a:t> does Jack think that Lily said that Sarah heard </a:t>
            </a:r>
            <a:r>
              <a:rPr lang="en-US" sz="2000" b="0">
                <a:solidFill>
                  <a:srgbClr val="0700ED"/>
                </a:solidFill>
                <a:cs typeface="Arial" pitchFamily="-84" charset="0"/>
              </a:rPr>
              <a:t>__</a:t>
            </a:r>
            <a:r>
              <a:rPr lang="en-US" sz="2000" b="0">
                <a:cs typeface="Arial" pitchFamily="-84" charset="0"/>
              </a:rPr>
              <a:t>?</a:t>
            </a:r>
          </a:p>
          <a:p>
            <a:pPr defTabSz="457200" eaLnBrk="1" hangingPunct="1"/>
            <a:r>
              <a:rPr lang="en-US" sz="2000" b="0">
                <a:solidFill>
                  <a:srgbClr val="0700ED"/>
                </a:solidFill>
                <a:cs typeface="Arial" pitchFamily="-84" charset="0"/>
              </a:rPr>
              <a:t>What</a:t>
            </a:r>
            <a:r>
              <a:rPr lang="en-US" sz="2000" b="0">
                <a:cs typeface="Arial" pitchFamily="-84" charset="0"/>
              </a:rPr>
              <a:t> does Jack think that Lily said that Sarah heard that Jareth stole </a:t>
            </a:r>
            <a:r>
              <a:rPr lang="en-US" sz="2000" b="0">
                <a:solidFill>
                  <a:srgbClr val="0700ED"/>
                </a:solidFill>
                <a:cs typeface="Arial" pitchFamily="-84" charset="0"/>
              </a:rPr>
              <a:t>__</a:t>
            </a:r>
            <a:r>
              <a:rPr lang="en-US" sz="2000" b="0">
                <a:cs typeface="Arial" pitchFamily="-84" charset="0"/>
              </a:rPr>
              <a:t>?</a:t>
            </a:r>
          </a:p>
          <a:p>
            <a:pPr defTabSz="457200" eaLnBrk="1" hangingPunct="1"/>
            <a:endParaRPr lang="en-US" sz="2000" b="0">
              <a:cs typeface="Cambria" pitchFamily="-84" charset="0"/>
            </a:endParaRPr>
          </a:p>
          <a:p>
            <a:pPr defTabSz="457200" eaLnBrk="1" hangingPunct="1"/>
            <a:endParaRPr lang="en-US" sz="2000" b="0">
              <a:cs typeface="Cambria" pitchFamily="-84" charset="0"/>
            </a:endParaRPr>
          </a:p>
        </p:txBody>
      </p:sp>
      <p:pic>
        <p:nvPicPr>
          <p:cNvPr id="1904645" name="Picture 5"/>
          <p:cNvPicPr>
            <a:picLocks noChangeAspect="1" noChangeArrowheads="1"/>
          </p:cNvPicPr>
          <p:nvPr/>
        </p:nvPicPr>
        <p:blipFill>
          <a:blip r:embed="rId3"/>
          <a:srcRect/>
          <a:stretch>
            <a:fillRect/>
          </a:stretch>
        </p:blipFill>
        <p:spPr bwMode="auto">
          <a:xfrm>
            <a:off x="3200400" y="2438400"/>
            <a:ext cx="2355850" cy="1568450"/>
          </a:xfrm>
          <a:prstGeom prst="rect">
            <a:avLst/>
          </a:prstGeom>
          <a:noFill/>
          <a:ln w="9525">
            <a:noFill/>
            <a:miter lim="800000"/>
            <a:headEnd/>
            <a:tailEnd/>
          </a:ln>
        </p:spPr>
      </p:pic>
      <p:sp>
        <p:nvSpPr>
          <p:cNvPr id="1904646" name="Line 6"/>
          <p:cNvSpPr>
            <a:spLocks noChangeShapeType="1"/>
          </p:cNvSpPr>
          <p:nvPr/>
        </p:nvSpPr>
        <p:spPr bwMode="auto">
          <a:xfrm flipH="1">
            <a:off x="914400" y="1524000"/>
            <a:ext cx="2971800" cy="2743200"/>
          </a:xfrm>
          <a:prstGeom prst="line">
            <a:avLst/>
          </a:prstGeom>
          <a:noFill/>
          <a:ln w="0" cap="rnd">
            <a:solidFill>
              <a:schemeClr val="bg2"/>
            </a:solidFill>
            <a:prstDash val="sysDot"/>
            <a:round/>
            <a:headEnd/>
            <a:tailEnd type="triangle" w="med" len="med"/>
          </a:ln>
        </p:spPr>
        <p:txBody>
          <a:bodyPr wrap="none" anchor="ctr">
            <a:prstTxWarp prst="textNoShape">
              <a:avLst/>
            </a:prstTxWarp>
          </a:bodyPr>
          <a:lstStyle/>
          <a:p>
            <a:endParaRPr lang="en-US"/>
          </a:p>
        </p:txBody>
      </p:sp>
      <p:sp>
        <p:nvSpPr>
          <p:cNvPr id="1904647" name="Line 7"/>
          <p:cNvSpPr>
            <a:spLocks noChangeShapeType="1"/>
          </p:cNvSpPr>
          <p:nvPr/>
        </p:nvSpPr>
        <p:spPr bwMode="auto">
          <a:xfrm>
            <a:off x="7315200" y="3733800"/>
            <a:ext cx="1219200" cy="1600200"/>
          </a:xfrm>
          <a:prstGeom prst="line">
            <a:avLst/>
          </a:prstGeom>
          <a:noFill/>
          <a:ln w="0" cap="rnd">
            <a:solidFill>
              <a:schemeClr val="bg2"/>
            </a:solidFill>
            <a:prstDash val="sysDot"/>
            <a:round/>
            <a:headEnd/>
            <a:tailEnd type="triangle" w="med" len="med"/>
          </a:ln>
        </p:spPr>
        <p:txBody>
          <a:bodyPr wrap="none" anchor="ctr">
            <a:prstTxWarp prst="textNoShape">
              <a:avLst/>
            </a:prstTxWarp>
          </a:bodyPr>
          <a:lstStyle/>
          <a:p>
            <a:endParaRPr lang="en-US"/>
          </a:p>
        </p:txBody>
      </p:sp>
      <p:sp>
        <p:nvSpPr>
          <p:cNvPr id="1904649" name="Line 9"/>
          <p:cNvSpPr>
            <a:spLocks noChangeShapeType="1"/>
          </p:cNvSpPr>
          <p:nvPr/>
        </p:nvSpPr>
        <p:spPr bwMode="auto">
          <a:xfrm flipH="1">
            <a:off x="6629400" y="1600200"/>
            <a:ext cx="1905000" cy="3352800"/>
          </a:xfrm>
          <a:prstGeom prst="line">
            <a:avLst/>
          </a:prstGeom>
          <a:noFill/>
          <a:ln w="0" cap="rnd">
            <a:solidFill>
              <a:schemeClr val="bg2"/>
            </a:solidFill>
            <a:prstDash val="sysDot"/>
            <a:round/>
            <a:headEnd/>
            <a:tailEnd type="triangle" w="med" len="med"/>
          </a:ln>
        </p:spPr>
        <p:txBody>
          <a:bodyPr wrap="none" anchor="ctr">
            <a:prstTxWarp prst="textNoShape">
              <a:avLst/>
            </a:prstTxWarp>
          </a:bodyPr>
          <a:lstStyle/>
          <a:p>
            <a:endParaRPr lang="en-US"/>
          </a:p>
        </p:txBody>
      </p:sp>
      <p:sp>
        <p:nvSpPr>
          <p:cNvPr id="1904650" name="Line 10"/>
          <p:cNvSpPr>
            <a:spLocks noChangeShapeType="1"/>
          </p:cNvSpPr>
          <p:nvPr/>
        </p:nvSpPr>
        <p:spPr bwMode="auto">
          <a:xfrm flipH="1">
            <a:off x="4724400" y="3733800"/>
            <a:ext cx="2590800" cy="914400"/>
          </a:xfrm>
          <a:prstGeom prst="line">
            <a:avLst/>
          </a:prstGeom>
          <a:noFill/>
          <a:ln w="0" cap="rnd">
            <a:solidFill>
              <a:schemeClr val="bg2"/>
            </a:solidFill>
            <a:prstDash val="sysDot"/>
            <a:round/>
            <a:headEnd/>
            <a:tailEnd type="triangle" w="med" len="med"/>
          </a:ln>
        </p:spPr>
        <p:txBody>
          <a:bodyPr wrap="none" anchor="ctr">
            <a:prstTxWarp prst="textNoShape">
              <a:avLst/>
            </a:prstTxWarp>
          </a:bodyPr>
          <a:lstStyle/>
          <a:p>
            <a:endParaRPr lang="en-US"/>
          </a:p>
        </p:txBody>
      </p:sp>
      <p:sp>
        <p:nvSpPr>
          <p:cNvPr id="1904651" name="Line 11"/>
          <p:cNvSpPr>
            <a:spLocks noChangeShapeType="1"/>
          </p:cNvSpPr>
          <p:nvPr/>
        </p:nvSpPr>
        <p:spPr bwMode="auto">
          <a:xfrm flipH="1">
            <a:off x="3124200" y="3733800"/>
            <a:ext cx="4191000" cy="685800"/>
          </a:xfrm>
          <a:prstGeom prst="line">
            <a:avLst/>
          </a:prstGeom>
          <a:noFill/>
          <a:ln w="0" cap="rnd">
            <a:solidFill>
              <a:schemeClr val="bg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6690" name="Title 1"/>
          <p:cNvSpPr>
            <a:spLocks/>
          </p:cNvSpPr>
          <p:nvPr/>
        </p:nvSpPr>
        <p:spPr bwMode="auto">
          <a:xfrm>
            <a:off x="685800" y="762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cs typeface="Osaka" pitchFamily="-84" charset="-128"/>
              </a:rPr>
              <a:t>Syntactic Islands</a:t>
            </a:r>
          </a:p>
        </p:txBody>
      </p:sp>
      <p:sp>
        <p:nvSpPr>
          <p:cNvPr id="1906691" name="Content Placeholder 2"/>
          <p:cNvSpPr txBox="1">
            <a:spLocks/>
          </p:cNvSpPr>
          <p:nvPr/>
        </p:nvSpPr>
        <p:spPr bwMode="auto">
          <a:xfrm>
            <a:off x="381000" y="1219200"/>
            <a:ext cx="8229600" cy="1143000"/>
          </a:xfrm>
          <a:prstGeom prst="rect">
            <a:avLst/>
          </a:prstGeom>
          <a:noFill/>
          <a:ln w="9525">
            <a:noFill/>
            <a:miter lim="800000"/>
            <a:headEnd/>
            <a:tailEnd/>
          </a:ln>
        </p:spPr>
        <p:txBody>
          <a:bodyPr>
            <a:prstTxWarp prst="textNoShape">
              <a:avLst/>
            </a:prstTxWarp>
          </a:bodyPr>
          <a:lstStyle/>
          <a:p>
            <a:pPr defTabSz="457200" eaLnBrk="1" hangingPunct="1"/>
            <a:r>
              <a:rPr lang="en-US" sz="2200" b="0">
                <a:cs typeface="Cambria" pitchFamily="-84" charset="0"/>
              </a:rPr>
              <a:t>However, if the gap position appears inside certain structures (called “syntactic islands” by Ross (1967)), the dependency seems to be </a:t>
            </a:r>
            <a:r>
              <a:rPr lang="en-US" sz="2200" b="0">
                <a:solidFill>
                  <a:srgbClr val="8C144A"/>
                </a:solidFill>
                <a:cs typeface="Cambria" pitchFamily="-84" charset="0"/>
              </a:rPr>
              <a:t>ungrammatical</a:t>
            </a:r>
            <a:r>
              <a:rPr lang="en-US" sz="2200" b="0">
                <a:cs typeface="Cambria" pitchFamily="-84" charset="0"/>
              </a:rPr>
              <a:t>.</a:t>
            </a:r>
          </a:p>
        </p:txBody>
      </p:sp>
      <p:sp>
        <p:nvSpPr>
          <p:cNvPr id="1906692" name="Content Placeholder 2"/>
          <p:cNvSpPr txBox="1">
            <a:spLocks/>
          </p:cNvSpPr>
          <p:nvPr/>
        </p:nvSpPr>
        <p:spPr bwMode="auto">
          <a:xfrm>
            <a:off x="457200" y="3886200"/>
            <a:ext cx="8229600" cy="2667000"/>
          </a:xfrm>
          <a:prstGeom prst="rect">
            <a:avLst/>
          </a:prstGeom>
          <a:noFill/>
          <a:ln w="9525">
            <a:noFill/>
            <a:miter lim="800000"/>
            <a:headEnd/>
            <a:tailEnd/>
          </a:ln>
        </p:spPr>
        <p:txBody>
          <a:bodyPr>
            <a:prstTxWarp prst="textNoShape">
              <a:avLst/>
            </a:prstTxWarp>
          </a:bodyPr>
          <a:lstStyle/>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What</a:t>
            </a:r>
            <a:r>
              <a:rPr lang="en-US" sz="2000" b="0">
                <a:ea typeface="Arial" pitchFamily="-84" charset="0"/>
                <a:cs typeface="Arial" pitchFamily="-84" charset="0"/>
              </a:rPr>
              <a:t> did you make [the claim that Jack bought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a:t>
            </a:r>
          </a:p>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What</a:t>
            </a:r>
            <a:r>
              <a:rPr lang="en-US" sz="2000" b="0">
                <a:ea typeface="Arial" pitchFamily="-84" charset="0"/>
                <a:cs typeface="Arial" pitchFamily="-84" charset="0"/>
              </a:rPr>
              <a:t> do you think [the joke about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offended Jack?	</a:t>
            </a:r>
          </a:p>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What</a:t>
            </a:r>
            <a:r>
              <a:rPr lang="en-US" sz="2000" b="0">
                <a:ea typeface="Arial" pitchFamily="-84" charset="0"/>
                <a:cs typeface="Arial" pitchFamily="-84" charset="0"/>
              </a:rPr>
              <a:t> do you wonder [whether Jack bought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a:t>
            </a:r>
          </a:p>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What</a:t>
            </a:r>
            <a:r>
              <a:rPr lang="en-US" sz="2000" b="0">
                <a:ea typeface="Arial" pitchFamily="-84" charset="0"/>
                <a:cs typeface="Arial" pitchFamily="-84" charset="0"/>
              </a:rPr>
              <a:t> do you worry [if Jack buys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a:t>
            </a:r>
          </a:p>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What</a:t>
            </a:r>
            <a:r>
              <a:rPr lang="en-US" sz="2000" b="0">
                <a:ea typeface="Arial" pitchFamily="-84" charset="0"/>
                <a:cs typeface="Arial" pitchFamily="-84" charset="0"/>
              </a:rPr>
              <a:t> did you meet [the scientist who invented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a:t>
            </a:r>
          </a:p>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What</a:t>
            </a:r>
            <a:r>
              <a:rPr lang="en-US" sz="2000" b="0">
                <a:ea typeface="Arial" pitchFamily="-84" charset="0"/>
                <a:cs typeface="Arial" pitchFamily="-84" charset="0"/>
              </a:rPr>
              <a:t> did [that Jack wrote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offend the editor?		</a:t>
            </a:r>
          </a:p>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What</a:t>
            </a:r>
            <a:r>
              <a:rPr lang="en-US" sz="2000" b="0">
                <a:ea typeface="Arial" pitchFamily="-84" charset="0"/>
                <a:cs typeface="Arial" pitchFamily="-84" charset="0"/>
              </a:rPr>
              <a:t> did Jack buy [a book and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a:t>
            </a:r>
          </a:p>
          <a:p>
            <a:pPr defTabSz="457200" eaLnBrk="1" hangingPunct="1"/>
            <a:r>
              <a:rPr lang="en-US" sz="2000" b="0">
                <a:ea typeface="Arial" pitchFamily="-84" charset="0"/>
                <a:cs typeface="Arial" pitchFamily="-84" charset="0"/>
              </a:rPr>
              <a:t>	*</a:t>
            </a:r>
            <a:r>
              <a:rPr lang="en-US" sz="2000" b="0">
                <a:solidFill>
                  <a:srgbClr val="8C144A"/>
                </a:solidFill>
                <a:ea typeface="Arial" pitchFamily="-84" charset="0"/>
                <a:cs typeface="Arial" pitchFamily="-84" charset="0"/>
              </a:rPr>
              <a:t>Which</a:t>
            </a:r>
            <a:r>
              <a:rPr lang="en-US" sz="2000" b="0">
                <a:ea typeface="Arial" pitchFamily="-84" charset="0"/>
                <a:cs typeface="Arial" pitchFamily="-84" charset="0"/>
              </a:rPr>
              <a:t> did Jack borrow [</a:t>
            </a:r>
            <a:r>
              <a:rPr lang="en-US" sz="2000" b="0">
                <a:solidFill>
                  <a:srgbClr val="8C144A"/>
                </a:solidFill>
                <a:ea typeface="Arial" pitchFamily="-84" charset="0"/>
                <a:cs typeface="Arial" pitchFamily="-84" charset="0"/>
              </a:rPr>
              <a:t>__</a:t>
            </a:r>
            <a:r>
              <a:rPr lang="en-US" sz="2000" b="0">
                <a:ea typeface="Arial" pitchFamily="-84" charset="0"/>
                <a:cs typeface="Arial" pitchFamily="-84" charset="0"/>
              </a:rPr>
              <a:t> book]?	</a:t>
            </a:r>
          </a:p>
        </p:txBody>
      </p:sp>
      <p:pic>
        <p:nvPicPr>
          <p:cNvPr id="1906693" name="Picture 6"/>
          <p:cNvPicPr>
            <a:picLocks noChangeAspect="1" noChangeArrowheads="1"/>
          </p:cNvPicPr>
          <p:nvPr/>
        </p:nvPicPr>
        <p:blipFill>
          <a:blip r:embed="rId3"/>
          <a:srcRect/>
          <a:stretch>
            <a:fillRect/>
          </a:stretch>
        </p:blipFill>
        <p:spPr bwMode="auto">
          <a:xfrm>
            <a:off x="3352800" y="2438400"/>
            <a:ext cx="1841500"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0706" name="Title 1"/>
          <p:cNvSpPr>
            <a:spLocks/>
          </p:cNvSpPr>
          <p:nvPr/>
        </p:nvSpPr>
        <p:spPr bwMode="auto">
          <a:xfrm>
            <a:off x="0" y="7620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The input: Induction problems</a:t>
            </a:r>
          </a:p>
        </p:txBody>
      </p:sp>
      <p:sp>
        <p:nvSpPr>
          <p:cNvPr id="2120707" name="Content Placeholder 2"/>
          <p:cNvSpPr txBox="1">
            <a:spLocks/>
          </p:cNvSpPr>
          <p:nvPr/>
        </p:nvSpPr>
        <p:spPr bwMode="auto">
          <a:xfrm>
            <a:off x="152400" y="1066800"/>
            <a:ext cx="8763000" cy="5257800"/>
          </a:xfrm>
          <a:prstGeom prst="rect">
            <a:avLst/>
          </a:prstGeom>
          <a:noFill/>
          <a:ln w="9525">
            <a:noFill/>
            <a:miter lim="800000"/>
            <a:headEnd/>
            <a:tailEnd/>
          </a:ln>
        </p:spPr>
        <p:txBody>
          <a:bodyPr>
            <a:prstTxWarp prst="textNoShape">
              <a:avLst/>
            </a:prstTxWarp>
          </a:bodyPr>
          <a:lstStyle/>
          <a:p>
            <a:pPr defTabSz="457200" eaLnBrk="1" hangingPunct="1"/>
            <a:r>
              <a:rPr lang="en-US" sz="2200" b="0">
                <a:ea typeface="Cambria" pitchFamily="-84" charset="0"/>
                <a:cs typeface="Cambria" pitchFamily="-84" charset="0"/>
              </a:rPr>
              <a:t>Data from four corpora of child-directed speech (Brown-Adam, Brown-Eve, Valian, Suppes) from CHILDES (MacWhinney 2000): speech to 24 children between the ages of one and four years old.  </a:t>
            </a:r>
          </a:p>
          <a:p>
            <a:pPr defTabSz="457200" eaLnBrk="1" hangingPunct="1"/>
            <a:r>
              <a:rPr lang="en-US" sz="2200" b="0">
                <a:ea typeface="Cambria" pitchFamily="-84" charset="0"/>
                <a:cs typeface="Cambria" pitchFamily="-84" charset="0"/>
              </a:rPr>
              <a:t>	Total utterances: 101,838</a:t>
            </a:r>
          </a:p>
          <a:p>
            <a:pPr defTabSz="457200" eaLnBrk="1" hangingPunct="1"/>
            <a:r>
              <a:rPr lang="en-US" sz="2200" b="0">
                <a:ea typeface="Cambria" pitchFamily="-84" charset="0"/>
                <a:cs typeface="Cambria" pitchFamily="-84" charset="0"/>
              </a:rPr>
              <a:t>	Utterances containing a </a:t>
            </a:r>
            <a:r>
              <a:rPr lang="en-US" sz="2200" b="0" i="1">
                <a:ea typeface="Cambria" pitchFamily="-84" charset="0"/>
                <a:cs typeface="Cambria" pitchFamily="-84" charset="0"/>
              </a:rPr>
              <a:t>wh</a:t>
            </a:r>
            <a:r>
              <a:rPr lang="en-US" sz="2200" b="0">
                <a:ea typeface="Cambria" pitchFamily="-84" charset="0"/>
                <a:cs typeface="Cambria" pitchFamily="-84" charset="0"/>
              </a:rPr>
              <a:t>-word and a verb: 20,923 </a:t>
            </a:r>
          </a:p>
          <a:p>
            <a:pPr defTabSz="457200" eaLnBrk="1" hangingPunct="1"/>
            <a:endParaRPr lang="en-US" sz="2200" b="0">
              <a:ea typeface="Cambria" pitchFamily="-84" charset="0"/>
              <a:cs typeface="Cambria" pitchFamily="-84" charset="0"/>
            </a:endParaRPr>
          </a:p>
          <a:p>
            <a:pPr defTabSz="457200" eaLnBrk="1" hangingPunct="1"/>
            <a:endParaRPr lang="en-US" sz="2200" b="0">
              <a:ea typeface="Cambria" pitchFamily="-84" charset="0"/>
              <a:cs typeface="Cambria" pitchFamily="-84" charset="0"/>
            </a:endParaRPr>
          </a:p>
          <a:p>
            <a:pPr defTabSz="457200" eaLnBrk="1" hangingPunct="1"/>
            <a:r>
              <a:rPr lang="en-US" sz="2200" b="0">
                <a:ea typeface="Cambria" pitchFamily="-84" charset="0"/>
                <a:cs typeface="Cambria" pitchFamily="-84" charset="0"/>
              </a:rPr>
              <a:t>Pearl &amp; Sprouse (2011, submitted) discovered that more complex dependencies were fairly rare in general (&lt;0.01% of the input).</a:t>
            </a:r>
          </a:p>
          <a:p>
            <a:pPr defTabSz="457200" eaLnBrk="1" hangingPunct="1"/>
            <a:endParaRPr lang="en-US" sz="2200" b="0">
              <a:ea typeface="Cambria" pitchFamily="-84" charset="0"/>
              <a:cs typeface="Cambria" pitchFamily="-84" charset="0"/>
            </a:endParaRPr>
          </a:p>
          <a:p>
            <a:pPr defTabSz="457200" eaLnBrk="1" hangingPunct="1"/>
            <a:r>
              <a:rPr lang="en-US" sz="2200" b="0">
                <a:ea typeface="Cambria" pitchFamily="-84" charset="0"/>
                <a:cs typeface="Cambria" pitchFamily="-84" charset="0"/>
              </a:rPr>
              <a:t> </a:t>
            </a:r>
            <a:endParaRPr lang="en-US" b="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p:cNvSpPr>
          <p:nvPr/>
        </p:nvSpPr>
        <p:spPr bwMode="auto">
          <a:xfrm>
            <a:off x="0" y="7620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The input: Induction problems</a:t>
            </a:r>
          </a:p>
        </p:txBody>
      </p:sp>
      <p:sp>
        <p:nvSpPr>
          <p:cNvPr id="4" name="TextBox 3"/>
          <p:cNvSpPr txBox="1"/>
          <p:nvPr/>
        </p:nvSpPr>
        <p:spPr>
          <a:xfrm>
            <a:off x="304800" y="1905000"/>
            <a:ext cx="4632446" cy="400110"/>
          </a:xfrm>
          <a:prstGeom prst="rect">
            <a:avLst/>
          </a:prstGeom>
          <a:noFill/>
        </p:spPr>
        <p:txBody>
          <a:bodyPr wrap="none" rtlCol="0">
            <a:spAutoFit/>
          </a:bodyPr>
          <a:lstStyle/>
          <a:p>
            <a:r>
              <a:rPr lang="en-US" sz="2000" b="0" dirty="0" smtClean="0"/>
              <a:t>76.7% 		</a:t>
            </a:r>
            <a:r>
              <a:rPr lang="en-US" sz="2000" b="0" i="1" dirty="0" smtClean="0"/>
              <a:t>What did you see __?</a:t>
            </a:r>
            <a:endParaRPr lang="en-US" sz="2000" b="0" i="1" dirty="0"/>
          </a:p>
        </p:txBody>
      </p:sp>
      <p:sp>
        <p:nvSpPr>
          <p:cNvPr id="5" name="TextBox 4"/>
          <p:cNvSpPr txBox="1"/>
          <p:nvPr/>
        </p:nvSpPr>
        <p:spPr>
          <a:xfrm>
            <a:off x="304800" y="2551330"/>
            <a:ext cx="4390492" cy="400110"/>
          </a:xfrm>
          <a:prstGeom prst="rect">
            <a:avLst/>
          </a:prstGeom>
          <a:noFill/>
        </p:spPr>
        <p:txBody>
          <a:bodyPr wrap="none" rtlCol="0">
            <a:spAutoFit/>
          </a:bodyPr>
          <a:lstStyle/>
          <a:p>
            <a:r>
              <a:rPr lang="en-US" sz="2000" b="0" dirty="0" smtClean="0"/>
              <a:t>12.8% 		</a:t>
            </a:r>
            <a:r>
              <a:rPr lang="en-US" sz="2000" b="0" i="1" dirty="0" smtClean="0"/>
              <a:t>What __ happened?</a:t>
            </a:r>
            <a:endParaRPr lang="en-US" sz="2000" b="0" i="1" dirty="0"/>
          </a:p>
        </p:txBody>
      </p:sp>
      <p:sp>
        <p:nvSpPr>
          <p:cNvPr id="6" name="TextBox 5"/>
          <p:cNvSpPr txBox="1"/>
          <p:nvPr/>
        </p:nvSpPr>
        <p:spPr>
          <a:xfrm>
            <a:off x="304800" y="3134617"/>
            <a:ext cx="5331129" cy="400110"/>
          </a:xfrm>
          <a:prstGeom prst="rect">
            <a:avLst/>
          </a:prstGeom>
          <a:noFill/>
        </p:spPr>
        <p:txBody>
          <a:bodyPr wrap="none" rtlCol="0">
            <a:spAutoFit/>
          </a:bodyPr>
          <a:lstStyle/>
          <a:p>
            <a:r>
              <a:rPr lang="en-US" sz="2000" b="0" dirty="0" smtClean="0"/>
              <a:t>  5.6% 		</a:t>
            </a:r>
            <a:r>
              <a:rPr lang="en-US" sz="2000" b="0" i="1" dirty="0" smtClean="0"/>
              <a:t>What did she want to do __?</a:t>
            </a:r>
            <a:endParaRPr lang="en-US" sz="2000" b="0" i="1" dirty="0"/>
          </a:p>
        </p:txBody>
      </p:sp>
      <p:sp>
        <p:nvSpPr>
          <p:cNvPr id="7" name="TextBox 6"/>
          <p:cNvSpPr txBox="1"/>
          <p:nvPr/>
        </p:nvSpPr>
        <p:spPr>
          <a:xfrm>
            <a:off x="304800" y="3717904"/>
            <a:ext cx="5245218" cy="400110"/>
          </a:xfrm>
          <a:prstGeom prst="rect">
            <a:avLst/>
          </a:prstGeom>
          <a:noFill/>
        </p:spPr>
        <p:txBody>
          <a:bodyPr wrap="none" rtlCol="0">
            <a:spAutoFit/>
          </a:bodyPr>
          <a:lstStyle/>
          <a:p>
            <a:r>
              <a:rPr lang="en-US" sz="2000" b="0" dirty="0" smtClean="0"/>
              <a:t>  2.5% 		</a:t>
            </a:r>
            <a:r>
              <a:rPr lang="en-US" sz="2000" b="0" i="1" dirty="0" smtClean="0"/>
              <a:t>What did she read from __?</a:t>
            </a:r>
            <a:endParaRPr lang="en-US" sz="2000" b="0" i="1" dirty="0"/>
          </a:p>
        </p:txBody>
      </p:sp>
      <p:sp>
        <p:nvSpPr>
          <p:cNvPr id="8" name="TextBox 7"/>
          <p:cNvSpPr txBox="1"/>
          <p:nvPr/>
        </p:nvSpPr>
        <p:spPr>
          <a:xfrm>
            <a:off x="304800" y="4301191"/>
            <a:ext cx="5587735" cy="400110"/>
          </a:xfrm>
          <a:prstGeom prst="rect">
            <a:avLst/>
          </a:prstGeom>
          <a:noFill/>
        </p:spPr>
        <p:txBody>
          <a:bodyPr wrap="none" rtlCol="0">
            <a:spAutoFit/>
          </a:bodyPr>
          <a:lstStyle/>
          <a:p>
            <a:r>
              <a:rPr lang="en-US" sz="2000" b="0" dirty="0" smtClean="0"/>
              <a:t>  1.1% 		</a:t>
            </a:r>
            <a:r>
              <a:rPr lang="en-US" sz="2000" b="0" i="1" dirty="0" smtClean="0"/>
              <a:t>What did she think he said __?</a:t>
            </a:r>
            <a:endParaRPr lang="en-US" sz="2000" b="0" i="1" dirty="0"/>
          </a:p>
        </p:txBody>
      </p:sp>
      <p:sp>
        <p:nvSpPr>
          <p:cNvPr id="9" name="TextBox 8"/>
          <p:cNvSpPr txBox="1"/>
          <p:nvPr/>
        </p:nvSpPr>
        <p:spPr>
          <a:xfrm>
            <a:off x="152400" y="1143000"/>
            <a:ext cx="4290808" cy="461665"/>
          </a:xfrm>
          <a:prstGeom prst="rect">
            <a:avLst/>
          </a:prstGeom>
          <a:noFill/>
        </p:spPr>
        <p:txBody>
          <a:bodyPr wrap="none" rtlCol="0">
            <a:spAutoFit/>
          </a:bodyPr>
          <a:lstStyle/>
          <a:p>
            <a:r>
              <a:rPr lang="en-US" b="0"/>
              <a:t>What does the input look like?</a:t>
            </a:r>
          </a:p>
        </p:txBody>
      </p:sp>
      <p:sp>
        <p:nvSpPr>
          <p:cNvPr id="10" name="TextBox 9"/>
          <p:cNvSpPr txBox="1"/>
          <p:nvPr/>
        </p:nvSpPr>
        <p:spPr>
          <a:xfrm>
            <a:off x="457200" y="4876800"/>
            <a:ext cx="1161909" cy="430887"/>
          </a:xfrm>
          <a:prstGeom prst="rect">
            <a:avLst/>
          </a:prstGeom>
          <a:noFill/>
        </p:spPr>
        <p:txBody>
          <a:bodyPr wrap="none" rtlCol="0">
            <a:spAutoFit/>
          </a:bodyPr>
          <a:lstStyle/>
          <a:p>
            <a:r>
              <a:rPr lang="en-US" sz="2200" dirty="0" smtClean="0"/>
              <a:t>…		</a:t>
            </a:r>
            <a:endParaRPr lang="en-US" sz="2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7938" name="Rectangle 2"/>
          <p:cNvSpPr>
            <a:spLocks noGrp="1" noChangeArrowheads="1"/>
          </p:cNvSpPr>
          <p:nvPr>
            <p:ph type="title"/>
          </p:nvPr>
        </p:nvSpPr>
        <p:spPr>
          <a:xfrm>
            <a:off x="609600" y="152400"/>
            <a:ext cx="7772400" cy="1143000"/>
          </a:xfrm>
          <a:noFill/>
          <a:ln/>
        </p:spPr>
        <p:txBody>
          <a:bodyPr/>
          <a:lstStyle/>
          <a:p>
            <a:r>
              <a:rPr lang="en-US" sz="3200"/>
              <a:t>Poverty of the Stimulus</a:t>
            </a:r>
          </a:p>
        </p:txBody>
      </p:sp>
      <p:sp>
        <p:nvSpPr>
          <p:cNvPr id="2087939" name="Text Box 3"/>
          <p:cNvSpPr txBox="1">
            <a:spLocks noChangeArrowheads="1"/>
          </p:cNvSpPr>
          <p:nvPr/>
        </p:nvSpPr>
        <p:spPr bwMode="auto">
          <a:xfrm>
            <a:off x="228600" y="1371600"/>
            <a:ext cx="8610600" cy="1187450"/>
          </a:xfrm>
          <a:prstGeom prst="rect">
            <a:avLst/>
          </a:prstGeom>
          <a:noFill/>
          <a:ln w="9525">
            <a:noFill/>
            <a:miter lim="800000"/>
            <a:headEnd/>
            <a:tailEnd/>
          </a:ln>
        </p:spPr>
        <p:txBody>
          <a:bodyPr>
            <a:prstTxWarp prst="textNoShape">
              <a:avLst/>
            </a:prstTxWarp>
            <a:spAutoFit/>
          </a:bodyPr>
          <a:lstStyle/>
          <a:p>
            <a:r>
              <a:rPr lang="en-US" b="0"/>
              <a:t>The </a:t>
            </a:r>
            <a:r>
              <a:rPr lang="en-US" b="0">
                <a:solidFill>
                  <a:schemeClr val="accent2"/>
                </a:solidFill>
              </a:rPr>
              <a:t>data encountered</a:t>
            </a:r>
            <a:r>
              <a:rPr lang="en-US" b="0"/>
              <a:t> are compatible with both the </a:t>
            </a:r>
            <a:r>
              <a:rPr lang="en-US" b="0">
                <a:solidFill>
                  <a:schemeClr val="tx2"/>
                </a:solidFill>
              </a:rPr>
              <a:t>correct hypothesis</a:t>
            </a:r>
            <a:r>
              <a:rPr lang="en-US" b="0"/>
              <a:t> and other, </a:t>
            </a:r>
            <a:r>
              <a:rPr lang="en-US" b="0">
                <a:solidFill>
                  <a:schemeClr val="folHlink"/>
                </a:solidFill>
              </a:rPr>
              <a:t>incorrect hypotheses</a:t>
            </a:r>
            <a:r>
              <a:rPr lang="en-US" b="0"/>
              <a:t> about the rules and patterns of the language.</a:t>
            </a:r>
          </a:p>
        </p:txBody>
      </p:sp>
      <p:sp>
        <p:nvSpPr>
          <p:cNvPr id="2087941" name="Oval 5"/>
          <p:cNvSpPr>
            <a:spLocks noChangeArrowheads="1"/>
          </p:cNvSpPr>
          <p:nvPr/>
        </p:nvSpPr>
        <p:spPr bwMode="auto">
          <a:xfrm>
            <a:off x="2438400" y="3352800"/>
            <a:ext cx="5867400" cy="32766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2087942" name="Oval 6"/>
          <p:cNvSpPr>
            <a:spLocks noChangeArrowheads="1"/>
          </p:cNvSpPr>
          <p:nvPr/>
        </p:nvSpPr>
        <p:spPr bwMode="auto">
          <a:xfrm>
            <a:off x="3200400" y="35052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2087943" name="Oval 7"/>
          <p:cNvSpPr>
            <a:spLocks noChangeArrowheads="1"/>
          </p:cNvSpPr>
          <p:nvPr/>
        </p:nvSpPr>
        <p:spPr bwMode="auto">
          <a:xfrm>
            <a:off x="3581400" y="45720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2087944"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2087945"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2087946"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2087947" name="Oval 11"/>
          <p:cNvSpPr>
            <a:spLocks noChangeArrowheads="1"/>
          </p:cNvSpPr>
          <p:nvPr/>
        </p:nvSpPr>
        <p:spPr bwMode="auto">
          <a:xfrm>
            <a:off x="2895600" y="3429000"/>
            <a:ext cx="4343400" cy="29718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p:cNvSpPr>
          <p:nvPr/>
        </p:nvSpPr>
        <p:spPr bwMode="auto">
          <a:xfrm>
            <a:off x="0" y="7620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The input: Induction problems</a:t>
            </a:r>
          </a:p>
        </p:txBody>
      </p:sp>
      <p:sp>
        <p:nvSpPr>
          <p:cNvPr id="3" name="Content Placeholder 2"/>
          <p:cNvSpPr txBox="1">
            <a:spLocks/>
          </p:cNvSpPr>
          <p:nvPr/>
        </p:nvSpPr>
        <p:spPr bwMode="auto">
          <a:xfrm>
            <a:off x="152400" y="1066800"/>
            <a:ext cx="8763000" cy="5257800"/>
          </a:xfrm>
          <a:prstGeom prst="rect">
            <a:avLst/>
          </a:prstGeom>
          <a:noFill/>
          <a:ln w="9525">
            <a:noFill/>
            <a:miter lim="800000"/>
            <a:headEnd/>
            <a:tailEnd/>
          </a:ln>
        </p:spPr>
        <p:txBody>
          <a:bodyPr>
            <a:prstTxWarp prst="textNoShape">
              <a:avLst/>
            </a:prstTxWarp>
          </a:bodyPr>
          <a:lstStyle/>
          <a:p>
            <a:pPr defTabSz="457200" eaLnBrk="1" hangingPunct="1"/>
            <a:endParaRPr lang="en-US" sz="2200" b="0">
              <a:ea typeface="Cambria" pitchFamily="-84" charset="0"/>
              <a:cs typeface="Cambria" pitchFamily="-84" charset="0"/>
            </a:endParaRPr>
          </a:p>
          <a:p>
            <a:pPr defTabSz="457200" eaLnBrk="1" hangingPunct="1"/>
            <a:endParaRPr lang="en-US" sz="2200" b="0">
              <a:solidFill>
                <a:schemeClr val="tx2"/>
              </a:solidFill>
              <a:ea typeface="Cambria" pitchFamily="-84" charset="0"/>
              <a:cs typeface="Cambria" pitchFamily="-84" charset="0"/>
            </a:endParaRPr>
          </a:p>
          <a:p>
            <a:pPr defTabSz="457200" eaLnBrk="1" hangingPunct="1"/>
            <a:r>
              <a:rPr lang="en-US" sz="2200" b="0">
                <a:solidFill>
                  <a:schemeClr val="tx2"/>
                </a:solidFill>
                <a:ea typeface="Cambria" pitchFamily="-84" charset="0"/>
                <a:cs typeface="Cambria" pitchFamily="-84" charset="0"/>
              </a:rPr>
              <a:t>Important: Some grammatical utterances never appeared at all. This means that only a subset of grammatical utterances appeared, and the child has to generalize appropriately from this subset.</a:t>
            </a:r>
            <a:endParaRPr lang="en-US" sz="2200" b="0">
              <a:ea typeface="Cambria" pitchFamily="-84" charset="0"/>
              <a:cs typeface="Cambria" pitchFamily="-84" charset="0"/>
            </a:endParaRPr>
          </a:p>
          <a:p>
            <a:pPr defTabSz="457200" eaLnBrk="1" hangingPunct="1"/>
            <a:r>
              <a:rPr lang="en-US" sz="2200" b="0">
                <a:ea typeface="Cambria" pitchFamily="-84" charset="0"/>
                <a:cs typeface="Cambria" pitchFamily="-84" charset="0"/>
              </a:rPr>
              <a:t> </a:t>
            </a:r>
            <a:endParaRPr lang="en-US" b="0"/>
          </a:p>
        </p:txBody>
      </p:sp>
      <p:pic>
        <p:nvPicPr>
          <p:cNvPr id="4" name="Picture 3"/>
          <p:cNvPicPr>
            <a:picLocks noChangeAspect="1"/>
          </p:cNvPicPr>
          <p:nvPr/>
        </p:nvPicPr>
        <p:blipFill>
          <a:blip r:embed="rId2"/>
          <a:stretch>
            <a:fillRect/>
          </a:stretch>
        </p:blipFill>
        <p:spPr>
          <a:xfrm>
            <a:off x="2514600" y="3505200"/>
            <a:ext cx="3594100" cy="268122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8738" name="Title 1"/>
          <p:cNvSpPr>
            <a:spLocks/>
          </p:cNvSpPr>
          <p:nvPr/>
        </p:nvSpPr>
        <p:spPr bwMode="auto">
          <a:xfrm>
            <a:off x="685800" y="762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cs typeface="Osaka" pitchFamily="-84" charset="-128"/>
              </a:rPr>
              <a:t>Syntactic </a:t>
            </a:r>
            <a:r>
              <a:rPr lang="en-US" sz="3200" b="0">
                <a:solidFill>
                  <a:schemeClr val="tx2"/>
                </a:solidFill>
                <a:cs typeface="Osaka" pitchFamily="-84" charset="-128"/>
              </a:rPr>
              <a:t>Islands: Induction Problem</a:t>
            </a:r>
            <a:endParaRPr lang="en-US" sz="3200" b="0">
              <a:solidFill>
                <a:schemeClr val="tx2"/>
              </a:solidFill>
              <a:cs typeface="Osaka" pitchFamily="-84" charset="-128"/>
            </a:endParaRPr>
          </a:p>
        </p:txBody>
      </p:sp>
      <p:sp>
        <p:nvSpPr>
          <p:cNvPr id="1908739" name="Oval 5"/>
          <p:cNvSpPr>
            <a:spLocks noChangeArrowheads="1"/>
          </p:cNvSpPr>
          <p:nvPr/>
        </p:nvSpPr>
        <p:spPr bwMode="auto">
          <a:xfrm>
            <a:off x="1371600" y="2133600"/>
            <a:ext cx="5867400" cy="3276600"/>
          </a:xfrm>
          <a:prstGeom prst="ellipse">
            <a:avLst/>
          </a:prstGeom>
          <a:noFill/>
          <a:ln w="9525">
            <a:solidFill>
              <a:schemeClr val="tx1"/>
            </a:solidFill>
            <a:round/>
            <a:headEnd/>
            <a:tailEnd/>
          </a:ln>
        </p:spPr>
        <p:txBody>
          <a:bodyPr wrap="none" anchor="ctr">
            <a:prstTxWarp prst="textNoShape">
              <a:avLst/>
            </a:prstTxWarp>
          </a:bodyPr>
          <a:lstStyle/>
          <a:p>
            <a:pPr eaLnBrk="1" hangingPunct="1"/>
            <a:endParaRPr lang="en-US"/>
          </a:p>
        </p:txBody>
      </p:sp>
      <p:sp>
        <p:nvSpPr>
          <p:cNvPr id="1908740" name="Oval 6"/>
          <p:cNvSpPr>
            <a:spLocks noChangeArrowheads="1"/>
          </p:cNvSpPr>
          <p:nvPr/>
        </p:nvSpPr>
        <p:spPr bwMode="auto">
          <a:xfrm>
            <a:off x="2133600" y="2286000"/>
            <a:ext cx="2743200" cy="2743200"/>
          </a:xfrm>
          <a:prstGeom prst="ellipse">
            <a:avLst/>
          </a:prstGeom>
          <a:solidFill>
            <a:schemeClr val="tx2">
              <a:alpha val="25098"/>
            </a:schemeClr>
          </a:solidFill>
          <a:ln w="63500">
            <a:solidFill>
              <a:schemeClr val="tx2"/>
            </a:solidFill>
            <a:prstDash val="dash"/>
            <a:round/>
            <a:headEnd/>
            <a:tailEnd/>
          </a:ln>
        </p:spPr>
        <p:txBody>
          <a:bodyPr wrap="none" anchor="ctr">
            <a:prstTxWarp prst="textNoShape">
              <a:avLst/>
            </a:prstTxWarp>
          </a:bodyPr>
          <a:lstStyle/>
          <a:p>
            <a:pPr eaLnBrk="1" hangingPunct="1"/>
            <a:endParaRPr lang="en-US"/>
          </a:p>
        </p:txBody>
      </p:sp>
      <p:sp>
        <p:nvSpPr>
          <p:cNvPr id="1908741" name="Oval 7"/>
          <p:cNvSpPr>
            <a:spLocks noChangeArrowheads="1"/>
          </p:cNvSpPr>
          <p:nvPr/>
        </p:nvSpPr>
        <p:spPr bwMode="auto">
          <a:xfrm>
            <a:off x="2514600" y="3352800"/>
            <a:ext cx="1905000" cy="1524000"/>
          </a:xfrm>
          <a:prstGeom prst="ellipse">
            <a:avLst/>
          </a:prstGeom>
          <a:solidFill>
            <a:schemeClr val="tx2"/>
          </a:solidFill>
          <a:ln w="63500">
            <a:solidFill>
              <a:schemeClr val="tx1"/>
            </a:solidFill>
            <a:prstDash val="dash"/>
            <a:round/>
            <a:headEnd/>
            <a:tailEnd/>
          </a:ln>
        </p:spPr>
        <p:txBody>
          <a:bodyPr wrap="none" anchor="ctr">
            <a:prstTxWarp prst="textNoShape">
              <a:avLst/>
            </a:prstTxWarp>
          </a:bodyPr>
          <a:lstStyle/>
          <a:p>
            <a:pPr eaLnBrk="1" hangingPunct="1"/>
            <a:endParaRPr lang="en-US"/>
          </a:p>
        </p:txBody>
      </p:sp>
      <p:sp>
        <p:nvSpPr>
          <p:cNvPr id="1908742" name="Text Box 8"/>
          <p:cNvSpPr txBox="1">
            <a:spLocks noChangeArrowheads="1"/>
          </p:cNvSpPr>
          <p:nvPr/>
        </p:nvSpPr>
        <p:spPr bwMode="auto">
          <a:xfrm>
            <a:off x="2743200" y="3657600"/>
            <a:ext cx="1600200" cy="641350"/>
          </a:xfrm>
          <a:prstGeom prst="rect">
            <a:avLst/>
          </a:prstGeom>
          <a:noFill/>
          <a:ln w="9525">
            <a:noFill/>
            <a:miter lim="800000"/>
            <a:headEnd/>
            <a:tailEnd/>
          </a:ln>
        </p:spPr>
        <p:txBody>
          <a:bodyPr>
            <a:prstTxWarp prst="textNoShape">
              <a:avLst/>
            </a:prstTxWarp>
            <a:spAutoFit/>
          </a:bodyPr>
          <a:lstStyle/>
          <a:p>
            <a:pPr eaLnBrk="1" hangingPunct="1"/>
            <a:r>
              <a:rPr lang="en-US" sz="1800">
                <a:solidFill>
                  <a:schemeClr val="bg1"/>
                </a:solidFill>
              </a:rPr>
              <a:t>Items Encountered</a:t>
            </a:r>
          </a:p>
        </p:txBody>
      </p:sp>
      <p:sp>
        <p:nvSpPr>
          <p:cNvPr id="1908743" name="Text Box 9"/>
          <p:cNvSpPr txBox="1">
            <a:spLocks noChangeArrowheads="1"/>
          </p:cNvSpPr>
          <p:nvPr/>
        </p:nvSpPr>
        <p:spPr bwMode="auto">
          <a:xfrm>
            <a:off x="2286000" y="2971800"/>
            <a:ext cx="19367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solidFill>
                  <a:schemeClr val="tx2"/>
                </a:solidFill>
              </a:rPr>
              <a:t>Items in English</a:t>
            </a:r>
          </a:p>
        </p:txBody>
      </p:sp>
      <p:sp>
        <p:nvSpPr>
          <p:cNvPr id="1908744" name="Text Box 10"/>
          <p:cNvSpPr txBox="1">
            <a:spLocks noChangeArrowheads="1"/>
          </p:cNvSpPr>
          <p:nvPr/>
        </p:nvSpPr>
        <p:spPr bwMode="auto">
          <a:xfrm>
            <a:off x="4953000" y="2895600"/>
            <a:ext cx="1600200" cy="641350"/>
          </a:xfrm>
          <a:prstGeom prst="rect">
            <a:avLst/>
          </a:prstGeom>
          <a:noFill/>
          <a:ln w="9525">
            <a:noFill/>
            <a:miter lim="800000"/>
            <a:headEnd/>
            <a:tailEnd/>
          </a:ln>
        </p:spPr>
        <p:txBody>
          <a:bodyPr>
            <a:prstTxWarp prst="textNoShape">
              <a:avLst/>
            </a:prstTxWarp>
            <a:spAutoFit/>
          </a:bodyPr>
          <a:lstStyle/>
          <a:p>
            <a:pPr eaLnBrk="1" hangingPunct="1"/>
            <a:r>
              <a:rPr lang="en-US" sz="1800"/>
              <a:t>Items not in English</a:t>
            </a:r>
          </a:p>
        </p:txBody>
      </p:sp>
      <p:sp>
        <p:nvSpPr>
          <p:cNvPr id="1908745" name="Oval 11"/>
          <p:cNvSpPr>
            <a:spLocks noChangeArrowheads="1"/>
          </p:cNvSpPr>
          <p:nvPr/>
        </p:nvSpPr>
        <p:spPr bwMode="auto">
          <a:xfrm>
            <a:off x="2209800" y="2667000"/>
            <a:ext cx="4419600" cy="2438400"/>
          </a:xfrm>
          <a:prstGeom prst="ellipse">
            <a:avLst/>
          </a:prstGeom>
          <a:noFill/>
          <a:ln w="12700">
            <a:solidFill>
              <a:schemeClr val="tx1"/>
            </a:solidFill>
            <a:round/>
            <a:headEnd/>
            <a:tailEnd/>
          </a:ln>
        </p:spPr>
        <p:txBody>
          <a:bodyPr wrap="none" anchor="ctr">
            <a:prstTxWarp prst="textNoShape">
              <a:avLst/>
            </a:prstTxWarp>
          </a:bodyPr>
          <a:lstStyle/>
          <a:p>
            <a:pPr eaLnBrk="1" hangingPunct="1"/>
            <a:endParaRPr lang="en-US"/>
          </a:p>
        </p:txBody>
      </p:sp>
      <p:sp>
        <p:nvSpPr>
          <p:cNvPr id="1908746" name="TextBox 12"/>
          <p:cNvSpPr txBox="1">
            <a:spLocks noChangeArrowheads="1"/>
          </p:cNvSpPr>
          <p:nvPr/>
        </p:nvSpPr>
        <p:spPr bwMode="auto">
          <a:xfrm>
            <a:off x="2209800" y="5562600"/>
            <a:ext cx="5068888" cy="1130300"/>
          </a:xfrm>
          <a:prstGeom prst="rect">
            <a:avLst/>
          </a:prstGeom>
          <a:noFill/>
          <a:ln w="9525">
            <a:noFill/>
            <a:miter lim="800000"/>
            <a:headEnd/>
            <a:tailEnd/>
          </a:ln>
        </p:spPr>
        <p:txBody>
          <a:bodyPr wrap="none">
            <a:prstTxWarp prst="textNoShape">
              <a:avLst/>
            </a:prstTxWarp>
            <a:spAutoFit/>
          </a:bodyPr>
          <a:lstStyle/>
          <a:p>
            <a:pPr eaLnBrk="1" hangingPunct="1"/>
            <a:r>
              <a:rPr lang="en-US" sz="2000" b="0"/>
              <a:t>Wh-questions in input (usually fairly simple)</a:t>
            </a:r>
          </a:p>
          <a:p>
            <a:pPr eaLnBrk="1" hangingPunct="1"/>
            <a:r>
              <a:rPr lang="en-US" sz="1600" b="0"/>
              <a:t>	What did you see?</a:t>
            </a:r>
          </a:p>
          <a:p>
            <a:pPr eaLnBrk="1" hangingPunct="1"/>
            <a:r>
              <a:rPr lang="en-US" sz="1600" b="0"/>
              <a:t>	What happened?</a:t>
            </a:r>
          </a:p>
          <a:p>
            <a:pPr eaLnBrk="1" hangingPunct="1"/>
            <a:r>
              <a:rPr lang="en-US" sz="1600" b="0"/>
              <a:t>	…</a:t>
            </a:r>
          </a:p>
        </p:txBody>
      </p:sp>
      <p:cxnSp>
        <p:nvCxnSpPr>
          <p:cNvPr id="1908747" name="Straight Arrow Connector 14"/>
          <p:cNvCxnSpPr>
            <a:cxnSpLocks noChangeShapeType="1"/>
            <a:stCxn id="1908746" idx="0"/>
            <a:endCxn id="1908741" idx="4"/>
          </p:cNvCxnSpPr>
          <p:nvPr/>
        </p:nvCxnSpPr>
        <p:spPr bwMode="auto">
          <a:xfrm flipH="1" flipV="1">
            <a:off x="3467100" y="4908550"/>
            <a:ext cx="1277938" cy="65405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9762" name="Title 1"/>
          <p:cNvSpPr>
            <a:spLocks/>
          </p:cNvSpPr>
          <p:nvPr/>
        </p:nvSpPr>
        <p:spPr bwMode="auto">
          <a:xfrm>
            <a:off x="685800" y="762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cs typeface="Osaka" pitchFamily="-84" charset="-128"/>
              </a:rPr>
              <a:t>Syntactic </a:t>
            </a:r>
            <a:r>
              <a:rPr lang="en-US" sz="3200" b="0">
                <a:solidFill>
                  <a:schemeClr val="tx2"/>
                </a:solidFill>
                <a:cs typeface="Osaka" pitchFamily="-84" charset="-128"/>
              </a:rPr>
              <a:t>Islands: Induction Problem</a:t>
            </a:r>
            <a:endParaRPr lang="en-US" sz="3200" b="0">
              <a:solidFill>
                <a:schemeClr val="tx2"/>
              </a:solidFill>
              <a:cs typeface="Osaka" pitchFamily="-84" charset="-128"/>
            </a:endParaRPr>
          </a:p>
        </p:txBody>
      </p:sp>
      <p:sp>
        <p:nvSpPr>
          <p:cNvPr id="1909763" name="Oval 2"/>
          <p:cNvSpPr>
            <a:spLocks noChangeArrowheads="1"/>
          </p:cNvSpPr>
          <p:nvPr/>
        </p:nvSpPr>
        <p:spPr bwMode="auto">
          <a:xfrm>
            <a:off x="1371600" y="2133600"/>
            <a:ext cx="5867400" cy="3276600"/>
          </a:xfrm>
          <a:prstGeom prst="ellipse">
            <a:avLst/>
          </a:prstGeom>
          <a:noFill/>
          <a:ln w="9525">
            <a:solidFill>
              <a:schemeClr val="tx1"/>
            </a:solidFill>
            <a:round/>
            <a:headEnd/>
            <a:tailEnd/>
          </a:ln>
        </p:spPr>
        <p:txBody>
          <a:bodyPr wrap="none" anchor="ctr">
            <a:prstTxWarp prst="textNoShape">
              <a:avLst/>
            </a:prstTxWarp>
          </a:bodyPr>
          <a:lstStyle/>
          <a:p>
            <a:pPr eaLnBrk="1" hangingPunct="1"/>
            <a:endParaRPr lang="en-US"/>
          </a:p>
        </p:txBody>
      </p:sp>
      <p:sp>
        <p:nvSpPr>
          <p:cNvPr id="1909764" name="Oval 3"/>
          <p:cNvSpPr>
            <a:spLocks noChangeArrowheads="1"/>
          </p:cNvSpPr>
          <p:nvPr/>
        </p:nvSpPr>
        <p:spPr bwMode="auto">
          <a:xfrm>
            <a:off x="2133600" y="2286000"/>
            <a:ext cx="2743200" cy="2743200"/>
          </a:xfrm>
          <a:prstGeom prst="ellipse">
            <a:avLst/>
          </a:prstGeom>
          <a:solidFill>
            <a:schemeClr val="tx2">
              <a:alpha val="25098"/>
            </a:schemeClr>
          </a:solidFill>
          <a:ln w="63500">
            <a:solidFill>
              <a:schemeClr val="tx2"/>
            </a:solidFill>
            <a:prstDash val="dash"/>
            <a:round/>
            <a:headEnd/>
            <a:tailEnd/>
          </a:ln>
        </p:spPr>
        <p:txBody>
          <a:bodyPr wrap="none" anchor="ctr">
            <a:prstTxWarp prst="textNoShape">
              <a:avLst/>
            </a:prstTxWarp>
          </a:bodyPr>
          <a:lstStyle/>
          <a:p>
            <a:pPr eaLnBrk="1" hangingPunct="1"/>
            <a:endParaRPr lang="en-US"/>
          </a:p>
        </p:txBody>
      </p:sp>
      <p:sp>
        <p:nvSpPr>
          <p:cNvPr id="1909765" name="Oval 4"/>
          <p:cNvSpPr>
            <a:spLocks noChangeArrowheads="1"/>
          </p:cNvSpPr>
          <p:nvPr/>
        </p:nvSpPr>
        <p:spPr bwMode="auto">
          <a:xfrm>
            <a:off x="2514600" y="3352800"/>
            <a:ext cx="1905000" cy="1524000"/>
          </a:xfrm>
          <a:prstGeom prst="ellipse">
            <a:avLst/>
          </a:prstGeom>
          <a:solidFill>
            <a:schemeClr val="tx2"/>
          </a:solidFill>
          <a:ln w="63500">
            <a:solidFill>
              <a:schemeClr val="tx1"/>
            </a:solidFill>
            <a:prstDash val="dash"/>
            <a:round/>
            <a:headEnd/>
            <a:tailEnd/>
          </a:ln>
        </p:spPr>
        <p:txBody>
          <a:bodyPr wrap="none" anchor="ctr">
            <a:prstTxWarp prst="textNoShape">
              <a:avLst/>
            </a:prstTxWarp>
          </a:bodyPr>
          <a:lstStyle/>
          <a:p>
            <a:pPr eaLnBrk="1" hangingPunct="1"/>
            <a:endParaRPr lang="en-US"/>
          </a:p>
        </p:txBody>
      </p:sp>
      <p:sp>
        <p:nvSpPr>
          <p:cNvPr id="1909766" name="Text Box 8"/>
          <p:cNvSpPr txBox="1">
            <a:spLocks noChangeArrowheads="1"/>
          </p:cNvSpPr>
          <p:nvPr/>
        </p:nvSpPr>
        <p:spPr bwMode="auto">
          <a:xfrm>
            <a:off x="2743200" y="3657600"/>
            <a:ext cx="1600200" cy="641350"/>
          </a:xfrm>
          <a:prstGeom prst="rect">
            <a:avLst/>
          </a:prstGeom>
          <a:noFill/>
          <a:ln w="9525">
            <a:noFill/>
            <a:miter lim="800000"/>
            <a:headEnd/>
            <a:tailEnd/>
          </a:ln>
        </p:spPr>
        <p:txBody>
          <a:bodyPr>
            <a:prstTxWarp prst="textNoShape">
              <a:avLst/>
            </a:prstTxWarp>
            <a:spAutoFit/>
          </a:bodyPr>
          <a:lstStyle/>
          <a:p>
            <a:pPr eaLnBrk="1" hangingPunct="1"/>
            <a:r>
              <a:rPr lang="en-US" sz="1800">
                <a:solidFill>
                  <a:schemeClr val="bg1"/>
                </a:solidFill>
              </a:rPr>
              <a:t>Items Encountered</a:t>
            </a:r>
          </a:p>
        </p:txBody>
      </p:sp>
      <p:sp>
        <p:nvSpPr>
          <p:cNvPr id="1909767" name="Text Box 9"/>
          <p:cNvSpPr txBox="1">
            <a:spLocks noChangeArrowheads="1"/>
          </p:cNvSpPr>
          <p:nvPr/>
        </p:nvSpPr>
        <p:spPr bwMode="auto">
          <a:xfrm>
            <a:off x="2286000" y="2971800"/>
            <a:ext cx="19367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solidFill>
                  <a:schemeClr val="tx2"/>
                </a:solidFill>
              </a:rPr>
              <a:t>Items in English</a:t>
            </a:r>
          </a:p>
        </p:txBody>
      </p:sp>
      <p:sp>
        <p:nvSpPr>
          <p:cNvPr id="1909768" name="Text Box 10"/>
          <p:cNvSpPr txBox="1">
            <a:spLocks noChangeArrowheads="1"/>
          </p:cNvSpPr>
          <p:nvPr/>
        </p:nvSpPr>
        <p:spPr bwMode="auto">
          <a:xfrm>
            <a:off x="4953000" y="2895600"/>
            <a:ext cx="1600200" cy="641350"/>
          </a:xfrm>
          <a:prstGeom prst="rect">
            <a:avLst/>
          </a:prstGeom>
          <a:noFill/>
          <a:ln w="9525">
            <a:noFill/>
            <a:miter lim="800000"/>
            <a:headEnd/>
            <a:tailEnd/>
          </a:ln>
        </p:spPr>
        <p:txBody>
          <a:bodyPr>
            <a:prstTxWarp prst="textNoShape">
              <a:avLst/>
            </a:prstTxWarp>
            <a:spAutoFit/>
          </a:bodyPr>
          <a:lstStyle/>
          <a:p>
            <a:pPr eaLnBrk="1" hangingPunct="1"/>
            <a:r>
              <a:rPr lang="en-US" sz="1800"/>
              <a:t>Items not in English</a:t>
            </a:r>
          </a:p>
        </p:txBody>
      </p:sp>
      <p:sp>
        <p:nvSpPr>
          <p:cNvPr id="1909769" name="Oval 8"/>
          <p:cNvSpPr>
            <a:spLocks noChangeArrowheads="1"/>
          </p:cNvSpPr>
          <p:nvPr/>
        </p:nvSpPr>
        <p:spPr bwMode="auto">
          <a:xfrm>
            <a:off x="2209800" y="2667000"/>
            <a:ext cx="4419600" cy="2438400"/>
          </a:xfrm>
          <a:prstGeom prst="ellipse">
            <a:avLst/>
          </a:prstGeom>
          <a:noFill/>
          <a:ln w="12700">
            <a:solidFill>
              <a:schemeClr val="tx1"/>
            </a:solidFill>
            <a:round/>
            <a:headEnd/>
            <a:tailEnd/>
          </a:ln>
        </p:spPr>
        <p:txBody>
          <a:bodyPr wrap="none" anchor="ctr">
            <a:prstTxWarp prst="textNoShape">
              <a:avLst/>
            </a:prstTxWarp>
          </a:bodyPr>
          <a:lstStyle/>
          <a:p>
            <a:pPr eaLnBrk="1" hangingPunct="1"/>
            <a:endParaRPr lang="en-US"/>
          </a:p>
        </p:txBody>
      </p:sp>
      <p:sp>
        <p:nvSpPr>
          <p:cNvPr id="1909770" name="TextBox 9"/>
          <p:cNvSpPr txBox="1">
            <a:spLocks noChangeArrowheads="1"/>
          </p:cNvSpPr>
          <p:nvPr/>
        </p:nvSpPr>
        <p:spPr bwMode="auto">
          <a:xfrm>
            <a:off x="152400" y="5410200"/>
            <a:ext cx="5791200" cy="1374775"/>
          </a:xfrm>
          <a:prstGeom prst="rect">
            <a:avLst/>
          </a:prstGeom>
          <a:noFill/>
          <a:ln w="9525">
            <a:noFill/>
            <a:miter lim="800000"/>
            <a:headEnd/>
            <a:tailEnd/>
          </a:ln>
        </p:spPr>
        <p:txBody>
          <a:bodyPr>
            <a:prstTxWarp prst="textNoShape">
              <a:avLst/>
            </a:prstTxWarp>
            <a:spAutoFit/>
          </a:bodyPr>
          <a:lstStyle/>
          <a:p>
            <a:pPr eaLnBrk="1" hangingPunct="1"/>
            <a:r>
              <a:rPr lang="en-US" sz="2000" b="0"/>
              <a:t>Grammatical wh-questions</a:t>
            </a:r>
          </a:p>
          <a:p>
            <a:pPr eaLnBrk="1" hangingPunct="1"/>
            <a:r>
              <a:rPr lang="en-US" sz="1600" b="0"/>
              <a:t>	What did you see?			</a:t>
            </a:r>
          </a:p>
          <a:p>
            <a:pPr eaLnBrk="1" hangingPunct="1"/>
            <a:r>
              <a:rPr lang="en-US" sz="1600" b="0"/>
              <a:t>	What happened?</a:t>
            </a:r>
          </a:p>
          <a:p>
            <a:pPr eaLnBrk="1" hangingPunct="1"/>
            <a:r>
              <a:rPr lang="en-US" sz="1600" b="0"/>
              <a:t>	Who did Jack think that Lily saw?</a:t>
            </a:r>
          </a:p>
          <a:p>
            <a:pPr eaLnBrk="1" hangingPunct="1"/>
            <a:r>
              <a:rPr lang="en-US" sz="1600" b="0"/>
              <a:t>	What did Jack think happened?</a:t>
            </a:r>
          </a:p>
        </p:txBody>
      </p:sp>
      <p:cxnSp>
        <p:nvCxnSpPr>
          <p:cNvPr id="1909771" name="Straight Arrow Connector 10"/>
          <p:cNvCxnSpPr>
            <a:cxnSpLocks noChangeShapeType="1"/>
            <a:endCxn id="1909764" idx="2"/>
          </p:cNvCxnSpPr>
          <p:nvPr/>
        </p:nvCxnSpPr>
        <p:spPr bwMode="auto">
          <a:xfrm rot="5400000" flipH="1" flipV="1">
            <a:off x="876300" y="4152900"/>
            <a:ext cx="1752600" cy="7620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0786" name="Title 1"/>
          <p:cNvSpPr>
            <a:spLocks/>
          </p:cNvSpPr>
          <p:nvPr/>
        </p:nvSpPr>
        <p:spPr bwMode="auto">
          <a:xfrm>
            <a:off x="685800" y="762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cs typeface="Osaka" pitchFamily="-84" charset="-128"/>
              </a:rPr>
              <a:t>Syntactic </a:t>
            </a:r>
            <a:r>
              <a:rPr lang="en-US" sz="3200" b="0">
                <a:solidFill>
                  <a:schemeClr val="tx2"/>
                </a:solidFill>
                <a:cs typeface="Osaka" pitchFamily="-84" charset="-128"/>
              </a:rPr>
              <a:t>Islands: Induction Problem</a:t>
            </a:r>
            <a:endParaRPr lang="en-US" sz="3200" b="0">
              <a:solidFill>
                <a:schemeClr val="tx2"/>
              </a:solidFill>
              <a:cs typeface="Osaka" pitchFamily="-84" charset="-128"/>
            </a:endParaRPr>
          </a:p>
        </p:txBody>
      </p:sp>
      <p:sp>
        <p:nvSpPr>
          <p:cNvPr id="1910787" name="Oval 2"/>
          <p:cNvSpPr>
            <a:spLocks noChangeArrowheads="1"/>
          </p:cNvSpPr>
          <p:nvPr/>
        </p:nvSpPr>
        <p:spPr bwMode="auto">
          <a:xfrm>
            <a:off x="1371600" y="2133600"/>
            <a:ext cx="5867400" cy="3276600"/>
          </a:xfrm>
          <a:prstGeom prst="ellipse">
            <a:avLst/>
          </a:prstGeom>
          <a:noFill/>
          <a:ln w="9525">
            <a:solidFill>
              <a:schemeClr val="tx1"/>
            </a:solidFill>
            <a:round/>
            <a:headEnd/>
            <a:tailEnd/>
          </a:ln>
        </p:spPr>
        <p:txBody>
          <a:bodyPr wrap="none" anchor="ctr">
            <a:prstTxWarp prst="textNoShape">
              <a:avLst/>
            </a:prstTxWarp>
          </a:bodyPr>
          <a:lstStyle/>
          <a:p>
            <a:pPr eaLnBrk="1" hangingPunct="1"/>
            <a:endParaRPr lang="en-US"/>
          </a:p>
        </p:txBody>
      </p:sp>
      <p:sp>
        <p:nvSpPr>
          <p:cNvPr id="1910788" name="Oval 3"/>
          <p:cNvSpPr>
            <a:spLocks noChangeArrowheads="1"/>
          </p:cNvSpPr>
          <p:nvPr/>
        </p:nvSpPr>
        <p:spPr bwMode="auto">
          <a:xfrm>
            <a:off x="2133600" y="2286000"/>
            <a:ext cx="2743200" cy="2743200"/>
          </a:xfrm>
          <a:prstGeom prst="ellipse">
            <a:avLst/>
          </a:prstGeom>
          <a:solidFill>
            <a:schemeClr val="tx2">
              <a:alpha val="25098"/>
            </a:schemeClr>
          </a:solidFill>
          <a:ln w="63500">
            <a:solidFill>
              <a:schemeClr val="tx2"/>
            </a:solidFill>
            <a:prstDash val="dash"/>
            <a:round/>
            <a:headEnd/>
            <a:tailEnd/>
          </a:ln>
        </p:spPr>
        <p:txBody>
          <a:bodyPr wrap="none" anchor="ctr">
            <a:prstTxWarp prst="textNoShape">
              <a:avLst/>
            </a:prstTxWarp>
          </a:bodyPr>
          <a:lstStyle/>
          <a:p>
            <a:pPr eaLnBrk="1" hangingPunct="1"/>
            <a:endParaRPr lang="en-US"/>
          </a:p>
        </p:txBody>
      </p:sp>
      <p:sp>
        <p:nvSpPr>
          <p:cNvPr id="1910789" name="Oval 4"/>
          <p:cNvSpPr>
            <a:spLocks noChangeArrowheads="1"/>
          </p:cNvSpPr>
          <p:nvPr/>
        </p:nvSpPr>
        <p:spPr bwMode="auto">
          <a:xfrm>
            <a:off x="2514600" y="3352800"/>
            <a:ext cx="1905000" cy="1524000"/>
          </a:xfrm>
          <a:prstGeom prst="ellipse">
            <a:avLst/>
          </a:prstGeom>
          <a:solidFill>
            <a:schemeClr val="tx2"/>
          </a:solidFill>
          <a:ln w="63500">
            <a:solidFill>
              <a:schemeClr val="tx1"/>
            </a:solidFill>
            <a:prstDash val="dash"/>
            <a:round/>
            <a:headEnd/>
            <a:tailEnd/>
          </a:ln>
        </p:spPr>
        <p:txBody>
          <a:bodyPr wrap="none" anchor="ctr">
            <a:prstTxWarp prst="textNoShape">
              <a:avLst/>
            </a:prstTxWarp>
          </a:bodyPr>
          <a:lstStyle/>
          <a:p>
            <a:pPr eaLnBrk="1" hangingPunct="1"/>
            <a:endParaRPr lang="en-US"/>
          </a:p>
        </p:txBody>
      </p:sp>
      <p:sp>
        <p:nvSpPr>
          <p:cNvPr id="1910790" name="Text Box 8"/>
          <p:cNvSpPr txBox="1">
            <a:spLocks noChangeArrowheads="1"/>
          </p:cNvSpPr>
          <p:nvPr/>
        </p:nvSpPr>
        <p:spPr bwMode="auto">
          <a:xfrm>
            <a:off x="2743200" y="3657600"/>
            <a:ext cx="1600200" cy="641350"/>
          </a:xfrm>
          <a:prstGeom prst="rect">
            <a:avLst/>
          </a:prstGeom>
          <a:noFill/>
          <a:ln w="9525">
            <a:noFill/>
            <a:miter lim="800000"/>
            <a:headEnd/>
            <a:tailEnd/>
          </a:ln>
        </p:spPr>
        <p:txBody>
          <a:bodyPr>
            <a:prstTxWarp prst="textNoShape">
              <a:avLst/>
            </a:prstTxWarp>
            <a:spAutoFit/>
          </a:bodyPr>
          <a:lstStyle/>
          <a:p>
            <a:pPr eaLnBrk="1" hangingPunct="1"/>
            <a:r>
              <a:rPr lang="en-US" sz="1800">
                <a:solidFill>
                  <a:schemeClr val="bg1"/>
                </a:solidFill>
              </a:rPr>
              <a:t>Items Encountered</a:t>
            </a:r>
          </a:p>
        </p:txBody>
      </p:sp>
      <p:sp>
        <p:nvSpPr>
          <p:cNvPr id="1910791" name="Text Box 9"/>
          <p:cNvSpPr txBox="1">
            <a:spLocks noChangeArrowheads="1"/>
          </p:cNvSpPr>
          <p:nvPr/>
        </p:nvSpPr>
        <p:spPr bwMode="auto">
          <a:xfrm>
            <a:off x="2286000" y="2971800"/>
            <a:ext cx="19367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solidFill>
                  <a:schemeClr val="tx2"/>
                </a:solidFill>
              </a:rPr>
              <a:t>Items in English</a:t>
            </a:r>
          </a:p>
        </p:txBody>
      </p:sp>
      <p:sp>
        <p:nvSpPr>
          <p:cNvPr id="1910792" name="Text Box 10"/>
          <p:cNvSpPr txBox="1">
            <a:spLocks noChangeArrowheads="1"/>
          </p:cNvSpPr>
          <p:nvPr/>
        </p:nvSpPr>
        <p:spPr bwMode="auto">
          <a:xfrm>
            <a:off x="4953000" y="2895600"/>
            <a:ext cx="1600200" cy="641350"/>
          </a:xfrm>
          <a:prstGeom prst="rect">
            <a:avLst/>
          </a:prstGeom>
          <a:noFill/>
          <a:ln w="9525">
            <a:noFill/>
            <a:miter lim="800000"/>
            <a:headEnd/>
            <a:tailEnd/>
          </a:ln>
        </p:spPr>
        <p:txBody>
          <a:bodyPr>
            <a:prstTxWarp prst="textNoShape">
              <a:avLst/>
            </a:prstTxWarp>
            <a:spAutoFit/>
          </a:bodyPr>
          <a:lstStyle/>
          <a:p>
            <a:pPr eaLnBrk="1" hangingPunct="1"/>
            <a:r>
              <a:rPr lang="en-US" sz="1800"/>
              <a:t>Items not in English</a:t>
            </a:r>
          </a:p>
        </p:txBody>
      </p:sp>
      <p:sp>
        <p:nvSpPr>
          <p:cNvPr id="1910793" name="Oval 8"/>
          <p:cNvSpPr>
            <a:spLocks noChangeArrowheads="1"/>
          </p:cNvSpPr>
          <p:nvPr/>
        </p:nvSpPr>
        <p:spPr bwMode="auto">
          <a:xfrm>
            <a:off x="2209800" y="2667000"/>
            <a:ext cx="4419600" cy="2438400"/>
          </a:xfrm>
          <a:prstGeom prst="ellipse">
            <a:avLst/>
          </a:prstGeom>
          <a:noFill/>
          <a:ln w="12700">
            <a:solidFill>
              <a:schemeClr val="tx1"/>
            </a:solidFill>
            <a:round/>
            <a:headEnd/>
            <a:tailEnd/>
          </a:ln>
        </p:spPr>
        <p:txBody>
          <a:bodyPr wrap="none" anchor="ctr">
            <a:prstTxWarp prst="textNoShape">
              <a:avLst/>
            </a:prstTxWarp>
          </a:bodyPr>
          <a:lstStyle/>
          <a:p>
            <a:pPr eaLnBrk="1" hangingPunct="1"/>
            <a:endParaRPr lang="en-US"/>
          </a:p>
        </p:txBody>
      </p:sp>
      <p:sp>
        <p:nvSpPr>
          <p:cNvPr id="1910794" name="TextBox 9"/>
          <p:cNvSpPr txBox="1">
            <a:spLocks noChangeArrowheads="1"/>
          </p:cNvSpPr>
          <p:nvPr/>
        </p:nvSpPr>
        <p:spPr bwMode="auto">
          <a:xfrm>
            <a:off x="152400" y="5410200"/>
            <a:ext cx="6629400" cy="1374775"/>
          </a:xfrm>
          <a:prstGeom prst="rect">
            <a:avLst/>
          </a:prstGeom>
          <a:noFill/>
          <a:ln w="9525">
            <a:noFill/>
            <a:miter lim="800000"/>
            <a:headEnd/>
            <a:tailEnd/>
          </a:ln>
        </p:spPr>
        <p:txBody>
          <a:bodyPr>
            <a:prstTxWarp prst="textNoShape">
              <a:avLst/>
            </a:prstTxWarp>
            <a:spAutoFit/>
          </a:bodyPr>
          <a:lstStyle/>
          <a:p>
            <a:pPr eaLnBrk="1" hangingPunct="1"/>
            <a:r>
              <a:rPr lang="en-US" sz="2000" b="0"/>
              <a:t>Ungrammatical wh-questions: Syntactic islands</a:t>
            </a:r>
          </a:p>
          <a:p>
            <a:pPr eaLnBrk="1" hangingPunct="1"/>
            <a:r>
              <a:rPr lang="en-US" sz="1600" b="0"/>
              <a:t>	</a:t>
            </a:r>
            <a:r>
              <a:rPr lang="en-US" sz="1600" b="0">
                <a:ea typeface="Arial" pitchFamily="-84" charset="0"/>
                <a:cs typeface="Arial" pitchFamily="-84" charset="0"/>
              </a:rPr>
              <a:t>*</a:t>
            </a:r>
            <a:r>
              <a:rPr lang="en-US" sz="1600" b="0">
                <a:solidFill>
                  <a:srgbClr val="8C144A"/>
                </a:solidFill>
                <a:ea typeface="Arial" pitchFamily="-84" charset="0"/>
                <a:cs typeface="Arial" pitchFamily="-84" charset="0"/>
              </a:rPr>
              <a:t>What</a:t>
            </a:r>
            <a:r>
              <a:rPr lang="en-US" sz="1600" b="0">
                <a:ea typeface="Arial" pitchFamily="-84" charset="0"/>
                <a:cs typeface="Arial" pitchFamily="-84" charset="0"/>
              </a:rPr>
              <a:t> did you make [the claim that Jack bought </a:t>
            </a:r>
            <a:r>
              <a:rPr lang="en-US" sz="1600" b="0">
                <a:solidFill>
                  <a:srgbClr val="8C144A"/>
                </a:solidFill>
                <a:ea typeface="Arial" pitchFamily="-84" charset="0"/>
                <a:cs typeface="Arial" pitchFamily="-84" charset="0"/>
              </a:rPr>
              <a:t>__</a:t>
            </a:r>
            <a:r>
              <a:rPr lang="en-US" sz="1600" b="0">
                <a:ea typeface="Arial" pitchFamily="-84" charset="0"/>
                <a:cs typeface="Arial" pitchFamily="-84" charset="0"/>
              </a:rPr>
              <a:t>]?	</a:t>
            </a:r>
          </a:p>
          <a:p>
            <a:pPr eaLnBrk="1" hangingPunct="1"/>
            <a:r>
              <a:rPr lang="en-US" sz="1600" b="0">
                <a:ea typeface="Arial" pitchFamily="-84" charset="0"/>
                <a:cs typeface="Arial" pitchFamily="-84" charset="0"/>
              </a:rPr>
              <a:t> 	*</a:t>
            </a:r>
            <a:r>
              <a:rPr lang="en-US" sz="1600" b="0">
                <a:solidFill>
                  <a:srgbClr val="8C144A"/>
                </a:solidFill>
                <a:ea typeface="Arial" pitchFamily="-84" charset="0"/>
                <a:cs typeface="Arial" pitchFamily="-84" charset="0"/>
              </a:rPr>
              <a:t>What</a:t>
            </a:r>
            <a:r>
              <a:rPr lang="en-US" sz="1600" b="0">
                <a:ea typeface="Arial" pitchFamily="-84" charset="0"/>
                <a:cs typeface="Arial" pitchFamily="-84" charset="0"/>
              </a:rPr>
              <a:t> do you think [the joke about </a:t>
            </a:r>
            <a:r>
              <a:rPr lang="en-US" sz="1600" b="0">
                <a:solidFill>
                  <a:srgbClr val="8C144A"/>
                </a:solidFill>
                <a:ea typeface="Arial" pitchFamily="-84" charset="0"/>
                <a:cs typeface="Arial" pitchFamily="-84" charset="0"/>
              </a:rPr>
              <a:t>__</a:t>
            </a:r>
            <a:r>
              <a:rPr lang="en-US" sz="1600" b="0">
                <a:ea typeface="Arial" pitchFamily="-84" charset="0"/>
                <a:cs typeface="Arial" pitchFamily="-84" charset="0"/>
              </a:rPr>
              <a:t>] offended Jack?	</a:t>
            </a:r>
          </a:p>
          <a:p>
            <a:pPr eaLnBrk="1" hangingPunct="1"/>
            <a:r>
              <a:rPr lang="en-US" sz="1600" b="0">
                <a:ea typeface="Arial" pitchFamily="-84" charset="0"/>
                <a:cs typeface="Arial" pitchFamily="-84" charset="0"/>
              </a:rPr>
              <a:t>	*</a:t>
            </a:r>
            <a:r>
              <a:rPr lang="en-US" sz="1600" b="0">
                <a:solidFill>
                  <a:srgbClr val="8C144A"/>
                </a:solidFill>
                <a:ea typeface="Arial" pitchFamily="-84" charset="0"/>
                <a:cs typeface="Arial" pitchFamily="-84" charset="0"/>
              </a:rPr>
              <a:t>What</a:t>
            </a:r>
            <a:r>
              <a:rPr lang="en-US" sz="1600" b="0">
                <a:ea typeface="Arial" pitchFamily="-84" charset="0"/>
                <a:cs typeface="Arial" pitchFamily="-84" charset="0"/>
              </a:rPr>
              <a:t> do you wonder [whether Jack bought </a:t>
            </a:r>
            <a:r>
              <a:rPr lang="en-US" sz="1600" b="0">
                <a:solidFill>
                  <a:srgbClr val="8C144A"/>
                </a:solidFill>
                <a:ea typeface="Arial" pitchFamily="-84" charset="0"/>
                <a:cs typeface="Arial" pitchFamily="-84" charset="0"/>
              </a:rPr>
              <a:t>__</a:t>
            </a:r>
            <a:r>
              <a:rPr lang="en-US" sz="1600" b="0">
                <a:ea typeface="Arial" pitchFamily="-84" charset="0"/>
                <a:cs typeface="Arial" pitchFamily="-84" charset="0"/>
              </a:rPr>
              <a:t>]? 		</a:t>
            </a:r>
          </a:p>
          <a:p>
            <a:pPr eaLnBrk="1" hangingPunct="1"/>
            <a:r>
              <a:rPr lang="en-US" sz="1600" b="0">
                <a:ea typeface="Arial" pitchFamily="-84" charset="0"/>
                <a:cs typeface="Arial" pitchFamily="-84" charset="0"/>
              </a:rPr>
              <a:t>	*</a:t>
            </a:r>
            <a:r>
              <a:rPr lang="en-US" sz="1600" b="0">
                <a:solidFill>
                  <a:srgbClr val="8C144A"/>
                </a:solidFill>
                <a:ea typeface="Arial" pitchFamily="-84" charset="0"/>
                <a:cs typeface="Arial" pitchFamily="-84" charset="0"/>
              </a:rPr>
              <a:t>What</a:t>
            </a:r>
            <a:r>
              <a:rPr lang="en-US" sz="1600" b="0">
                <a:ea typeface="Arial" pitchFamily="-84" charset="0"/>
                <a:cs typeface="Arial" pitchFamily="-84" charset="0"/>
              </a:rPr>
              <a:t> do you worry [if Jack buys </a:t>
            </a:r>
            <a:r>
              <a:rPr lang="en-US" sz="1600" b="0">
                <a:solidFill>
                  <a:srgbClr val="8C144A"/>
                </a:solidFill>
                <a:ea typeface="Arial" pitchFamily="-84" charset="0"/>
                <a:cs typeface="Arial" pitchFamily="-84" charset="0"/>
              </a:rPr>
              <a:t>__</a:t>
            </a:r>
            <a:r>
              <a:rPr lang="en-US" sz="1600" b="0">
                <a:ea typeface="Arial" pitchFamily="-84" charset="0"/>
                <a:cs typeface="Arial" pitchFamily="-84" charset="0"/>
              </a:rPr>
              <a:t>]?	</a:t>
            </a:r>
            <a:endParaRPr lang="en-US" sz="1600" b="0"/>
          </a:p>
        </p:txBody>
      </p:sp>
      <p:cxnSp>
        <p:nvCxnSpPr>
          <p:cNvPr id="1910795" name="Straight Arrow Connector 10"/>
          <p:cNvCxnSpPr>
            <a:cxnSpLocks noChangeShapeType="1"/>
            <a:endCxn id="1910792" idx="2"/>
          </p:cNvCxnSpPr>
          <p:nvPr/>
        </p:nvCxnSpPr>
        <p:spPr bwMode="auto">
          <a:xfrm rot="5400000" flipH="1" flipV="1">
            <a:off x="4111625" y="3844925"/>
            <a:ext cx="1949450" cy="13335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2642"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032643"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When there is a poverty of the stimulus situation, what kind of “knowledge” do children need in order to end up with the right answer?  </a:t>
            </a:r>
          </a:p>
          <a:p>
            <a:pPr marL="742950" lvl="1" indent="-285750" eaLnBrk="1" hangingPunct="1">
              <a:spcBef>
                <a:spcPct val="20000"/>
              </a:spcBef>
              <a:buFontTx/>
              <a:buChar char="–"/>
            </a:pPr>
            <a:r>
              <a:rPr lang="en-US" sz="2000" b="0">
                <a:solidFill>
                  <a:srgbClr val="000000"/>
                </a:solidFill>
                <a:ea typeface="Osaka" pitchFamily="-84" charset="-128"/>
                <a:cs typeface="Osaka" pitchFamily="-84" charset="-128"/>
              </a:rPr>
              <a:t>Knowledge kinds (at least three dimensions to consider): </a:t>
            </a:r>
          </a:p>
          <a:p>
            <a:pPr marL="1143000" lvl="2" indent="-228600" eaLnBrk="1" hangingPunct="1">
              <a:spcBef>
                <a:spcPct val="20000"/>
              </a:spcBef>
              <a:buFontTx/>
              <a:buChar char="•"/>
            </a:pPr>
            <a:endParaRPr lang="en-US" sz="1800" b="0">
              <a:solidFill>
                <a:srgbClr val="000000"/>
              </a:solidFill>
              <a:ea typeface="Osaka" pitchFamily="-84" charset="-128"/>
              <a:cs typeface="Osaka" pitchFamily="-84" charset="-128"/>
            </a:endParaRPr>
          </a:p>
          <a:p>
            <a:pPr marL="742950" lvl="1" indent="-285750" eaLnBrk="1" hangingPunct="1">
              <a:spcBef>
                <a:spcPct val="20000"/>
              </a:spcBef>
              <a:buFontTx/>
              <a:buChar char="–"/>
            </a:pPr>
            <a:endParaRPr lang="en-US" sz="2000" b="0">
              <a:solidFill>
                <a:srgbClr val="000000"/>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6370"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106371"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When there is a poverty of the stimulus situation, what kind of “knowledge” do children need in order to end up with the right answer?  </a:t>
            </a:r>
          </a:p>
          <a:p>
            <a:pPr marL="742950" lvl="1" indent="-285750" eaLnBrk="1" hangingPunct="1">
              <a:spcBef>
                <a:spcPct val="20000"/>
              </a:spcBef>
              <a:buFontTx/>
              <a:buChar char="–"/>
            </a:pPr>
            <a:r>
              <a:rPr lang="en-US" sz="2000" b="0">
                <a:solidFill>
                  <a:srgbClr val="000000"/>
                </a:solidFill>
                <a:ea typeface="Osaka" pitchFamily="-84" charset="-128"/>
                <a:cs typeface="Osaka" pitchFamily="-84" charset="-128"/>
              </a:rPr>
              <a:t>Knowledge kinds (at least three dimensions to consider): </a:t>
            </a:r>
          </a:p>
          <a:p>
            <a:pPr marL="1143000" lvl="2" indent="-228600" eaLnBrk="1" hangingPunct="1">
              <a:spcBef>
                <a:spcPct val="20000"/>
              </a:spcBef>
              <a:buFontTx/>
              <a:buChar char="•"/>
            </a:pPr>
            <a:r>
              <a:rPr lang="en-US" sz="2000" b="0">
                <a:solidFill>
                  <a:schemeClr val="folHlink"/>
                </a:solidFill>
                <a:ea typeface="Osaka" pitchFamily="-84" charset="-128"/>
                <a:cs typeface="Osaka" pitchFamily="-84" charset="-128"/>
              </a:rPr>
              <a:t>Domain-general</a:t>
            </a:r>
            <a:r>
              <a:rPr lang="en-US" sz="2000" b="0">
                <a:ea typeface="Osaka" pitchFamily="-84" charset="-128"/>
                <a:cs typeface="Osaka" pitchFamily="-84" charset="-128"/>
              </a:rPr>
              <a:t> or </a:t>
            </a:r>
            <a:r>
              <a:rPr lang="en-US" sz="2000" b="0">
                <a:solidFill>
                  <a:schemeClr val="hlink"/>
                </a:solidFill>
                <a:ea typeface="Osaka" pitchFamily="-84" charset="-128"/>
                <a:cs typeface="Osaka" pitchFamily="-84" charset="-128"/>
              </a:rPr>
              <a:t>domain-specific</a:t>
            </a:r>
            <a:r>
              <a:rPr lang="en-US" sz="2000" b="0">
                <a:solidFill>
                  <a:srgbClr val="000000"/>
                </a:solidFill>
                <a:ea typeface="Osaka" pitchFamily="-84" charset="-128"/>
                <a:cs typeface="Osaka" pitchFamily="-84" charset="-128"/>
              </a:rPr>
              <a:t>? </a:t>
            </a:r>
          </a:p>
          <a:p>
            <a:pPr marL="1143000" lvl="2" indent="-228600" eaLnBrk="1" hangingPunct="1">
              <a:spcBef>
                <a:spcPct val="20000"/>
              </a:spcBef>
              <a:buFontTx/>
              <a:buChar char="•"/>
            </a:pPr>
            <a:endParaRPr lang="en-US" sz="1800" b="0">
              <a:solidFill>
                <a:srgbClr val="000000"/>
              </a:solidFill>
              <a:ea typeface="Osaka" pitchFamily="-84" charset="-128"/>
              <a:cs typeface="Osaka" pitchFamily="-84" charset="-128"/>
            </a:endParaRPr>
          </a:p>
          <a:p>
            <a:pPr marL="742950" lvl="1" indent="-285750" eaLnBrk="1" hangingPunct="1">
              <a:spcBef>
                <a:spcPct val="20000"/>
              </a:spcBef>
              <a:buFontTx/>
              <a:buChar char="–"/>
            </a:pPr>
            <a:endParaRPr lang="en-US" sz="2000" b="0">
              <a:solidFill>
                <a:srgbClr val="000000"/>
              </a:solidFill>
              <a:ea typeface="Osaka" pitchFamily="-84" charset="-128"/>
              <a:cs typeface="Osaka" pitchFamily="-84" charset="-128"/>
            </a:endParaRPr>
          </a:p>
        </p:txBody>
      </p:sp>
      <p:sp>
        <p:nvSpPr>
          <p:cNvPr id="2106384" name="Line 16"/>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6385" name="Text Box 17"/>
          <p:cNvSpPr txBox="1">
            <a:spLocks noChangeArrowheads="1"/>
          </p:cNvSpPr>
          <p:nvPr/>
        </p:nvSpPr>
        <p:spPr bwMode="auto">
          <a:xfrm>
            <a:off x="3581400" y="40084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06386" name="Text Box 18"/>
          <p:cNvSpPr txBox="1">
            <a:spLocks noChangeArrowheads="1"/>
          </p:cNvSpPr>
          <p:nvPr/>
        </p:nvSpPr>
        <p:spPr bwMode="auto">
          <a:xfrm>
            <a:off x="3657600" y="65230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7394"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107395"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When there is a poverty of the stimulus situation, what kind of “knowledge” do children need in order to end up with the right answer?  </a:t>
            </a:r>
          </a:p>
          <a:p>
            <a:pPr marL="742950" lvl="1" indent="-285750" eaLnBrk="1" hangingPunct="1">
              <a:spcBef>
                <a:spcPct val="20000"/>
              </a:spcBef>
              <a:buFontTx/>
              <a:buChar char="–"/>
            </a:pPr>
            <a:r>
              <a:rPr lang="en-US" sz="2000" b="0">
                <a:solidFill>
                  <a:srgbClr val="000000"/>
                </a:solidFill>
                <a:ea typeface="Osaka" pitchFamily="-84" charset="-128"/>
                <a:cs typeface="Osaka" pitchFamily="-84" charset="-128"/>
              </a:rPr>
              <a:t>Knowledge kinds (at least three dimensions to consider): </a:t>
            </a:r>
          </a:p>
          <a:p>
            <a:pPr marL="1143000" lvl="2" indent="-228600" eaLnBrk="1" hangingPunct="1">
              <a:spcBef>
                <a:spcPct val="20000"/>
              </a:spcBef>
              <a:buFontTx/>
              <a:buChar char="•"/>
            </a:pPr>
            <a:r>
              <a:rPr lang="en-US" sz="2000" b="0">
                <a:solidFill>
                  <a:schemeClr val="folHlink"/>
                </a:solidFill>
                <a:ea typeface="Osaka" pitchFamily="-84" charset="-128"/>
                <a:cs typeface="Osaka" pitchFamily="-84" charset="-128"/>
              </a:rPr>
              <a:t>Domain-general</a:t>
            </a:r>
            <a:r>
              <a:rPr lang="en-US" sz="2000" b="0">
                <a:ea typeface="Osaka" pitchFamily="-84" charset="-128"/>
                <a:cs typeface="Osaka" pitchFamily="-84" charset="-128"/>
              </a:rPr>
              <a:t> or </a:t>
            </a:r>
            <a:r>
              <a:rPr lang="en-US" sz="2000" b="0">
                <a:solidFill>
                  <a:schemeClr val="hlink"/>
                </a:solidFill>
                <a:ea typeface="Osaka" pitchFamily="-84" charset="-128"/>
                <a:cs typeface="Osaka" pitchFamily="-84" charset="-128"/>
              </a:rPr>
              <a:t>domain-specific</a:t>
            </a:r>
            <a:r>
              <a:rPr lang="en-US" sz="2000" b="0">
                <a:solidFill>
                  <a:srgbClr val="000000"/>
                </a:solidFill>
                <a:ea typeface="Osaka" pitchFamily="-84" charset="-128"/>
                <a:cs typeface="Osaka" pitchFamily="-84" charset="-128"/>
              </a:rPr>
              <a:t>?</a:t>
            </a:r>
          </a:p>
          <a:p>
            <a:pPr marL="1143000" lvl="2" indent="-228600" eaLnBrk="1" hangingPunct="1">
              <a:spcBef>
                <a:spcPct val="20000"/>
              </a:spcBef>
              <a:buFontTx/>
              <a:buChar char="•"/>
            </a:pPr>
            <a:r>
              <a:rPr lang="en-US" sz="2000" b="0">
                <a:solidFill>
                  <a:schemeClr val="bg2"/>
                </a:solidFill>
                <a:ea typeface="Osaka" pitchFamily="-84" charset="-128"/>
                <a:cs typeface="Osaka" pitchFamily="-84" charset="-128"/>
              </a:rPr>
              <a:t>Innate</a:t>
            </a:r>
            <a:r>
              <a:rPr lang="en-US" sz="2000" b="0">
                <a:solidFill>
                  <a:srgbClr val="000000"/>
                </a:solidFill>
                <a:ea typeface="Osaka" pitchFamily="-84" charset="-128"/>
                <a:cs typeface="Osaka" pitchFamily="-84" charset="-128"/>
              </a:rPr>
              <a:t> or </a:t>
            </a:r>
            <a:r>
              <a:rPr lang="en-US" sz="2000" b="0">
                <a:solidFill>
                  <a:srgbClr val="CA3109"/>
                </a:solidFill>
                <a:ea typeface="Osaka" pitchFamily="-84" charset="-128"/>
                <a:cs typeface="Osaka" pitchFamily="-84" charset="-128"/>
              </a:rPr>
              <a:t>derived</a:t>
            </a:r>
            <a:r>
              <a:rPr lang="en-US" sz="2000" b="0">
                <a:solidFill>
                  <a:srgbClr val="000000"/>
                </a:solidFill>
                <a:ea typeface="Osaka" pitchFamily="-84" charset="-128"/>
                <a:cs typeface="Osaka" pitchFamily="-84" charset="-128"/>
              </a:rPr>
              <a:t> from prior linguistic experience?</a:t>
            </a:r>
          </a:p>
          <a:p>
            <a:pPr marL="1143000" lvl="2" indent="-228600" eaLnBrk="1" hangingPunct="1">
              <a:spcBef>
                <a:spcPct val="20000"/>
              </a:spcBef>
              <a:buFontTx/>
              <a:buChar char="•"/>
            </a:pPr>
            <a:endParaRPr lang="en-US" sz="1800" b="0">
              <a:solidFill>
                <a:srgbClr val="000000"/>
              </a:solidFill>
              <a:ea typeface="Osaka" pitchFamily="-84" charset="-128"/>
              <a:cs typeface="Osaka" pitchFamily="-84" charset="-128"/>
            </a:endParaRPr>
          </a:p>
          <a:p>
            <a:pPr marL="742950" lvl="1" indent="-285750" eaLnBrk="1" hangingPunct="1">
              <a:spcBef>
                <a:spcPct val="20000"/>
              </a:spcBef>
              <a:buFontTx/>
              <a:buChar char="–"/>
            </a:pPr>
            <a:endParaRPr lang="en-US" sz="2000" b="0">
              <a:solidFill>
                <a:srgbClr val="000000"/>
              </a:solidFill>
              <a:ea typeface="Osaka" pitchFamily="-84" charset="-128"/>
              <a:cs typeface="Osaka" pitchFamily="-84" charset="-128"/>
            </a:endParaRPr>
          </a:p>
        </p:txBody>
      </p:sp>
      <p:sp>
        <p:nvSpPr>
          <p:cNvPr id="2107396" name="Line 4"/>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7397" name="Line 5"/>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7401" name="Text Box 9"/>
          <p:cNvSpPr txBox="1">
            <a:spLocks noChangeArrowheads="1"/>
          </p:cNvSpPr>
          <p:nvPr/>
        </p:nvSpPr>
        <p:spPr bwMode="auto">
          <a:xfrm>
            <a:off x="6553200" y="5105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07402" name="Text Box 10"/>
          <p:cNvSpPr txBox="1">
            <a:spLocks noChangeArrowheads="1"/>
          </p:cNvSpPr>
          <p:nvPr/>
        </p:nvSpPr>
        <p:spPr bwMode="auto">
          <a:xfrm>
            <a:off x="1447800" y="51054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07405" name="Text Box 13"/>
          <p:cNvSpPr txBox="1">
            <a:spLocks noChangeArrowheads="1"/>
          </p:cNvSpPr>
          <p:nvPr/>
        </p:nvSpPr>
        <p:spPr bwMode="auto">
          <a:xfrm>
            <a:off x="3581400" y="40084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07406" name="Text Box 14"/>
          <p:cNvSpPr txBox="1">
            <a:spLocks noChangeArrowheads="1"/>
          </p:cNvSpPr>
          <p:nvPr/>
        </p:nvSpPr>
        <p:spPr bwMode="auto">
          <a:xfrm>
            <a:off x="3657600" y="65230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8418"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108419"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When there is a poverty of the stimulus situation, what kind of “knowledge” do children need in order to end up with the right answer?  </a:t>
            </a:r>
          </a:p>
          <a:p>
            <a:pPr marL="742950" lvl="1" indent="-285750" eaLnBrk="1" hangingPunct="1">
              <a:spcBef>
                <a:spcPct val="20000"/>
              </a:spcBef>
              <a:buFontTx/>
              <a:buChar char="–"/>
            </a:pPr>
            <a:r>
              <a:rPr lang="en-US" sz="2000" b="0">
                <a:solidFill>
                  <a:srgbClr val="000000"/>
                </a:solidFill>
                <a:ea typeface="Osaka" pitchFamily="-84" charset="-128"/>
                <a:cs typeface="Osaka" pitchFamily="-84" charset="-128"/>
              </a:rPr>
              <a:t>Knowledge kinds (at least three dimensions to consider): </a:t>
            </a:r>
          </a:p>
          <a:p>
            <a:pPr marL="1143000" lvl="2" indent="-228600" eaLnBrk="1" hangingPunct="1">
              <a:spcBef>
                <a:spcPct val="20000"/>
              </a:spcBef>
              <a:buFontTx/>
              <a:buChar char="•"/>
            </a:pPr>
            <a:r>
              <a:rPr lang="en-US" sz="2000" b="0">
                <a:solidFill>
                  <a:schemeClr val="folHlink"/>
                </a:solidFill>
                <a:ea typeface="Osaka" pitchFamily="-84" charset="-128"/>
                <a:cs typeface="Osaka" pitchFamily="-84" charset="-128"/>
              </a:rPr>
              <a:t>Domain-general</a:t>
            </a:r>
            <a:r>
              <a:rPr lang="en-US" sz="2000" b="0">
                <a:ea typeface="Osaka" pitchFamily="-84" charset="-128"/>
                <a:cs typeface="Osaka" pitchFamily="-84" charset="-128"/>
              </a:rPr>
              <a:t> or </a:t>
            </a:r>
            <a:r>
              <a:rPr lang="en-US" sz="2000" b="0">
                <a:solidFill>
                  <a:schemeClr val="hlink"/>
                </a:solidFill>
                <a:ea typeface="Osaka" pitchFamily="-84" charset="-128"/>
                <a:cs typeface="Osaka" pitchFamily="-84" charset="-128"/>
              </a:rPr>
              <a:t>domain-specific</a:t>
            </a:r>
            <a:r>
              <a:rPr lang="en-US" sz="2000" b="0">
                <a:solidFill>
                  <a:srgbClr val="000000"/>
                </a:solidFill>
                <a:ea typeface="Osaka" pitchFamily="-84" charset="-128"/>
                <a:cs typeface="Osaka" pitchFamily="-84" charset="-128"/>
              </a:rPr>
              <a:t>?</a:t>
            </a:r>
          </a:p>
          <a:p>
            <a:pPr marL="1143000" lvl="2" indent="-228600" eaLnBrk="1" hangingPunct="1">
              <a:spcBef>
                <a:spcPct val="20000"/>
              </a:spcBef>
              <a:buFontTx/>
              <a:buChar char="•"/>
            </a:pPr>
            <a:r>
              <a:rPr lang="en-US" sz="2000" b="0">
                <a:solidFill>
                  <a:schemeClr val="bg2"/>
                </a:solidFill>
                <a:ea typeface="Osaka" pitchFamily="-84" charset="-128"/>
                <a:cs typeface="Osaka" pitchFamily="-84" charset="-128"/>
              </a:rPr>
              <a:t>Innate</a:t>
            </a:r>
            <a:r>
              <a:rPr lang="en-US" sz="2000" b="0">
                <a:solidFill>
                  <a:srgbClr val="000000"/>
                </a:solidFill>
                <a:ea typeface="Osaka" pitchFamily="-84" charset="-128"/>
                <a:cs typeface="Osaka" pitchFamily="-84" charset="-128"/>
              </a:rPr>
              <a:t> or </a:t>
            </a:r>
            <a:r>
              <a:rPr lang="en-US" sz="2000" b="0">
                <a:solidFill>
                  <a:srgbClr val="CA3109"/>
                </a:solidFill>
                <a:ea typeface="Osaka" pitchFamily="-84" charset="-128"/>
                <a:cs typeface="Osaka" pitchFamily="-84" charset="-128"/>
              </a:rPr>
              <a:t>derived</a:t>
            </a:r>
            <a:r>
              <a:rPr lang="en-US" sz="2000" b="0">
                <a:solidFill>
                  <a:srgbClr val="000000"/>
                </a:solidFill>
                <a:ea typeface="Osaka" pitchFamily="-84" charset="-128"/>
                <a:cs typeface="Osaka" pitchFamily="-84" charset="-128"/>
              </a:rPr>
              <a:t> from prior linguistic experience?</a:t>
            </a:r>
          </a:p>
          <a:p>
            <a:pPr marL="1143000" lvl="2" indent="-228600" eaLnBrk="1" hangingPunct="1">
              <a:spcBef>
                <a:spcPct val="20000"/>
              </a:spcBef>
              <a:buFontTx/>
              <a:buChar char="•"/>
            </a:pPr>
            <a:r>
              <a:rPr lang="en-US" sz="2000" b="0">
                <a:solidFill>
                  <a:srgbClr val="000000"/>
                </a:solidFill>
                <a:ea typeface="Osaka" pitchFamily="-84" charset="-128"/>
                <a:cs typeface="Osaka" pitchFamily="-84" charset="-128"/>
              </a:rPr>
              <a:t>Knowledge about </a:t>
            </a:r>
            <a:r>
              <a:rPr lang="en-US" sz="2000" b="0">
                <a:solidFill>
                  <a:schemeClr val="tx2"/>
                </a:solidFill>
                <a:ea typeface="Osaka" pitchFamily="-84" charset="-128"/>
                <a:cs typeface="Osaka" pitchFamily="-84" charset="-128"/>
              </a:rPr>
              <a:t>linguistic structure</a:t>
            </a:r>
            <a:r>
              <a:rPr lang="en-US" sz="2000" b="0">
                <a:solidFill>
                  <a:srgbClr val="000000"/>
                </a:solidFill>
                <a:ea typeface="Osaka" pitchFamily="-84" charset="-128"/>
                <a:cs typeface="Osaka" pitchFamily="-84" charset="-128"/>
              </a:rPr>
              <a:t> or knowledge about </a:t>
            </a:r>
            <a:r>
              <a:rPr lang="en-US" sz="2000" b="0">
                <a:solidFill>
                  <a:schemeClr val="accent2"/>
                </a:solidFill>
                <a:ea typeface="Osaka" pitchFamily="-84" charset="-128"/>
                <a:cs typeface="Osaka" pitchFamily="-84" charset="-128"/>
              </a:rPr>
              <a:t>how to learn</a:t>
            </a:r>
            <a:r>
              <a:rPr lang="en-US" sz="2000" b="0">
                <a:solidFill>
                  <a:srgbClr val="000000"/>
                </a:solidFill>
                <a:ea typeface="Osaka" pitchFamily="-84" charset="-128"/>
                <a:cs typeface="Osaka" pitchFamily="-84" charset="-128"/>
              </a:rPr>
              <a:t>?</a:t>
            </a:r>
            <a:endParaRPr lang="en-US" sz="1800" b="0">
              <a:solidFill>
                <a:srgbClr val="000000"/>
              </a:solidFill>
              <a:ea typeface="Osaka" pitchFamily="-84" charset="-128"/>
              <a:cs typeface="Osaka" pitchFamily="-84" charset="-128"/>
            </a:endParaRPr>
          </a:p>
          <a:p>
            <a:pPr marL="742950" lvl="1" indent="-285750" eaLnBrk="1" hangingPunct="1">
              <a:spcBef>
                <a:spcPct val="20000"/>
              </a:spcBef>
              <a:buFontTx/>
              <a:buChar char="–"/>
            </a:pPr>
            <a:endParaRPr lang="en-US" sz="2000" b="0">
              <a:solidFill>
                <a:srgbClr val="000000"/>
              </a:solidFill>
              <a:ea typeface="Osaka" pitchFamily="-84" charset="-128"/>
              <a:cs typeface="Osaka" pitchFamily="-84" charset="-128"/>
            </a:endParaRPr>
          </a:p>
        </p:txBody>
      </p:sp>
      <p:sp>
        <p:nvSpPr>
          <p:cNvPr id="2108420" name="Line 4"/>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8421" name="Line 5"/>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8422" name="Line 6"/>
          <p:cNvSpPr>
            <a:spLocks noChangeShapeType="1"/>
          </p:cNvSpPr>
          <p:nvPr/>
        </p:nvSpPr>
        <p:spPr bwMode="auto">
          <a:xfrm flipH="1">
            <a:off x="2667000" y="4114800"/>
            <a:ext cx="3200400" cy="22860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108425" name="Text Box 9"/>
          <p:cNvSpPr txBox="1">
            <a:spLocks noChangeArrowheads="1"/>
          </p:cNvSpPr>
          <p:nvPr/>
        </p:nvSpPr>
        <p:spPr bwMode="auto">
          <a:xfrm>
            <a:off x="3886200" y="3962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08427" name="Text Box 11"/>
          <p:cNvSpPr txBox="1">
            <a:spLocks noChangeArrowheads="1"/>
          </p:cNvSpPr>
          <p:nvPr/>
        </p:nvSpPr>
        <p:spPr bwMode="auto">
          <a:xfrm>
            <a:off x="5486400" y="4038600"/>
            <a:ext cx="180975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tx2"/>
                </a:solidFill>
              </a:rPr>
              <a:t>linguistic structure</a:t>
            </a:r>
          </a:p>
        </p:txBody>
      </p:sp>
      <p:sp>
        <p:nvSpPr>
          <p:cNvPr id="2108428" name="Text Box 12"/>
          <p:cNvSpPr txBox="1">
            <a:spLocks noChangeArrowheads="1"/>
          </p:cNvSpPr>
          <p:nvPr/>
        </p:nvSpPr>
        <p:spPr bwMode="auto">
          <a:xfrm>
            <a:off x="1752600" y="6172200"/>
            <a:ext cx="12906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accent2"/>
                </a:solidFill>
              </a:rPr>
              <a:t>how to learn</a:t>
            </a:r>
          </a:p>
        </p:txBody>
      </p:sp>
      <p:sp>
        <p:nvSpPr>
          <p:cNvPr id="2108429" name="Line 13"/>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8430" name="Text Box 14"/>
          <p:cNvSpPr txBox="1">
            <a:spLocks noChangeArrowheads="1"/>
          </p:cNvSpPr>
          <p:nvPr/>
        </p:nvSpPr>
        <p:spPr bwMode="auto">
          <a:xfrm>
            <a:off x="3581400" y="40084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08431" name="Text Box 15"/>
          <p:cNvSpPr txBox="1">
            <a:spLocks noChangeArrowheads="1"/>
          </p:cNvSpPr>
          <p:nvPr/>
        </p:nvSpPr>
        <p:spPr bwMode="auto">
          <a:xfrm>
            <a:off x="3657600" y="65230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108432" name="Line 16"/>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8433" name="Text Box 17"/>
          <p:cNvSpPr txBox="1">
            <a:spLocks noChangeArrowheads="1"/>
          </p:cNvSpPr>
          <p:nvPr/>
        </p:nvSpPr>
        <p:spPr bwMode="auto">
          <a:xfrm>
            <a:off x="6553200" y="5105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08434" name="Text Box 18"/>
          <p:cNvSpPr txBox="1">
            <a:spLocks noChangeArrowheads="1"/>
          </p:cNvSpPr>
          <p:nvPr/>
        </p:nvSpPr>
        <p:spPr bwMode="auto">
          <a:xfrm>
            <a:off x="1447800" y="51054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0466"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110467"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Nativists believe that the necessary knowledge is </a:t>
            </a:r>
            <a:r>
              <a:rPr lang="en-US" sz="2200" b="0">
                <a:solidFill>
                  <a:schemeClr val="bg2"/>
                </a:solidFill>
                <a:ea typeface="Osaka" pitchFamily="-84" charset="-128"/>
                <a:cs typeface="Osaka" pitchFamily="-84" charset="-128"/>
              </a:rPr>
              <a:t>innate</a:t>
            </a:r>
            <a:r>
              <a:rPr lang="en-US" sz="2200" b="0">
                <a:ea typeface="Osaka" pitchFamily="-84" charset="-128"/>
                <a:cs typeface="Osaka" pitchFamily="-84" charset="-128"/>
              </a:rPr>
              <a:t>, but may be either </a:t>
            </a:r>
            <a:r>
              <a:rPr lang="en-US" sz="2200" b="0">
                <a:solidFill>
                  <a:schemeClr val="hlink"/>
                </a:solidFill>
                <a:ea typeface="Osaka" pitchFamily="-84" charset="-128"/>
                <a:cs typeface="Osaka" pitchFamily="-84" charset="-128"/>
              </a:rPr>
              <a:t>domain-specific</a:t>
            </a:r>
            <a:r>
              <a:rPr lang="en-US" sz="2200" b="0">
                <a:ea typeface="Osaka" pitchFamily="-84" charset="-128"/>
                <a:cs typeface="Osaka" pitchFamily="-84" charset="-128"/>
              </a:rPr>
              <a:t> or </a:t>
            </a:r>
            <a:r>
              <a:rPr lang="en-US" sz="2200" b="0">
                <a:solidFill>
                  <a:schemeClr val="folHlink"/>
                </a:solidFill>
                <a:ea typeface="Osaka" pitchFamily="-84" charset="-128"/>
                <a:cs typeface="Osaka" pitchFamily="-84" charset="-128"/>
              </a:rPr>
              <a:t>domain-general</a:t>
            </a:r>
            <a:r>
              <a:rPr lang="en-US" sz="2200" b="0">
                <a:ea typeface="Osaka" pitchFamily="-84" charset="-128"/>
                <a:cs typeface="Osaka" pitchFamily="-84" charset="-128"/>
              </a:rPr>
              <a:t>.</a:t>
            </a:r>
            <a:endParaRPr lang="en-US" b="0">
              <a:solidFill>
                <a:srgbClr val="000000"/>
              </a:solidFill>
              <a:ea typeface="Osaka" pitchFamily="-84" charset="-128"/>
              <a:cs typeface="Osaka" pitchFamily="-84" charset="-128"/>
            </a:endParaRPr>
          </a:p>
        </p:txBody>
      </p:sp>
      <p:sp>
        <p:nvSpPr>
          <p:cNvPr id="2110468" name="Line 4"/>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0469" name="Line 5"/>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0470" name="Line 6"/>
          <p:cNvSpPr>
            <a:spLocks noChangeShapeType="1"/>
          </p:cNvSpPr>
          <p:nvPr/>
        </p:nvSpPr>
        <p:spPr bwMode="auto">
          <a:xfrm flipH="1">
            <a:off x="2667000" y="4114800"/>
            <a:ext cx="3200400" cy="22860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110473" name="Text Box 9"/>
          <p:cNvSpPr txBox="1">
            <a:spLocks noChangeArrowheads="1"/>
          </p:cNvSpPr>
          <p:nvPr/>
        </p:nvSpPr>
        <p:spPr bwMode="auto">
          <a:xfrm>
            <a:off x="3886200" y="3962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0475" name="Text Box 11"/>
          <p:cNvSpPr txBox="1">
            <a:spLocks noChangeArrowheads="1"/>
          </p:cNvSpPr>
          <p:nvPr/>
        </p:nvSpPr>
        <p:spPr bwMode="auto">
          <a:xfrm>
            <a:off x="5486400" y="4038600"/>
            <a:ext cx="180975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tx2"/>
                </a:solidFill>
              </a:rPr>
              <a:t>linguistic structure</a:t>
            </a:r>
          </a:p>
        </p:txBody>
      </p:sp>
      <p:sp>
        <p:nvSpPr>
          <p:cNvPr id="2110476" name="Text Box 12"/>
          <p:cNvSpPr txBox="1">
            <a:spLocks noChangeArrowheads="1"/>
          </p:cNvSpPr>
          <p:nvPr/>
        </p:nvSpPr>
        <p:spPr bwMode="auto">
          <a:xfrm>
            <a:off x="1752600" y="6172200"/>
            <a:ext cx="12906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accent2"/>
                </a:solidFill>
              </a:rPr>
              <a:t>how to learn</a:t>
            </a:r>
          </a:p>
        </p:txBody>
      </p:sp>
      <p:sp>
        <p:nvSpPr>
          <p:cNvPr id="2110477" name="Rectangle 13"/>
          <p:cNvSpPr>
            <a:spLocks noChangeArrowheads="1"/>
          </p:cNvSpPr>
          <p:nvPr/>
        </p:nvSpPr>
        <p:spPr bwMode="auto">
          <a:xfrm>
            <a:off x="4267200" y="4343400"/>
            <a:ext cx="2286000" cy="2133600"/>
          </a:xfrm>
          <a:prstGeom prst="rect">
            <a:avLst/>
          </a:prstGeom>
          <a:solidFill>
            <a:schemeClr val="bg2">
              <a:alpha val="44000"/>
            </a:schemeClr>
          </a:solidFill>
          <a:ln w="9525" cap="rnd">
            <a:solidFill>
              <a:schemeClr val="bg2"/>
            </a:solidFill>
            <a:prstDash val="sysDot"/>
            <a:miter lim="800000"/>
            <a:headEnd/>
            <a:tailEnd/>
          </a:ln>
        </p:spPr>
        <p:txBody>
          <a:bodyPr wrap="none" anchor="ctr">
            <a:prstTxWarp prst="textNoShape">
              <a:avLst/>
            </a:prstTxWarp>
          </a:bodyPr>
          <a:lstStyle/>
          <a:p>
            <a:endParaRPr lang="en-US"/>
          </a:p>
        </p:txBody>
      </p:sp>
      <p:sp>
        <p:nvSpPr>
          <p:cNvPr id="2110478" name="Line 14"/>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0479" name="Text Box 15"/>
          <p:cNvSpPr txBox="1">
            <a:spLocks noChangeArrowheads="1"/>
          </p:cNvSpPr>
          <p:nvPr/>
        </p:nvSpPr>
        <p:spPr bwMode="auto">
          <a:xfrm>
            <a:off x="3886200" y="3962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0480" name="Line 16"/>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0481" name="Text Box 17"/>
          <p:cNvSpPr txBox="1">
            <a:spLocks noChangeArrowheads="1"/>
          </p:cNvSpPr>
          <p:nvPr/>
        </p:nvSpPr>
        <p:spPr bwMode="auto">
          <a:xfrm>
            <a:off x="3581400" y="40084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10482" name="Text Box 18"/>
          <p:cNvSpPr txBox="1">
            <a:spLocks noChangeArrowheads="1"/>
          </p:cNvSpPr>
          <p:nvPr/>
        </p:nvSpPr>
        <p:spPr bwMode="auto">
          <a:xfrm>
            <a:off x="3657600" y="65230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110483" name="Line 19"/>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0484" name="Line 20"/>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0485" name="Text Box 21"/>
          <p:cNvSpPr txBox="1">
            <a:spLocks noChangeArrowheads="1"/>
          </p:cNvSpPr>
          <p:nvPr/>
        </p:nvSpPr>
        <p:spPr bwMode="auto">
          <a:xfrm>
            <a:off x="6553200" y="5105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0486" name="Text Box 22"/>
          <p:cNvSpPr txBox="1">
            <a:spLocks noChangeArrowheads="1"/>
          </p:cNvSpPr>
          <p:nvPr/>
        </p:nvSpPr>
        <p:spPr bwMode="auto">
          <a:xfrm>
            <a:off x="1447800" y="51054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42"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109443"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Linguistic nativists believe that the necessary knowledge is both </a:t>
            </a:r>
            <a:r>
              <a:rPr lang="en-US" sz="2200" b="0">
                <a:solidFill>
                  <a:schemeClr val="bg2"/>
                </a:solidFill>
                <a:ea typeface="Osaka" pitchFamily="-84" charset="-128"/>
                <a:cs typeface="Osaka" pitchFamily="-84" charset="-128"/>
              </a:rPr>
              <a:t>innate</a:t>
            </a:r>
            <a:r>
              <a:rPr lang="en-US" sz="2200" b="0">
                <a:solidFill>
                  <a:srgbClr val="000000"/>
                </a:solidFill>
                <a:ea typeface="Osaka" pitchFamily="-84" charset="-128"/>
                <a:cs typeface="Osaka" pitchFamily="-84" charset="-128"/>
              </a:rPr>
              <a:t> and </a:t>
            </a:r>
            <a:r>
              <a:rPr lang="en-US" sz="2200" b="0">
                <a:solidFill>
                  <a:schemeClr val="hlink"/>
                </a:solidFill>
                <a:ea typeface="Osaka" pitchFamily="-84" charset="-128"/>
                <a:cs typeface="Osaka" pitchFamily="-84" charset="-128"/>
              </a:rPr>
              <a:t>domain-specific</a:t>
            </a:r>
            <a:r>
              <a:rPr lang="en-US" sz="2200" b="0">
                <a:solidFill>
                  <a:srgbClr val="000000"/>
                </a:solidFill>
                <a:ea typeface="Osaka" pitchFamily="-84" charset="-128"/>
                <a:cs typeface="Osaka" pitchFamily="-84" charset="-128"/>
              </a:rPr>
              <a:t>.  This is sometimes called the </a:t>
            </a:r>
            <a:r>
              <a:rPr lang="en-US" sz="2200" b="0">
                <a:solidFill>
                  <a:srgbClr val="204C78"/>
                </a:solidFill>
                <a:ea typeface="Osaka" pitchFamily="-84" charset="-128"/>
                <a:cs typeface="Osaka" pitchFamily="-84" charset="-128"/>
              </a:rPr>
              <a:t>Universal Grammar (UG) hypothesis</a:t>
            </a:r>
            <a:r>
              <a:rPr lang="en-US" sz="2200" b="0">
                <a:solidFill>
                  <a:srgbClr val="000000"/>
                </a:solidFill>
                <a:ea typeface="Osaka" pitchFamily="-84" charset="-128"/>
                <a:cs typeface="Osaka" pitchFamily="-84" charset="-128"/>
              </a:rPr>
              <a:t>. Linguistics nativists believe that because children have Universal Grammar, they can solve these poverty of the stimulus problems.</a:t>
            </a:r>
            <a:endParaRPr lang="en-US" b="0">
              <a:solidFill>
                <a:srgbClr val="000000"/>
              </a:solidFill>
              <a:ea typeface="Osaka" pitchFamily="-84" charset="-128"/>
              <a:cs typeface="Osaka" pitchFamily="-84" charset="-128"/>
            </a:endParaRPr>
          </a:p>
          <a:p>
            <a:pPr marL="742950" lvl="1" indent="-285750" eaLnBrk="1" hangingPunct="1">
              <a:spcBef>
                <a:spcPct val="20000"/>
              </a:spcBef>
              <a:buFontTx/>
              <a:buChar char="–"/>
            </a:pPr>
            <a:endParaRPr lang="en-US" sz="2000" b="0">
              <a:solidFill>
                <a:srgbClr val="000000"/>
              </a:solidFill>
              <a:ea typeface="Osaka" pitchFamily="-84" charset="-128"/>
              <a:cs typeface="Osaka" pitchFamily="-84" charset="-128"/>
            </a:endParaRPr>
          </a:p>
        </p:txBody>
      </p:sp>
      <p:sp>
        <p:nvSpPr>
          <p:cNvPr id="2109444" name="Line 4"/>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45" name="Line 5"/>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46" name="Line 6"/>
          <p:cNvSpPr>
            <a:spLocks noChangeShapeType="1"/>
          </p:cNvSpPr>
          <p:nvPr/>
        </p:nvSpPr>
        <p:spPr bwMode="auto">
          <a:xfrm flipH="1">
            <a:off x="2667000" y="4114800"/>
            <a:ext cx="3200400" cy="22860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109449" name="Text Box 9"/>
          <p:cNvSpPr txBox="1">
            <a:spLocks noChangeArrowheads="1"/>
          </p:cNvSpPr>
          <p:nvPr/>
        </p:nvSpPr>
        <p:spPr bwMode="auto">
          <a:xfrm>
            <a:off x="3886200" y="3962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09451" name="Text Box 11"/>
          <p:cNvSpPr txBox="1">
            <a:spLocks noChangeArrowheads="1"/>
          </p:cNvSpPr>
          <p:nvPr/>
        </p:nvSpPr>
        <p:spPr bwMode="auto">
          <a:xfrm>
            <a:off x="5486400" y="4038600"/>
            <a:ext cx="180975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tx2"/>
                </a:solidFill>
              </a:rPr>
              <a:t>linguistic structure</a:t>
            </a:r>
          </a:p>
        </p:txBody>
      </p:sp>
      <p:sp>
        <p:nvSpPr>
          <p:cNvPr id="2109452" name="Text Box 12"/>
          <p:cNvSpPr txBox="1">
            <a:spLocks noChangeArrowheads="1"/>
          </p:cNvSpPr>
          <p:nvPr/>
        </p:nvSpPr>
        <p:spPr bwMode="auto">
          <a:xfrm>
            <a:off x="1752600" y="6172200"/>
            <a:ext cx="12906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accent2"/>
                </a:solidFill>
              </a:rPr>
              <a:t>how to learn</a:t>
            </a:r>
          </a:p>
        </p:txBody>
      </p:sp>
      <p:sp>
        <p:nvSpPr>
          <p:cNvPr id="2109453" name="Rectangle 13"/>
          <p:cNvSpPr>
            <a:spLocks noChangeArrowheads="1"/>
          </p:cNvSpPr>
          <p:nvPr/>
        </p:nvSpPr>
        <p:spPr bwMode="auto">
          <a:xfrm>
            <a:off x="4267200" y="4343400"/>
            <a:ext cx="2286000" cy="914400"/>
          </a:xfrm>
          <a:prstGeom prst="rect">
            <a:avLst/>
          </a:prstGeom>
          <a:solidFill>
            <a:srgbClr val="204C78">
              <a:alpha val="44000"/>
            </a:srgbClr>
          </a:solidFill>
          <a:ln w="9525" cap="rnd">
            <a:solidFill>
              <a:srgbClr val="204C78"/>
            </a:solidFill>
            <a:prstDash val="sysDot"/>
            <a:miter lim="800000"/>
            <a:headEnd/>
            <a:tailEnd/>
          </a:ln>
        </p:spPr>
        <p:txBody>
          <a:bodyPr wrap="none" anchor="ctr">
            <a:prstTxWarp prst="textNoShape">
              <a:avLst/>
            </a:prstTxWarp>
          </a:bodyPr>
          <a:lstStyle/>
          <a:p>
            <a:endParaRPr lang="en-US"/>
          </a:p>
        </p:txBody>
      </p:sp>
      <p:sp>
        <p:nvSpPr>
          <p:cNvPr id="2109457" name="Line 17"/>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58" name="Text Box 18"/>
          <p:cNvSpPr txBox="1">
            <a:spLocks noChangeArrowheads="1"/>
          </p:cNvSpPr>
          <p:nvPr/>
        </p:nvSpPr>
        <p:spPr bwMode="auto">
          <a:xfrm>
            <a:off x="3886200" y="3962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09459" name="Line 19"/>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60" name="Text Box 20"/>
          <p:cNvSpPr txBox="1">
            <a:spLocks noChangeArrowheads="1"/>
          </p:cNvSpPr>
          <p:nvPr/>
        </p:nvSpPr>
        <p:spPr bwMode="auto">
          <a:xfrm>
            <a:off x="3886200" y="3962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09461" name="Line 21"/>
          <p:cNvSpPr>
            <a:spLocks noChangeShapeType="1"/>
          </p:cNvSpPr>
          <p:nvPr/>
        </p:nvSpPr>
        <p:spPr bwMode="auto">
          <a:xfrm>
            <a:off x="4267200" y="41148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62" name="Text Box 22"/>
          <p:cNvSpPr txBox="1">
            <a:spLocks noChangeArrowheads="1"/>
          </p:cNvSpPr>
          <p:nvPr/>
        </p:nvSpPr>
        <p:spPr bwMode="auto">
          <a:xfrm>
            <a:off x="3581400" y="40084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09463" name="Text Box 23"/>
          <p:cNvSpPr txBox="1">
            <a:spLocks noChangeArrowheads="1"/>
          </p:cNvSpPr>
          <p:nvPr/>
        </p:nvSpPr>
        <p:spPr bwMode="auto">
          <a:xfrm>
            <a:off x="3657600" y="6523038"/>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109464" name="Line 24"/>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65" name="Line 25"/>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66" name="Line 26"/>
          <p:cNvSpPr>
            <a:spLocks noChangeShapeType="1"/>
          </p:cNvSpPr>
          <p:nvPr/>
        </p:nvSpPr>
        <p:spPr bwMode="auto">
          <a:xfrm>
            <a:off x="2286000" y="52578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09467" name="Text Box 27"/>
          <p:cNvSpPr txBox="1">
            <a:spLocks noChangeArrowheads="1"/>
          </p:cNvSpPr>
          <p:nvPr/>
        </p:nvSpPr>
        <p:spPr bwMode="auto">
          <a:xfrm>
            <a:off x="6553200" y="51054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09468" name="Text Box 28"/>
          <p:cNvSpPr txBox="1">
            <a:spLocks noChangeArrowheads="1"/>
          </p:cNvSpPr>
          <p:nvPr/>
        </p:nvSpPr>
        <p:spPr bwMode="auto">
          <a:xfrm>
            <a:off x="1447800" y="51054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7474" name="Title 1"/>
          <p:cNvSpPr>
            <a:spLocks noGrp="1"/>
          </p:cNvSpPr>
          <p:nvPr>
            <p:ph type="title" idx="4294967295"/>
          </p:nvPr>
        </p:nvSpPr>
        <p:spPr>
          <a:xfrm>
            <a:off x="685800" y="76200"/>
            <a:ext cx="7772400" cy="1143000"/>
          </a:xfrm>
        </p:spPr>
        <p:txBody>
          <a:bodyPr/>
          <a:lstStyle/>
          <a:p>
            <a:r>
              <a:rPr lang="en-US" sz="3200"/>
              <a:t>Reasonable questions</a:t>
            </a:r>
          </a:p>
        </p:txBody>
      </p:sp>
      <p:sp>
        <p:nvSpPr>
          <p:cNvPr id="1897475" name="Content Placeholder 2"/>
          <p:cNvSpPr>
            <a:spLocks noGrp="1"/>
          </p:cNvSpPr>
          <p:nvPr>
            <p:ph idx="4294967295"/>
          </p:nvPr>
        </p:nvSpPr>
        <p:spPr>
          <a:xfrm>
            <a:off x="152400" y="1143000"/>
            <a:ext cx="8763000" cy="4495800"/>
          </a:xfrm>
        </p:spPr>
        <p:txBody>
          <a:bodyPr/>
          <a:lstStyle/>
          <a:p>
            <a:r>
              <a:rPr lang="en-US" sz="2200">
                <a:solidFill>
                  <a:srgbClr val="000000"/>
                </a:solidFill>
              </a:rPr>
              <a:t>What are some examples of linguistic knowledge that seem to present a poverty of the stimulus situation?</a:t>
            </a:r>
          </a:p>
          <a:p>
            <a:pPr lvl="1"/>
            <a:r>
              <a:rPr lang="en-US" sz="2200">
                <a:solidFill>
                  <a:srgbClr val="000000"/>
                </a:solidFill>
              </a:rPr>
              <a:t>Structure-dependent rules</a:t>
            </a:r>
          </a:p>
          <a:p>
            <a:pPr lvl="1"/>
            <a:endParaRPr lang="en-US" sz="1800">
              <a:solidFill>
                <a:srgbClr val="000000"/>
              </a:solidFill>
            </a:endParaRPr>
          </a:p>
          <a:p>
            <a:pPr>
              <a:buFontTx/>
              <a:buNone/>
            </a:pPr>
            <a:r>
              <a:rPr lang="en-US" sz="2200">
                <a:solidFill>
                  <a:srgbClr val="000000"/>
                </a:solidFill>
              </a:rPr>
              <a:t>	</a:t>
            </a:r>
          </a:p>
          <a:p>
            <a:endParaRPr lang="en-US" sz="2400">
              <a:solidFill>
                <a:srgbClr val="000000"/>
              </a:solidFill>
            </a:endParaRPr>
          </a:p>
        </p:txBody>
      </p:sp>
      <p:pic>
        <p:nvPicPr>
          <p:cNvPr id="1897481" name="Picture 9"/>
          <p:cNvPicPr>
            <a:picLocks noChangeAspect="1" noChangeArrowheads="1"/>
          </p:cNvPicPr>
          <p:nvPr/>
        </p:nvPicPr>
        <p:blipFill>
          <a:blip r:embed="rId2"/>
          <a:srcRect/>
          <a:stretch>
            <a:fillRect/>
          </a:stretch>
        </p:blipFill>
        <p:spPr bwMode="auto">
          <a:xfrm>
            <a:off x="609600" y="2667000"/>
            <a:ext cx="7772400"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3666"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033667"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How can we test different ideas about what the necessary knowledge might be?</a:t>
            </a:r>
            <a:endParaRPr lang="en-US" b="0">
              <a:solidFill>
                <a:srgbClr val="000000"/>
              </a:solidFill>
              <a:ea typeface="Osaka" pitchFamily="-84" charset="-128"/>
              <a:cs typeface="Osaka" pitchFamily="-84" charset="-128"/>
            </a:endParaRPr>
          </a:p>
          <a:p>
            <a:pPr marL="742950" lvl="1" indent="-285750" eaLnBrk="1" hangingPunct="1">
              <a:spcBef>
                <a:spcPct val="20000"/>
              </a:spcBef>
              <a:buFontTx/>
              <a:buChar char="–"/>
            </a:pPr>
            <a:r>
              <a:rPr lang="en-US" sz="2000" b="0">
                <a:solidFill>
                  <a:srgbClr val="000000"/>
                </a:solidFill>
                <a:ea typeface="Osaka" pitchFamily="-84" charset="-128"/>
                <a:cs typeface="Osaka" pitchFamily="-84" charset="-128"/>
              </a:rPr>
              <a:t>Computational modeling studies can help us identify the necessary knowledge</a:t>
            </a:r>
          </a:p>
          <a:p>
            <a:pPr marL="742950" lvl="1" indent="-285750" eaLnBrk="1" hangingPunct="1">
              <a:spcBef>
                <a:spcPct val="20000"/>
              </a:spcBef>
              <a:buFontTx/>
              <a:buChar char="–"/>
            </a:pPr>
            <a:endParaRPr lang="en-US" sz="2000" b="0">
              <a:solidFill>
                <a:srgbClr val="000000"/>
              </a:solidFill>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We can construct a model where we have precise control over these:</a:t>
            </a:r>
          </a:p>
          <a:p>
            <a:pPr marL="742950" lvl="1" indent="-285750" eaLnBrk="1" hangingPunct="1">
              <a:spcBef>
                <a:spcPct val="20000"/>
              </a:spcBef>
              <a:buFont typeface="Arial" pitchFamily="-84" charset="0"/>
              <a:buChar char="•"/>
            </a:pPr>
            <a:r>
              <a:rPr lang="en-US" sz="2000" b="0">
                <a:ea typeface="Osaka" pitchFamily="-84" charset="-128"/>
                <a:cs typeface="Osaka" pitchFamily="-84" charset="-128"/>
              </a:rPr>
              <a:t>The hypotheses the child is considering at any given point </a:t>
            </a:r>
          </a:p>
          <a:p>
            <a:pPr marL="742950" lvl="1" indent="-28575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hypothesis space</a:t>
            </a:r>
            <a:r>
              <a:rPr lang="en-US" sz="2000" b="0">
                <a:ea typeface="Osaka" pitchFamily="-84" charset="-128"/>
                <a:cs typeface="Osaka" pitchFamily="-84" charset="-128"/>
              </a:rPr>
              <a:t>]</a:t>
            </a:r>
          </a:p>
          <a:p>
            <a:pPr marL="742950" lvl="1" indent="-285750" eaLnBrk="1" hangingPunct="1">
              <a:spcBef>
                <a:spcPct val="20000"/>
              </a:spcBef>
              <a:buFont typeface="Arial" pitchFamily="-84" charset="0"/>
              <a:buChar char="•"/>
            </a:pPr>
            <a:r>
              <a:rPr lang="en-US" sz="2000" b="0">
                <a:ea typeface="Osaka" pitchFamily="-84" charset="-128"/>
                <a:cs typeface="Osaka" pitchFamily="-84" charset="-128"/>
              </a:rPr>
              <a:t>How the child represents the data &amp; which data the child uses </a:t>
            </a:r>
          </a:p>
          <a:p>
            <a:pPr marL="742950" lvl="1" indent="-28575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data intake</a:t>
            </a:r>
            <a:r>
              <a:rPr lang="en-US" sz="2000" b="0">
                <a:ea typeface="Osaka" pitchFamily="-84" charset="-128"/>
                <a:cs typeface="Osaka" pitchFamily="-84" charset="-128"/>
              </a:rPr>
              <a:t>]</a:t>
            </a:r>
          </a:p>
          <a:p>
            <a:pPr marL="742950" lvl="1" indent="-285750" eaLnBrk="1" hangingPunct="1">
              <a:spcBef>
                <a:spcPct val="20000"/>
              </a:spcBef>
              <a:buFont typeface="Arial" pitchFamily="-84" charset="0"/>
              <a:buChar char="•"/>
            </a:pPr>
            <a:r>
              <a:rPr lang="en-US" sz="2000" b="0">
                <a:ea typeface="Osaka" pitchFamily="-84" charset="-128"/>
                <a:cs typeface="Osaka" pitchFamily="-84" charset="-128"/>
              </a:rPr>
              <a:t>How the child changes belief based on those data </a:t>
            </a:r>
          </a:p>
          <a:p>
            <a:pPr marL="742950" lvl="1" indent="-28575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hlink"/>
                </a:solidFill>
                <a:ea typeface="Osaka" pitchFamily="-84" charset="-128"/>
                <a:cs typeface="Osaka" pitchFamily="-84" charset="-128"/>
              </a:rPr>
              <a:t>update procedure</a:t>
            </a:r>
            <a:r>
              <a:rPr lang="en-US" sz="2000" b="0">
                <a:ea typeface="Osaka" pitchFamily="-84" charset="-128"/>
                <a:cs typeface="Osaka" pitchFamily="-84" charset="-128"/>
              </a:rPr>
              <a:t>]</a:t>
            </a:r>
          </a:p>
          <a:p>
            <a:pPr marL="742950" lvl="1" indent="-285750" eaLnBrk="1" hangingPunct="1">
              <a:spcBef>
                <a:spcPct val="20000"/>
              </a:spcBef>
            </a:pPr>
            <a:r>
              <a:rPr lang="en-US" sz="2000" b="0">
                <a:solidFill>
                  <a:srgbClr val="000000"/>
                </a:solidFill>
                <a:ea typeface="Osaka" pitchFamily="-84" charset="-128"/>
                <a:cs typeface="Osaka" pitchFamily="-84" charset="-128"/>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1490"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studies</a:t>
            </a:r>
          </a:p>
        </p:txBody>
      </p:sp>
      <p:sp>
        <p:nvSpPr>
          <p:cNvPr id="2111491"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	Several recent computational models have attempted to address poverty of the stimulus questions, and rely on probabilistic learning (often Bayesian inference) as the main method of learning.  By modeling the acquisition process for these linguistic phenomena, these models hope to pinpoint the kind of knowledge required for language acquisition.</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buFontTx/>
              <a:buChar char="•"/>
            </a:pPr>
            <a:r>
              <a:rPr lang="en-US" sz="2200" b="0">
                <a:ea typeface="Osaka" pitchFamily="-84" charset="-128"/>
                <a:cs typeface="Osaka" pitchFamily="-84" charset="-128"/>
              </a:rPr>
              <a:t>Anaphoric </a:t>
            </a:r>
            <a:r>
              <a:rPr lang="en-US" sz="2200" b="0" i="1">
                <a:ea typeface="Osaka" pitchFamily="-84" charset="-128"/>
                <a:cs typeface="Osaka" pitchFamily="-84" charset="-128"/>
              </a:rPr>
              <a:t>one</a:t>
            </a:r>
            <a:r>
              <a:rPr lang="en-US" sz="2200" b="0">
                <a:ea typeface="Osaka" pitchFamily="-84" charset="-128"/>
                <a:cs typeface="Osaka" pitchFamily="-84" charset="-128"/>
              </a:rPr>
              <a:t>: Regier &amp; Gahl (2004), Foraker et al. (2009), Pearl &amp; Lidz (2009), Pearl &amp; Mis (2011, submitted)</a:t>
            </a:r>
          </a:p>
          <a:p>
            <a:pPr marL="342900" indent="-342900" eaLnBrk="1" hangingPunct="1">
              <a:spcBef>
                <a:spcPct val="20000"/>
              </a:spcBef>
              <a:buFontTx/>
              <a:buChar char="•"/>
            </a:pPr>
            <a:endParaRPr lang="en-US" sz="2200" b="0">
              <a:ea typeface="Osaka" pitchFamily="-84" charset="-128"/>
              <a:cs typeface="Osaka" pitchFamily="-84" charset="-128"/>
            </a:endParaRPr>
          </a:p>
          <a:p>
            <a:pPr marL="342900" indent="-342900" eaLnBrk="1" hangingPunct="1">
              <a:spcBef>
                <a:spcPct val="20000"/>
              </a:spcBef>
              <a:buFontTx/>
              <a:buChar char="•"/>
            </a:pPr>
            <a:r>
              <a:rPr lang="en-US" sz="2200" b="0">
                <a:ea typeface="Osaka" pitchFamily="-84" charset="-128"/>
                <a:cs typeface="Osaka" pitchFamily="-84" charset="-128"/>
              </a:rPr>
              <a:t>Syntactic islands: Pearl &amp; Sprouse (2011, submitted)</a:t>
            </a:r>
            <a:endParaRPr lang="en-US" b="0">
              <a:solidFill>
                <a:srgbClr val="000000"/>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3538"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English anaphoric </a:t>
            </a:r>
            <a:r>
              <a:rPr lang="en-US" sz="3200" b="0" i="1">
                <a:solidFill>
                  <a:schemeClr val="tx2"/>
                </a:solidFill>
                <a:ea typeface="Osaka" pitchFamily="-84" charset="-128"/>
                <a:cs typeface="Osaka" pitchFamily="-84" charset="-128"/>
              </a:rPr>
              <a:t>one</a:t>
            </a:r>
            <a:endParaRPr lang="en-US" sz="3200" b="0">
              <a:solidFill>
                <a:schemeClr val="tx2"/>
              </a:solidFill>
              <a:ea typeface="Osaka" pitchFamily="-84" charset="-128"/>
              <a:cs typeface="Osaka" pitchFamily="-84" charset="-128"/>
            </a:endParaRPr>
          </a:p>
        </p:txBody>
      </p:sp>
      <p:sp>
        <p:nvSpPr>
          <p:cNvPr id="2113539"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	Baker (1978) assumed only unambiguous data are informative, and these data are rare.  So, he proposed that children needed to know that </a:t>
            </a:r>
            <a:r>
              <a:rPr lang="en-US" sz="2200" b="0" i="1">
                <a:ea typeface="Osaka" pitchFamily="-84" charset="-128"/>
                <a:cs typeface="Osaka" pitchFamily="-84" charset="-128"/>
              </a:rPr>
              <a:t>one</a:t>
            </a:r>
            <a:r>
              <a:rPr lang="en-US" sz="2200" b="0">
                <a:ea typeface="Osaka" pitchFamily="-84" charset="-128"/>
                <a:cs typeface="Osaka" pitchFamily="-84" charset="-128"/>
              </a:rPr>
              <a:t> could not be syntactic category N</a:t>
            </a:r>
            <a:r>
              <a:rPr lang="en-US" sz="2200" b="0" baseline="30000">
                <a:ea typeface="Osaka" pitchFamily="-84" charset="-128"/>
                <a:cs typeface="Osaka" pitchFamily="-84" charset="-128"/>
              </a:rPr>
              <a:t>0</a:t>
            </a:r>
            <a:r>
              <a:rPr lang="en-US" sz="2200" b="0">
                <a:ea typeface="Osaka" pitchFamily="-84" charset="-128"/>
                <a:cs typeface="Osaka" pitchFamily="-84" charset="-128"/>
              </a:rPr>
              <a:t>.</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buFontTx/>
              <a:buChar char="•"/>
            </a:pPr>
            <a:endParaRPr lang="en-US" b="0">
              <a:solidFill>
                <a:srgbClr val="000000"/>
              </a:solidFill>
              <a:ea typeface="Osaka" pitchFamily="-84" charset="-128"/>
              <a:cs typeface="Osaka" pitchFamily="-84" charset="-128"/>
            </a:endParaRPr>
          </a:p>
        </p:txBody>
      </p:sp>
      <p:sp>
        <p:nvSpPr>
          <p:cNvPr id="2113540" name="Line 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3541" name="Line 5"/>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3544" name="Text Box 8"/>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3545" name="Text Box 9"/>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3546" name="Text Box 10"/>
          <p:cNvSpPr txBox="1">
            <a:spLocks noChangeArrowheads="1"/>
          </p:cNvSpPr>
          <p:nvPr/>
        </p:nvSpPr>
        <p:spPr bwMode="auto">
          <a:xfrm>
            <a:off x="4495800" y="5105400"/>
            <a:ext cx="3324225"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tx2"/>
                </a:solidFill>
              </a:rPr>
              <a:t>Learn only from unambiguous data</a:t>
            </a:r>
          </a:p>
        </p:txBody>
      </p:sp>
      <p:sp>
        <p:nvSpPr>
          <p:cNvPr id="2113547" name="Text Box 11"/>
          <p:cNvSpPr txBox="1">
            <a:spLocks noChangeArrowheads="1"/>
          </p:cNvSpPr>
          <p:nvPr/>
        </p:nvSpPr>
        <p:spPr bwMode="auto">
          <a:xfrm>
            <a:off x="4572000" y="3581400"/>
            <a:ext cx="2182813"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i="1">
                <a:solidFill>
                  <a:srgbClr val="204C78"/>
                </a:solidFill>
              </a:rPr>
              <a:t>one</a:t>
            </a:r>
            <a:r>
              <a:rPr lang="en-US" sz="1600" b="0">
                <a:solidFill>
                  <a:srgbClr val="204C78"/>
                </a:solidFill>
              </a:rPr>
              <a:t> is not category N</a:t>
            </a:r>
            <a:r>
              <a:rPr lang="en-US" sz="1600" b="0" baseline="30000">
                <a:solidFill>
                  <a:srgbClr val="204C78"/>
                </a:solidFill>
              </a:rPr>
              <a:t>0</a:t>
            </a:r>
            <a:endParaRPr lang="en-US" sz="1600" b="0" i="1">
              <a:solidFill>
                <a:srgbClr val="204C78"/>
              </a:solidFill>
            </a:endParaRPr>
          </a:p>
        </p:txBody>
      </p:sp>
      <p:sp>
        <p:nvSpPr>
          <p:cNvPr id="2113548" name="Line 12"/>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3549" name="Text Box 13"/>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3550" name="Text Box 14"/>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3551" name="Line 15"/>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3552" name="Text Box 16"/>
          <p:cNvSpPr txBox="1">
            <a:spLocks noChangeArrowheads="1"/>
          </p:cNvSpPr>
          <p:nvPr/>
        </p:nvSpPr>
        <p:spPr bwMode="auto">
          <a:xfrm>
            <a:off x="3429000" y="31242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13553" name="Text Box 17"/>
          <p:cNvSpPr txBox="1">
            <a:spLocks noChangeArrowheads="1"/>
          </p:cNvSpPr>
          <p:nvPr/>
        </p:nvSpPr>
        <p:spPr bwMode="auto">
          <a:xfrm>
            <a:off x="3505200" y="64008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113554" name="Line 18"/>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3555" name="Line 19"/>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3556" name="Text Box 20"/>
          <p:cNvSpPr txBox="1">
            <a:spLocks noChangeArrowheads="1"/>
          </p:cNvSpPr>
          <p:nvPr/>
        </p:nvSpPr>
        <p:spPr bwMode="auto">
          <a:xfrm>
            <a:off x="6400800" y="44958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3557" name="Text Box 21"/>
          <p:cNvSpPr txBox="1">
            <a:spLocks noChangeArrowheads="1"/>
          </p:cNvSpPr>
          <p:nvPr/>
        </p:nvSpPr>
        <p:spPr bwMode="auto">
          <a:xfrm>
            <a:off x="1371600" y="44958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6610"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English anaphoric </a:t>
            </a:r>
            <a:r>
              <a:rPr lang="en-US" sz="3200" b="0" i="1">
                <a:solidFill>
                  <a:schemeClr val="tx2"/>
                </a:solidFill>
                <a:ea typeface="Osaka" pitchFamily="-84" charset="-128"/>
                <a:cs typeface="Osaka" pitchFamily="-84" charset="-128"/>
              </a:rPr>
              <a:t>one</a:t>
            </a:r>
            <a:endParaRPr lang="en-US" sz="3200" b="0">
              <a:solidFill>
                <a:schemeClr val="tx2"/>
              </a:solidFill>
              <a:ea typeface="Osaka" pitchFamily="-84" charset="-128"/>
              <a:cs typeface="Osaka" pitchFamily="-84" charset="-128"/>
            </a:endParaRPr>
          </a:p>
        </p:txBody>
      </p:sp>
      <p:sp>
        <p:nvSpPr>
          <p:cNvPr id="2116611"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	Regier &amp; Gahl (2004) used a Bayesian learner computational model to show that children could learn </a:t>
            </a:r>
            <a:r>
              <a:rPr lang="en-US" sz="2200" b="0" i="1">
                <a:ea typeface="Osaka" pitchFamily="-84" charset="-128"/>
                <a:cs typeface="Osaka" pitchFamily="-84" charset="-128"/>
              </a:rPr>
              <a:t>one </a:t>
            </a:r>
            <a:r>
              <a:rPr lang="en-US" sz="2200" b="0">
                <a:ea typeface="Osaka" pitchFamily="-84" charset="-128"/>
                <a:cs typeface="Osaka" pitchFamily="-84" charset="-128"/>
              </a:rPr>
              <a:t>is category N</a:t>
            </a:r>
            <a:r>
              <a:rPr lang="en-US" sz="2200" b="0">
                <a:ea typeface="Osaka" pitchFamily="-84" charset="-128"/>
                <a:cs typeface="Osaka" pitchFamily="-84" charset="-128"/>
                <a:sym typeface="Symbol" pitchFamily="-84" charset="2"/>
              </a:rPr>
              <a:t> if they learned from some of the available ambiguous data and used their statistical learning abilities to track suspicious coincidences in the input.</a:t>
            </a:r>
            <a:endParaRPr lang="en-US" sz="2200" b="0">
              <a:ea typeface="Osaka" pitchFamily="-84" charset="-128"/>
              <a:cs typeface="Osaka" pitchFamily="-84" charset="-128"/>
            </a:endParaRP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buFontTx/>
              <a:buChar char="•"/>
            </a:pPr>
            <a:endParaRPr lang="en-US" b="0">
              <a:solidFill>
                <a:srgbClr val="000000"/>
              </a:solidFill>
              <a:ea typeface="Osaka" pitchFamily="-84" charset="-128"/>
              <a:cs typeface="Osaka" pitchFamily="-84" charset="-128"/>
            </a:endParaRPr>
          </a:p>
        </p:txBody>
      </p:sp>
      <p:sp>
        <p:nvSpPr>
          <p:cNvPr id="2116612" name="Line 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13" name="Line 5"/>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16" name="Text Box 8"/>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6617" name="Text Box 9"/>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6618" name="Text Box 10"/>
          <p:cNvSpPr txBox="1">
            <a:spLocks noChangeArrowheads="1"/>
          </p:cNvSpPr>
          <p:nvPr/>
        </p:nvSpPr>
        <p:spPr bwMode="auto">
          <a:xfrm>
            <a:off x="4495800" y="4953000"/>
            <a:ext cx="38100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tx2"/>
                </a:solidFill>
              </a:rPr>
              <a:t>Learn from additional informative data</a:t>
            </a:r>
          </a:p>
        </p:txBody>
      </p:sp>
      <p:sp>
        <p:nvSpPr>
          <p:cNvPr id="2116620" name="Text Box 12"/>
          <p:cNvSpPr txBox="1">
            <a:spLocks noChangeArrowheads="1"/>
          </p:cNvSpPr>
          <p:nvPr/>
        </p:nvSpPr>
        <p:spPr bwMode="auto">
          <a:xfrm>
            <a:off x="4495800" y="5486400"/>
            <a:ext cx="38100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tx2"/>
                </a:solidFill>
              </a:rPr>
              <a:t>Use statistical learning abilities</a:t>
            </a:r>
          </a:p>
        </p:txBody>
      </p:sp>
      <p:sp>
        <p:nvSpPr>
          <p:cNvPr id="2116621" name="Line 13"/>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22" name="Text Box 14"/>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6623" name="Text Box 15"/>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6624" name="Line 16"/>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25" name="Text Box 17"/>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6626" name="Text Box 18"/>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6627" name="Line 19"/>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28" name="Text Box 20"/>
          <p:cNvSpPr txBox="1">
            <a:spLocks noChangeArrowheads="1"/>
          </p:cNvSpPr>
          <p:nvPr/>
        </p:nvSpPr>
        <p:spPr bwMode="auto">
          <a:xfrm>
            <a:off x="3429000" y="31242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16629" name="Text Box 21"/>
          <p:cNvSpPr txBox="1">
            <a:spLocks noChangeArrowheads="1"/>
          </p:cNvSpPr>
          <p:nvPr/>
        </p:nvSpPr>
        <p:spPr bwMode="auto">
          <a:xfrm>
            <a:off x="3505200" y="64008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116630" name="Line 22"/>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31" name="Line 23"/>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32" name="Line 24"/>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6633" name="Text Box 25"/>
          <p:cNvSpPr txBox="1">
            <a:spLocks noChangeArrowheads="1"/>
          </p:cNvSpPr>
          <p:nvPr/>
        </p:nvSpPr>
        <p:spPr bwMode="auto">
          <a:xfrm>
            <a:off x="6400800" y="44958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6634" name="Text Box 26"/>
          <p:cNvSpPr txBox="1">
            <a:spLocks noChangeArrowheads="1"/>
          </p:cNvSpPr>
          <p:nvPr/>
        </p:nvSpPr>
        <p:spPr bwMode="auto">
          <a:xfrm>
            <a:off x="1371600" y="44958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7634"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English anaphoric </a:t>
            </a:r>
            <a:r>
              <a:rPr lang="en-US" sz="3200" b="0" i="1">
                <a:solidFill>
                  <a:schemeClr val="tx2"/>
                </a:solidFill>
                <a:ea typeface="Osaka" pitchFamily="-84" charset="-128"/>
                <a:cs typeface="Osaka" pitchFamily="-84" charset="-128"/>
              </a:rPr>
              <a:t>one</a:t>
            </a:r>
            <a:endParaRPr lang="en-US" sz="3200" b="0">
              <a:solidFill>
                <a:schemeClr val="tx2"/>
              </a:solidFill>
              <a:ea typeface="Osaka" pitchFamily="-84" charset="-128"/>
              <a:cs typeface="Osaka" pitchFamily="-84" charset="-128"/>
            </a:endParaRPr>
          </a:p>
        </p:txBody>
      </p:sp>
      <p:sp>
        <p:nvSpPr>
          <p:cNvPr id="2117635"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	Pearl &amp; Lidz (2009) discovered that a Bayesian learner must ignore certain ambiguous data (even if they’re informative) in order to learn that </a:t>
            </a:r>
            <a:r>
              <a:rPr lang="en-US" sz="2200" b="0" i="1">
                <a:ea typeface="Osaka" pitchFamily="-84" charset="-128"/>
                <a:cs typeface="Osaka" pitchFamily="-84" charset="-128"/>
              </a:rPr>
              <a:t>one</a:t>
            </a:r>
            <a:r>
              <a:rPr lang="en-US" sz="2200" b="0">
                <a:ea typeface="Osaka" pitchFamily="-84" charset="-128"/>
                <a:cs typeface="Osaka" pitchFamily="-84" charset="-128"/>
              </a:rPr>
              <a:t> is category N</a:t>
            </a:r>
            <a:r>
              <a:rPr lang="en-US" sz="2200" b="0">
                <a:ea typeface="Osaka" pitchFamily="-84" charset="-128"/>
                <a:cs typeface="Osaka" pitchFamily="-84" charset="-128"/>
                <a:sym typeface="Symbol" pitchFamily="-84" charset="2"/>
              </a:rPr>
              <a:t>. This can be </a:t>
            </a:r>
            <a:r>
              <a:rPr lang="en-US" sz="2200" b="0">
                <a:solidFill>
                  <a:srgbClr val="CA3109"/>
                </a:solidFill>
                <a:ea typeface="Osaka" pitchFamily="-84" charset="-128"/>
                <a:cs typeface="Osaka" pitchFamily="-84" charset="-128"/>
                <a:sym typeface="Symbol" pitchFamily="-84" charset="2"/>
              </a:rPr>
              <a:t>derived</a:t>
            </a:r>
            <a:r>
              <a:rPr lang="en-US" sz="2200" b="0">
                <a:ea typeface="Osaka" pitchFamily="-84" charset="-128"/>
                <a:cs typeface="Osaka" pitchFamily="-84" charset="-128"/>
                <a:sym typeface="Symbol" pitchFamily="-84" charset="2"/>
              </a:rPr>
              <a:t> from an </a:t>
            </a:r>
            <a:r>
              <a:rPr lang="en-US" sz="2200" b="0">
                <a:solidFill>
                  <a:schemeClr val="bg2"/>
                </a:solidFill>
                <a:ea typeface="Osaka" pitchFamily="-84" charset="-128"/>
                <a:cs typeface="Osaka" pitchFamily="-84" charset="-128"/>
                <a:sym typeface="Symbol" pitchFamily="-84" charset="2"/>
              </a:rPr>
              <a:t>innate</a:t>
            </a:r>
            <a:r>
              <a:rPr lang="en-US" sz="2200" b="0">
                <a:ea typeface="Osaka" pitchFamily="-84" charset="-128"/>
                <a:cs typeface="Osaka" pitchFamily="-84" charset="-128"/>
                <a:sym typeface="Symbol" pitchFamily="-84" charset="2"/>
              </a:rPr>
              <a:t>, </a:t>
            </a:r>
            <a:r>
              <a:rPr lang="en-US" sz="2200" b="0">
                <a:solidFill>
                  <a:schemeClr val="folHlink"/>
                </a:solidFill>
                <a:ea typeface="Osaka" pitchFamily="-84" charset="-128"/>
                <a:cs typeface="Osaka" pitchFamily="-84" charset="-128"/>
                <a:sym typeface="Symbol" pitchFamily="-84" charset="2"/>
              </a:rPr>
              <a:t>domain-general</a:t>
            </a:r>
            <a:r>
              <a:rPr lang="en-US" sz="2200" b="0">
                <a:ea typeface="Osaka" pitchFamily="-84" charset="-128"/>
                <a:cs typeface="Osaka" pitchFamily="-84" charset="-128"/>
                <a:sym typeface="Symbol" pitchFamily="-84" charset="2"/>
              </a:rPr>
              <a:t> preference for learning when there is uncertainty in the utterance heard.</a:t>
            </a:r>
            <a:endParaRPr lang="en-US" sz="2200" b="0">
              <a:ea typeface="Osaka" pitchFamily="-84" charset="-128"/>
              <a:cs typeface="Osaka" pitchFamily="-84" charset="-128"/>
            </a:endParaRP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buFontTx/>
              <a:buChar char="•"/>
            </a:pPr>
            <a:endParaRPr lang="en-US" b="0">
              <a:solidFill>
                <a:srgbClr val="000000"/>
              </a:solidFill>
              <a:ea typeface="Osaka" pitchFamily="-84" charset="-128"/>
              <a:cs typeface="Osaka" pitchFamily="-84" charset="-128"/>
            </a:endParaRPr>
          </a:p>
        </p:txBody>
      </p:sp>
      <p:sp>
        <p:nvSpPr>
          <p:cNvPr id="2117636" name="Line 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37" name="Line 5"/>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40" name="Text Box 8"/>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7641" name="Text Box 9"/>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7642" name="Text Box 10"/>
          <p:cNvSpPr txBox="1">
            <a:spLocks noChangeArrowheads="1"/>
          </p:cNvSpPr>
          <p:nvPr/>
        </p:nvSpPr>
        <p:spPr bwMode="auto">
          <a:xfrm>
            <a:off x="4495800" y="4953000"/>
            <a:ext cx="38100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tx2"/>
                </a:solidFill>
              </a:rPr>
              <a:t>Learn from additional informative data</a:t>
            </a:r>
          </a:p>
        </p:txBody>
      </p:sp>
      <p:sp>
        <p:nvSpPr>
          <p:cNvPr id="2117643" name="Text Box 11"/>
          <p:cNvSpPr txBox="1">
            <a:spLocks noChangeArrowheads="1"/>
          </p:cNvSpPr>
          <p:nvPr/>
        </p:nvSpPr>
        <p:spPr bwMode="auto">
          <a:xfrm>
            <a:off x="4495800" y="5486400"/>
            <a:ext cx="38100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tx2"/>
                </a:solidFill>
              </a:rPr>
              <a:t>Use statistical learning abilities</a:t>
            </a:r>
          </a:p>
        </p:txBody>
      </p:sp>
      <p:sp>
        <p:nvSpPr>
          <p:cNvPr id="2117644" name="Text Box 12"/>
          <p:cNvSpPr txBox="1">
            <a:spLocks noChangeArrowheads="1"/>
          </p:cNvSpPr>
          <p:nvPr/>
        </p:nvSpPr>
        <p:spPr bwMode="auto">
          <a:xfrm>
            <a:off x="152400" y="3733800"/>
            <a:ext cx="40386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rgbClr val="CA3109"/>
                </a:solidFill>
              </a:rPr>
              <a:t>Ignore certain ambiguous data in the input</a:t>
            </a:r>
          </a:p>
        </p:txBody>
      </p:sp>
      <p:sp>
        <p:nvSpPr>
          <p:cNvPr id="2117645" name="Text Box 13"/>
          <p:cNvSpPr txBox="1">
            <a:spLocks noChangeArrowheads="1"/>
          </p:cNvSpPr>
          <p:nvPr/>
        </p:nvSpPr>
        <p:spPr bwMode="auto">
          <a:xfrm>
            <a:off x="4495800" y="5943600"/>
            <a:ext cx="39624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tx2"/>
                </a:solidFill>
              </a:rPr>
              <a:t>Learn only when there is local uncertainty</a:t>
            </a:r>
          </a:p>
        </p:txBody>
      </p:sp>
      <p:sp>
        <p:nvSpPr>
          <p:cNvPr id="2117646" name="Line 1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47" name="Text Box 15"/>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7648" name="Text Box 16"/>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7649" name="Line 17"/>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50" name="Text Box 18"/>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7651" name="Text Box 19"/>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7652" name="Line 20"/>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53" name="Text Box 21"/>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7654" name="Text Box 22"/>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7655" name="Line 23"/>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56" name="Text Box 24"/>
          <p:cNvSpPr txBox="1">
            <a:spLocks noChangeArrowheads="1"/>
          </p:cNvSpPr>
          <p:nvPr/>
        </p:nvSpPr>
        <p:spPr bwMode="auto">
          <a:xfrm>
            <a:off x="3429000" y="31242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17657" name="Text Box 25"/>
          <p:cNvSpPr txBox="1">
            <a:spLocks noChangeArrowheads="1"/>
          </p:cNvSpPr>
          <p:nvPr/>
        </p:nvSpPr>
        <p:spPr bwMode="auto">
          <a:xfrm>
            <a:off x="3505200" y="64008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117658" name="Line 26"/>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59" name="Line 27"/>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60" name="Line 28"/>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61" name="Line 29"/>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7662" name="Text Box 30"/>
          <p:cNvSpPr txBox="1">
            <a:spLocks noChangeArrowheads="1"/>
          </p:cNvSpPr>
          <p:nvPr/>
        </p:nvSpPr>
        <p:spPr bwMode="auto">
          <a:xfrm>
            <a:off x="6400800" y="44958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7663" name="Text Box 31"/>
          <p:cNvSpPr txBox="1">
            <a:spLocks noChangeArrowheads="1"/>
          </p:cNvSpPr>
          <p:nvPr/>
        </p:nvSpPr>
        <p:spPr bwMode="auto">
          <a:xfrm>
            <a:off x="1371600" y="44958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8658"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English anaphoric </a:t>
            </a:r>
            <a:r>
              <a:rPr lang="en-US" sz="3200" b="0" i="1">
                <a:solidFill>
                  <a:schemeClr val="tx2"/>
                </a:solidFill>
                <a:ea typeface="Osaka" pitchFamily="-84" charset="-128"/>
                <a:cs typeface="Osaka" pitchFamily="-84" charset="-128"/>
              </a:rPr>
              <a:t>one</a:t>
            </a:r>
            <a:endParaRPr lang="en-US" sz="3200" b="0">
              <a:solidFill>
                <a:schemeClr val="tx2"/>
              </a:solidFill>
              <a:ea typeface="Osaka" pitchFamily="-84" charset="-128"/>
              <a:cs typeface="Osaka" pitchFamily="-84" charset="-128"/>
            </a:endParaRPr>
          </a:p>
        </p:txBody>
      </p:sp>
      <p:sp>
        <p:nvSpPr>
          <p:cNvPr id="2118659"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	Pearl &amp; Mis (2011, submitted) discovered that a Bayesian learner can learn from all ambiguous </a:t>
            </a:r>
            <a:r>
              <a:rPr lang="en-US" sz="2200" b="0" i="1">
                <a:ea typeface="Osaka" pitchFamily="-84" charset="-128"/>
                <a:cs typeface="Osaka" pitchFamily="-84" charset="-128"/>
              </a:rPr>
              <a:t>one</a:t>
            </a:r>
            <a:r>
              <a:rPr lang="en-US" sz="2200" b="0">
                <a:ea typeface="Osaka" pitchFamily="-84" charset="-128"/>
                <a:cs typeface="Osaka" pitchFamily="-84" charset="-128"/>
              </a:rPr>
              <a:t> data and still learn to interpret </a:t>
            </a:r>
            <a:r>
              <a:rPr lang="en-US" sz="2200" b="0" i="1">
                <a:ea typeface="Osaka" pitchFamily="-84" charset="-128"/>
                <a:cs typeface="Osaka" pitchFamily="-84" charset="-128"/>
              </a:rPr>
              <a:t>one</a:t>
            </a:r>
            <a:r>
              <a:rPr lang="en-US" sz="2200" b="0">
                <a:ea typeface="Osaka" pitchFamily="-84" charset="-128"/>
                <a:cs typeface="Osaka" pitchFamily="-84" charset="-128"/>
              </a:rPr>
              <a:t> appropriately in experiments like Lidz, Waxman, &amp; Freedman (2003), if the learner also learns from data containing other pronouns like </a:t>
            </a:r>
            <a:r>
              <a:rPr lang="en-US" sz="2200" b="0" i="1">
                <a:ea typeface="Osaka" pitchFamily="-84" charset="-128"/>
                <a:cs typeface="Osaka" pitchFamily="-84" charset="-128"/>
              </a:rPr>
              <a:t>it.</a:t>
            </a:r>
            <a:endParaRPr lang="en-US" sz="2200" b="0">
              <a:ea typeface="Osaka" pitchFamily="-84" charset="-128"/>
              <a:cs typeface="Osaka" pitchFamily="-84" charset="-128"/>
            </a:endParaRP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buFontTx/>
              <a:buChar char="•"/>
            </a:pPr>
            <a:endParaRPr lang="en-US" b="0">
              <a:solidFill>
                <a:srgbClr val="000000"/>
              </a:solidFill>
              <a:ea typeface="Osaka" pitchFamily="-84" charset="-128"/>
              <a:cs typeface="Osaka" pitchFamily="-84" charset="-128"/>
            </a:endParaRPr>
          </a:p>
        </p:txBody>
      </p:sp>
      <p:sp>
        <p:nvSpPr>
          <p:cNvPr id="2118660" name="Line 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61" name="Line 5"/>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64" name="Text Box 8"/>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8665" name="Text Box 9"/>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8666" name="Text Box 10"/>
          <p:cNvSpPr txBox="1">
            <a:spLocks noChangeArrowheads="1"/>
          </p:cNvSpPr>
          <p:nvPr/>
        </p:nvSpPr>
        <p:spPr bwMode="auto">
          <a:xfrm>
            <a:off x="381000" y="3733800"/>
            <a:ext cx="3810000" cy="336550"/>
          </a:xfrm>
          <a:prstGeom prst="rect">
            <a:avLst/>
          </a:prstGeom>
          <a:solidFill>
            <a:schemeClr val="bg1"/>
          </a:solidFill>
          <a:ln w="9525">
            <a:noFill/>
            <a:miter lim="800000"/>
            <a:headEnd/>
            <a:tailEnd/>
          </a:ln>
        </p:spPr>
        <p:txBody>
          <a:bodyPr>
            <a:prstTxWarp prst="textNoShape">
              <a:avLst/>
            </a:prstTxWarp>
            <a:spAutoFit/>
          </a:bodyPr>
          <a:lstStyle/>
          <a:p>
            <a:r>
              <a:rPr lang="en-US" sz="1600" b="0" i="1">
                <a:solidFill>
                  <a:srgbClr val="CA3109"/>
                </a:solidFill>
              </a:rPr>
              <a:t>One</a:t>
            </a:r>
            <a:r>
              <a:rPr lang="en-US" sz="1600" b="0">
                <a:solidFill>
                  <a:srgbClr val="CA3109"/>
                </a:solidFill>
              </a:rPr>
              <a:t> is one of many referential pronouns</a:t>
            </a:r>
            <a:endParaRPr lang="en-US" sz="1600" b="0" i="1">
              <a:solidFill>
                <a:srgbClr val="CA3109"/>
              </a:solidFill>
            </a:endParaRPr>
          </a:p>
        </p:txBody>
      </p:sp>
      <p:sp>
        <p:nvSpPr>
          <p:cNvPr id="2118667" name="Text Box 11"/>
          <p:cNvSpPr txBox="1">
            <a:spLocks noChangeArrowheads="1"/>
          </p:cNvSpPr>
          <p:nvPr/>
        </p:nvSpPr>
        <p:spPr bwMode="auto">
          <a:xfrm>
            <a:off x="4495800" y="5105400"/>
            <a:ext cx="38100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tx2"/>
                </a:solidFill>
              </a:rPr>
              <a:t>Use statistical learning abilities</a:t>
            </a:r>
          </a:p>
        </p:txBody>
      </p:sp>
      <p:sp>
        <p:nvSpPr>
          <p:cNvPr id="2118670" name="Line 1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71" name="Text Box 15"/>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8672" name="Text Box 16"/>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8673" name="Line 17"/>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74" name="Text Box 18"/>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8675" name="Text Box 19"/>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8676" name="Line 20"/>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77" name="Text Box 21"/>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8678" name="Text Box 22"/>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8679" name="Line 23"/>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80" name="Text Box 24"/>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8681" name="Text Box 25"/>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18682" name="Line 26"/>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83" name="Text Box 27"/>
          <p:cNvSpPr txBox="1">
            <a:spLocks noChangeArrowheads="1"/>
          </p:cNvSpPr>
          <p:nvPr/>
        </p:nvSpPr>
        <p:spPr bwMode="auto">
          <a:xfrm>
            <a:off x="3429000" y="31242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118684" name="Text Box 28"/>
          <p:cNvSpPr txBox="1">
            <a:spLocks noChangeArrowheads="1"/>
          </p:cNvSpPr>
          <p:nvPr/>
        </p:nvSpPr>
        <p:spPr bwMode="auto">
          <a:xfrm>
            <a:off x="3505200" y="64008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118685" name="Line 29"/>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86" name="Line 30"/>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87" name="Line 31"/>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88" name="Line 32"/>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89" name="Line 33"/>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18690" name="Text Box 34"/>
          <p:cNvSpPr txBox="1">
            <a:spLocks noChangeArrowheads="1"/>
          </p:cNvSpPr>
          <p:nvPr/>
        </p:nvSpPr>
        <p:spPr bwMode="auto">
          <a:xfrm>
            <a:off x="6400800" y="44958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18691" name="Text Box 35"/>
          <p:cNvSpPr txBox="1">
            <a:spLocks noChangeArrowheads="1"/>
          </p:cNvSpPr>
          <p:nvPr/>
        </p:nvSpPr>
        <p:spPr bwMode="auto">
          <a:xfrm>
            <a:off x="1371600" y="44958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4562"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Syntactic islands</a:t>
            </a:r>
          </a:p>
        </p:txBody>
      </p:sp>
      <p:sp>
        <p:nvSpPr>
          <p:cNvPr id="2114563"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a:r>
              <a:rPr lang="en-US" sz="2000" b="0"/>
              <a:t>	Chomsky (1973), Huang (1982), and Lasnik &amp; Saito (1984) proposed that children must know that dependencies cannot cross 2 or more bounding nodes (a domain-specific representation). </a:t>
            </a:r>
          </a:p>
        </p:txBody>
      </p:sp>
      <p:sp>
        <p:nvSpPr>
          <p:cNvPr id="38" name="TextBox 37"/>
          <p:cNvSpPr txBox="1"/>
          <p:nvPr/>
        </p:nvSpPr>
        <p:spPr>
          <a:xfrm>
            <a:off x="1447800" y="3276600"/>
            <a:ext cx="5105400" cy="369332"/>
          </a:xfrm>
          <a:prstGeom prst="rect">
            <a:avLst/>
          </a:prstGeom>
          <a:noFill/>
        </p:spPr>
        <p:txBody>
          <a:bodyPr wrap="square" rtlCol="0">
            <a:spAutoFit/>
          </a:bodyPr>
          <a:lstStyle/>
          <a:p>
            <a:r>
              <a:rPr lang="en-US" sz="1800" b="0" i="1" dirty="0" err="1" smtClean="0"/>
              <a:t>Wh</a:t>
            </a:r>
            <a:r>
              <a:rPr lang="en-US" sz="1800" b="0" dirty="0" smtClean="0"/>
              <a:t>     …      [</a:t>
            </a:r>
            <a:r>
              <a:rPr lang="en-US" sz="1800" b="0" baseline="-25000" dirty="0" smtClean="0"/>
              <a:t>BN2</a:t>
            </a:r>
            <a:r>
              <a:rPr lang="en-US" sz="1800" b="0" dirty="0" smtClean="0"/>
              <a:t>	… 	[</a:t>
            </a:r>
            <a:r>
              <a:rPr lang="en-US" sz="1800" b="0" baseline="-25000" dirty="0" smtClean="0"/>
              <a:t>BN1</a:t>
            </a:r>
            <a:r>
              <a:rPr lang="en-US" sz="1800" b="0" dirty="0" smtClean="0"/>
              <a:t> …   __</a:t>
            </a:r>
            <a:r>
              <a:rPr lang="en-US" sz="1800" b="0" baseline="-25000" dirty="0" smtClean="0"/>
              <a:t>wh</a:t>
            </a:r>
            <a:r>
              <a:rPr lang="en-US" sz="1800" b="0" dirty="0" smtClean="0"/>
              <a:t> ]]                  </a:t>
            </a:r>
            <a:endParaRPr lang="en-US" sz="1800" b="0" dirty="0"/>
          </a:p>
        </p:txBody>
      </p:sp>
      <p:sp>
        <p:nvSpPr>
          <p:cNvPr id="39" name="Rounded Rectangle 38"/>
          <p:cNvSpPr/>
          <p:nvPr/>
        </p:nvSpPr>
        <p:spPr>
          <a:xfrm>
            <a:off x="1447800" y="3276600"/>
            <a:ext cx="703840" cy="36933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5147089" y="3276600"/>
            <a:ext cx="280276" cy="36933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40" idx="2"/>
            <a:endCxn id="39" idx="2"/>
          </p:cNvCxnSpPr>
          <p:nvPr/>
        </p:nvCxnSpPr>
        <p:spPr>
          <a:xfrm rot="5400000">
            <a:off x="3543474" y="1902179"/>
            <a:ext cx="1588" cy="3487507"/>
          </a:xfrm>
          <a:prstGeom prst="curvedConnector3">
            <a:avLst>
              <a:gd name="adj1" fmla="val 14395466"/>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307779" y="3439558"/>
            <a:ext cx="534276" cy="830997"/>
          </a:xfrm>
          <a:prstGeom prst="rect">
            <a:avLst/>
          </a:prstGeom>
          <a:noFill/>
        </p:spPr>
        <p:txBody>
          <a:bodyPr wrap="square" rtlCol="0">
            <a:spAutoFit/>
          </a:bodyPr>
          <a:lstStyle/>
          <a:p>
            <a:r>
              <a:rPr lang="en-US" sz="4800" dirty="0" smtClean="0">
                <a:solidFill>
                  <a:srgbClr val="800000"/>
                </a:solidFill>
              </a:rPr>
              <a:t>X</a:t>
            </a:r>
            <a:endParaRPr lang="en-US" sz="4800" dirty="0">
              <a:solidFill>
                <a:srgbClr val="800000"/>
              </a:solidFill>
            </a:endParaRPr>
          </a:p>
        </p:txBody>
      </p:sp>
      <p:pic>
        <p:nvPicPr>
          <p:cNvPr id="43" name="Picture 6"/>
          <p:cNvPicPr>
            <a:picLocks noChangeAspect="1" noChangeArrowheads="1"/>
          </p:cNvPicPr>
          <p:nvPr/>
        </p:nvPicPr>
        <p:blipFill>
          <a:blip r:embed="rId2"/>
          <a:srcRect/>
          <a:stretch>
            <a:fillRect/>
          </a:stretch>
        </p:blipFill>
        <p:spPr bwMode="auto">
          <a:xfrm>
            <a:off x="6601795" y="2940206"/>
            <a:ext cx="1524337" cy="998704"/>
          </a:xfrm>
          <a:prstGeom prst="rect">
            <a:avLst/>
          </a:prstGeom>
          <a:noFill/>
          <a:ln w="9525">
            <a:noFill/>
            <a:miter lim="800000"/>
            <a:headEnd/>
            <a:tailEnd/>
          </a:ln>
          <a:effectLst/>
        </p:spPr>
      </p:pic>
      <p:sp>
        <p:nvSpPr>
          <p:cNvPr id="45" name="TextBox 44"/>
          <p:cNvSpPr txBox="1"/>
          <p:nvPr/>
        </p:nvSpPr>
        <p:spPr>
          <a:xfrm>
            <a:off x="2482192" y="4347549"/>
            <a:ext cx="2547008" cy="369332"/>
          </a:xfrm>
          <a:prstGeom prst="rect">
            <a:avLst/>
          </a:prstGeom>
          <a:noFill/>
        </p:spPr>
        <p:txBody>
          <a:bodyPr wrap="square" rtlCol="0">
            <a:spAutoFit/>
          </a:bodyPr>
          <a:lstStyle/>
          <a:p>
            <a:r>
              <a:rPr lang="en-US" sz="1800" b="0" i="1" dirty="0" smtClean="0"/>
              <a:t>BN = {CP, IP, NP}?</a:t>
            </a:r>
            <a:endParaRPr lang="en-US" sz="1800" b="0" dirty="0"/>
          </a:p>
        </p:txBody>
      </p:sp>
      <p:sp>
        <p:nvSpPr>
          <p:cNvPr id="46" name="Rounded Rectangle 45"/>
          <p:cNvSpPr/>
          <p:nvPr/>
        </p:nvSpPr>
        <p:spPr>
          <a:xfrm>
            <a:off x="2771581" y="3354389"/>
            <a:ext cx="703840" cy="36933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3962400" y="3352800"/>
            <a:ext cx="703840" cy="36933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45" idx="0"/>
            <a:endCxn id="46" idx="2"/>
          </p:cNvCxnSpPr>
          <p:nvPr/>
        </p:nvCxnSpPr>
        <p:spPr>
          <a:xfrm rot="16200000" flipV="1">
            <a:off x="3127685" y="3719537"/>
            <a:ext cx="623828" cy="632195"/>
          </a:xfrm>
          <a:prstGeom prst="straightConnector1">
            <a:avLst/>
          </a:prstGeom>
          <a:ln>
            <a:solidFill>
              <a:srgbClr val="430FA3"/>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5" idx="0"/>
            <a:endCxn id="47" idx="2"/>
          </p:cNvCxnSpPr>
          <p:nvPr/>
        </p:nvCxnSpPr>
        <p:spPr>
          <a:xfrm rot="5400000" flipH="1" flipV="1">
            <a:off x="3722300" y="3755529"/>
            <a:ext cx="625417" cy="558624"/>
          </a:xfrm>
          <a:prstGeom prst="straightConnector1">
            <a:avLst/>
          </a:prstGeom>
          <a:ln>
            <a:solidFill>
              <a:srgbClr val="430FA3"/>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Syntactic islands</a:t>
            </a:r>
          </a:p>
        </p:txBody>
      </p:sp>
      <p:sp>
        <p:nvSpPr>
          <p:cNvPr id="3"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a:r>
              <a:rPr lang="en-US" sz="2000" b="0"/>
              <a:t>	Chomsky (1973), Huang (1982), and Lasnik &amp; Saito (1984) proposed that children must know that dependencies cannot cross 2 or more bounding nodes (a domain-specific representation). </a:t>
            </a:r>
          </a:p>
        </p:txBody>
      </p:sp>
      <p:sp>
        <p:nvSpPr>
          <p:cNvPr id="4" name="Line 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Line 5"/>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Text Box 8"/>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7" name="Text Box 9"/>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8" name="Text Box 10"/>
          <p:cNvSpPr txBox="1">
            <a:spLocks noChangeArrowheads="1"/>
          </p:cNvSpPr>
          <p:nvPr/>
        </p:nvSpPr>
        <p:spPr bwMode="auto">
          <a:xfrm>
            <a:off x="4495800" y="3429000"/>
            <a:ext cx="3886200" cy="581025"/>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rgbClr val="204C78"/>
                </a:solidFill>
              </a:rPr>
              <a:t>Bounding nodes are the relevant unit of representation</a:t>
            </a:r>
          </a:p>
        </p:txBody>
      </p:sp>
      <p:sp>
        <p:nvSpPr>
          <p:cNvPr id="9" name="Text Box 12"/>
          <p:cNvSpPr txBox="1">
            <a:spLocks noChangeArrowheads="1"/>
          </p:cNvSpPr>
          <p:nvPr/>
        </p:nvSpPr>
        <p:spPr bwMode="auto">
          <a:xfrm>
            <a:off x="4495800" y="4038600"/>
            <a:ext cx="3886200" cy="581025"/>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rgbClr val="204C78"/>
                </a:solidFill>
              </a:rPr>
              <a:t>Dependencies must not cross 2 or more bounding nodes</a:t>
            </a:r>
          </a:p>
        </p:txBody>
      </p:sp>
      <p:sp>
        <p:nvSpPr>
          <p:cNvPr id="10" name="Line 13"/>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 name="Text Box 14"/>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12" name="Text Box 15"/>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13" name="Line 16"/>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 name="Text Box 17"/>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15" name="Text Box 18"/>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16" name="Line 19"/>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 name="Text Box 20"/>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18" name="Text Box 21"/>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19" name="Line 22"/>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 Box 23"/>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1" name="Text Box 24"/>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2" name="Line 25"/>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 name="Text Box 26"/>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4" name="Text Box 27"/>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5" name="Line 28"/>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 name="Text Box 29"/>
          <p:cNvSpPr txBox="1">
            <a:spLocks noChangeArrowheads="1"/>
          </p:cNvSpPr>
          <p:nvPr/>
        </p:nvSpPr>
        <p:spPr bwMode="auto">
          <a:xfrm>
            <a:off x="3429000" y="31242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27" name="Text Box 30"/>
          <p:cNvSpPr txBox="1">
            <a:spLocks noChangeArrowheads="1"/>
          </p:cNvSpPr>
          <p:nvPr/>
        </p:nvSpPr>
        <p:spPr bwMode="auto">
          <a:xfrm>
            <a:off x="3505200" y="64008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28" name="Line 31"/>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 name="Line 32"/>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 name="Line 33"/>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 name="Line 34"/>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 name="Line 35"/>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 name="Line 36"/>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 name="Text Box 37"/>
          <p:cNvSpPr txBox="1">
            <a:spLocks noChangeArrowheads="1"/>
          </p:cNvSpPr>
          <p:nvPr/>
        </p:nvSpPr>
        <p:spPr bwMode="auto">
          <a:xfrm>
            <a:off x="6400800" y="44958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35" name="Text Box 38"/>
          <p:cNvSpPr txBox="1">
            <a:spLocks noChangeArrowheads="1"/>
          </p:cNvSpPr>
          <p:nvPr/>
        </p:nvSpPr>
        <p:spPr bwMode="auto">
          <a:xfrm>
            <a:off x="1371600" y="44958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682"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Syntactic islands</a:t>
            </a:r>
          </a:p>
        </p:txBody>
      </p:sp>
      <p:sp>
        <p:nvSpPr>
          <p:cNvPr id="2119683"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a:r>
              <a:rPr lang="en-US" sz="2000" b="0"/>
              <a:t>	Pearl &amp; Sprouse (2011, submitted) discovered that a probabilistic learner that tracks sequences of container nodes (a linguistic representation) can learn some of the syntactic islands.</a:t>
            </a:r>
          </a:p>
        </p:txBody>
      </p:sp>
      <p:sp>
        <p:nvSpPr>
          <p:cNvPr id="42" name="Rectangle 41"/>
          <p:cNvSpPr/>
          <p:nvPr/>
        </p:nvSpPr>
        <p:spPr>
          <a:xfrm>
            <a:off x="838200" y="2743200"/>
            <a:ext cx="6934200" cy="1938992"/>
          </a:xfrm>
          <a:prstGeom prst="rect">
            <a:avLst/>
          </a:prstGeom>
        </p:spPr>
        <p:txBody>
          <a:bodyPr wrap="square">
            <a:spAutoFit/>
          </a:bodyPr>
          <a:lstStyle/>
          <a:p>
            <a:pPr defTabSz="457200"/>
            <a:r>
              <a:rPr lang="en-US" b="0" dirty="0">
                <a:latin typeface="Calibri"/>
                <a:cs typeface="Calibri"/>
              </a:rPr>
              <a:t>[</a:t>
            </a:r>
            <a:r>
              <a:rPr lang="en-US" b="0" baseline="-25000" dirty="0">
                <a:latin typeface="Calibri"/>
                <a:cs typeface="Calibri"/>
              </a:rPr>
              <a:t>CP</a:t>
            </a:r>
            <a:r>
              <a:rPr lang="en-US" b="0" dirty="0">
                <a:latin typeface="Calibri"/>
                <a:cs typeface="Calibri"/>
              </a:rPr>
              <a:t> </a:t>
            </a:r>
            <a:r>
              <a:rPr lang="en-US" b="0" dirty="0">
                <a:solidFill>
                  <a:schemeClr val="bg2"/>
                </a:solidFill>
                <a:latin typeface="Calibri"/>
                <a:cs typeface="Calibri"/>
              </a:rPr>
              <a:t>Who</a:t>
            </a:r>
            <a:r>
              <a:rPr lang="en-US" b="0" dirty="0">
                <a:latin typeface="Calibri"/>
                <a:cs typeface="Calibri"/>
              </a:rPr>
              <a:t> did [</a:t>
            </a:r>
            <a:r>
              <a:rPr lang="en-US" b="0" baseline="-25000" dirty="0">
                <a:latin typeface="Calibri"/>
                <a:cs typeface="Calibri"/>
              </a:rPr>
              <a:t>IP</a:t>
            </a:r>
            <a:r>
              <a:rPr lang="en-US" b="0" dirty="0">
                <a:latin typeface="Calibri"/>
                <a:cs typeface="Calibri"/>
              </a:rPr>
              <a:t> she [</a:t>
            </a:r>
            <a:r>
              <a:rPr lang="en-US" b="0" baseline="-25000" dirty="0">
                <a:latin typeface="Calibri"/>
                <a:cs typeface="Calibri"/>
              </a:rPr>
              <a:t>VP </a:t>
            </a:r>
            <a:r>
              <a:rPr lang="en-US" b="0" dirty="0">
                <a:latin typeface="Calibri"/>
                <a:cs typeface="Calibri"/>
              </a:rPr>
              <a:t>like </a:t>
            </a:r>
            <a:r>
              <a:rPr lang="en-US" b="0" dirty="0">
                <a:solidFill>
                  <a:schemeClr val="bg2"/>
                </a:solidFill>
                <a:latin typeface="Calibri"/>
                <a:cs typeface="Calibri"/>
              </a:rPr>
              <a:t>__</a:t>
            </a:r>
            <a:r>
              <a:rPr lang="en-US" b="0" baseline="-25000" dirty="0">
                <a:solidFill>
                  <a:schemeClr val="bg2"/>
                </a:solidFill>
                <a:latin typeface="Calibri"/>
                <a:cs typeface="Calibri"/>
              </a:rPr>
              <a:t>who</a:t>
            </a:r>
            <a:r>
              <a:rPr lang="en-US" b="0" dirty="0">
                <a:latin typeface="Calibri"/>
                <a:cs typeface="Calibri"/>
              </a:rPr>
              <a:t>]]]?</a:t>
            </a:r>
          </a:p>
          <a:p>
            <a:pPr defTabSz="457200"/>
            <a:r>
              <a:rPr lang="en-US" b="0" dirty="0">
                <a:latin typeface="Calibri"/>
                <a:cs typeface="Calibri"/>
              </a:rPr>
              <a:t> 	                </a:t>
            </a:r>
            <a:r>
              <a:rPr lang="en-US" b="0" dirty="0">
                <a:solidFill>
                  <a:srgbClr val="660066"/>
                </a:solidFill>
                <a:latin typeface="Calibri"/>
                <a:cs typeface="Calibri"/>
              </a:rPr>
              <a:t>IP         VP</a:t>
            </a:r>
          </a:p>
          <a:p>
            <a:pPr defTabSz="457200"/>
            <a:endParaRPr lang="en-US" b="0" dirty="0">
              <a:latin typeface="Calibri"/>
              <a:cs typeface="Calibri"/>
            </a:endParaRPr>
          </a:p>
          <a:p>
            <a:pPr defTabSz="457200"/>
            <a:r>
              <a:rPr lang="en-US" b="0" dirty="0">
                <a:latin typeface="Calibri"/>
                <a:cs typeface="Calibri"/>
              </a:rPr>
              <a:t>Container node sequence characterizing this dependency: </a:t>
            </a:r>
            <a:r>
              <a:rPr lang="en-US" b="0" dirty="0">
                <a:solidFill>
                  <a:srgbClr val="660066"/>
                </a:solidFill>
                <a:latin typeface="Calibri"/>
                <a:cs typeface="Calibri"/>
              </a:rPr>
              <a:t>IP-VP</a:t>
            </a:r>
            <a:endParaRPr lang="en-US">
              <a:solidFill>
                <a:srgbClr val="660066"/>
              </a:solidFill>
            </a:endParaRPr>
          </a:p>
        </p:txBody>
      </p:sp>
      <p:sp>
        <p:nvSpPr>
          <p:cNvPr id="43" name="TextBox 42"/>
          <p:cNvSpPr txBox="1"/>
          <p:nvPr/>
        </p:nvSpPr>
        <p:spPr>
          <a:xfrm>
            <a:off x="5715000" y="3200400"/>
            <a:ext cx="1878602" cy="369332"/>
          </a:xfrm>
          <a:prstGeom prst="rect">
            <a:avLst/>
          </a:prstGeom>
          <a:noFill/>
        </p:spPr>
        <p:txBody>
          <a:bodyPr wrap="none" rtlCol="0">
            <a:spAutoFit/>
          </a:bodyPr>
          <a:lstStyle/>
          <a:p>
            <a:r>
              <a:rPr lang="en-US" sz="1800" b="0">
                <a:solidFill>
                  <a:srgbClr val="660066"/>
                </a:solidFill>
              </a:rPr>
              <a:t>Container nodes</a:t>
            </a:r>
          </a:p>
        </p:txBody>
      </p:sp>
      <p:cxnSp>
        <p:nvCxnSpPr>
          <p:cNvPr id="45" name="Straight Arrow Connector 44"/>
          <p:cNvCxnSpPr/>
          <p:nvPr/>
        </p:nvCxnSpPr>
        <p:spPr bwMode="auto">
          <a:xfrm rot="10800000">
            <a:off x="3810000" y="3429000"/>
            <a:ext cx="1828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Syntactic islands</a:t>
            </a:r>
          </a:p>
        </p:txBody>
      </p:sp>
      <p:sp>
        <p:nvSpPr>
          <p:cNvPr id="3" name="Content Placeholder 2"/>
          <p:cNvSpPr>
            <a:spLocks/>
          </p:cNvSpPr>
          <p:nvPr/>
        </p:nvSpPr>
        <p:spPr bwMode="auto">
          <a:xfrm>
            <a:off x="152400" y="1295400"/>
            <a:ext cx="8763000" cy="5029200"/>
          </a:xfrm>
          <a:prstGeom prst="rect">
            <a:avLst/>
          </a:prstGeom>
          <a:noFill/>
          <a:ln w="9525">
            <a:noFill/>
            <a:miter lim="800000"/>
            <a:headEnd/>
            <a:tailEnd/>
          </a:ln>
          <a:effectLst/>
        </p:spPr>
        <p:txBody>
          <a:bodyPr>
            <a:prstTxWarp prst="textNoShape">
              <a:avLst/>
            </a:prstTxWarp>
          </a:bodyPr>
          <a:lstStyle/>
          <a:p>
            <a:pPr marL="342900" indent="-342900"/>
            <a:r>
              <a:rPr lang="en-US" sz="2000" b="0"/>
              <a:t>	Pearl &amp; Sprouse (2011, submitted) discovered that a probabilistic learner that tracks sequences of container nodes (a linguistic representation) can learn some of the syntactic islands. It’s unclear whether knowledge of container nodes is innate or derived.</a:t>
            </a:r>
          </a:p>
        </p:txBody>
      </p:sp>
      <p:sp>
        <p:nvSpPr>
          <p:cNvPr id="4" name="Line 1028"/>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Line 1029"/>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Text Box 1032"/>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7" name="Text Box 1033"/>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8" name="Text Box 1034"/>
          <p:cNvSpPr txBox="1">
            <a:spLocks noChangeArrowheads="1"/>
          </p:cNvSpPr>
          <p:nvPr/>
        </p:nvSpPr>
        <p:spPr bwMode="auto">
          <a:xfrm>
            <a:off x="1371600" y="3657600"/>
            <a:ext cx="24384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rgbClr val="CA3109"/>
                </a:solidFill>
              </a:rPr>
              <a:t>Track container nodes?</a:t>
            </a:r>
          </a:p>
        </p:txBody>
      </p:sp>
      <p:sp>
        <p:nvSpPr>
          <p:cNvPr id="9" name="Text Box 1035"/>
          <p:cNvSpPr txBox="1">
            <a:spLocks noChangeArrowheads="1"/>
          </p:cNvSpPr>
          <p:nvPr/>
        </p:nvSpPr>
        <p:spPr bwMode="auto">
          <a:xfrm>
            <a:off x="4419600" y="5181600"/>
            <a:ext cx="3886200" cy="581025"/>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tx2"/>
                </a:solidFill>
              </a:rPr>
              <a:t>Use statistical learning abilities to track sequences of container nodes</a:t>
            </a:r>
          </a:p>
        </p:txBody>
      </p:sp>
      <p:sp>
        <p:nvSpPr>
          <p:cNvPr id="10" name="Line 1038"/>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 name="Line 1039"/>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 name="Line 1040"/>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 name="Line 1041"/>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 name="Line 1042"/>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 name="Line 1043"/>
          <p:cNvSpPr>
            <a:spLocks noChangeShapeType="1"/>
          </p:cNvSpPr>
          <p:nvPr/>
        </p:nvSpPr>
        <p:spPr bwMode="auto">
          <a:xfrm>
            <a:off x="2286000" y="4724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 name="Text Box 1044"/>
          <p:cNvSpPr txBox="1">
            <a:spLocks noChangeArrowheads="1"/>
          </p:cNvSpPr>
          <p:nvPr/>
        </p:nvSpPr>
        <p:spPr bwMode="auto">
          <a:xfrm>
            <a:off x="6400800" y="44958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17" name="Text Box 1045"/>
          <p:cNvSpPr txBox="1">
            <a:spLocks noChangeArrowheads="1"/>
          </p:cNvSpPr>
          <p:nvPr/>
        </p:nvSpPr>
        <p:spPr bwMode="auto">
          <a:xfrm>
            <a:off x="1371600" y="44958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18" name="Line 1046"/>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 name="Text Box 1047"/>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0" name="Text Box 1048"/>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1" name="Line 1049"/>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 name="Text Box 1050"/>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3" name="Text Box 1051"/>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4" name="Line 1052"/>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 name="Text Box 1053"/>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6" name="Text Box 1054"/>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27" name="Line 1055"/>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 name="Text Box 1056"/>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29" name="Text Box 1057"/>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30" name="Line 1058"/>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 name="Text Box 1059"/>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32" name="Text Box 1060"/>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33" name="Line 1061"/>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 name="Text Box 1062"/>
          <p:cNvSpPr txBox="1">
            <a:spLocks noChangeArrowheads="1"/>
          </p:cNvSpPr>
          <p:nvPr/>
        </p:nvSpPr>
        <p:spPr bwMode="auto">
          <a:xfrm>
            <a:off x="3886200" y="3048000"/>
            <a:ext cx="73818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bg2"/>
                </a:solidFill>
              </a:rPr>
              <a:t>innate</a:t>
            </a:r>
          </a:p>
        </p:txBody>
      </p:sp>
      <p:sp>
        <p:nvSpPr>
          <p:cNvPr id="35" name="Text Box 1063"/>
          <p:cNvSpPr txBox="1">
            <a:spLocks noChangeArrowheads="1"/>
          </p:cNvSpPr>
          <p:nvPr/>
        </p:nvSpPr>
        <p:spPr bwMode="auto">
          <a:xfrm>
            <a:off x="3886200" y="6324600"/>
            <a:ext cx="850900"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rgbClr val="CA3109"/>
                </a:solidFill>
              </a:rPr>
              <a:t>derived</a:t>
            </a:r>
          </a:p>
        </p:txBody>
      </p:sp>
      <p:sp>
        <p:nvSpPr>
          <p:cNvPr id="36" name="Line 1064"/>
          <p:cNvSpPr>
            <a:spLocks noChangeShapeType="1"/>
          </p:cNvSpPr>
          <p:nvPr/>
        </p:nvSpPr>
        <p:spPr bwMode="auto">
          <a:xfrm>
            <a:off x="4267200" y="33528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7" name="Text Box 1065"/>
          <p:cNvSpPr txBox="1">
            <a:spLocks noChangeArrowheads="1"/>
          </p:cNvSpPr>
          <p:nvPr/>
        </p:nvSpPr>
        <p:spPr bwMode="auto">
          <a:xfrm>
            <a:off x="3429000" y="31242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hlink"/>
                </a:solidFill>
              </a:rPr>
              <a:t>domain-specific</a:t>
            </a:r>
          </a:p>
        </p:txBody>
      </p:sp>
      <p:sp>
        <p:nvSpPr>
          <p:cNvPr id="38" name="Text Box 1066"/>
          <p:cNvSpPr txBox="1">
            <a:spLocks noChangeArrowheads="1"/>
          </p:cNvSpPr>
          <p:nvPr/>
        </p:nvSpPr>
        <p:spPr bwMode="auto">
          <a:xfrm>
            <a:off x="3505200" y="6400800"/>
            <a:ext cx="1595438"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b="0">
                <a:solidFill>
                  <a:schemeClr val="folHlink"/>
                </a:solidFill>
              </a:rPr>
              <a:t>domain-general</a:t>
            </a:r>
          </a:p>
        </p:txBody>
      </p:sp>
      <p:sp>
        <p:nvSpPr>
          <p:cNvPr id="39" name="Text Box 1034"/>
          <p:cNvSpPr txBox="1">
            <a:spLocks noChangeArrowheads="1"/>
          </p:cNvSpPr>
          <p:nvPr/>
        </p:nvSpPr>
        <p:spPr bwMode="auto">
          <a:xfrm>
            <a:off x="4572000" y="3657600"/>
            <a:ext cx="2438400" cy="336550"/>
          </a:xfrm>
          <a:prstGeom prst="rect">
            <a:avLst/>
          </a:prstGeom>
          <a:solidFill>
            <a:schemeClr val="bg1"/>
          </a:solidFill>
          <a:ln w="9525">
            <a:noFill/>
            <a:miter lim="800000"/>
            <a:headEnd/>
            <a:tailEnd/>
          </a:ln>
        </p:spPr>
        <p:txBody>
          <a:bodyPr>
            <a:prstTxWarp prst="textNoShape">
              <a:avLst/>
            </a:prstTxWarp>
            <a:spAutoFit/>
          </a:bodyPr>
          <a:lstStyle/>
          <a:p>
            <a:r>
              <a:rPr lang="en-US" sz="1600" b="0">
                <a:solidFill>
                  <a:schemeClr val="accent1"/>
                </a:solidFill>
              </a:rPr>
              <a:t>Track container nodes?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4322" name="Rectangle 2"/>
          <p:cNvSpPr>
            <a:spLocks noGrp="1" noChangeArrowheads="1"/>
          </p:cNvSpPr>
          <p:nvPr>
            <p:ph type="title"/>
          </p:nvPr>
        </p:nvSpPr>
        <p:spPr>
          <a:xfrm>
            <a:off x="0" y="0"/>
            <a:ext cx="9144000" cy="1143000"/>
          </a:xfrm>
          <a:noFill/>
          <a:ln/>
        </p:spPr>
        <p:txBody>
          <a:bodyPr/>
          <a:lstStyle/>
          <a:p>
            <a:r>
              <a:rPr lang="en-US" sz="3200"/>
              <a:t>English Yes/No Questions</a:t>
            </a:r>
          </a:p>
        </p:txBody>
      </p:sp>
      <p:sp>
        <p:nvSpPr>
          <p:cNvPr id="2104324" name="Text Box 4"/>
          <p:cNvSpPr txBox="1">
            <a:spLocks noChangeArrowheads="1"/>
          </p:cNvSpPr>
          <p:nvPr/>
        </p:nvSpPr>
        <p:spPr bwMode="auto">
          <a:xfrm>
            <a:off x="381001" y="4953000"/>
            <a:ext cx="4724400" cy="473075"/>
          </a:xfrm>
          <a:prstGeom prst="rect">
            <a:avLst/>
          </a:prstGeom>
          <a:solidFill>
            <a:schemeClr val="accent1">
              <a:alpha val="19000"/>
            </a:schemeClr>
          </a:solidFill>
          <a:ln w="15875">
            <a:solidFill>
              <a:schemeClr val="tx2"/>
            </a:solidFill>
            <a:miter lim="800000"/>
            <a:headEnd/>
            <a:tailEnd/>
          </a:ln>
        </p:spPr>
        <p:txBody>
          <a:bodyPr wrap="square">
            <a:prstTxWarp prst="textNoShape">
              <a:avLst/>
            </a:prstTxWarp>
            <a:spAutoFit/>
          </a:bodyPr>
          <a:lstStyle/>
          <a:p>
            <a:r>
              <a:rPr lang="en-US" b="0"/>
              <a:t>Rule: Move main clause auxiliary</a:t>
            </a:r>
          </a:p>
        </p:txBody>
      </p:sp>
      <p:sp>
        <p:nvSpPr>
          <p:cNvPr id="2104327" name="Text Box 7"/>
          <p:cNvSpPr txBox="1">
            <a:spLocks noChangeArrowheads="1"/>
          </p:cNvSpPr>
          <p:nvPr/>
        </p:nvSpPr>
        <p:spPr bwMode="auto">
          <a:xfrm>
            <a:off x="609600" y="55626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Is</a:t>
            </a:r>
            <a:r>
              <a:rPr lang="en-US" b="0"/>
              <a:t> the girl who can solve the labyrinth happy?</a:t>
            </a:r>
          </a:p>
        </p:txBody>
      </p:sp>
      <p:sp>
        <p:nvSpPr>
          <p:cNvPr id="2104328" name="Text Box 8"/>
          <p:cNvSpPr txBox="1">
            <a:spLocks noChangeArrowheads="1"/>
          </p:cNvSpPr>
          <p:nvPr/>
        </p:nvSpPr>
        <p:spPr bwMode="auto">
          <a:xfrm>
            <a:off x="304800" y="914400"/>
            <a:ext cx="8382000"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Crain &amp; Nakayama (1987) showed that children as young as 3 years old know how to form complex yes/no questions.  They use a structure-dependent rule. </a:t>
            </a:r>
          </a:p>
        </p:txBody>
      </p:sp>
      <p:sp>
        <p:nvSpPr>
          <p:cNvPr id="2104329" name="AutoShape 9"/>
          <p:cNvSpPr>
            <a:spLocks noChangeArrowheads="1"/>
          </p:cNvSpPr>
          <p:nvPr/>
        </p:nvSpPr>
        <p:spPr bwMode="auto">
          <a:xfrm>
            <a:off x="1981200" y="5562600"/>
            <a:ext cx="3733800" cy="457200"/>
          </a:xfrm>
          <a:prstGeom prst="roundRect">
            <a:avLst>
              <a:gd name="adj" fmla="val 16667"/>
            </a:avLst>
          </a:prstGeom>
          <a:solidFill>
            <a:schemeClr val="accent1">
              <a:alpha val="28999"/>
            </a:schemeClr>
          </a:solidFill>
          <a:ln w="9525">
            <a:solidFill>
              <a:schemeClr val="tx1"/>
            </a:solidFill>
            <a:round/>
            <a:headEnd/>
            <a:tailEnd/>
          </a:ln>
        </p:spPr>
        <p:txBody>
          <a:bodyPr wrap="none" anchor="ctr">
            <a:prstTxWarp prst="textNoShape">
              <a:avLst/>
            </a:prstTxWarp>
          </a:bodyPr>
          <a:lstStyle/>
          <a:p>
            <a:endParaRPr lang="en-US"/>
          </a:p>
        </p:txBody>
      </p:sp>
      <p:pic>
        <p:nvPicPr>
          <p:cNvPr id="2104331" name="Picture 11"/>
          <p:cNvPicPr>
            <a:picLocks noChangeAspect="1" noChangeArrowheads="1"/>
          </p:cNvPicPr>
          <p:nvPr/>
        </p:nvPicPr>
        <p:blipFill>
          <a:blip r:embed="rId3"/>
          <a:srcRect/>
          <a:stretch>
            <a:fillRect/>
          </a:stretch>
        </p:blipFill>
        <p:spPr bwMode="auto">
          <a:xfrm>
            <a:off x="2665413" y="2362200"/>
            <a:ext cx="3810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094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Recap</a:t>
            </a:r>
          </a:p>
        </p:txBody>
      </p:sp>
      <p:sp>
        <p:nvSpPr>
          <p:cNvPr id="2130947" name="Content Placeholder 2"/>
          <p:cNvSpPr>
            <a:spLocks/>
          </p:cNvSpPr>
          <p:nvPr/>
        </p:nvSpPr>
        <p:spPr bwMode="auto">
          <a:xfrm>
            <a:off x="152400" y="990600"/>
            <a:ext cx="8763000" cy="502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200" b="0">
                <a:ea typeface="Osaka" pitchFamily="-84" charset="-128"/>
                <a:cs typeface="Osaka" pitchFamily="-84" charset="-128"/>
              </a:rPr>
              <a:t>There are several examples of poverty of the stimulus problems in language learning, such as the representation of English anaphoric </a:t>
            </a:r>
            <a:r>
              <a:rPr lang="en-US" sz="2200" b="0" i="1">
                <a:ea typeface="Osaka" pitchFamily="-84" charset="-128"/>
                <a:cs typeface="Osaka" pitchFamily="-84" charset="-128"/>
              </a:rPr>
              <a:t>one</a:t>
            </a:r>
            <a:r>
              <a:rPr lang="en-US" sz="2200" b="0">
                <a:ea typeface="Osaka" pitchFamily="-84" charset="-128"/>
                <a:cs typeface="Osaka" pitchFamily="-84" charset="-128"/>
              </a:rPr>
              <a:t>, and the existence of syntactic islands.</a:t>
            </a:r>
          </a:p>
          <a:p>
            <a:pPr marL="342900" indent="-342900" eaLnBrk="1" hangingPunct="1">
              <a:spcBef>
                <a:spcPct val="20000"/>
              </a:spcBef>
              <a:buFontTx/>
              <a:buChar char="•"/>
            </a:pPr>
            <a:endParaRPr lang="en-US" sz="2200" b="0">
              <a:solidFill>
                <a:srgbClr val="FFFF00"/>
              </a:solidFill>
              <a:ea typeface="Osaka" pitchFamily="-84" charset="-128"/>
              <a:cs typeface="Osaka" pitchFamily="-84" charset="-128"/>
            </a:endParaRPr>
          </a:p>
          <a:p>
            <a:pPr marL="342900" indent="-342900" eaLnBrk="1" hangingPunct="1">
              <a:spcBef>
                <a:spcPct val="20000"/>
              </a:spcBef>
              <a:buFontTx/>
              <a:buChar char="•"/>
            </a:pPr>
            <a:r>
              <a:rPr lang="en-US" sz="2200" b="0">
                <a:ea typeface="Osaka" pitchFamily="-84" charset="-128"/>
                <a:cs typeface="Osaka" pitchFamily="-84" charset="-128"/>
              </a:rPr>
              <a:t>Children require some knowledge to help them solve these problems, but there are different kinds of knowledge they could have. </a:t>
            </a:r>
          </a:p>
          <a:p>
            <a:pPr marL="342900" indent="-342900" eaLnBrk="1" hangingPunct="1">
              <a:spcBef>
                <a:spcPct val="20000"/>
              </a:spcBef>
              <a:buFontTx/>
              <a:buChar char="•"/>
            </a:pPr>
            <a:endParaRPr lang="en-US" sz="2200" b="0">
              <a:ea typeface="Osaka" pitchFamily="-84" charset="-128"/>
              <a:cs typeface="Osaka" pitchFamily="-84" charset="-128"/>
            </a:endParaRPr>
          </a:p>
          <a:p>
            <a:pPr marL="342900" indent="-342900" eaLnBrk="1" hangingPunct="1">
              <a:spcBef>
                <a:spcPct val="20000"/>
              </a:spcBef>
              <a:buFontTx/>
              <a:buChar char="•"/>
            </a:pPr>
            <a:r>
              <a:rPr lang="en-US" sz="2200" b="0">
                <a:ea typeface="Osaka" pitchFamily="-84" charset="-128"/>
                <a:cs typeface="Osaka" pitchFamily="-84" charset="-128"/>
              </a:rPr>
              <a:t>Nativists believe at least some of the knowledge is innate.  Linguistic nativists believe that at least some of the knowledge is both innate and domain-specific.</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buFontTx/>
              <a:buChar char="•"/>
            </a:pPr>
            <a:r>
              <a:rPr lang="en-US" sz="2200" b="0">
                <a:ea typeface="Osaka" pitchFamily="-84" charset="-128"/>
                <a:cs typeface="Osaka" pitchFamily="-84" charset="-128"/>
              </a:rPr>
              <a:t>Computational modeling studies can help us determine what knowledge is necessary for successful acquisition to occur.</a:t>
            </a:r>
            <a:endParaRPr lang="en-US" sz="2200" b="0">
              <a:solidFill>
                <a:srgbClr val="FFFFFF"/>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6210" name="Rectangle 2"/>
          <p:cNvSpPr>
            <a:spLocks noChangeArrowheads="1"/>
          </p:cNvSpPr>
          <p:nvPr/>
        </p:nvSpPr>
        <p:spPr bwMode="auto">
          <a:xfrm>
            <a:off x="685800" y="7620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Questions?</a:t>
            </a:r>
          </a:p>
        </p:txBody>
      </p:sp>
      <p:pic>
        <p:nvPicPr>
          <p:cNvPr id="1886211" name="Picture 3"/>
          <p:cNvPicPr>
            <a:picLocks noChangeAspect="1" noChangeArrowheads="1"/>
          </p:cNvPicPr>
          <p:nvPr/>
        </p:nvPicPr>
        <p:blipFill>
          <a:blip r:embed="rId2"/>
          <a:srcRect/>
          <a:stretch>
            <a:fillRect/>
          </a:stretch>
        </p:blipFill>
        <p:spPr bwMode="auto">
          <a:xfrm>
            <a:off x="2667000" y="1752600"/>
            <a:ext cx="3886200" cy="2659063"/>
          </a:xfrm>
          <a:prstGeom prst="rect">
            <a:avLst/>
          </a:prstGeom>
          <a:noFill/>
          <a:ln w="9525">
            <a:noFill/>
            <a:miter lim="800000"/>
            <a:headEnd/>
            <a:tailEnd/>
          </a:ln>
          <a:effectLst/>
        </p:spPr>
      </p:pic>
      <p:sp>
        <p:nvSpPr>
          <p:cNvPr id="1886212" name="Rectangle 4"/>
          <p:cNvSpPr>
            <a:spLocks noChangeArrowheads="1"/>
          </p:cNvSpPr>
          <p:nvPr/>
        </p:nvSpPr>
        <p:spPr bwMode="auto">
          <a:xfrm>
            <a:off x="304800" y="4876800"/>
            <a:ext cx="86106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b="0">
                <a:solidFill>
                  <a:schemeClr val="folHlink"/>
                </a:solidFill>
                <a:ea typeface="Osaka" pitchFamily="-84" charset="-128"/>
                <a:cs typeface="Osaka" pitchFamily="-84" charset="-128"/>
              </a:rPr>
              <a:t>You should be able to do all the questions on HW3 and the review questions for poverty of the stimulus.  Use the rest of the time to work on these and ask us questions about them.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22" name="Rectangle 2"/>
          <p:cNvSpPr>
            <a:spLocks noGrp="1" noChangeArrowheads="1"/>
          </p:cNvSpPr>
          <p:nvPr>
            <p:ph type="title"/>
          </p:nvPr>
        </p:nvSpPr>
        <p:spPr>
          <a:xfrm>
            <a:off x="0" y="0"/>
            <a:ext cx="9144000" cy="1143000"/>
          </a:xfrm>
          <a:noFill/>
          <a:ln/>
        </p:spPr>
        <p:txBody>
          <a:bodyPr/>
          <a:lstStyle/>
          <a:p>
            <a:r>
              <a:rPr lang="en-US" sz="3200"/>
              <a:t>English Yes/No Questions</a:t>
            </a:r>
          </a:p>
        </p:txBody>
      </p:sp>
      <p:sp>
        <p:nvSpPr>
          <p:cNvPr id="2078723" name="Text Box 3"/>
          <p:cNvSpPr txBox="1">
            <a:spLocks noChangeArrowheads="1"/>
          </p:cNvSpPr>
          <p:nvPr/>
        </p:nvSpPr>
        <p:spPr bwMode="auto">
          <a:xfrm>
            <a:off x="381000" y="1143000"/>
            <a:ext cx="8534400" cy="1187450"/>
          </a:xfrm>
          <a:prstGeom prst="rect">
            <a:avLst/>
          </a:prstGeom>
          <a:noFill/>
          <a:ln w="9525">
            <a:noFill/>
            <a:miter lim="800000"/>
            <a:headEnd/>
            <a:tailEnd/>
          </a:ln>
        </p:spPr>
        <p:txBody>
          <a:bodyPr>
            <a:prstTxWarp prst="textNoShape">
              <a:avLst/>
            </a:prstTxWarp>
            <a:spAutoFit/>
          </a:bodyPr>
          <a:lstStyle/>
          <a:p>
            <a:r>
              <a:rPr lang="en-US" b="0"/>
              <a:t>The problem is that simple yes/no questions are compatible with a lot of different rules, both structure-independent and structure-dependent.</a:t>
            </a:r>
          </a:p>
        </p:txBody>
      </p:sp>
      <p:sp>
        <p:nvSpPr>
          <p:cNvPr id="2078724" name="Text Box 4"/>
          <p:cNvSpPr txBox="1">
            <a:spLocks noChangeArrowheads="1"/>
          </p:cNvSpPr>
          <p:nvPr/>
        </p:nvSpPr>
        <p:spPr bwMode="auto">
          <a:xfrm>
            <a:off x="685800" y="28194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2078725" name="Text Box 5"/>
          <p:cNvSpPr txBox="1">
            <a:spLocks noChangeArrowheads="1"/>
          </p:cNvSpPr>
          <p:nvPr/>
        </p:nvSpPr>
        <p:spPr bwMode="auto">
          <a:xfrm>
            <a:off x="3733800" y="2438400"/>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2078726" name="Text Box 6"/>
          <p:cNvSpPr txBox="1">
            <a:spLocks noChangeArrowheads="1"/>
          </p:cNvSpPr>
          <p:nvPr/>
        </p:nvSpPr>
        <p:spPr bwMode="auto">
          <a:xfrm>
            <a:off x="5029200" y="3200400"/>
            <a:ext cx="36734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last auxiliary?</a:t>
            </a:r>
          </a:p>
        </p:txBody>
      </p:sp>
      <p:sp>
        <p:nvSpPr>
          <p:cNvPr id="2078727" name="Text Box 7"/>
          <p:cNvSpPr txBox="1">
            <a:spLocks noChangeArrowheads="1"/>
          </p:cNvSpPr>
          <p:nvPr/>
        </p:nvSpPr>
        <p:spPr bwMode="auto">
          <a:xfrm>
            <a:off x="2438400" y="4191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2078728" name="Text Box 8"/>
          <p:cNvSpPr txBox="1">
            <a:spLocks noChangeArrowheads="1"/>
          </p:cNvSpPr>
          <p:nvPr/>
        </p:nvSpPr>
        <p:spPr bwMode="auto">
          <a:xfrm>
            <a:off x="381000" y="5181600"/>
            <a:ext cx="8434388"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auxiliary in even-numbered position in sentence?</a:t>
            </a:r>
          </a:p>
        </p:txBody>
      </p:sp>
      <p:sp>
        <p:nvSpPr>
          <p:cNvPr id="2078729" name="Text Box 9"/>
          <p:cNvSpPr txBox="1">
            <a:spLocks noChangeArrowheads="1"/>
          </p:cNvSpPr>
          <p:nvPr/>
        </p:nvSpPr>
        <p:spPr bwMode="auto">
          <a:xfrm>
            <a:off x="1752600" y="5867400"/>
            <a:ext cx="55022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auxiliary closest to a noun?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0228" name="Rectangle 4"/>
          <p:cNvSpPr>
            <a:spLocks noGrp="1" noChangeArrowheads="1"/>
          </p:cNvSpPr>
          <p:nvPr>
            <p:ph type="title"/>
          </p:nvPr>
        </p:nvSpPr>
        <p:spPr>
          <a:xfrm>
            <a:off x="0" y="0"/>
            <a:ext cx="9144000" cy="1143000"/>
          </a:xfrm>
          <a:noFill/>
          <a:ln/>
        </p:spPr>
        <p:txBody>
          <a:bodyPr/>
          <a:lstStyle/>
          <a:p>
            <a:r>
              <a:rPr lang="en-US" sz="3200"/>
              <a:t>English Yes/No Questions</a:t>
            </a:r>
          </a:p>
        </p:txBody>
      </p:sp>
      <p:sp>
        <p:nvSpPr>
          <p:cNvPr id="2100229" name="Text Box 5"/>
          <p:cNvSpPr txBox="1">
            <a:spLocks noChangeArrowheads="1"/>
          </p:cNvSpPr>
          <p:nvPr/>
        </p:nvSpPr>
        <p:spPr bwMode="auto">
          <a:xfrm>
            <a:off x="381000" y="1143000"/>
            <a:ext cx="8534400" cy="1200328"/>
          </a:xfrm>
          <a:prstGeom prst="rect">
            <a:avLst/>
          </a:prstGeom>
          <a:noFill/>
          <a:ln w="9525">
            <a:noFill/>
            <a:miter lim="800000"/>
            <a:headEnd/>
            <a:tailEnd/>
          </a:ln>
        </p:spPr>
        <p:txBody>
          <a:bodyPr>
            <a:prstTxWarp prst="textNoShape">
              <a:avLst/>
            </a:prstTxWarp>
            <a:spAutoFit/>
          </a:bodyPr>
          <a:lstStyle/>
          <a:p>
            <a:r>
              <a:rPr lang="en-US" b="0"/>
              <a:t>The correct rule is a structure-dependent rule (it requires the child to know that sentences can be divided into main and embedded clauses).</a:t>
            </a:r>
          </a:p>
        </p:txBody>
      </p:sp>
      <p:sp>
        <p:nvSpPr>
          <p:cNvPr id="2100230" name="Text Box 6"/>
          <p:cNvSpPr txBox="1">
            <a:spLocks noChangeArrowheads="1"/>
          </p:cNvSpPr>
          <p:nvPr/>
        </p:nvSpPr>
        <p:spPr bwMode="auto">
          <a:xfrm>
            <a:off x="685800" y="28194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2100231" name="Text Box 7"/>
          <p:cNvSpPr txBox="1">
            <a:spLocks noChangeArrowheads="1"/>
          </p:cNvSpPr>
          <p:nvPr/>
        </p:nvSpPr>
        <p:spPr bwMode="auto">
          <a:xfrm>
            <a:off x="3733800" y="2438400"/>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2100232" name="Text Box 8"/>
          <p:cNvSpPr txBox="1">
            <a:spLocks noChangeArrowheads="1"/>
          </p:cNvSpPr>
          <p:nvPr/>
        </p:nvSpPr>
        <p:spPr bwMode="auto">
          <a:xfrm>
            <a:off x="5029200" y="3200400"/>
            <a:ext cx="36734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last auxiliary?</a:t>
            </a:r>
          </a:p>
        </p:txBody>
      </p:sp>
      <p:sp>
        <p:nvSpPr>
          <p:cNvPr id="2100233" name="Text Box 9"/>
          <p:cNvSpPr txBox="1">
            <a:spLocks noChangeArrowheads="1"/>
          </p:cNvSpPr>
          <p:nvPr/>
        </p:nvSpPr>
        <p:spPr bwMode="auto">
          <a:xfrm>
            <a:off x="2438400" y="4191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2100234" name="Text Box 10"/>
          <p:cNvSpPr txBox="1">
            <a:spLocks noChangeArrowheads="1"/>
          </p:cNvSpPr>
          <p:nvPr/>
        </p:nvSpPr>
        <p:spPr bwMode="auto">
          <a:xfrm>
            <a:off x="381000" y="5181600"/>
            <a:ext cx="8434388"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auxiliary in even-numbered position in sentence?</a:t>
            </a:r>
          </a:p>
        </p:txBody>
      </p:sp>
      <p:sp>
        <p:nvSpPr>
          <p:cNvPr id="2100235" name="Text Box 11"/>
          <p:cNvSpPr txBox="1">
            <a:spLocks noChangeArrowheads="1"/>
          </p:cNvSpPr>
          <p:nvPr/>
        </p:nvSpPr>
        <p:spPr bwMode="auto">
          <a:xfrm>
            <a:off x="1752600" y="5867400"/>
            <a:ext cx="55022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auxiliary closest to a noun?</a:t>
            </a:r>
          </a:p>
        </p:txBody>
      </p:sp>
      <p:sp>
        <p:nvSpPr>
          <p:cNvPr id="2100236" name="Line 12"/>
          <p:cNvSpPr>
            <a:spLocks noChangeShapeType="1"/>
          </p:cNvSpPr>
          <p:nvPr/>
        </p:nvSpPr>
        <p:spPr bwMode="auto">
          <a:xfrm>
            <a:off x="3581400" y="2133600"/>
            <a:ext cx="4648200" cy="175260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2100237" name="Line 13"/>
          <p:cNvSpPr>
            <a:spLocks noChangeShapeType="1"/>
          </p:cNvSpPr>
          <p:nvPr/>
        </p:nvSpPr>
        <p:spPr bwMode="auto">
          <a:xfrm flipV="1">
            <a:off x="3810000" y="1981200"/>
            <a:ext cx="4267200" cy="160020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2100238" name="Line 14"/>
          <p:cNvSpPr>
            <a:spLocks noChangeShapeType="1"/>
          </p:cNvSpPr>
          <p:nvPr/>
        </p:nvSpPr>
        <p:spPr bwMode="auto">
          <a:xfrm flipV="1">
            <a:off x="914400" y="5105400"/>
            <a:ext cx="7010400" cy="144780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2100239" name="Line 15"/>
          <p:cNvSpPr>
            <a:spLocks noChangeShapeType="1"/>
          </p:cNvSpPr>
          <p:nvPr/>
        </p:nvSpPr>
        <p:spPr bwMode="auto">
          <a:xfrm>
            <a:off x="1143000" y="5105400"/>
            <a:ext cx="6781800" cy="114300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0770" name="Rectangle 2"/>
          <p:cNvSpPr>
            <a:spLocks noGrp="1" noChangeArrowheads="1"/>
          </p:cNvSpPr>
          <p:nvPr>
            <p:ph type="title"/>
          </p:nvPr>
        </p:nvSpPr>
        <p:spPr>
          <a:xfrm>
            <a:off x="0" y="0"/>
            <a:ext cx="9144000" cy="1143000"/>
          </a:xfrm>
          <a:noFill/>
          <a:ln/>
        </p:spPr>
        <p:txBody>
          <a:bodyPr/>
          <a:lstStyle/>
          <a:p>
            <a:r>
              <a:rPr lang="en-US" sz="3200"/>
              <a:t>English Yes/No Questions</a:t>
            </a:r>
          </a:p>
        </p:txBody>
      </p:sp>
      <p:sp>
        <p:nvSpPr>
          <p:cNvPr id="2080771" name="Text Box 3"/>
          <p:cNvSpPr txBox="1">
            <a:spLocks noChangeArrowheads="1"/>
          </p:cNvSpPr>
          <p:nvPr/>
        </p:nvSpPr>
        <p:spPr bwMode="auto">
          <a:xfrm>
            <a:off x="381000" y="4953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2080772" name="Text Box 4"/>
          <p:cNvSpPr txBox="1">
            <a:spLocks noChangeArrowheads="1"/>
          </p:cNvSpPr>
          <p:nvPr/>
        </p:nvSpPr>
        <p:spPr bwMode="auto">
          <a:xfrm>
            <a:off x="609600" y="55626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Is</a:t>
            </a:r>
            <a:r>
              <a:rPr lang="en-US" b="0"/>
              <a:t> the girl who can solve the labyrinth happy?</a:t>
            </a:r>
          </a:p>
        </p:txBody>
      </p:sp>
      <p:sp>
        <p:nvSpPr>
          <p:cNvPr id="2080773" name="Text Box 5"/>
          <p:cNvSpPr txBox="1">
            <a:spLocks noChangeArrowheads="1"/>
          </p:cNvSpPr>
          <p:nvPr/>
        </p:nvSpPr>
        <p:spPr bwMode="auto">
          <a:xfrm>
            <a:off x="304800" y="914400"/>
            <a:ext cx="8382000" cy="1187450"/>
          </a:xfrm>
          <a:prstGeom prst="rect">
            <a:avLst/>
          </a:prstGeom>
          <a:noFill/>
          <a:ln w="9525">
            <a:noFill/>
            <a:miter lim="800000"/>
            <a:headEnd/>
            <a:tailEnd/>
          </a:ln>
        </p:spPr>
        <p:txBody>
          <a:bodyPr>
            <a:prstTxWarp prst="textNoShape">
              <a:avLst/>
            </a:prstTxWarp>
            <a:spAutoFit/>
          </a:bodyPr>
          <a:lstStyle/>
          <a:p>
            <a:r>
              <a:rPr lang="en-US" b="0"/>
              <a:t>How do children choose the right rule from all the possible rules that are compatible?  That is, how do they generalize the right way from the subset of the data they encounter?</a:t>
            </a:r>
          </a:p>
        </p:txBody>
      </p:sp>
      <p:sp>
        <p:nvSpPr>
          <p:cNvPr id="2080774" name="AutoShape 6"/>
          <p:cNvSpPr>
            <a:spLocks noChangeArrowheads="1"/>
          </p:cNvSpPr>
          <p:nvPr/>
        </p:nvSpPr>
        <p:spPr bwMode="auto">
          <a:xfrm>
            <a:off x="1981200" y="5562600"/>
            <a:ext cx="3733800" cy="457200"/>
          </a:xfrm>
          <a:prstGeom prst="roundRect">
            <a:avLst>
              <a:gd name="adj" fmla="val 16667"/>
            </a:avLst>
          </a:prstGeom>
          <a:solidFill>
            <a:schemeClr val="accent1">
              <a:alpha val="28999"/>
            </a:schemeClr>
          </a:solidFill>
          <a:ln w="9525">
            <a:solidFill>
              <a:schemeClr val="tx1"/>
            </a:solidFill>
            <a:round/>
            <a:headEnd/>
            <a:tailEnd/>
          </a:ln>
        </p:spPr>
        <p:txBody>
          <a:bodyPr wrap="none" anchor="ctr">
            <a:prstTxWarp prst="textNoShape">
              <a:avLst/>
            </a:prstTxWarp>
          </a:bodyPr>
          <a:lstStyle/>
          <a:p>
            <a:endParaRPr lang="en-US"/>
          </a:p>
        </p:txBody>
      </p:sp>
      <p:sp>
        <p:nvSpPr>
          <p:cNvPr id="2080775" name="Oval 7"/>
          <p:cNvSpPr>
            <a:spLocks noChangeArrowheads="1"/>
          </p:cNvSpPr>
          <p:nvPr/>
        </p:nvSpPr>
        <p:spPr bwMode="auto">
          <a:xfrm>
            <a:off x="5867400" y="28194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2080776" name="Oval 8"/>
          <p:cNvSpPr>
            <a:spLocks noChangeArrowheads="1"/>
          </p:cNvSpPr>
          <p:nvPr/>
        </p:nvSpPr>
        <p:spPr bwMode="auto">
          <a:xfrm>
            <a:off x="6248400" y="38862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2080777" name="Text Box 9"/>
          <p:cNvSpPr txBox="1">
            <a:spLocks noChangeArrowheads="1"/>
          </p:cNvSpPr>
          <p:nvPr/>
        </p:nvSpPr>
        <p:spPr bwMode="auto">
          <a:xfrm>
            <a:off x="6477000" y="41910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2080778" name="Text Box 10"/>
          <p:cNvSpPr txBox="1">
            <a:spLocks noChangeArrowheads="1"/>
          </p:cNvSpPr>
          <p:nvPr/>
        </p:nvSpPr>
        <p:spPr bwMode="auto">
          <a:xfrm>
            <a:off x="5784850" y="2133600"/>
            <a:ext cx="2825750" cy="581025"/>
          </a:xfrm>
          <a:prstGeom prst="rect">
            <a:avLst/>
          </a:prstGeom>
          <a:noFill/>
          <a:ln w="9525">
            <a:noFill/>
            <a:miter lim="800000"/>
            <a:headEnd/>
            <a:tailEnd/>
          </a:ln>
        </p:spPr>
        <p:txBody>
          <a:bodyPr>
            <a:prstTxWarp prst="textNoShape">
              <a:avLst/>
            </a:prstTxWarp>
            <a:spAutoFit/>
          </a:bodyPr>
          <a:lstStyle/>
          <a:p>
            <a:r>
              <a:rPr lang="en-US" sz="1600" b="0">
                <a:solidFill>
                  <a:schemeClr val="tx2"/>
                </a:solidFill>
              </a:rPr>
              <a:t>structure-dependent generalization/rule</a:t>
            </a:r>
          </a:p>
        </p:txBody>
      </p:sp>
      <p:sp>
        <p:nvSpPr>
          <p:cNvPr id="2080779" name="Oval 11"/>
          <p:cNvSpPr>
            <a:spLocks noChangeArrowheads="1"/>
          </p:cNvSpPr>
          <p:nvPr/>
        </p:nvSpPr>
        <p:spPr bwMode="auto">
          <a:xfrm>
            <a:off x="5181600" y="3429000"/>
            <a:ext cx="3505200" cy="2057400"/>
          </a:xfrm>
          <a:prstGeom prst="ellipse">
            <a:avLst/>
          </a:prstGeom>
          <a:solidFill>
            <a:schemeClr val="folHlink">
              <a:alpha val="11000"/>
            </a:schemeClr>
          </a:solidFill>
          <a:ln w="63500">
            <a:solidFill>
              <a:schemeClr val="folHlink"/>
            </a:solidFill>
            <a:prstDash val="dash"/>
            <a:round/>
            <a:headEnd/>
            <a:tailEnd/>
          </a:ln>
        </p:spPr>
        <p:txBody>
          <a:bodyPr wrap="none" anchor="ctr">
            <a:prstTxWarp prst="textNoShape">
              <a:avLst/>
            </a:prstTxWarp>
          </a:bodyPr>
          <a:lstStyle/>
          <a:p>
            <a:pPr algn="ctr"/>
            <a:endParaRPr lang="en-US"/>
          </a:p>
        </p:txBody>
      </p:sp>
      <p:sp>
        <p:nvSpPr>
          <p:cNvPr id="2080781" name="Text Box 13"/>
          <p:cNvSpPr txBox="1">
            <a:spLocks noChangeArrowheads="1"/>
          </p:cNvSpPr>
          <p:nvPr/>
        </p:nvSpPr>
        <p:spPr bwMode="auto">
          <a:xfrm>
            <a:off x="2971800" y="3581400"/>
            <a:ext cx="2160588" cy="581025"/>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structure-independent</a:t>
            </a:r>
          </a:p>
          <a:p>
            <a:r>
              <a:rPr lang="en-US" sz="1600" b="0">
                <a:solidFill>
                  <a:schemeClr val="folHlink"/>
                </a:solidFill>
              </a:rPr>
              <a:t>generalization/rule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8178" name="Title 1"/>
          <p:cNvSpPr>
            <a:spLocks/>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Reasonable questions</a:t>
            </a:r>
          </a:p>
        </p:txBody>
      </p:sp>
      <p:sp>
        <p:nvSpPr>
          <p:cNvPr id="2098179" name="Content Placeholder 2"/>
          <p:cNvSpPr>
            <a:spLocks/>
          </p:cNvSpPr>
          <p:nvPr/>
        </p:nvSpPr>
        <p:spPr bwMode="auto">
          <a:xfrm>
            <a:off x="152400" y="1143000"/>
            <a:ext cx="8763000" cy="4495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200" b="0">
                <a:solidFill>
                  <a:srgbClr val="000000"/>
                </a:solidFill>
                <a:ea typeface="Osaka" pitchFamily="-84" charset="-128"/>
                <a:cs typeface="Osaka" pitchFamily="-84" charset="-128"/>
              </a:rPr>
              <a:t>What are some examples of linguistic knowledge that seem to present a poverty of the stimulus situation?</a:t>
            </a:r>
          </a:p>
          <a:p>
            <a:pPr marL="742950" lvl="1" indent="-285750" eaLnBrk="1" hangingPunct="1">
              <a:spcBef>
                <a:spcPct val="20000"/>
              </a:spcBef>
              <a:buFontTx/>
              <a:buChar char="–"/>
            </a:pPr>
            <a:r>
              <a:rPr lang="en-US" sz="2200" b="0">
                <a:solidFill>
                  <a:srgbClr val="000000"/>
                </a:solidFill>
                <a:ea typeface="Osaka" pitchFamily="-84" charset="-128"/>
                <a:cs typeface="Osaka" pitchFamily="-84" charset="-128"/>
              </a:rPr>
              <a:t>Structure-dependent rules</a:t>
            </a:r>
          </a:p>
          <a:p>
            <a:pPr marL="742950" lvl="1" indent="-285750" eaLnBrk="1" hangingPunct="1">
              <a:spcBef>
                <a:spcPct val="20000"/>
              </a:spcBef>
              <a:buFontTx/>
              <a:buChar char="–"/>
            </a:pPr>
            <a:r>
              <a:rPr lang="en-US" sz="2200" b="0">
                <a:solidFill>
                  <a:srgbClr val="000000"/>
                </a:solidFill>
                <a:ea typeface="Osaka" pitchFamily="-84" charset="-128"/>
                <a:cs typeface="Osaka" pitchFamily="-84" charset="-128"/>
              </a:rPr>
              <a:t>Anaphoric </a:t>
            </a:r>
            <a:r>
              <a:rPr lang="en-US" sz="2200" b="0" i="1">
                <a:solidFill>
                  <a:srgbClr val="000000"/>
                </a:solidFill>
                <a:ea typeface="Osaka" pitchFamily="-84" charset="-128"/>
                <a:cs typeface="Osaka" pitchFamily="-84" charset="-128"/>
              </a:rPr>
              <a:t>one</a:t>
            </a:r>
            <a:r>
              <a:rPr lang="en-US" sz="2200" b="0">
                <a:solidFill>
                  <a:srgbClr val="000000"/>
                </a:solidFill>
                <a:ea typeface="Osaka" pitchFamily="-84" charset="-128"/>
                <a:cs typeface="Osaka" pitchFamily="-84" charset="-128"/>
              </a:rPr>
              <a:t> in English</a:t>
            </a:r>
          </a:p>
          <a:p>
            <a:pPr marL="742950" lvl="1" indent="-285750" eaLnBrk="1" hangingPunct="1">
              <a:spcBef>
                <a:spcPct val="20000"/>
              </a:spcBef>
              <a:buFontTx/>
              <a:buChar char="–"/>
            </a:pPr>
            <a:endParaRPr lang="en-US" sz="1800" b="0">
              <a:solidFill>
                <a:srgbClr val="000000"/>
              </a:solidFill>
              <a:ea typeface="Osaka" pitchFamily="-84" charset="-128"/>
              <a:cs typeface="Osaka" pitchFamily="-84" charset="-128"/>
            </a:endParaRPr>
          </a:p>
          <a:p>
            <a:pPr marL="342900" indent="-342900" eaLnBrk="1" hangingPunct="1">
              <a:spcBef>
                <a:spcPct val="20000"/>
              </a:spcBef>
            </a:pPr>
            <a:r>
              <a:rPr lang="en-US" sz="2200" b="0">
                <a:solidFill>
                  <a:srgbClr val="000000"/>
                </a:solidFill>
                <a:ea typeface="Osaka" pitchFamily="-84" charset="-128"/>
                <a:cs typeface="Osaka" pitchFamily="-84" charset="-128"/>
              </a:rPr>
              <a:t>	</a:t>
            </a:r>
          </a:p>
          <a:p>
            <a:pPr marL="342900" indent="-342900" eaLnBrk="1" hangingPunct="1">
              <a:spcBef>
                <a:spcPct val="20000"/>
              </a:spcBef>
              <a:buFontTx/>
              <a:buChar char="•"/>
            </a:pPr>
            <a:endParaRPr lang="en-US" b="0">
              <a:solidFill>
                <a:srgbClr val="000000"/>
              </a:solidFill>
              <a:ea typeface="Osaka" pitchFamily="-84" charset="-128"/>
              <a:cs typeface="Osaka" pitchFamily="-84" charset="-128"/>
            </a:endParaRPr>
          </a:p>
        </p:txBody>
      </p:sp>
      <p:pic>
        <p:nvPicPr>
          <p:cNvPr id="2098181" name="Picture 5"/>
          <p:cNvPicPr>
            <a:picLocks noChangeAspect="1" noChangeArrowheads="1"/>
          </p:cNvPicPr>
          <p:nvPr/>
        </p:nvPicPr>
        <p:blipFill>
          <a:blip r:embed="rId2"/>
          <a:srcRect/>
          <a:stretch>
            <a:fillRect/>
          </a:stretch>
        </p:blipFill>
        <p:spPr bwMode="auto">
          <a:xfrm>
            <a:off x="4419600" y="2133600"/>
            <a:ext cx="4267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9634</TotalTime>
  <Words>3644</Words>
  <Application>Microsoft Macintosh PowerPoint</Application>
  <PresentationFormat>On-screen Show (4:3)</PresentationFormat>
  <Paragraphs>522</Paragraphs>
  <Slides>51</Slides>
  <Notes>20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51</vt:i4>
      </vt:variant>
    </vt:vector>
  </HeadingPairs>
  <TitlesOfParts>
    <vt:vector size="59" baseType="lpstr">
      <vt:lpstr>Arial</vt:lpstr>
      <vt:lpstr>ＭＳ Ｐゴシック</vt:lpstr>
      <vt:lpstr>Osaka</vt:lpstr>
      <vt:lpstr>Times</vt:lpstr>
      <vt:lpstr>Cambria</vt:lpstr>
      <vt:lpstr>Symbol</vt:lpstr>
      <vt:lpstr>Calibri</vt:lpstr>
      <vt:lpstr>Blank Presentation</vt:lpstr>
      <vt:lpstr>Psych 156A/ Ling 150: Acquisition of Language II</vt:lpstr>
      <vt:lpstr>Announcements</vt:lpstr>
      <vt:lpstr>Poverty of the Stimulus</vt:lpstr>
      <vt:lpstr>Reasonable questions</vt:lpstr>
      <vt:lpstr>English Yes/No Questions</vt:lpstr>
      <vt:lpstr>English Yes/No Questions</vt:lpstr>
      <vt:lpstr>English Yes/No Questions</vt:lpstr>
      <vt:lpstr>English Yes/No Questions</vt:lpstr>
      <vt:lpstr>Slide 9</vt:lpstr>
      <vt:lpstr>Anaphoric One</vt:lpstr>
      <vt:lpstr>Anaphoric One</vt:lpstr>
      <vt:lpstr>Anaphoric One</vt:lpstr>
      <vt:lpstr>Anaphoric One</vt:lpstr>
      <vt:lpstr>Anaphoric One: Syntactic Category</vt:lpstr>
      <vt:lpstr>Slide 15</vt:lpstr>
      <vt:lpstr>Slide 16</vt:lpstr>
      <vt:lpstr>Anaphoric One: Interpretations based on Syntactic Category</vt:lpstr>
      <vt:lpstr>Anaphoric One: Children’s Knowledge</vt:lpstr>
      <vt:lpstr>Anaphoric One: The induction problem</vt:lpstr>
      <vt:lpstr>Anaphoric One: The induction problem</vt:lpstr>
      <vt:lpstr>Anaphoric One: The induction problem</vt:lpstr>
      <vt:lpstr>Anaphoric One: The induction problem</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801</cp:revision>
  <cp:lastPrinted>2012-05-22T23:13:56Z</cp:lastPrinted>
  <dcterms:created xsi:type="dcterms:W3CDTF">2012-05-22T22:15:36Z</dcterms:created>
  <dcterms:modified xsi:type="dcterms:W3CDTF">2012-05-22T23:14:42Z</dcterms:modified>
</cp:coreProperties>
</file>