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52"/>
  </p:notesMasterIdLst>
  <p:sldIdLst>
    <p:sldId id="256" r:id="rId2"/>
    <p:sldId id="257" r:id="rId3"/>
    <p:sldId id="296" r:id="rId4"/>
    <p:sldId id="297" r:id="rId5"/>
    <p:sldId id="298" r:id="rId6"/>
    <p:sldId id="299" r:id="rId7"/>
    <p:sldId id="300" r:id="rId8"/>
    <p:sldId id="301" r:id="rId9"/>
    <p:sldId id="302" r:id="rId10"/>
    <p:sldId id="303"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317" r:id="rId24"/>
    <p:sldId id="318" r:id="rId25"/>
    <p:sldId id="319" r:id="rId26"/>
    <p:sldId id="287" r:id="rId27"/>
    <p:sldId id="288" r:id="rId28"/>
    <p:sldId id="289" r:id="rId29"/>
    <p:sldId id="290" r:id="rId30"/>
    <p:sldId id="304" r:id="rId31"/>
    <p:sldId id="292" r:id="rId32"/>
    <p:sldId id="293" r:id="rId33"/>
    <p:sldId id="294" r:id="rId34"/>
    <p:sldId id="305" r:id="rId35"/>
    <p:sldId id="320" r:id="rId36"/>
    <p:sldId id="321" r:id="rId37"/>
    <p:sldId id="322" r:id="rId38"/>
    <p:sldId id="323" r:id="rId39"/>
    <p:sldId id="307" r:id="rId40"/>
    <p:sldId id="324" r:id="rId41"/>
    <p:sldId id="325" r:id="rId42"/>
    <p:sldId id="311" r:id="rId43"/>
    <p:sldId id="312" r:id="rId44"/>
    <p:sldId id="313" r:id="rId45"/>
    <p:sldId id="314" r:id="rId46"/>
    <p:sldId id="315" r:id="rId47"/>
    <p:sldId id="316" r:id="rId48"/>
    <p:sldId id="327" r:id="rId49"/>
    <p:sldId id="326" r:id="rId50"/>
    <p:sldId id="295" r:id="rId51"/>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1" d="100"/>
          <a:sy n="14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09FF81CF-BD01-D745-AB22-6827C67F759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AB8C492-141C-B44B-9070-CB011634C2A7}" type="slidenum">
              <a:rPr lang="en-US"/>
              <a:pPr/>
              <a:t>1</a:t>
            </a:fld>
            <a:endParaRPr 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4C467FC9-564A-354E-967F-3D1CB64144DE}" type="slidenum">
              <a:rPr lang="en-US"/>
              <a:pPr/>
              <a:t>10</a:t>
            </a:fld>
            <a:endParaRPr lang="en-US"/>
          </a:p>
        </p:txBody>
      </p:sp>
      <p:sp>
        <p:nvSpPr>
          <p:cNvPr id="6686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8422DC7-F53D-044A-8E15-69AB1D7A1121}" type="slidenum">
              <a:rPr lang="en-US" sz="1200" b="0"/>
              <a:pPr algn="r"/>
              <a:t>10</a:t>
            </a:fld>
            <a:endParaRPr lang="en-US" sz="1200" b="0"/>
          </a:p>
        </p:txBody>
      </p:sp>
      <p:sp>
        <p:nvSpPr>
          <p:cNvPr id="66867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86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EDA136B5-FE77-F345-AF04-2DDB0353CC00}" type="slidenum">
              <a:rPr lang="en-US"/>
              <a:pPr/>
              <a:t>11</a:t>
            </a:fld>
            <a:endParaRPr lang="en-US"/>
          </a:p>
        </p:txBody>
      </p:sp>
      <p:sp>
        <p:nvSpPr>
          <p:cNvPr id="612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A62D854-ED73-7D4F-B4FA-CB6F573622A7}" type="slidenum">
              <a:rPr lang="en-US" sz="1200" b="0"/>
              <a:pPr algn="r"/>
              <a:t>11</a:t>
            </a:fld>
            <a:endParaRPr lang="en-US" sz="1200" b="0"/>
          </a:p>
        </p:txBody>
      </p:sp>
      <p:sp>
        <p:nvSpPr>
          <p:cNvPr id="612355"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2356"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E5692DAE-79A8-8947-B235-2E40FE77E6E8}" type="slidenum">
              <a:rPr lang="en-US"/>
              <a:pPr/>
              <a:t>12</a:t>
            </a:fld>
            <a:endParaRPr lang="en-US"/>
          </a:p>
        </p:txBody>
      </p:sp>
      <p:sp>
        <p:nvSpPr>
          <p:cNvPr id="6144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9A0D9C4-808A-7C46-B5AD-D2AA4FED37FD}" type="slidenum">
              <a:rPr lang="en-US" sz="1200" b="0"/>
              <a:pPr algn="r"/>
              <a:t>12</a:t>
            </a:fld>
            <a:endParaRPr lang="en-US" sz="1200" b="0"/>
          </a:p>
        </p:txBody>
      </p:sp>
      <p:sp>
        <p:nvSpPr>
          <p:cNvPr id="614403"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04"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3CF829F2-DB76-3B45-9C92-4F51FE6FFF79}" type="slidenum">
              <a:rPr lang="en-US"/>
              <a:pPr/>
              <a:t>13</a:t>
            </a:fld>
            <a:endParaRPr lang="en-US"/>
          </a:p>
        </p:txBody>
      </p:sp>
      <p:sp>
        <p:nvSpPr>
          <p:cNvPr id="6164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01E93F8-123E-D24E-B2CE-1961721F23AB}" type="slidenum">
              <a:rPr lang="en-US" sz="1200" b="0"/>
              <a:pPr algn="r"/>
              <a:t>13</a:t>
            </a:fld>
            <a:endParaRPr lang="en-US" sz="1200" b="0"/>
          </a:p>
        </p:txBody>
      </p:sp>
      <p:sp>
        <p:nvSpPr>
          <p:cNvPr id="616451"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6452"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1CBAE1D0-8D6E-0349-BF98-B4F9EB155D82}" type="slidenum">
              <a:rPr lang="en-US"/>
              <a:pPr/>
              <a:t>14</a:t>
            </a:fld>
            <a:endParaRPr lang="en-US"/>
          </a:p>
        </p:txBody>
      </p:sp>
      <p:sp>
        <p:nvSpPr>
          <p:cNvPr id="6184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3D60CC3-258C-7846-B781-E6ADD784ABA1}" type="slidenum">
              <a:rPr lang="en-US" sz="1200" b="0"/>
              <a:pPr algn="r"/>
              <a:t>14</a:t>
            </a:fld>
            <a:endParaRPr lang="en-US" sz="1200" b="0"/>
          </a:p>
        </p:txBody>
      </p:sp>
      <p:sp>
        <p:nvSpPr>
          <p:cNvPr id="61849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850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B2D0168E-F22E-2849-B436-7AB31041A8E6}" type="slidenum">
              <a:rPr lang="en-US"/>
              <a:pPr/>
              <a:t>15</a:t>
            </a:fld>
            <a:endParaRPr lang="en-US"/>
          </a:p>
        </p:txBody>
      </p:sp>
      <p:sp>
        <p:nvSpPr>
          <p:cNvPr id="6205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2A9E508-C7CB-F945-9B1A-D3C9A8B6401E}" type="slidenum">
              <a:rPr lang="en-US" sz="1200" b="0"/>
              <a:pPr algn="r"/>
              <a:t>15</a:t>
            </a:fld>
            <a:endParaRPr lang="en-US" sz="1200" b="0"/>
          </a:p>
        </p:txBody>
      </p:sp>
      <p:sp>
        <p:nvSpPr>
          <p:cNvPr id="62054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054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46A91247-13B8-4D40-B97A-68F3F92C88BA}" type="slidenum">
              <a:rPr lang="en-US"/>
              <a:pPr/>
              <a:t>16</a:t>
            </a:fld>
            <a:endParaRPr lang="en-US"/>
          </a:p>
        </p:txBody>
      </p:sp>
      <p:sp>
        <p:nvSpPr>
          <p:cNvPr id="6225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EA35133-D5A5-A84F-A878-124CFCAB678D}" type="slidenum">
              <a:rPr lang="en-US" sz="1200" b="0"/>
              <a:pPr algn="r"/>
              <a:t>16</a:t>
            </a:fld>
            <a:endParaRPr lang="en-US" sz="1200" b="0"/>
          </a:p>
        </p:txBody>
      </p:sp>
      <p:sp>
        <p:nvSpPr>
          <p:cNvPr id="622595"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2596"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F8FA9B7C-DAAB-414B-AEC4-0DBBA6E0E803}" type="slidenum">
              <a:rPr lang="en-US"/>
              <a:pPr/>
              <a:t>17</a:t>
            </a:fld>
            <a:endParaRPr lang="en-US"/>
          </a:p>
        </p:txBody>
      </p:sp>
      <p:sp>
        <p:nvSpPr>
          <p:cNvPr id="6246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2093C77-4F3E-A94B-8AC0-0AC01983D5E6}" type="slidenum">
              <a:rPr lang="en-US" sz="1200" b="0"/>
              <a:pPr algn="r"/>
              <a:t>17</a:t>
            </a:fld>
            <a:endParaRPr lang="en-US" sz="1200" b="0"/>
          </a:p>
        </p:txBody>
      </p:sp>
      <p:sp>
        <p:nvSpPr>
          <p:cNvPr id="62464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4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2E25FC5A-1F01-8E44-A4D7-CC65165D85C9}" type="slidenum">
              <a:rPr lang="en-US"/>
              <a:pPr/>
              <a:t>18</a:t>
            </a:fld>
            <a:endParaRPr lang="en-US"/>
          </a:p>
        </p:txBody>
      </p:sp>
      <p:sp>
        <p:nvSpPr>
          <p:cNvPr id="6266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662E260-1E17-3D46-A3E0-80F14FCAB32E}" type="slidenum">
              <a:rPr lang="en-US" sz="1200" b="0"/>
              <a:pPr algn="r"/>
              <a:t>18</a:t>
            </a:fld>
            <a:endParaRPr lang="en-US" sz="1200" b="0"/>
          </a:p>
        </p:txBody>
      </p:sp>
      <p:sp>
        <p:nvSpPr>
          <p:cNvPr id="62669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669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5B941E5C-210B-5A42-9A43-945CD27EDD0D}" type="slidenum">
              <a:rPr lang="en-US"/>
              <a:pPr/>
              <a:t>19</a:t>
            </a:fld>
            <a:endParaRPr lang="en-US"/>
          </a:p>
        </p:txBody>
      </p:sp>
      <p:sp>
        <p:nvSpPr>
          <p:cNvPr id="6287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8E7E6CF-BA18-C746-8CFF-CE2DD865D9E0}" type="slidenum">
              <a:rPr lang="en-US" sz="1200" b="0"/>
              <a:pPr algn="r"/>
              <a:t>19</a:t>
            </a:fld>
            <a:endParaRPr lang="en-US" sz="1200" b="0"/>
          </a:p>
        </p:txBody>
      </p:sp>
      <p:sp>
        <p:nvSpPr>
          <p:cNvPr id="62873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874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E16048BE-78D3-BC4A-A5BE-D4B8FC1E9E04}" type="slidenum">
              <a:rPr lang="en-US"/>
              <a:pPr/>
              <a:t>2</a:t>
            </a:fld>
            <a:endParaRPr lang="en-US"/>
          </a:p>
        </p:txBody>
      </p:sp>
      <p:sp>
        <p:nvSpPr>
          <p:cNvPr id="575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078E0AC-0F4D-AD43-BB09-F2C933D0A9BB}" type="slidenum">
              <a:rPr lang="en-US" sz="1200" b="0"/>
              <a:pPr algn="r"/>
              <a:t>2</a:t>
            </a:fld>
            <a:endParaRPr lang="en-US" sz="1200" b="0"/>
          </a:p>
        </p:txBody>
      </p:sp>
      <p:sp>
        <p:nvSpPr>
          <p:cNvPr id="57549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549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3C3E0B26-F3BD-3C4F-8002-D6451630708A}" type="slidenum">
              <a:rPr lang="en-US"/>
              <a:pPr/>
              <a:t>20</a:t>
            </a:fld>
            <a:endParaRPr lang="en-US"/>
          </a:p>
        </p:txBody>
      </p:sp>
      <p:sp>
        <p:nvSpPr>
          <p:cNvPr id="6307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FF0CFC2-519B-4D4B-9C8E-9BD06BDE7346}" type="slidenum">
              <a:rPr lang="en-US" sz="1200" b="0"/>
              <a:pPr algn="r"/>
              <a:t>20</a:t>
            </a:fld>
            <a:endParaRPr lang="en-US" sz="1200" b="0"/>
          </a:p>
        </p:txBody>
      </p:sp>
      <p:sp>
        <p:nvSpPr>
          <p:cNvPr id="63078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078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CEBAFB3E-1094-9C47-B216-7BBD9FC536A3}" type="slidenum">
              <a:rPr lang="en-US"/>
              <a:pPr/>
              <a:t>21</a:t>
            </a:fld>
            <a:endParaRPr lang="en-US"/>
          </a:p>
        </p:txBody>
      </p:sp>
      <p:sp>
        <p:nvSpPr>
          <p:cNvPr id="6328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3D1EAA6-B63D-4E4D-8648-79A0281CB388}" type="slidenum">
              <a:rPr lang="en-US" sz="1200" b="0"/>
              <a:pPr algn="r"/>
              <a:t>21</a:t>
            </a:fld>
            <a:endParaRPr lang="en-US" sz="1200" b="0"/>
          </a:p>
        </p:txBody>
      </p:sp>
      <p:sp>
        <p:nvSpPr>
          <p:cNvPr id="63283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283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6F8D2B5F-8C76-4B4B-B00F-305D94296515}" type="slidenum">
              <a:rPr lang="en-US"/>
              <a:pPr/>
              <a:t>22</a:t>
            </a:fld>
            <a:endParaRPr lang="en-US"/>
          </a:p>
        </p:txBody>
      </p:sp>
      <p:sp>
        <p:nvSpPr>
          <p:cNvPr id="6348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0D1AE0C-2F05-9A48-97CE-80BA36F3A28B}" type="slidenum">
              <a:rPr lang="en-US" sz="1200" b="0"/>
              <a:pPr algn="r"/>
              <a:t>22</a:t>
            </a:fld>
            <a:endParaRPr lang="en-US" sz="1200" b="0"/>
          </a:p>
        </p:txBody>
      </p:sp>
      <p:sp>
        <p:nvSpPr>
          <p:cNvPr id="63488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88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C9E74250-3469-F248-86E7-F6BFF94EEB6C}" type="slidenum">
              <a:rPr lang="en-US"/>
              <a:pPr/>
              <a:t>26</a:t>
            </a:fld>
            <a:endParaRPr lang="en-US"/>
          </a:p>
        </p:txBody>
      </p:sp>
      <p:sp>
        <p:nvSpPr>
          <p:cNvPr id="6369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0D0CFF3-0FF6-8C4E-9412-EFFD835B38A2}" type="slidenum">
              <a:rPr lang="en-US" sz="1200" b="0"/>
              <a:pPr algn="r"/>
              <a:t>26</a:t>
            </a:fld>
            <a:endParaRPr lang="en-US" sz="1200" b="0"/>
          </a:p>
        </p:txBody>
      </p:sp>
      <p:sp>
        <p:nvSpPr>
          <p:cNvPr id="636931"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6932"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699A9AA1-22D2-EE4E-9EBE-A9A9044A5109}" type="slidenum">
              <a:rPr lang="en-US"/>
              <a:pPr/>
              <a:t>27</a:t>
            </a:fld>
            <a:endParaRPr lang="en-US"/>
          </a:p>
        </p:txBody>
      </p:sp>
      <p:sp>
        <p:nvSpPr>
          <p:cNvPr id="6389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0F2D4BD-AD3F-BA41-973C-681CBAA4808F}" type="slidenum">
              <a:rPr lang="en-US" sz="1200" b="0"/>
              <a:pPr algn="r"/>
              <a:t>27</a:t>
            </a:fld>
            <a:endParaRPr lang="en-US" sz="1200" b="0"/>
          </a:p>
        </p:txBody>
      </p:sp>
      <p:sp>
        <p:nvSpPr>
          <p:cNvPr id="63897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898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224F2FDB-550C-8640-9FD2-944B0098D34C}" type="slidenum">
              <a:rPr lang="en-US"/>
              <a:pPr/>
              <a:t>28</a:t>
            </a:fld>
            <a:endParaRPr lang="en-US"/>
          </a:p>
        </p:txBody>
      </p:sp>
      <p:sp>
        <p:nvSpPr>
          <p:cNvPr id="6410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17E58E0-390E-534A-8EB2-0D841C644697}" type="slidenum">
              <a:rPr lang="en-US" sz="1200" b="0"/>
              <a:pPr algn="r"/>
              <a:t>28</a:t>
            </a:fld>
            <a:endParaRPr lang="en-US" sz="1200" b="0"/>
          </a:p>
        </p:txBody>
      </p:sp>
      <p:sp>
        <p:nvSpPr>
          <p:cNvPr id="64102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102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588E882D-DBCF-984C-91AA-0FFFF344544A}" type="slidenum">
              <a:rPr lang="en-US"/>
              <a:pPr/>
              <a:t>29</a:t>
            </a:fld>
            <a:endParaRPr lang="en-US"/>
          </a:p>
        </p:txBody>
      </p:sp>
      <p:sp>
        <p:nvSpPr>
          <p:cNvPr id="643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0CE283B-4786-8948-95EB-9FE18A188004}" type="slidenum">
              <a:rPr lang="en-US" sz="1200" b="0"/>
              <a:pPr algn="r"/>
              <a:t>29</a:t>
            </a:fld>
            <a:endParaRPr lang="en-US" sz="1200" b="0"/>
          </a:p>
        </p:txBody>
      </p:sp>
      <p:sp>
        <p:nvSpPr>
          <p:cNvPr id="64307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30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5F47B0-8DD6-E746-9E3E-79CBBB685A8E}" type="slidenum">
              <a:rPr lang="en-US"/>
              <a:pPr/>
              <a:t>30</a:t>
            </a:fld>
            <a:endParaRPr lang="en-US"/>
          </a:p>
        </p:txBody>
      </p:sp>
      <p:sp>
        <p:nvSpPr>
          <p:cNvPr id="6707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44693D85-538F-D642-9BD5-42A7F2720693}" type="slidenum">
              <a:rPr lang="en-US"/>
              <a:pPr/>
              <a:t>31</a:t>
            </a:fld>
            <a:endParaRPr lang="en-US"/>
          </a:p>
        </p:txBody>
      </p:sp>
      <p:sp>
        <p:nvSpPr>
          <p:cNvPr id="6471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456B435-7E95-784C-A1B3-D9954A83B428}" type="slidenum">
              <a:rPr lang="en-US" sz="1200" b="0"/>
              <a:pPr algn="r"/>
              <a:t>31</a:t>
            </a:fld>
            <a:endParaRPr lang="en-US" sz="1200" b="0"/>
          </a:p>
        </p:txBody>
      </p:sp>
      <p:sp>
        <p:nvSpPr>
          <p:cNvPr id="64717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717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6D1727DC-DB3A-2D47-84DA-EBEAD6C849AC}" type="slidenum">
              <a:rPr lang="en-US"/>
              <a:pPr/>
              <a:t>32</a:t>
            </a:fld>
            <a:endParaRPr lang="en-US"/>
          </a:p>
        </p:txBody>
      </p:sp>
      <p:sp>
        <p:nvSpPr>
          <p:cNvPr id="6492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467EE78-8149-0C48-921D-D7486F7AB9D9}" type="slidenum">
              <a:rPr lang="en-US" sz="1200" b="0"/>
              <a:pPr algn="r"/>
              <a:t>32</a:t>
            </a:fld>
            <a:endParaRPr lang="en-US" sz="1200" b="0"/>
          </a:p>
        </p:txBody>
      </p:sp>
      <p:sp>
        <p:nvSpPr>
          <p:cNvPr id="64921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92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8093575-00C8-5B41-80B3-02ABCB55A8A9}" type="slidenum">
              <a:rPr lang="en-US"/>
              <a:pPr/>
              <a:t>3</a:t>
            </a:fld>
            <a:endParaRPr lang="en-US"/>
          </a:p>
        </p:txBody>
      </p:sp>
      <p:sp>
        <p:nvSpPr>
          <p:cNvPr id="6543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094AD108-C45E-6743-B24F-3F1C410D5405}" type="slidenum">
              <a:rPr lang="en-US"/>
              <a:pPr/>
              <a:t>33</a:t>
            </a:fld>
            <a:endParaRPr lang="en-US"/>
          </a:p>
        </p:txBody>
      </p:sp>
      <p:sp>
        <p:nvSpPr>
          <p:cNvPr id="6512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02EC8BF-7A46-4C4F-A174-9626A0ADBBB4}" type="slidenum">
              <a:rPr lang="en-US" sz="1200" b="0"/>
              <a:pPr algn="r"/>
              <a:t>33</a:t>
            </a:fld>
            <a:endParaRPr lang="en-US" sz="1200" b="0"/>
          </a:p>
        </p:txBody>
      </p:sp>
      <p:sp>
        <p:nvSpPr>
          <p:cNvPr id="65126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126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3E2DB898-5F9E-3A45-AC0A-1D63791ED920}" type="slidenum">
              <a:rPr lang="en-US"/>
              <a:pPr/>
              <a:t>43</a:t>
            </a:fld>
            <a:endParaRPr lang="en-US"/>
          </a:p>
        </p:txBody>
      </p:sp>
      <p:sp>
        <p:nvSpPr>
          <p:cNvPr id="6809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87928B5-B0FD-9F46-8D2E-5A0539C4ED88}" type="slidenum">
              <a:rPr lang="en-US" sz="1200" b="0"/>
              <a:pPr algn="r"/>
              <a:t>43</a:t>
            </a:fld>
            <a:endParaRPr lang="en-US" sz="1200" b="0"/>
          </a:p>
        </p:txBody>
      </p:sp>
      <p:sp>
        <p:nvSpPr>
          <p:cNvPr id="6809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09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6DD4C80D-9EAF-EF40-9CF1-94F6FF369248}" type="slidenum">
              <a:rPr lang="en-US"/>
              <a:pPr/>
              <a:t>47</a:t>
            </a:fld>
            <a:endParaRPr lang="en-US"/>
          </a:p>
        </p:txBody>
      </p:sp>
      <p:sp>
        <p:nvSpPr>
          <p:cNvPr id="6860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0B5788F-DAAD-AD4E-914B-E05B936C8CB1}" type="slidenum">
              <a:rPr lang="en-US" sz="1200" b="0"/>
              <a:pPr algn="r"/>
              <a:t>47</a:t>
            </a:fld>
            <a:endParaRPr lang="en-US" sz="1200" b="0"/>
          </a:p>
        </p:txBody>
      </p:sp>
      <p:sp>
        <p:nvSpPr>
          <p:cNvPr id="6860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0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91FADBCC-204F-B240-A274-21CC0D69DD5E}" type="slidenum">
              <a:rPr lang="en-US"/>
              <a:pPr/>
              <a:t>50</a:t>
            </a:fld>
            <a:endParaRPr lang="en-US"/>
          </a:p>
        </p:txBody>
      </p:sp>
      <p:sp>
        <p:nvSpPr>
          <p:cNvPr id="6533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94C199B-C6BF-4844-A3B8-0805151BD0A7}" type="slidenum">
              <a:rPr lang="en-US" sz="1200" b="0"/>
              <a:pPr algn="r"/>
              <a:t>50</a:t>
            </a:fld>
            <a:endParaRPr lang="en-US" sz="1200" b="0"/>
          </a:p>
        </p:txBody>
      </p:sp>
      <p:sp>
        <p:nvSpPr>
          <p:cNvPr id="65331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331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7063DDE6-8FD7-B84F-AE93-32B29E1C0092}" type="slidenum">
              <a:rPr lang="en-US"/>
              <a:pPr/>
              <a:t>4</a:t>
            </a:fld>
            <a:endParaRPr lang="en-US"/>
          </a:p>
        </p:txBody>
      </p:sp>
      <p:sp>
        <p:nvSpPr>
          <p:cNvPr id="6563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C888A5B-FCDB-404F-9C4B-96136938C2AD}" type="slidenum">
              <a:rPr lang="en-US" sz="1200" b="0"/>
              <a:pPr algn="r"/>
              <a:t>4</a:t>
            </a:fld>
            <a:endParaRPr lang="en-US" sz="1200" b="0"/>
          </a:p>
        </p:txBody>
      </p:sp>
      <p:sp>
        <p:nvSpPr>
          <p:cNvPr id="65638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63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294C3FB-CED6-A744-A8E2-59C4CE0747CF}" type="slidenum">
              <a:rPr lang="en-US"/>
              <a:pPr/>
              <a:t>5</a:t>
            </a:fld>
            <a:endParaRPr lang="en-US"/>
          </a:p>
        </p:txBody>
      </p:sp>
      <p:sp>
        <p:nvSpPr>
          <p:cNvPr id="6584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84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082B21C7-4C3B-8D4F-B427-B14696D72851}" type="slidenum">
              <a:rPr lang="en-US"/>
              <a:pPr/>
              <a:t>6</a:t>
            </a:fld>
            <a:endParaRPr lang="en-US"/>
          </a:p>
        </p:txBody>
      </p:sp>
      <p:sp>
        <p:nvSpPr>
          <p:cNvPr id="6604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CC4C29A-1ACC-2E43-B10C-CEFA68606D45}" type="slidenum">
              <a:rPr lang="en-US" sz="1200" b="0"/>
              <a:pPr algn="r"/>
              <a:t>6</a:t>
            </a:fld>
            <a:endParaRPr lang="en-US" sz="1200" b="0"/>
          </a:p>
        </p:txBody>
      </p:sp>
      <p:sp>
        <p:nvSpPr>
          <p:cNvPr id="660483"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0484"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9764C0BD-8DBC-EC4C-B5FE-4C088A0E8CB5}" type="slidenum">
              <a:rPr lang="en-US"/>
              <a:pPr/>
              <a:t>7</a:t>
            </a:fld>
            <a:endParaRPr lang="en-US"/>
          </a:p>
        </p:txBody>
      </p:sp>
      <p:sp>
        <p:nvSpPr>
          <p:cNvPr id="6625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386EDF8-110E-7840-9E29-1EECF183E939}" type="slidenum">
              <a:rPr lang="en-US" sz="1200" b="0"/>
              <a:pPr algn="r"/>
              <a:t>7</a:t>
            </a:fld>
            <a:endParaRPr lang="en-US" sz="1200" b="0"/>
          </a:p>
        </p:txBody>
      </p:sp>
      <p:sp>
        <p:nvSpPr>
          <p:cNvPr id="662531"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2532"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EEFAD130-9D18-4541-8BCA-677FFE5C6B8D}" type="slidenum">
              <a:rPr lang="en-US"/>
              <a:pPr/>
              <a:t>8</a:t>
            </a:fld>
            <a:endParaRPr lang="en-US"/>
          </a:p>
        </p:txBody>
      </p:sp>
      <p:sp>
        <p:nvSpPr>
          <p:cNvPr id="6645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EE19866-B1CD-404F-A125-76C3D2D5977F}" type="slidenum">
              <a:rPr lang="en-US" sz="1200" b="0"/>
              <a:pPr algn="r"/>
              <a:t>8</a:t>
            </a:fld>
            <a:endParaRPr lang="en-US" sz="1200" b="0"/>
          </a:p>
        </p:txBody>
      </p:sp>
      <p:sp>
        <p:nvSpPr>
          <p:cNvPr id="66457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45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06587C22-8C64-9246-9044-25039D4DB3B5}" type="slidenum">
              <a:rPr lang="en-US"/>
              <a:pPr/>
              <a:t>9</a:t>
            </a:fld>
            <a:endParaRPr lang="en-US"/>
          </a:p>
        </p:txBody>
      </p:sp>
      <p:sp>
        <p:nvSpPr>
          <p:cNvPr id="666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57C4D44-50C9-DD4A-A85F-3768FC90E0C3}" type="slidenum">
              <a:rPr lang="en-US" sz="1200" b="0"/>
              <a:pPr algn="r"/>
              <a:t>9</a:t>
            </a:fld>
            <a:endParaRPr lang="en-US" sz="1200" b="0"/>
          </a:p>
        </p:txBody>
      </p:sp>
      <p:sp>
        <p:nvSpPr>
          <p:cNvPr id="666627"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6628"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7BAE1553-4A03-9543-82A7-DDB6E0883F2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9420B5D-5B83-6840-9DEE-DF0DC585C5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78ED91B-E068-FF4C-88C6-F72BCA8707D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0CE9446-B47D-E44A-9F95-487A161E307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AA90D5E-10F3-5440-A7F4-A880963EC96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95DCBD4-8FAD-4342-A907-F01B92C26C2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7C18AD89-ED83-724C-A3D6-2A2E00105E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291DEDBF-466A-4844-BFF6-3FAE3C25B85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61917F0-3EC1-3441-B7FF-B3AE917E979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11EBA75-D5EF-EF4A-A50F-2199BBD0D7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ECE8851-07EE-0748-9CBE-D73D3FA298B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6DE75585-72A3-FE44-96AF-C8D95A3B55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2051" name="Rectangle 3"/>
          <p:cNvSpPr>
            <a:spLocks noGrp="1" noChangeArrowheads="1"/>
          </p:cNvSpPr>
          <p:nvPr>
            <p:ph type="subTitle" idx="1"/>
          </p:nvPr>
        </p:nvSpPr>
        <p:spPr>
          <a:xfrm>
            <a:off x="457200" y="3352800"/>
            <a:ext cx="8229600" cy="1752600"/>
          </a:xfrm>
        </p:spPr>
        <p:txBody>
          <a:bodyPr/>
          <a:lstStyle/>
          <a:p>
            <a:r>
              <a:rPr lang="en-US"/>
              <a:t>Lecture 2</a:t>
            </a:r>
          </a:p>
          <a:p>
            <a:r>
              <a:rPr lang="en-US"/>
              <a:t>Introduction: </a:t>
            </a:r>
          </a:p>
          <a:p>
            <a:r>
              <a:rPr lang="en-US"/>
              <a:t>Mechanism of Language Acquistion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7650" name="Picture 5"/>
          <p:cNvPicPr>
            <a:picLocks noChangeAspect="1" noChangeArrowheads="1"/>
          </p:cNvPicPr>
          <p:nvPr/>
        </p:nvPicPr>
        <p:blipFill>
          <a:blip r:embed="rId3"/>
          <a:srcRect/>
          <a:stretch>
            <a:fillRect/>
          </a:stretch>
        </p:blipFill>
        <p:spPr bwMode="auto">
          <a:xfrm>
            <a:off x="609600" y="2209800"/>
            <a:ext cx="889000" cy="1358900"/>
          </a:xfrm>
          <a:prstGeom prst="rect">
            <a:avLst/>
          </a:prstGeom>
          <a:noFill/>
          <a:ln w="9525">
            <a:noFill/>
            <a:miter lim="800000"/>
            <a:headEnd/>
            <a:tailEnd/>
          </a:ln>
        </p:spPr>
      </p:pic>
      <p:pic>
        <p:nvPicPr>
          <p:cNvPr id="667651" name="Picture 6"/>
          <p:cNvPicPr>
            <a:picLocks noChangeAspect="1" noChangeArrowheads="1"/>
          </p:cNvPicPr>
          <p:nvPr/>
        </p:nvPicPr>
        <p:blipFill>
          <a:blip r:embed="rId3"/>
          <a:srcRect/>
          <a:stretch>
            <a:fillRect/>
          </a:stretch>
        </p:blipFill>
        <p:spPr bwMode="auto">
          <a:xfrm>
            <a:off x="1219200" y="2895600"/>
            <a:ext cx="889000" cy="1358900"/>
          </a:xfrm>
          <a:prstGeom prst="rect">
            <a:avLst/>
          </a:prstGeom>
          <a:noFill/>
          <a:ln w="9525">
            <a:noFill/>
            <a:miter lim="800000"/>
            <a:headEnd/>
            <a:tailEnd/>
          </a:ln>
        </p:spPr>
      </p:pic>
      <p:sp>
        <p:nvSpPr>
          <p:cNvPr id="667652" name="Rectangle 7"/>
          <p:cNvSpPr>
            <a:spLocks noGrp="1" noChangeArrowheads="1"/>
          </p:cNvSpPr>
          <p:nvPr>
            <p:ph type="title" idx="4294967295"/>
          </p:nvPr>
        </p:nvSpPr>
        <p:spPr>
          <a:xfrm>
            <a:off x="685800" y="0"/>
            <a:ext cx="7772400" cy="1143000"/>
          </a:xfrm>
          <a:noFill/>
        </p:spPr>
        <p:txBody>
          <a:bodyPr/>
          <a:lstStyle/>
          <a:p>
            <a:r>
              <a:rPr lang="en-US" sz="3200"/>
              <a:t>Possible objections to </a:t>
            </a:r>
            <a:br>
              <a:rPr lang="en-US" sz="3200"/>
            </a:br>
            <a:r>
              <a:rPr lang="en-US" sz="3200"/>
              <a:t>an unconscious rule set</a:t>
            </a:r>
            <a:endParaRPr lang="en-US"/>
          </a:p>
        </p:txBody>
      </p:sp>
      <p:sp>
        <p:nvSpPr>
          <p:cNvPr id="667653" name="Text Box 8"/>
          <p:cNvSpPr txBox="1">
            <a:spLocks noChangeArrowheads="1"/>
          </p:cNvSpPr>
          <p:nvPr/>
        </p:nvSpPr>
        <p:spPr bwMode="auto">
          <a:xfrm>
            <a:off x="228600" y="1143000"/>
            <a:ext cx="8382000" cy="822325"/>
          </a:xfrm>
          <a:prstGeom prst="rect">
            <a:avLst/>
          </a:prstGeom>
          <a:noFill/>
          <a:ln w="9525">
            <a:noFill/>
            <a:miter lim="800000"/>
            <a:headEnd/>
            <a:tailEnd/>
          </a:ln>
        </p:spPr>
        <p:txBody>
          <a:bodyPr>
            <a:prstTxWarp prst="textNoShape">
              <a:avLst/>
            </a:prstTxWarp>
            <a:spAutoFit/>
          </a:bodyPr>
          <a:lstStyle/>
          <a:p>
            <a:r>
              <a:rPr lang="en-US" b="0"/>
              <a:t>“When I talk, the talk just comes out - I’m not consulting any rule set.”</a:t>
            </a:r>
          </a:p>
        </p:txBody>
      </p:sp>
      <p:sp>
        <p:nvSpPr>
          <p:cNvPr id="97286" name="Text Box 9"/>
          <p:cNvSpPr txBox="1">
            <a:spLocks noChangeArrowheads="1"/>
          </p:cNvSpPr>
          <p:nvPr/>
        </p:nvSpPr>
        <p:spPr bwMode="auto">
          <a:xfrm>
            <a:off x="2209800" y="2209800"/>
            <a:ext cx="6324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Analogy: wiggling your fingers</a:t>
            </a:r>
            <a:endParaRPr lang="en-US" b="0">
              <a:solidFill>
                <a:srgbClr val="D6C1FB"/>
              </a:solidFill>
            </a:endParaRPr>
          </a:p>
        </p:txBody>
      </p:sp>
      <p:sp>
        <p:nvSpPr>
          <p:cNvPr id="667655" name="Text Box 10"/>
          <p:cNvSpPr txBox="1">
            <a:spLocks noChangeArrowheads="1"/>
          </p:cNvSpPr>
          <p:nvPr/>
        </p:nvSpPr>
        <p:spPr bwMode="auto">
          <a:xfrm>
            <a:off x="2667000" y="2667000"/>
            <a:ext cx="5791200" cy="822325"/>
          </a:xfrm>
          <a:prstGeom prst="rect">
            <a:avLst/>
          </a:prstGeom>
          <a:noFill/>
          <a:ln w="9525">
            <a:noFill/>
            <a:miter lim="800000"/>
            <a:headEnd/>
            <a:tailEnd/>
          </a:ln>
        </p:spPr>
        <p:txBody>
          <a:bodyPr>
            <a:prstTxWarp prst="textNoShape">
              <a:avLst/>
            </a:prstTxWarp>
            <a:spAutoFit/>
          </a:bodyPr>
          <a:lstStyle/>
          <a:p>
            <a:r>
              <a:rPr lang="en-US" b="0"/>
              <a:t>When you want to wiggle your fingers, you “just wiggle them”. </a:t>
            </a:r>
          </a:p>
        </p:txBody>
      </p:sp>
      <p:sp>
        <p:nvSpPr>
          <p:cNvPr id="667656" name="Text Box 11"/>
          <p:cNvSpPr txBox="1">
            <a:spLocks noChangeArrowheads="1"/>
          </p:cNvSpPr>
          <p:nvPr/>
        </p:nvSpPr>
        <p:spPr bwMode="auto">
          <a:xfrm>
            <a:off x="2514600" y="3886200"/>
            <a:ext cx="5791200" cy="2647950"/>
          </a:xfrm>
          <a:prstGeom prst="rect">
            <a:avLst/>
          </a:prstGeom>
          <a:noFill/>
          <a:ln w="9525">
            <a:noFill/>
            <a:miter lim="800000"/>
            <a:headEnd/>
            <a:tailEnd/>
          </a:ln>
        </p:spPr>
        <p:txBody>
          <a:bodyPr>
            <a:prstTxWarp prst="textNoShape">
              <a:avLst/>
            </a:prstTxWarp>
            <a:spAutoFit/>
          </a:bodyPr>
          <a:lstStyle/>
          <a:p>
            <a:r>
              <a:rPr lang="en-US" b="0"/>
              <a:t>But your finger-wiggling intention was turned into commands sent by your brain to your muscles, and you’re never conscious of the process unless something interferes with it.  </a:t>
            </a:r>
            <a:r>
              <a:rPr lang="en-US" b="0">
                <a:solidFill>
                  <a:schemeClr val="tx2"/>
                </a:solidFill>
              </a:rPr>
              <a:t>Nonetheless, there </a:t>
            </a:r>
            <a:r>
              <a:rPr lang="en-US" b="0" i="1">
                <a:solidFill>
                  <a:schemeClr val="tx2"/>
                </a:solidFill>
              </a:rPr>
              <a:t>is</a:t>
            </a:r>
            <a:r>
              <a:rPr lang="en-US" b="0">
                <a:solidFill>
                  <a:schemeClr val="tx2"/>
                </a:solidFill>
              </a:rPr>
              <a:t> a process, even if you’re not aware of 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1330" name="Rectangle 2"/>
          <p:cNvSpPr>
            <a:spLocks noGrp="1" noChangeArrowheads="1"/>
          </p:cNvSpPr>
          <p:nvPr>
            <p:ph type="title" idx="4294967295"/>
          </p:nvPr>
        </p:nvSpPr>
        <p:spPr>
          <a:xfrm>
            <a:off x="685800" y="0"/>
            <a:ext cx="7772400" cy="1143000"/>
          </a:xfrm>
        </p:spPr>
        <p:txBody>
          <a:bodyPr/>
          <a:lstStyle/>
          <a:p>
            <a:r>
              <a:rPr lang="en-US" sz="3200"/>
              <a:t>Main points</a:t>
            </a:r>
          </a:p>
        </p:txBody>
      </p:sp>
      <p:sp>
        <p:nvSpPr>
          <p:cNvPr id="611332" name="Rectangle 5"/>
          <p:cNvSpPr>
            <a:spLocks noChangeArrowheads="1"/>
          </p:cNvSpPr>
          <p:nvPr/>
        </p:nvSpPr>
        <p:spPr bwMode="auto">
          <a:xfrm>
            <a:off x="609600" y="3276600"/>
            <a:ext cx="7696200" cy="457200"/>
          </a:xfrm>
          <a:prstGeom prst="rect">
            <a:avLst/>
          </a:prstGeom>
          <a:noFill/>
          <a:ln w="9525">
            <a:noFill/>
            <a:miter lim="800000"/>
            <a:headEnd/>
            <a:tailEnd/>
          </a:ln>
        </p:spPr>
        <p:txBody>
          <a:bodyPr>
            <a:prstTxWarp prst="textNoShape">
              <a:avLst/>
            </a:prstTxWarp>
            <a:spAutoFit/>
          </a:bodyPr>
          <a:lstStyle/>
          <a:p>
            <a:r>
              <a:rPr lang="en-US" b="0"/>
              <a:t>How do we explain how this process works?</a:t>
            </a:r>
          </a:p>
        </p:txBody>
      </p:sp>
      <p:sp>
        <p:nvSpPr>
          <p:cNvPr id="611333" name="Rectangle 6"/>
          <p:cNvSpPr>
            <a:spLocks noChangeArrowheads="1"/>
          </p:cNvSpPr>
          <p:nvPr/>
        </p:nvSpPr>
        <p:spPr bwMode="auto">
          <a:xfrm>
            <a:off x="609600" y="1600200"/>
            <a:ext cx="7696200" cy="822325"/>
          </a:xfrm>
          <a:prstGeom prst="rect">
            <a:avLst/>
          </a:prstGeom>
          <a:noFill/>
          <a:ln w="9525">
            <a:noFill/>
            <a:miter lim="800000"/>
            <a:headEnd/>
            <a:tailEnd/>
          </a:ln>
        </p:spPr>
        <p:txBody>
          <a:bodyPr>
            <a:prstTxWarp prst="textNoShape">
              <a:avLst/>
            </a:prstTxWarp>
            <a:spAutoFit/>
          </a:bodyPr>
          <a:lstStyle/>
          <a:p>
            <a:r>
              <a:rPr lang="en-US" b="0"/>
              <a:t>Language acquisition is a process that involves inferring a structured system from the available input.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3378" name="Rectangle 2"/>
          <p:cNvSpPr>
            <a:spLocks noGrp="1" noChangeArrowheads="1"/>
          </p:cNvSpPr>
          <p:nvPr>
            <p:ph type="title" idx="4294967295"/>
          </p:nvPr>
        </p:nvSpPr>
        <p:spPr>
          <a:xfrm>
            <a:off x="685800" y="2286000"/>
            <a:ext cx="7772400" cy="1143000"/>
          </a:xfrm>
        </p:spPr>
        <p:txBody>
          <a:bodyPr/>
          <a:lstStyle/>
          <a:p>
            <a:r>
              <a:rPr lang="en-US"/>
              <a:t>Levels of Representation</a:t>
            </a:r>
            <a:br>
              <a:rPr lang="en-US"/>
            </a:br>
            <a:r>
              <a:rPr lang="en-US"/>
              <a:t>Marr (1982)</a:t>
            </a:r>
          </a:p>
        </p:txBody>
      </p:sp>
      <p:pic>
        <p:nvPicPr>
          <p:cNvPr id="613379" name="Picture 3"/>
          <p:cNvPicPr>
            <a:picLocks noChangeAspect="1" noChangeArrowheads="1"/>
          </p:cNvPicPr>
          <p:nvPr/>
        </p:nvPicPr>
        <p:blipFill>
          <a:blip r:embed="rId3"/>
          <a:srcRect/>
          <a:stretch>
            <a:fillRect/>
          </a:stretch>
        </p:blipFill>
        <p:spPr bwMode="auto">
          <a:xfrm>
            <a:off x="3200400" y="609600"/>
            <a:ext cx="2333625" cy="1554163"/>
          </a:xfrm>
          <a:prstGeom prst="rect">
            <a:avLst/>
          </a:prstGeom>
          <a:noFill/>
          <a:ln w="9525">
            <a:noFill/>
            <a:miter lim="800000"/>
            <a:headEnd/>
            <a:tailEnd/>
          </a:ln>
        </p:spPr>
      </p:pic>
      <p:pic>
        <p:nvPicPr>
          <p:cNvPr id="613380" name="Picture 4"/>
          <p:cNvPicPr>
            <a:picLocks noChangeAspect="1" noChangeArrowheads="1"/>
          </p:cNvPicPr>
          <p:nvPr/>
        </p:nvPicPr>
        <p:blipFill>
          <a:blip r:embed="rId4"/>
          <a:srcRect/>
          <a:stretch>
            <a:fillRect/>
          </a:stretch>
        </p:blipFill>
        <p:spPr bwMode="auto">
          <a:xfrm>
            <a:off x="3200400" y="4038600"/>
            <a:ext cx="2892425"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5426" name="Rectangle 2"/>
          <p:cNvSpPr>
            <a:spLocks noGrp="1" noChangeArrowheads="1"/>
          </p:cNvSpPr>
          <p:nvPr>
            <p:ph type="title" idx="4294967295"/>
          </p:nvPr>
        </p:nvSpPr>
        <p:spPr>
          <a:xfrm>
            <a:off x="685800" y="228600"/>
            <a:ext cx="7772400" cy="1143000"/>
          </a:xfrm>
        </p:spPr>
        <p:txBody>
          <a:bodyPr/>
          <a:lstStyle/>
          <a:p>
            <a:r>
              <a:rPr lang="en-US" sz="3200"/>
              <a:t>Describing vs. Explaining in Vision</a:t>
            </a:r>
            <a:br>
              <a:rPr lang="en-US" sz="3200"/>
            </a:br>
            <a:endParaRPr lang="en-US" sz="3200"/>
          </a:p>
        </p:txBody>
      </p:sp>
      <p:sp>
        <p:nvSpPr>
          <p:cNvPr id="615427" name="Text Box 3"/>
          <p:cNvSpPr txBox="1">
            <a:spLocks noChangeArrowheads="1"/>
          </p:cNvSpPr>
          <p:nvPr/>
        </p:nvSpPr>
        <p:spPr bwMode="auto">
          <a:xfrm>
            <a:off x="152400" y="1143000"/>
            <a:ext cx="8534400" cy="2282825"/>
          </a:xfrm>
          <a:prstGeom prst="rect">
            <a:avLst/>
          </a:prstGeom>
          <a:noFill/>
          <a:ln w="9525">
            <a:noFill/>
            <a:miter lim="800000"/>
            <a:headEnd/>
            <a:tailEnd/>
          </a:ln>
        </p:spPr>
        <p:txBody>
          <a:bodyPr>
            <a:prstTxWarp prst="textNoShape">
              <a:avLst/>
            </a:prstTxWarp>
            <a:spAutoFit/>
          </a:bodyPr>
          <a:lstStyle/>
          <a:p>
            <a:r>
              <a:rPr lang="en-US" b="0"/>
              <a:t>“…it gradually became clear that something important was missing …neurophysiology and psychophysics have as their business to </a:t>
            </a:r>
            <a:r>
              <a:rPr lang="en-US" b="0" i="1">
                <a:solidFill>
                  <a:schemeClr val="tx2"/>
                </a:solidFill>
              </a:rPr>
              <a:t>describe</a:t>
            </a:r>
            <a:r>
              <a:rPr lang="en-US" b="0"/>
              <a:t> the behavior of cells or of subjects but not to </a:t>
            </a:r>
            <a:r>
              <a:rPr lang="en-US" b="0" i="1">
                <a:solidFill>
                  <a:schemeClr val="tx2"/>
                </a:solidFill>
              </a:rPr>
              <a:t>explain</a:t>
            </a:r>
            <a:r>
              <a:rPr lang="en-US" b="0"/>
              <a:t> such behavior….What are the problems in doing it that need explaining, and what level of description should such explanations be sought?” - Marr (1982)</a:t>
            </a:r>
          </a:p>
        </p:txBody>
      </p:sp>
      <p:pic>
        <p:nvPicPr>
          <p:cNvPr id="615428" name="Picture 4"/>
          <p:cNvPicPr>
            <a:picLocks noChangeAspect="1" noChangeArrowheads="1"/>
          </p:cNvPicPr>
          <p:nvPr/>
        </p:nvPicPr>
        <p:blipFill>
          <a:blip r:embed="rId3"/>
          <a:srcRect/>
          <a:stretch>
            <a:fillRect/>
          </a:stretch>
        </p:blipFill>
        <p:spPr bwMode="auto">
          <a:xfrm>
            <a:off x="3200400" y="4648200"/>
            <a:ext cx="2333625" cy="155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7474" name="Rectangle 2"/>
          <p:cNvSpPr>
            <a:spLocks noGrp="1" noChangeArrowheads="1"/>
          </p:cNvSpPr>
          <p:nvPr>
            <p:ph type="title" idx="4294967295"/>
          </p:nvPr>
        </p:nvSpPr>
        <p:spPr>
          <a:xfrm>
            <a:off x="685800" y="228600"/>
            <a:ext cx="7772400" cy="1143000"/>
          </a:xfrm>
          <a:noFill/>
        </p:spPr>
        <p:txBody>
          <a:bodyPr/>
          <a:lstStyle/>
          <a:p>
            <a:r>
              <a:rPr lang="en-US" sz="3200"/>
              <a:t>On Explaining (Marr 1982)</a:t>
            </a:r>
            <a:br>
              <a:rPr lang="en-US" sz="3200"/>
            </a:br>
            <a:endParaRPr lang="en-US" sz="3200"/>
          </a:p>
        </p:txBody>
      </p:sp>
      <p:sp>
        <p:nvSpPr>
          <p:cNvPr id="617475" name="Text Box 3"/>
          <p:cNvSpPr txBox="1">
            <a:spLocks noChangeArrowheads="1"/>
          </p:cNvSpPr>
          <p:nvPr/>
        </p:nvSpPr>
        <p:spPr bwMode="auto">
          <a:xfrm>
            <a:off x="381000" y="1676400"/>
            <a:ext cx="8534400" cy="2282825"/>
          </a:xfrm>
          <a:prstGeom prst="rect">
            <a:avLst/>
          </a:prstGeom>
          <a:noFill/>
          <a:ln w="9525">
            <a:noFill/>
            <a:miter lim="800000"/>
            <a:headEnd/>
            <a:tailEnd/>
          </a:ln>
        </p:spPr>
        <p:txBody>
          <a:bodyPr>
            <a:prstTxWarp prst="textNoShape">
              <a:avLst/>
            </a:prstTxWarp>
            <a:spAutoFit/>
          </a:bodyPr>
          <a:lstStyle/>
          <a:p>
            <a:r>
              <a:rPr lang="en-US" b="0"/>
              <a:t>“But the important point is that if the notion of different types of understanding is taken very seriously, it allows the study of the </a:t>
            </a:r>
            <a:r>
              <a:rPr lang="en-US" b="0">
                <a:solidFill>
                  <a:schemeClr val="tx2"/>
                </a:solidFill>
              </a:rPr>
              <a:t>information-processing basis of perception</a:t>
            </a:r>
            <a:r>
              <a:rPr lang="en-US" b="0"/>
              <a:t> to be made </a:t>
            </a:r>
            <a:r>
              <a:rPr lang="en-US" b="0" i="1"/>
              <a:t>rigorous</a:t>
            </a:r>
            <a:r>
              <a:rPr lang="en-US" b="0"/>
              <a:t>.  It becomes possible, by separating explanations into different levels, to make explicit statements about </a:t>
            </a:r>
            <a:r>
              <a:rPr lang="en-US" b="0">
                <a:solidFill>
                  <a:schemeClr val="folHlink"/>
                </a:solidFill>
              </a:rPr>
              <a:t>what is being computed and why</a:t>
            </a:r>
            <a:r>
              <a:rPr lang="en-US" b="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9522" name="Rectangle 4"/>
          <p:cNvSpPr>
            <a:spLocks noGrp="1" noChangeArrowheads="1"/>
          </p:cNvSpPr>
          <p:nvPr>
            <p:ph type="title" idx="4294967295"/>
          </p:nvPr>
        </p:nvSpPr>
        <p:spPr>
          <a:xfrm>
            <a:off x="685800" y="228600"/>
            <a:ext cx="7772400" cy="1143000"/>
          </a:xfrm>
          <a:noFill/>
        </p:spPr>
        <p:txBody>
          <a:bodyPr/>
          <a:lstStyle/>
          <a:p>
            <a:r>
              <a:rPr lang="en-US" sz="3200"/>
              <a:t>On Explaining (Marr 1982)</a:t>
            </a:r>
            <a:br>
              <a:rPr lang="en-US" sz="3200"/>
            </a:br>
            <a:endParaRPr lang="en-US" sz="3200"/>
          </a:p>
        </p:txBody>
      </p:sp>
      <p:sp>
        <p:nvSpPr>
          <p:cNvPr id="619523" name="Text Box 5"/>
          <p:cNvSpPr txBox="1">
            <a:spLocks noChangeArrowheads="1"/>
          </p:cNvSpPr>
          <p:nvPr/>
        </p:nvSpPr>
        <p:spPr bwMode="auto">
          <a:xfrm>
            <a:off x="381000" y="1676400"/>
            <a:ext cx="8534400" cy="2282825"/>
          </a:xfrm>
          <a:prstGeom prst="rect">
            <a:avLst/>
          </a:prstGeom>
          <a:noFill/>
          <a:ln w="9525">
            <a:noFill/>
            <a:miter lim="800000"/>
            <a:headEnd/>
            <a:tailEnd/>
          </a:ln>
        </p:spPr>
        <p:txBody>
          <a:bodyPr>
            <a:prstTxWarp prst="textNoShape">
              <a:avLst/>
            </a:prstTxWarp>
            <a:spAutoFit/>
          </a:bodyPr>
          <a:lstStyle/>
          <a:p>
            <a:r>
              <a:rPr lang="en-US" b="0"/>
              <a:t>“But the important point is that if the notion of different types of understanding is taken very seriously, it allows the study of the </a:t>
            </a:r>
            <a:r>
              <a:rPr lang="en-US" b="0">
                <a:solidFill>
                  <a:schemeClr val="tx2"/>
                </a:solidFill>
              </a:rPr>
              <a:t>information-processing basis of perception</a:t>
            </a:r>
            <a:r>
              <a:rPr lang="en-US" b="0"/>
              <a:t> to be made </a:t>
            </a:r>
            <a:r>
              <a:rPr lang="en-US" b="0" i="1"/>
              <a:t>rigorous</a:t>
            </a:r>
            <a:r>
              <a:rPr lang="en-US" b="0"/>
              <a:t>.  It becomes possible, by separating explanations into different levels, to make explicit statements about </a:t>
            </a:r>
            <a:r>
              <a:rPr lang="en-US" b="0">
                <a:solidFill>
                  <a:schemeClr val="folHlink"/>
                </a:solidFill>
              </a:rPr>
              <a:t>what is being computed and why</a:t>
            </a:r>
            <a:r>
              <a:rPr lang="en-US" b="0"/>
              <a:t>…”</a:t>
            </a:r>
          </a:p>
        </p:txBody>
      </p:sp>
      <p:sp>
        <p:nvSpPr>
          <p:cNvPr id="619524" name="Oval 6"/>
          <p:cNvSpPr>
            <a:spLocks noChangeArrowheads="1"/>
          </p:cNvSpPr>
          <p:nvPr/>
        </p:nvSpPr>
        <p:spPr bwMode="auto">
          <a:xfrm>
            <a:off x="5181600" y="2438400"/>
            <a:ext cx="1676400" cy="381000"/>
          </a:xfrm>
          <a:prstGeom prst="ellipse">
            <a:avLst/>
          </a:prstGeom>
          <a:noFill/>
          <a:ln w="9525">
            <a:solidFill>
              <a:schemeClr val="tx2"/>
            </a:solidFill>
            <a:round/>
            <a:headEnd/>
            <a:tailEnd/>
          </a:ln>
        </p:spPr>
        <p:txBody>
          <a:bodyPr wrap="none" anchor="ctr">
            <a:prstTxWarp prst="textNoShape">
              <a:avLst/>
            </a:prstTxWarp>
          </a:bodyPr>
          <a:lstStyle/>
          <a:p>
            <a:endParaRPr lang="en-US"/>
          </a:p>
        </p:txBody>
      </p:sp>
      <p:cxnSp>
        <p:nvCxnSpPr>
          <p:cNvPr id="619525" name="AutoShape 7"/>
          <p:cNvCxnSpPr>
            <a:cxnSpLocks noChangeShapeType="1"/>
            <a:endCxn id="619524" idx="4"/>
          </p:cNvCxnSpPr>
          <p:nvPr/>
        </p:nvCxnSpPr>
        <p:spPr bwMode="auto">
          <a:xfrm rot="-5400000">
            <a:off x="3924300" y="3314700"/>
            <a:ext cx="2590800" cy="1600200"/>
          </a:xfrm>
          <a:prstGeom prst="curvedConnector3">
            <a:avLst>
              <a:gd name="adj1" fmla="val 50000"/>
            </a:avLst>
          </a:prstGeom>
          <a:noFill/>
          <a:ln w="9525">
            <a:solidFill>
              <a:schemeClr val="tx2"/>
            </a:solidFill>
            <a:round/>
            <a:headEnd/>
            <a:tailEnd type="triangle" w="med" len="med"/>
          </a:ln>
        </p:spPr>
      </p:cxnSp>
      <p:sp>
        <p:nvSpPr>
          <p:cNvPr id="619526" name="Text Box 8"/>
          <p:cNvSpPr txBox="1">
            <a:spLocks noChangeArrowheads="1"/>
          </p:cNvSpPr>
          <p:nvPr/>
        </p:nvSpPr>
        <p:spPr bwMode="auto">
          <a:xfrm>
            <a:off x="609600" y="5257800"/>
            <a:ext cx="7620000" cy="822325"/>
          </a:xfrm>
          <a:prstGeom prst="rect">
            <a:avLst/>
          </a:prstGeom>
          <a:noFill/>
          <a:ln w="9525">
            <a:noFill/>
            <a:miter lim="800000"/>
            <a:headEnd/>
            <a:tailEnd/>
          </a:ln>
        </p:spPr>
        <p:txBody>
          <a:bodyPr>
            <a:prstTxWarp prst="textNoShape">
              <a:avLst/>
            </a:prstTxWarp>
            <a:spAutoFit/>
          </a:bodyPr>
          <a:lstStyle/>
          <a:p>
            <a:r>
              <a:rPr lang="en-US" b="0">
                <a:solidFill>
                  <a:schemeClr val="tx2"/>
                </a:solidFill>
              </a:rPr>
              <a:t>Our goal: Substitute “language learning” for “perception”.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1570" name="Rectangle 2"/>
          <p:cNvSpPr>
            <a:spLocks noGrp="1" noChangeArrowheads="1"/>
          </p:cNvSpPr>
          <p:nvPr>
            <p:ph type="title" idx="4294967295"/>
          </p:nvPr>
        </p:nvSpPr>
        <p:spPr>
          <a:xfrm>
            <a:off x="685800" y="0"/>
            <a:ext cx="7772400" cy="1143000"/>
          </a:xfrm>
        </p:spPr>
        <p:txBody>
          <a:bodyPr/>
          <a:lstStyle/>
          <a:p>
            <a:r>
              <a:rPr lang="en-US" sz="3200"/>
              <a:t>The three levels</a:t>
            </a:r>
          </a:p>
        </p:txBody>
      </p:sp>
      <p:sp>
        <p:nvSpPr>
          <p:cNvPr id="621571" name="Text Box 3"/>
          <p:cNvSpPr txBox="1">
            <a:spLocks noChangeArrowheads="1"/>
          </p:cNvSpPr>
          <p:nvPr/>
        </p:nvSpPr>
        <p:spPr bwMode="auto">
          <a:xfrm>
            <a:off x="228600" y="1219200"/>
            <a:ext cx="7620000" cy="822325"/>
          </a:xfrm>
          <a:prstGeom prst="rect">
            <a:avLst/>
          </a:prstGeom>
          <a:noFill/>
          <a:ln w="9525">
            <a:noFill/>
            <a:miter lim="800000"/>
            <a:headEnd/>
            <a:tailEnd/>
          </a:ln>
        </p:spPr>
        <p:txBody>
          <a:bodyPr>
            <a:prstTxWarp prst="textNoShape">
              <a:avLst/>
            </a:prstTxWarp>
            <a:spAutoFit/>
          </a:bodyPr>
          <a:lstStyle/>
          <a:p>
            <a:r>
              <a:rPr lang="en-US" b="0">
                <a:solidFill>
                  <a:schemeClr val="tx2"/>
                </a:solidFill>
              </a:rPr>
              <a:t>Computational</a:t>
            </a:r>
          </a:p>
          <a:p>
            <a:r>
              <a:rPr lang="en-US" b="0"/>
              <a:t>   What is the goal of the computation?  </a:t>
            </a:r>
            <a:endParaRPr lang="en-US" b="0">
              <a:solidFill>
                <a:schemeClr val="tx2"/>
              </a:solidFill>
            </a:endParaRPr>
          </a:p>
        </p:txBody>
      </p:sp>
      <p:sp>
        <p:nvSpPr>
          <p:cNvPr id="621572" name="Text Box 4"/>
          <p:cNvSpPr txBox="1">
            <a:spLocks noChangeArrowheads="1"/>
          </p:cNvSpPr>
          <p:nvPr/>
        </p:nvSpPr>
        <p:spPr bwMode="auto">
          <a:xfrm>
            <a:off x="304800" y="2895600"/>
            <a:ext cx="7620000" cy="1552575"/>
          </a:xfrm>
          <a:prstGeom prst="rect">
            <a:avLst/>
          </a:prstGeom>
          <a:noFill/>
          <a:ln w="9525">
            <a:noFill/>
            <a:miter lim="800000"/>
            <a:headEnd/>
            <a:tailEnd/>
          </a:ln>
        </p:spPr>
        <p:txBody>
          <a:bodyPr>
            <a:prstTxWarp prst="textNoShape">
              <a:avLst/>
            </a:prstTxWarp>
            <a:spAutoFit/>
          </a:bodyPr>
          <a:lstStyle/>
          <a:p>
            <a:r>
              <a:rPr lang="en-US" b="0">
                <a:solidFill>
                  <a:schemeClr val="tx2"/>
                </a:solidFill>
              </a:rPr>
              <a:t>Algorithmic</a:t>
            </a:r>
          </a:p>
          <a:p>
            <a:r>
              <a:rPr lang="en-US" b="0"/>
              <a:t>   How can this computational theory be implemented?  What is the representation for the input and output, and what is the algorithm for the transformation?</a:t>
            </a:r>
            <a:endParaRPr lang="en-US" b="0">
              <a:solidFill>
                <a:schemeClr val="tx2"/>
              </a:solidFill>
            </a:endParaRPr>
          </a:p>
        </p:txBody>
      </p:sp>
      <p:sp>
        <p:nvSpPr>
          <p:cNvPr id="621573" name="Text Box 5"/>
          <p:cNvSpPr txBox="1">
            <a:spLocks noChangeArrowheads="1"/>
          </p:cNvSpPr>
          <p:nvPr/>
        </p:nvSpPr>
        <p:spPr bwMode="auto">
          <a:xfrm>
            <a:off x="304800" y="4800600"/>
            <a:ext cx="8153400" cy="1187450"/>
          </a:xfrm>
          <a:prstGeom prst="rect">
            <a:avLst/>
          </a:prstGeom>
          <a:noFill/>
          <a:ln w="9525">
            <a:noFill/>
            <a:miter lim="800000"/>
            <a:headEnd/>
            <a:tailEnd/>
          </a:ln>
        </p:spPr>
        <p:txBody>
          <a:bodyPr>
            <a:prstTxWarp prst="textNoShape">
              <a:avLst/>
            </a:prstTxWarp>
            <a:spAutoFit/>
          </a:bodyPr>
          <a:lstStyle/>
          <a:p>
            <a:r>
              <a:rPr lang="en-US" b="0">
                <a:solidFill>
                  <a:schemeClr val="tx2"/>
                </a:solidFill>
              </a:rPr>
              <a:t>Implementational</a:t>
            </a:r>
          </a:p>
          <a:p>
            <a:r>
              <a:rPr lang="en-US" b="0"/>
              <a:t>   How can the representation and algorithm be realized physically?</a:t>
            </a:r>
            <a:endParaRPr lang="en-US" b="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3618" name="Rectangle 2"/>
          <p:cNvSpPr>
            <a:spLocks noGrp="1" noChangeArrowheads="1"/>
          </p:cNvSpPr>
          <p:nvPr>
            <p:ph type="title" idx="4294967295"/>
          </p:nvPr>
        </p:nvSpPr>
        <p:spPr>
          <a:xfrm>
            <a:off x="0" y="0"/>
            <a:ext cx="9144000" cy="1143000"/>
          </a:xfrm>
          <a:noFill/>
        </p:spPr>
        <p:txBody>
          <a:bodyPr/>
          <a:lstStyle/>
          <a:p>
            <a:r>
              <a:rPr lang="en-US" sz="3200"/>
              <a:t>The three levels: </a:t>
            </a:r>
            <a:br>
              <a:rPr lang="en-US" sz="3200"/>
            </a:br>
            <a:r>
              <a:rPr lang="en-US" sz="3200"/>
              <a:t>An example with the cash register</a:t>
            </a:r>
          </a:p>
        </p:txBody>
      </p:sp>
      <p:pic>
        <p:nvPicPr>
          <p:cNvPr id="623619" name="Picture 3"/>
          <p:cNvPicPr>
            <a:picLocks noChangeAspect="1" noChangeArrowheads="1"/>
          </p:cNvPicPr>
          <p:nvPr/>
        </p:nvPicPr>
        <p:blipFill>
          <a:blip r:embed="rId3"/>
          <a:srcRect/>
          <a:stretch>
            <a:fillRect/>
          </a:stretch>
        </p:blipFill>
        <p:spPr bwMode="auto">
          <a:xfrm>
            <a:off x="6096000" y="1143000"/>
            <a:ext cx="2540000" cy="1498600"/>
          </a:xfrm>
          <a:prstGeom prst="rect">
            <a:avLst/>
          </a:prstGeom>
          <a:noFill/>
          <a:ln w="9525">
            <a:noFill/>
            <a:miter lim="800000"/>
            <a:headEnd/>
            <a:tailEnd/>
          </a:ln>
        </p:spPr>
      </p:pic>
      <p:sp>
        <p:nvSpPr>
          <p:cNvPr id="623620" name="Text Box 4"/>
          <p:cNvSpPr txBox="1">
            <a:spLocks noChangeArrowheads="1"/>
          </p:cNvSpPr>
          <p:nvPr/>
        </p:nvSpPr>
        <p:spPr bwMode="auto">
          <a:xfrm>
            <a:off x="228600" y="1219200"/>
            <a:ext cx="5867400" cy="40544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Computational</a:t>
            </a:r>
          </a:p>
          <a:p>
            <a:r>
              <a:rPr lang="en-US" sz="2000" b="0"/>
              <a:t>   What does this device do?</a:t>
            </a:r>
          </a:p>
          <a:p>
            <a:r>
              <a:rPr lang="en-US" sz="2000" b="0"/>
              <a:t>           Arithmetic (ex: addition).</a:t>
            </a:r>
          </a:p>
          <a:p>
            <a:r>
              <a:rPr lang="en-US" sz="2000" b="0"/>
              <a:t>Addition: Mapping a pair of numbers to another number.</a:t>
            </a:r>
          </a:p>
          <a:p>
            <a:r>
              <a:rPr lang="en-US" sz="2000" b="0"/>
              <a:t> </a:t>
            </a:r>
          </a:p>
          <a:p>
            <a:r>
              <a:rPr lang="en-US" sz="2000" b="0"/>
              <a:t>(3,4)        7  	(often written (3+4=7))</a:t>
            </a:r>
          </a:p>
          <a:p>
            <a:r>
              <a:rPr lang="en-US" sz="2000" b="0"/>
              <a:t>Properties: </a:t>
            </a:r>
          </a:p>
          <a:p>
            <a:r>
              <a:rPr lang="en-US" sz="2000" b="0"/>
              <a:t>	(3+4) = (4+3) [commutative]</a:t>
            </a:r>
          </a:p>
          <a:p>
            <a:r>
              <a:rPr lang="en-US" sz="2000" b="0"/>
              <a:t>	(3+4)+5 = 3+(4+5) [associative]</a:t>
            </a:r>
          </a:p>
          <a:p>
            <a:r>
              <a:rPr lang="en-US" sz="2000" b="0"/>
              <a:t>	(3+0) = 3 [identity element]</a:t>
            </a:r>
          </a:p>
          <a:p>
            <a:r>
              <a:rPr lang="en-US" sz="2000" b="0"/>
              <a:t>	(3+ -3) = 0 [inverse element]</a:t>
            </a:r>
          </a:p>
          <a:p>
            <a:endParaRPr lang="en-US" sz="2000" b="0"/>
          </a:p>
        </p:txBody>
      </p:sp>
      <p:sp>
        <p:nvSpPr>
          <p:cNvPr id="623621" name="Line 5"/>
          <p:cNvSpPr>
            <a:spLocks noChangeShapeType="1"/>
          </p:cNvSpPr>
          <p:nvPr/>
        </p:nvSpPr>
        <p:spPr bwMode="auto">
          <a:xfrm>
            <a:off x="914400" y="32004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23622" name="Text Box 7"/>
          <p:cNvSpPr txBox="1">
            <a:spLocks noChangeArrowheads="1"/>
          </p:cNvSpPr>
          <p:nvPr/>
        </p:nvSpPr>
        <p:spPr bwMode="auto">
          <a:xfrm>
            <a:off x="5943600" y="2971800"/>
            <a:ext cx="3200400" cy="13112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True no matter how numbers are represented: this is what is being computed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a:xfrm>
            <a:off x="0" y="0"/>
            <a:ext cx="9144000" cy="1143000"/>
          </a:xfrm>
          <a:noFill/>
        </p:spPr>
        <p:txBody>
          <a:bodyPr/>
          <a:lstStyle/>
          <a:p>
            <a:r>
              <a:rPr lang="en-US" sz="3200"/>
              <a:t>The three levels: </a:t>
            </a:r>
            <a:br>
              <a:rPr lang="en-US" sz="3200"/>
            </a:br>
            <a:r>
              <a:rPr lang="en-US" sz="3200"/>
              <a:t>An example with the cash register</a:t>
            </a:r>
          </a:p>
        </p:txBody>
      </p:sp>
      <p:pic>
        <p:nvPicPr>
          <p:cNvPr id="625667" name="Picture 3"/>
          <p:cNvPicPr>
            <a:picLocks noChangeAspect="1" noChangeArrowheads="1"/>
          </p:cNvPicPr>
          <p:nvPr/>
        </p:nvPicPr>
        <p:blipFill>
          <a:blip r:embed="rId3"/>
          <a:srcRect/>
          <a:stretch>
            <a:fillRect/>
          </a:stretch>
        </p:blipFill>
        <p:spPr bwMode="auto">
          <a:xfrm>
            <a:off x="6096000" y="1143000"/>
            <a:ext cx="2540000" cy="1498600"/>
          </a:xfrm>
          <a:prstGeom prst="rect">
            <a:avLst/>
          </a:prstGeom>
          <a:noFill/>
          <a:ln w="9525">
            <a:noFill/>
            <a:miter lim="800000"/>
            <a:headEnd/>
            <a:tailEnd/>
          </a:ln>
        </p:spPr>
      </p:pic>
      <p:sp>
        <p:nvSpPr>
          <p:cNvPr id="625668" name="Text Box 8"/>
          <p:cNvSpPr txBox="1">
            <a:spLocks noChangeArrowheads="1"/>
          </p:cNvSpPr>
          <p:nvPr/>
        </p:nvSpPr>
        <p:spPr bwMode="auto">
          <a:xfrm>
            <a:off x="228600" y="1219200"/>
            <a:ext cx="5867400" cy="1616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Computational</a:t>
            </a:r>
          </a:p>
          <a:p>
            <a:r>
              <a:rPr lang="en-US" sz="2000" b="0"/>
              <a:t>   What does this device do?</a:t>
            </a:r>
          </a:p>
          <a:p>
            <a:r>
              <a:rPr lang="en-US" sz="2000" b="0"/>
              <a:t>           Arithmetic (ex: addition).</a:t>
            </a:r>
          </a:p>
          <a:p>
            <a:r>
              <a:rPr lang="en-US" sz="2000" b="0"/>
              <a:t>Addition: Mapping a pair of numbers to another number.</a:t>
            </a:r>
          </a:p>
        </p:txBody>
      </p:sp>
      <p:sp>
        <p:nvSpPr>
          <p:cNvPr id="625669" name="Text Box 10"/>
          <p:cNvSpPr txBox="1">
            <a:spLocks noChangeArrowheads="1"/>
          </p:cNvSpPr>
          <p:nvPr/>
        </p:nvSpPr>
        <p:spPr bwMode="auto">
          <a:xfrm>
            <a:off x="304800" y="2971800"/>
            <a:ext cx="8458200" cy="37496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Algorithmic</a:t>
            </a:r>
            <a:endParaRPr lang="en-US" sz="2000" b="0"/>
          </a:p>
          <a:p>
            <a:r>
              <a:rPr lang="en-US" sz="2000" b="0"/>
              <a:t>  What is the input, output, and method of transformation?</a:t>
            </a:r>
          </a:p>
          <a:p>
            <a:r>
              <a:rPr lang="en-US" sz="2000" b="0"/>
              <a:t>	Input: arabic numerals (0,1,2,3,4…)</a:t>
            </a:r>
          </a:p>
          <a:p>
            <a:r>
              <a:rPr lang="en-US" sz="2000" b="0"/>
              <a:t>	Output: arabic numerals (0,1,2,3,4…)</a:t>
            </a:r>
          </a:p>
          <a:p>
            <a:r>
              <a:rPr lang="en-US" sz="2000" b="0"/>
              <a:t>	Method of transformation: rules of addition, where least significant digits are added first and sums over 9 have their next digit carried over to the next column</a:t>
            </a:r>
          </a:p>
          <a:p>
            <a:endParaRPr lang="en-US" sz="2000" b="0"/>
          </a:p>
          <a:p>
            <a:r>
              <a:rPr lang="en-US" sz="2000" b="0"/>
              <a:t>			</a:t>
            </a:r>
            <a:r>
              <a:rPr lang="en-US" sz="3000" b="0"/>
              <a:t>	   99</a:t>
            </a:r>
          </a:p>
          <a:p>
            <a:r>
              <a:rPr lang="en-US" sz="3000" b="0"/>
              <a:t>			 	</a:t>
            </a:r>
            <a:r>
              <a:rPr lang="en-US" sz="3000" b="0" u="sng"/>
              <a:t>+   5</a:t>
            </a:r>
            <a:endParaRPr lang="en-US" sz="2000" b="0"/>
          </a:p>
          <a:p>
            <a:r>
              <a:rPr lang="en-US" sz="2000" b="0">
                <a:solidFill>
                  <a:schemeClr val="tx2"/>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7714" name="Rectangle 4"/>
          <p:cNvSpPr>
            <a:spLocks noGrp="1" noChangeArrowheads="1"/>
          </p:cNvSpPr>
          <p:nvPr>
            <p:ph type="title" idx="4294967295"/>
          </p:nvPr>
        </p:nvSpPr>
        <p:spPr>
          <a:xfrm>
            <a:off x="0" y="0"/>
            <a:ext cx="9144000" cy="1143000"/>
          </a:xfrm>
          <a:noFill/>
        </p:spPr>
        <p:txBody>
          <a:bodyPr/>
          <a:lstStyle/>
          <a:p>
            <a:r>
              <a:rPr lang="en-US" sz="3200"/>
              <a:t>The three levels: </a:t>
            </a:r>
            <a:br>
              <a:rPr lang="en-US" sz="3200"/>
            </a:br>
            <a:r>
              <a:rPr lang="en-US" sz="3200"/>
              <a:t>An example with the cash register</a:t>
            </a:r>
          </a:p>
        </p:txBody>
      </p:sp>
      <p:pic>
        <p:nvPicPr>
          <p:cNvPr id="627715" name="Picture 5"/>
          <p:cNvPicPr>
            <a:picLocks noChangeAspect="1" noChangeArrowheads="1"/>
          </p:cNvPicPr>
          <p:nvPr/>
        </p:nvPicPr>
        <p:blipFill>
          <a:blip r:embed="rId3"/>
          <a:srcRect/>
          <a:stretch>
            <a:fillRect/>
          </a:stretch>
        </p:blipFill>
        <p:spPr bwMode="auto">
          <a:xfrm>
            <a:off x="6096000" y="1143000"/>
            <a:ext cx="2540000" cy="1498600"/>
          </a:xfrm>
          <a:prstGeom prst="rect">
            <a:avLst/>
          </a:prstGeom>
          <a:noFill/>
          <a:ln w="9525">
            <a:noFill/>
            <a:miter lim="800000"/>
            <a:headEnd/>
            <a:tailEnd/>
          </a:ln>
        </p:spPr>
      </p:pic>
      <p:sp>
        <p:nvSpPr>
          <p:cNvPr id="627716" name="Text Box 6"/>
          <p:cNvSpPr txBox="1">
            <a:spLocks noChangeArrowheads="1"/>
          </p:cNvSpPr>
          <p:nvPr/>
        </p:nvSpPr>
        <p:spPr bwMode="auto">
          <a:xfrm>
            <a:off x="228600" y="1219200"/>
            <a:ext cx="5867400" cy="1616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Computational</a:t>
            </a:r>
          </a:p>
          <a:p>
            <a:r>
              <a:rPr lang="en-US" sz="2000" b="0"/>
              <a:t>   What does this device do?</a:t>
            </a:r>
          </a:p>
          <a:p>
            <a:r>
              <a:rPr lang="en-US" sz="2000" b="0"/>
              <a:t>           Arithmetic (ex: addition).</a:t>
            </a:r>
          </a:p>
          <a:p>
            <a:r>
              <a:rPr lang="en-US" sz="2000" b="0"/>
              <a:t>Addition: Mapping a pair of numbers to another number.</a:t>
            </a:r>
          </a:p>
        </p:txBody>
      </p:sp>
      <p:sp>
        <p:nvSpPr>
          <p:cNvPr id="627717" name="Text Box 7"/>
          <p:cNvSpPr txBox="1">
            <a:spLocks noChangeArrowheads="1"/>
          </p:cNvSpPr>
          <p:nvPr/>
        </p:nvSpPr>
        <p:spPr bwMode="auto">
          <a:xfrm>
            <a:off x="304800" y="2971800"/>
            <a:ext cx="8458200" cy="3902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Algorithmic</a:t>
            </a:r>
            <a:endParaRPr lang="en-US" sz="2000" b="0"/>
          </a:p>
          <a:p>
            <a:r>
              <a:rPr lang="en-US" sz="2000" b="0"/>
              <a:t>  What is the input, output, and method of transformation?</a:t>
            </a:r>
          </a:p>
          <a:p>
            <a:r>
              <a:rPr lang="en-US" sz="2000" b="0"/>
              <a:t>	Input: arabic numerals (0,1,2,3,4…)</a:t>
            </a:r>
          </a:p>
          <a:p>
            <a:r>
              <a:rPr lang="en-US" sz="2000" b="0"/>
              <a:t>	Output: arabic numerals (0,1,2,3,4…)</a:t>
            </a:r>
          </a:p>
          <a:p>
            <a:r>
              <a:rPr lang="en-US" sz="2000" b="0"/>
              <a:t>	Method of transformation: rules of addition, where least significant digits are added first and sums over 9 have their next digit carried over to the next column</a:t>
            </a:r>
          </a:p>
          <a:p>
            <a:endParaRPr lang="en-US" sz="2000" b="0"/>
          </a:p>
          <a:p>
            <a:r>
              <a:rPr lang="en-US" sz="2000" b="0"/>
              <a:t>			</a:t>
            </a:r>
            <a:r>
              <a:rPr lang="en-US" sz="3000" b="0"/>
              <a:t>	   99</a:t>
            </a:r>
          </a:p>
          <a:p>
            <a:r>
              <a:rPr lang="en-US" sz="3000" b="0"/>
              <a:t>			 	</a:t>
            </a:r>
            <a:r>
              <a:rPr lang="en-US" sz="3000" b="0" u="sng"/>
              <a:t>+   5</a:t>
            </a:r>
            <a:endParaRPr lang="en-US" sz="2000" b="0"/>
          </a:p>
          <a:p>
            <a:r>
              <a:rPr lang="en-US" sz="3000" b="0">
                <a:solidFill>
                  <a:schemeClr val="tx2"/>
                </a:solidFill>
              </a:rPr>
              <a:t>				   14</a:t>
            </a:r>
            <a:r>
              <a:rPr lang="en-US" sz="2000" b="0">
                <a:solidFill>
                  <a:schemeClr val="tx2"/>
                </a:solidFill>
              </a:rPr>
              <a:t>	</a:t>
            </a:r>
          </a:p>
        </p:txBody>
      </p:sp>
      <p:sp>
        <p:nvSpPr>
          <p:cNvPr id="627718" name="AutoShape 8"/>
          <p:cNvSpPr>
            <a:spLocks noChangeArrowheads="1"/>
          </p:cNvSpPr>
          <p:nvPr/>
        </p:nvSpPr>
        <p:spPr bwMode="auto">
          <a:xfrm>
            <a:off x="4495800" y="5410200"/>
            <a:ext cx="457200" cy="990600"/>
          </a:xfrm>
          <a:prstGeom prst="roundRect">
            <a:avLst>
              <a:gd name="adj" fmla="val 16667"/>
            </a:avLst>
          </a:prstGeom>
          <a:solidFill>
            <a:schemeClr val="tx2">
              <a:alpha val="45882"/>
            </a:schemeClr>
          </a:solidFill>
          <a:ln w="9525">
            <a:no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4466" name="Rectangle 2"/>
          <p:cNvSpPr>
            <a:spLocks noGrp="1" noChangeArrowheads="1"/>
          </p:cNvSpPr>
          <p:nvPr>
            <p:ph type="title" idx="4294967295"/>
          </p:nvPr>
        </p:nvSpPr>
        <p:spPr/>
        <p:txBody>
          <a:bodyPr/>
          <a:lstStyle/>
          <a:p>
            <a:r>
              <a:rPr lang="en-US" sz="3200"/>
              <a:t>Announcements</a:t>
            </a:r>
          </a:p>
        </p:txBody>
      </p:sp>
      <p:sp>
        <p:nvSpPr>
          <p:cNvPr id="574467" name="Rectangle 3"/>
          <p:cNvSpPr>
            <a:spLocks noGrp="1" noChangeArrowheads="1"/>
          </p:cNvSpPr>
          <p:nvPr>
            <p:ph type="body" idx="4294967295"/>
          </p:nvPr>
        </p:nvSpPr>
        <p:spPr/>
        <p:txBody>
          <a:bodyPr/>
          <a:lstStyle/>
          <a:p>
            <a:pPr>
              <a:buFontTx/>
              <a:buNone/>
            </a:pPr>
            <a:r>
              <a:rPr lang="en-US" sz="2400" dirty="0" smtClean="0"/>
              <a:t>Start </a:t>
            </a:r>
            <a:r>
              <a:rPr lang="en-US" sz="2400" dirty="0"/>
              <a:t>working on </a:t>
            </a:r>
            <a:r>
              <a:rPr lang="en-US" sz="2400" dirty="0" smtClean="0"/>
              <a:t>HW1 (due: 4/19/12)</a:t>
            </a:r>
          </a:p>
          <a:p>
            <a:pPr>
              <a:buFontTx/>
              <a:buNone/>
            </a:pPr>
            <a:endParaRPr lang="en-US" sz="2400" dirty="0"/>
          </a:p>
          <a:p>
            <a:pPr>
              <a:buFontTx/>
              <a:buNone/>
            </a:pPr>
            <a:r>
              <a:rPr lang="en-US" sz="2400" dirty="0"/>
              <a:t>Be looking over the review questions for introduction</a:t>
            </a:r>
          </a:p>
          <a:p>
            <a:pPr>
              <a:buFontTx/>
              <a:buNone/>
            </a:pPr>
            <a:endParaRPr lang="en-US" sz="2400" dirty="0"/>
          </a:p>
          <a:p>
            <a:pPr>
              <a:buFontTx/>
              <a:buNone/>
            </a:pPr>
            <a:r>
              <a:rPr lang="en-US" sz="2400" dirty="0"/>
              <a:t>Readings for next time:</a:t>
            </a:r>
            <a:r>
              <a:rPr lang="en-US" sz="2400" dirty="0" smtClean="0"/>
              <a:t> </a:t>
            </a:r>
          </a:p>
          <a:p>
            <a:pPr>
              <a:buFontTx/>
              <a:buNone/>
            </a:pPr>
            <a:r>
              <a:rPr lang="en-US" sz="2400" dirty="0" err="1" smtClean="0"/>
              <a:t>Werker</a:t>
            </a:r>
            <a:r>
              <a:rPr lang="en-US" sz="2400" dirty="0" smtClean="0"/>
              <a:t> </a:t>
            </a:r>
            <a:r>
              <a:rPr lang="en-US" sz="2400" dirty="0"/>
              <a:t>(1995</a:t>
            </a:r>
            <a:r>
              <a:rPr lang="en-US" sz="2400" dirty="0" smtClean="0"/>
              <a:t>) + (recommended) </a:t>
            </a:r>
            <a:r>
              <a:rPr lang="en-US" sz="2400" dirty="0" err="1"/>
              <a:t>Swingley</a:t>
            </a:r>
            <a:r>
              <a:rPr lang="en-US" sz="2400" dirty="0"/>
              <a:t> (2009)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9762" name="Rectangle 4"/>
          <p:cNvSpPr>
            <a:spLocks noGrp="1" noChangeArrowheads="1"/>
          </p:cNvSpPr>
          <p:nvPr>
            <p:ph type="title" idx="4294967295"/>
          </p:nvPr>
        </p:nvSpPr>
        <p:spPr>
          <a:xfrm>
            <a:off x="0" y="0"/>
            <a:ext cx="9144000" cy="1143000"/>
          </a:xfrm>
          <a:noFill/>
        </p:spPr>
        <p:txBody>
          <a:bodyPr/>
          <a:lstStyle/>
          <a:p>
            <a:r>
              <a:rPr lang="en-US" sz="3200"/>
              <a:t>The three levels: </a:t>
            </a:r>
            <a:br>
              <a:rPr lang="en-US" sz="3200"/>
            </a:br>
            <a:r>
              <a:rPr lang="en-US" sz="3200"/>
              <a:t>An example with the cash register</a:t>
            </a:r>
          </a:p>
        </p:txBody>
      </p:sp>
      <p:pic>
        <p:nvPicPr>
          <p:cNvPr id="629763" name="Picture 5"/>
          <p:cNvPicPr>
            <a:picLocks noChangeAspect="1" noChangeArrowheads="1"/>
          </p:cNvPicPr>
          <p:nvPr/>
        </p:nvPicPr>
        <p:blipFill>
          <a:blip r:embed="rId3"/>
          <a:srcRect/>
          <a:stretch>
            <a:fillRect/>
          </a:stretch>
        </p:blipFill>
        <p:spPr bwMode="auto">
          <a:xfrm>
            <a:off x="6096000" y="1143000"/>
            <a:ext cx="2540000" cy="1498600"/>
          </a:xfrm>
          <a:prstGeom prst="rect">
            <a:avLst/>
          </a:prstGeom>
          <a:noFill/>
          <a:ln w="9525">
            <a:noFill/>
            <a:miter lim="800000"/>
            <a:headEnd/>
            <a:tailEnd/>
          </a:ln>
        </p:spPr>
      </p:pic>
      <p:sp>
        <p:nvSpPr>
          <p:cNvPr id="629764" name="Text Box 6"/>
          <p:cNvSpPr txBox="1">
            <a:spLocks noChangeArrowheads="1"/>
          </p:cNvSpPr>
          <p:nvPr/>
        </p:nvSpPr>
        <p:spPr bwMode="auto">
          <a:xfrm>
            <a:off x="228600" y="1219200"/>
            <a:ext cx="5867400" cy="1616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Computational</a:t>
            </a:r>
          </a:p>
          <a:p>
            <a:r>
              <a:rPr lang="en-US" sz="2000" b="0"/>
              <a:t>   What does this device do?</a:t>
            </a:r>
          </a:p>
          <a:p>
            <a:r>
              <a:rPr lang="en-US" sz="2000" b="0"/>
              <a:t>           Arithmetic (ex: addition).</a:t>
            </a:r>
          </a:p>
          <a:p>
            <a:r>
              <a:rPr lang="en-US" sz="2000" b="0"/>
              <a:t>Addition: Mapping a pair of numbers to another number.</a:t>
            </a:r>
          </a:p>
        </p:txBody>
      </p:sp>
      <p:sp>
        <p:nvSpPr>
          <p:cNvPr id="629765" name="Text Box 7"/>
          <p:cNvSpPr txBox="1">
            <a:spLocks noChangeArrowheads="1"/>
          </p:cNvSpPr>
          <p:nvPr/>
        </p:nvSpPr>
        <p:spPr bwMode="auto">
          <a:xfrm>
            <a:off x="304800" y="2971800"/>
            <a:ext cx="8458200" cy="3902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Algorithmic</a:t>
            </a:r>
            <a:endParaRPr lang="en-US" sz="2000" b="0"/>
          </a:p>
          <a:p>
            <a:r>
              <a:rPr lang="en-US" sz="2000" b="0"/>
              <a:t>  What is the input, output, and method of transformation?</a:t>
            </a:r>
          </a:p>
          <a:p>
            <a:r>
              <a:rPr lang="en-US" sz="2000" b="0"/>
              <a:t>	Input: arabic numerals (0,1,2,3,4…)</a:t>
            </a:r>
          </a:p>
          <a:p>
            <a:r>
              <a:rPr lang="en-US" sz="2000" b="0"/>
              <a:t>	Output: arabic numerals (0,1,2,3,4…)</a:t>
            </a:r>
          </a:p>
          <a:p>
            <a:r>
              <a:rPr lang="en-US" sz="2000" b="0"/>
              <a:t>	Method of transformation: rules of addition, where least significant digits are added first and sums over 9 have their next digit carried over to the next column</a:t>
            </a:r>
          </a:p>
          <a:p>
            <a:r>
              <a:rPr lang="en-US" sz="2000" b="0"/>
              <a:t>				     </a:t>
            </a:r>
            <a:r>
              <a:rPr lang="en-US" sz="2000" b="0">
                <a:solidFill>
                  <a:schemeClr val="tx2"/>
                </a:solidFill>
              </a:rPr>
              <a:t>1</a:t>
            </a:r>
            <a:endParaRPr lang="en-US" sz="2000" b="0"/>
          </a:p>
          <a:p>
            <a:r>
              <a:rPr lang="en-US" sz="2000" b="0"/>
              <a:t>			</a:t>
            </a:r>
            <a:r>
              <a:rPr lang="en-US" sz="3000" b="0"/>
              <a:t>	   99</a:t>
            </a:r>
          </a:p>
          <a:p>
            <a:r>
              <a:rPr lang="en-US" sz="3000" b="0"/>
              <a:t>			 	</a:t>
            </a:r>
            <a:r>
              <a:rPr lang="en-US" sz="3000" b="0" u="sng"/>
              <a:t>+   5</a:t>
            </a:r>
            <a:endParaRPr lang="en-US" sz="2000" b="0"/>
          </a:p>
          <a:p>
            <a:r>
              <a:rPr lang="en-US" sz="3000" b="0">
                <a:solidFill>
                  <a:schemeClr val="tx2"/>
                </a:solidFill>
              </a:rPr>
              <a:t>				     4</a:t>
            </a:r>
            <a:r>
              <a:rPr lang="en-US" sz="2000" b="0">
                <a:solidFill>
                  <a:schemeClr val="tx2"/>
                </a:solidFill>
              </a:rPr>
              <a:t>	</a:t>
            </a:r>
          </a:p>
        </p:txBody>
      </p:sp>
      <p:sp>
        <p:nvSpPr>
          <p:cNvPr id="629766" name="AutoShape 8"/>
          <p:cNvSpPr>
            <a:spLocks noChangeArrowheads="1"/>
          </p:cNvSpPr>
          <p:nvPr/>
        </p:nvSpPr>
        <p:spPr bwMode="auto">
          <a:xfrm>
            <a:off x="4495800" y="5410200"/>
            <a:ext cx="457200" cy="990600"/>
          </a:xfrm>
          <a:prstGeom prst="roundRect">
            <a:avLst>
              <a:gd name="adj" fmla="val 16667"/>
            </a:avLst>
          </a:prstGeom>
          <a:solidFill>
            <a:schemeClr val="tx2">
              <a:alpha val="45882"/>
            </a:schemeClr>
          </a:solidFill>
          <a:ln w="9525">
            <a:no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1810" name="Rectangle 4"/>
          <p:cNvSpPr>
            <a:spLocks noGrp="1" noChangeArrowheads="1"/>
          </p:cNvSpPr>
          <p:nvPr>
            <p:ph type="title" idx="4294967295"/>
          </p:nvPr>
        </p:nvSpPr>
        <p:spPr>
          <a:xfrm>
            <a:off x="0" y="0"/>
            <a:ext cx="9144000" cy="1143000"/>
          </a:xfrm>
          <a:noFill/>
        </p:spPr>
        <p:txBody>
          <a:bodyPr/>
          <a:lstStyle/>
          <a:p>
            <a:r>
              <a:rPr lang="en-US" sz="3200"/>
              <a:t>The three levels: </a:t>
            </a:r>
            <a:br>
              <a:rPr lang="en-US" sz="3200"/>
            </a:br>
            <a:r>
              <a:rPr lang="en-US" sz="3200"/>
              <a:t>An example with the cash register</a:t>
            </a:r>
          </a:p>
        </p:txBody>
      </p:sp>
      <p:pic>
        <p:nvPicPr>
          <p:cNvPr id="631811" name="Picture 5"/>
          <p:cNvPicPr>
            <a:picLocks noChangeAspect="1" noChangeArrowheads="1"/>
          </p:cNvPicPr>
          <p:nvPr/>
        </p:nvPicPr>
        <p:blipFill>
          <a:blip r:embed="rId3"/>
          <a:srcRect/>
          <a:stretch>
            <a:fillRect/>
          </a:stretch>
        </p:blipFill>
        <p:spPr bwMode="auto">
          <a:xfrm>
            <a:off x="6096000" y="1143000"/>
            <a:ext cx="2540000" cy="1498600"/>
          </a:xfrm>
          <a:prstGeom prst="rect">
            <a:avLst/>
          </a:prstGeom>
          <a:noFill/>
          <a:ln w="9525">
            <a:noFill/>
            <a:miter lim="800000"/>
            <a:headEnd/>
            <a:tailEnd/>
          </a:ln>
        </p:spPr>
      </p:pic>
      <p:sp>
        <p:nvSpPr>
          <p:cNvPr id="631812" name="Text Box 6"/>
          <p:cNvSpPr txBox="1">
            <a:spLocks noChangeArrowheads="1"/>
          </p:cNvSpPr>
          <p:nvPr/>
        </p:nvSpPr>
        <p:spPr bwMode="auto">
          <a:xfrm>
            <a:off x="228600" y="1219200"/>
            <a:ext cx="5867400" cy="1616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Computational</a:t>
            </a:r>
          </a:p>
          <a:p>
            <a:r>
              <a:rPr lang="en-US" sz="2000" b="0"/>
              <a:t>   What does this device do?</a:t>
            </a:r>
          </a:p>
          <a:p>
            <a:r>
              <a:rPr lang="en-US" sz="2000" b="0"/>
              <a:t>           Arithmetic (ex: addition).</a:t>
            </a:r>
          </a:p>
          <a:p>
            <a:r>
              <a:rPr lang="en-US" sz="2000" b="0"/>
              <a:t>Addition: Mapping a pair of numbers to another number.</a:t>
            </a:r>
          </a:p>
        </p:txBody>
      </p:sp>
      <p:sp>
        <p:nvSpPr>
          <p:cNvPr id="631813" name="Text Box 7"/>
          <p:cNvSpPr txBox="1">
            <a:spLocks noChangeArrowheads="1"/>
          </p:cNvSpPr>
          <p:nvPr/>
        </p:nvSpPr>
        <p:spPr bwMode="auto">
          <a:xfrm>
            <a:off x="304800" y="2971800"/>
            <a:ext cx="8458200" cy="3902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Algorithmic</a:t>
            </a:r>
            <a:endParaRPr lang="en-US" sz="2000" b="0"/>
          </a:p>
          <a:p>
            <a:r>
              <a:rPr lang="en-US" sz="2000" b="0"/>
              <a:t>  What is the input, output, and method of transformation?</a:t>
            </a:r>
          </a:p>
          <a:p>
            <a:r>
              <a:rPr lang="en-US" sz="2000" b="0"/>
              <a:t>	Input: arabic numerals (0,1,2,3,4…)</a:t>
            </a:r>
          </a:p>
          <a:p>
            <a:r>
              <a:rPr lang="en-US" sz="2000" b="0"/>
              <a:t>	Output: arabic numerals (0,1,2,3,4…)</a:t>
            </a:r>
          </a:p>
          <a:p>
            <a:r>
              <a:rPr lang="en-US" sz="2000" b="0"/>
              <a:t>	Method of transformation: rules of addition, where least significant digits are added first and sums over 9 have their next digit carried over to the next column</a:t>
            </a:r>
          </a:p>
          <a:p>
            <a:r>
              <a:rPr lang="en-US" sz="2000" b="0"/>
              <a:t>				     </a:t>
            </a:r>
            <a:r>
              <a:rPr lang="en-US" sz="2000" b="0">
                <a:solidFill>
                  <a:schemeClr val="tx2"/>
                </a:solidFill>
              </a:rPr>
              <a:t>1</a:t>
            </a:r>
            <a:endParaRPr lang="en-US" sz="2000" b="0"/>
          </a:p>
          <a:p>
            <a:r>
              <a:rPr lang="en-US" sz="2000" b="0"/>
              <a:t>			</a:t>
            </a:r>
            <a:r>
              <a:rPr lang="en-US" sz="3000" b="0"/>
              <a:t>	   99</a:t>
            </a:r>
          </a:p>
          <a:p>
            <a:r>
              <a:rPr lang="en-US" sz="3000" b="0"/>
              <a:t>			 	</a:t>
            </a:r>
            <a:r>
              <a:rPr lang="en-US" sz="3000" b="0" u="sng"/>
              <a:t>+   5</a:t>
            </a:r>
            <a:endParaRPr lang="en-US" sz="2000" b="0"/>
          </a:p>
          <a:p>
            <a:r>
              <a:rPr lang="en-US" sz="3000" b="0">
                <a:solidFill>
                  <a:schemeClr val="tx2"/>
                </a:solidFill>
              </a:rPr>
              <a:t>				 104</a:t>
            </a:r>
            <a:r>
              <a:rPr lang="en-US" sz="2000" b="0">
                <a:solidFill>
                  <a:schemeClr val="tx2"/>
                </a:solidFill>
              </a:rPr>
              <a:t>	</a:t>
            </a:r>
          </a:p>
        </p:txBody>
      </p:sp>
      <p:sp>
        <p:nvSpPr>
          <p:cNvPr id="631814" name="AutoShape 8"/>
          <p:cNvSpPr>
            <a:spLocks noChangeArrowheads="1"/>
          </p:cNvSpPr>
          <p:nvPr/>
        </p:nvSpPr>
        <p:spPr bwMode="auto">
          <a:xfrm>
            <a:off x="4191000" y="5410200"/>
            <a:ext cx="457200" cy="990600"/>
          </a:xfrm>
          <a:prstGeom prst="roundRect">
            <a:avLst>
              <a:gd name="adj" fmla="val 16667"/>
            </a:avLst>
          </a:prstGeom>
          <a:solidFill>
            <a:schemeClr val="tx2">
              <a:alpha val="45882"/>
            </a:schemeClr>
          </a:solidFill>
          <a:ln w="9525">
            <a:no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3858" name="Rectangle 4"/>
          <p:cNvSpPr>
            <a:spLocks noGrp="1" noChangeArrowheads="1"/>
          </p:cNvSpPr>
          <p:nvPr>
            <p:ph type="title" idx="4294967295"/>
          </p:nvPr>
        </p:nvSpPr>
        <p:spPr>
          <a:xfrm>
            <a:off x="0" y="0"/>
            <a:ext cx="9144000" cy="1143000"/>
          </a:xfrm>
          <a:noFill/>
        </p:spPr>
        <p:txBody>
          <a:bodyPr/>
          <a:lstStyle/>
          <a:p>
            <a:r>
              <a:rPr lang="en-US" sz="3200"/>
              <a:t>The three levels: </a:t>
            </a:r>
            <a:br>
              <a:rPr lang="en-US" sz="3200"/>
            </a:br>
            <a:r>
              <a:rPr lang="en-US" sz="3200"/>
              <a:t>An example with the cash register</a:t>
            </a:r>
          </a:p>
        </p:txBody>
      </p:sp>
      <p:pic>
        <p:nvPicPr>
          <p:cNvPr id="633859" name="Picture 5"/>
          <p:cNvPicPr>
            <a:picLocks noChangeAspect="1" noChangeArrowheads="1"/>
          </p:cNvPicPr>
          <p:nvPr/>
        </p:nvPicPr>
        <p:blipFill>
          <a:blip r:embed="rId3"/>
          <a:srcRect/>
          <a:stretch>
            <a:fillRect/>
          </a:stretch>
        </p:blipFill>
        <p:spPr bwMode="auto">
          <a:xfrm>
            <a:off x="6096000" y="1143000"/>
            <a:ext cx="2540000" cy="1498600"/>
          </a:xfrm>
          <a:prstGeom prst="rect">
            <a:avLst/>
          </a:prstGeom>
          <a:noFill/>
          <a:ln w="9525">
            <a:noFill/>
            <a:miter lim="800000"/>
            <a:headEnd/>
            <a:tailEnd/>
          </a:ln>
        </p:spPr>
      </p:pic>
      <p:sp>
        <p:nvSpPr>
          <p:cNvPr id="633860" name="Text Box 6"/>
          <p:cNvSpPr txBox="1">
            <a:spLocks noChangeArrowheads="1"/>
          </p:cNvSpPr>
          <p:nvPr/>
        </p:nvSpPr>
        <p:spPr bwMode="auto">
          <a:xfrm>
            <a:off x="228600" y="1219200"/>
            <a:ext cx="5867400" cy="1616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Computational</a:t>
            </a:r>
          </a:p>
          <a:p>
            <a:r>
              <a:rPr lang="en-US" sz="2000" b="0"/>
              <a:t>   What does this device do?</a:t>
            </a:r>
          </a:p>
          <a:p>
            <a:r>
              <a:rPr lang="en-US" sz="2000" b="0"/>
              <a:t>           Arithmetic (ex: addition).</a:t>
            </a:r>
          </a:p>
          <a:p>
            <a:r>
              <a:rPr lang="en-US" sz="2000" b="0"/>
              <a:t>Addition: Mapping a pair of numbers to another number.</a:t>
            </a:r>
          </a:p>
        </p:txBody>
      </p:sp>
      <p:sp>
        <p:nvSpPr>
          <p:cNvPr id="633861" name="Text Box 7"/>
          <p:cNvSpPr txBox="1">
            <a:spLocks noChangeArrowheads="1"/>
          </p:cNvSpPr>
          <p:nvPr/>
        </p:nvSpPr>
        <p:spPr bwMode="auto">
          <a:xfrm>
            <a:off x="304800" y="2971800"/>
            <a:ext cx="8458200" cy="1616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Algorithmic</a:t>
            </a:r>
            <a:endParaRPr lang="en-US" sz="2000" b="0"/>
          </a:p>
          <a:p>
            <a:r>
              <a:rPr lang="en-US" sz="2000" b="0"/>
              <a:t>  What is the input, output, and method of transformation?</a:t>
            </a:r>
          </a:p>
          <a:p>
            <a:r>
              <a:rPr lang="en-US" sz="2000" b="0"/>
              <a:t>	Input: arabic numerals (0,1,2,3,4…)</a:t>
            </a:r>
          </a:p>
          <a:p>
            <a:r>
              <a:rPr lang="en-US" sz="2000" b="0"/>
              <a:t>	Output: arabic numerals (0,1,2,3,4…)</a:t>
            </a:r>
          </a:p>
          <a:p>
            <a:r>
              <a:rPr lang="en-US" sz="2000" b="0"/>
              <a:t>	Method of transformation: rules of addition</a:t>
            </a:r>
            <a:endParaRPr lang="en-US" sz="2000" b="0">
              <a:solidFill>
                <a:schemeClr val="tx2"/>
              </a:solidFill>
            </a:endParaRPr>
          </a:p>
        </p:txBody>
      </p:sp>
      <p:sp>
        <p:nvSpPr>
          <p:cNvPr id="633862" name="Text Box 9"/>
          <p:cNvSpPr txBox="1">
            <a:spLocks noChangeArrowheads="1"/>
          </p:cNvSpPr>
          <p:nvPr/>
        </p:nvSpPr>
        <p:spPr bwMode="auto">
          <a:xfrm>
            <a:off x="381000" y="4953000"/>
            <a:ext cx="8458200" cy="13112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Implementational</a:t>
            </a:r>
            <a:endParaRPr lang="en-US" sz="2000" b="0"/>
          </a:p>
          <a:p>
            <a:r>
              <a:rPr lang="en-US" sz="2000" b="0"/>
              <a:t>  How can the representation and algorithm be realized physically?</a:t>
            </a:r>
          </a:p>
          <a:p>
            <a:r>
              <a:rPr lang="en-US" sz="2000" b="0"/>
              <a:t>	A series of electrical and mechanical components inside the cash register. </a:t>
            </a:r>
            <a:endParaRPr lang="en-US" sz="2000" b="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7106" name="Rectangle 4"/>
          <p:cNvSpPr>
            <a:spLocks noChangeArrowheads="1"/>
          </p:cNvSpPr>
          <p:nvPr/>
        </p:nvSpPr>
        <p:spPr bwMode="auto">
          <a:xfrm>
            <a:off x="0" y="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The three levels: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An example with a sandwich</a:t>
            </a:r>
          </a:p>
        </p:txBody>
      </p:sp>
      <p:sp>
        <p:nvSpPr>
          <p:cNvPr id="687109" name="Text Box 7"/>
          <p:cNvSpPr txBox="1">
            <a:spLocks noChangeArrowheads="1"/>
          </p:cNvSpPr>
          <p:nvPr/>
        </p:nvSpPr>
        <p:spPr bwMode="auto">
          <a:xfrm>
            <a:off x="304800" y="2971800"/>
            <a:ext cx="8458200" cy="1616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Algorithmic</a:t>
            </a:r>
            <a:endParaRPr lang="en-US" sz="2000" b="0"/>
          </a:p>
          <a:p>
            <a:r>
              <a:rPr lang="en-US" sz="2000" b="0"/>
              <a:t>  What is the input, output, and method of transformation?</a:t>
            </a:r>
          </a:p>
          <a:p>
            <a:r>
              <a:rPr lang="en-US" sz="2000" b="0"/>
              <a:t>	Input: arabic numerals (0,1,2,3,4…)</a:t>
            </a:r>
          </a:p>
          <a:p>
            <a:r>
              <a:rPr lang="en-US" sz="2000" b="0"/>
              <a:t>	Output: arabic numerals (0,1,2,3,4…)</a:t>
            </a:r>
          </a:p>
          <a:p>
            <a:r>
              <a:rPr lang="en-US" sz="2000" b="0"/>
              <a:t>	Method of transformation: rules of addition</a:t>
            </a:r>
            <a:endParaRPr lang="en-US" sz="2000" b="0">
              <a:solidFill>
                <a:schemeClr val="tx2"/>
              </a:solidFill>
            </a:endParaRPr>
          </a:p>
        </p:txBody>
      </p:sp>
      <p:sp>
        <p:nvSpPr>
          <p:cNvPr id="687110" name="Text Box 9"/>
          <p:cNvSpPr txBox="1">
            <a:spLocks noChangeArrowheads="1"/>
          </p:cNvSpPr>
          <p:nvPr/>
        </p:nvSpPr>
        <p:spPr bwMode="auto">
          <a:xfrm>
            <a:off x="381000" y="4953000"/>
            <a:ext cx="8458200" cy="13112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Implementational</a:t>
            </a:r>
            <a:endParaRPr lang="en-US" sz="2000" b="0"/>
          </a:p>
          <a:p>
            <a:r>
              <a:rPr lang="en-US" sz="2000" b="0"/>
              <a:t>  How can the representation and algorithm be realized physically?</a:t>
            </a:r>
          </a:p>
          <a:p>
            <a:r>
              <a:rPr lang="en-US" sz="2000" b="0"/>
              <a:t>	A series of electrical and mechanical components inside the cash register. </a:t>
            </a:r>
            <a:endParaRPr lang="en-US" sz="2000" b="0">
              <a:solidFill>
                <a:schemeClr val="tx2"/>
              </a:solidFill>
            </a:endParaRPr>
          </a:p>
        </p:txBody>
      </p:sp>
      <p:pic>
        <p:nvPicPr>
          <p:cNvPr id="687111" name="Picture 1031"/>
          <p:cNvPicPr>
            <a:picLocks noChangeAspect="1" noChangeArrowheads="1"/>
          </p:cNvPicPr>
          <p:nvPr/>
        </p:nvPicPr>
        <p:blipFill>
          <a:blip r:embed="rId2"/>
          <a:srcRect/>
          <a:stretch>
            <a:fillRect/>
          </a:stretch>
        </p:blipFill>
        <p:spPr bwMode="auto">
          <a:xfrm>
            <a:off x="6858000" y="1143000"/>
            <a:ext cx="2103438" cy="1574800"/>
          </a:xfrm>
          <a:prstGeom prst="rect">
            <a:avLst/>
          </a:prstGeom>
          <a:noFill/>
          <a:ln w="9525">
            <a:noFill/>
            <a:miter lim="800000"/>
            <a:headEnd/>
            <a:tailEnd/>
          </a:ln>
          <a:effectLst/>
        </p:spPr>
      </p:pic>
      <p:sp>
        <p:nvSpPr>
          <p:cNvPr id="687112" name="Rectangle 1032"/>
          <p:cNvSpPr>
            <a:spLocks noChangeArrowheads="1"/>
          </p:cNvSpPr>
          <p:nvPr/>
        </p:nvSpPr>
        <p:spPr bwMode="auto">
          <a:xfrm>
            <a:off x="0" y="2743200"/>
            <a:ext cx="8991600" cy="4114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687113" name="Text Box 6"/>
          <p:cNvSpPr txBox="1">
            <a:spLocks noChangeArrowheads="1"/>
          </p:cNvSpPr>
          <p:nvPr/>
        </p:nvSpPr>
        <p:spPr bwMode="auto">
          <a:xfrm>
            <a:off x="228600" y="1219200"/>
            <a:ext cx="6858000" cy="4093428"/>
          </a:xfrm>
          <a:prstGeom prst="rect">
            <a:avLst/>
          </a:prstGeom>
          <a:noFill/>
          <a:ln w="9525">
            <a:noFill/>
            <a:miter lim="800000"/>
            <a:headEnd/>
            <a:tailEnd/>
          </a:ln>
        </p:spPr>
        <p:txBody>
          <a:bodyPr wrap="square">
            <a:prstTxWarp prst="textNoShape">
              <a:avLst/>
            </a:prstTxWarp>
            <a:spAutoFit/>
          </a:bodyPr>
          <a:lstStyle/>
          <a:p>
            <a:r>
              <a:rPr lang="en-US" sz="2000" b="0" dirty="0">
                <a:solidFill>
                  <a:schemeClr val="tx2"/>
                </a:solidFill>
              </a:rPr>
              <a:t>Computational</a:t>
            </a:r>
          </a:p>
          <a:p>
            <a:r>
              <a:rPr lang="en-US" sz="2000" b="0" dirty="0"/>
              <a:t>   What is the goal?</a:t>
            </a:r>
          </a:p>
          <a:p>
            <a:endParaRPr lang="en-US" sz="2000" b="0" dirty="0"/>
          </a:p>
          <a:p>
            <a:r>
              <a:rPr lang="en-US" sz="2000" b="0" dirty="0"/>
              <a:t>Make a </a:t>
            </a:r>
            <a:r>
              <a:rPr lang="en-US" sz="2000" b="0" dirty="0" err="1"/>
              <a:t>peanutbutter</a:t>
            </a:r>
            <a:r>
              <a:rPr lang="en-US" sz="2000" b="0" dirty="0"/>
              <a:t> and jelly sandwich.</a:t>
            </a:r>
          </a:p>
          <a:p>
            <a:endParaRPr lang="en-US" sz="2000" b="0" dirty="0"/>
          </a:p>
          <a:p>
            <a:r>
              <a:rPr lang="en-US" sz="2000" b="0" dirty="0"/>
              <a:t>Properties:</a:t>
            </a:r>
          </a:p>
          <a:p>
            <a:r>
              <a:rPr lang="en-US" sz="2000" b="0" dirty="0"/>
              <a:t>	- slices of bread containing both </a:t>
            </a:r>
            <a:r>
              <a:rPr lang="en-US" sz="2000" b="0" dirty="0" err="1"/>
              <a:t>peanutbutter</a:t>
            </a:r>
            <a:r>
              <a:rPr lang="en-US" sz="2000" b="0" dirty="0"/>
              <a:t> and jelly</a:t>
            </a:r>
          </a:p>
          <a:p>
            <a:r>
              <a:rPr lang="en-US" sz="2000" b="0" dirty="0"/>
              <a:t>	- number of bread slices: 2</a:t>
            </a:r>
          </a:p>
          <a:p>
            <a:r>
              <a:rPr lang="en-US" sz="2000" b="0" dirty="0"/>
              <a:t>	- sandwich is sliced in half</a:t>
            </a:r>
          </a:p>
          <a:p>
            <a:r>
              <a:rPr lang="en-US" sz="2000" b="0" dirty="0"/>
              <a:t>	- crusts are left on</a:t>
            </a:r>
          </a:p>
          <a:p>
            <a:r>
              <a:rPr lang="en-US" sz="2000" b="0" dirty="0"/>
              <a:t>	- jelly type: grape</a:t>
            </a:r>
          </a:p>
          <a:p>
            <a:r>
              <a:rPr lang="en-US" sz="2000" b="0" dirty="0"/>
              <a:t>	- </a:t>
            </a:r>
            <a:r>
              <a:rPr lang="en-US" sz="2000" b="0" dirty="0" err="1"/>
              <a:t>peanutbutter</a:t>
            </a:r>
            <a:r>
              <a:rPr lang="en-US" sz="2000" b="0" dirty="0"/>
              <a:t> type: crunchy</a:t>
            </a:r>
          </a:p>
          <a:p>
            <a:r>
              <a:rPr lang="en-US" sz="2000" b="0" dirty="0"/>
              <a:t>	etc.</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8130" name="Rectangle 4"/>
          <p:cNvSpPr>
            <a:spLocks noChangeArrowheads="1"/>
          </p:cNvSpPr>
          <p:nvPr/>
        </p:nvSpPr>
        <p:spPr bwMode="auto">
          <a:xfrm>
            <a:off x="0" y="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The three levels: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An example with a sandwich</a:t>
            </a:r>
          </a:p>
        </p:txBody>
      </p:sp>
      <p:sp>
        <p:nvSpPr>
          <p:cNvPr id="688132" name="Text Box 9"/>
          <p:cNvSpPr txBox="1">
            <a:spLocks noChangeArrowheads="1"/>
          </p:cNvSpPr>
          <p:nvPr/>
        </p:nvSpPr>
        <p:spPr bwMode="auto">
          <a:xfrm>
            <a:off x="381000" y="4953000"/>
            <a:ext cx="8458200" cy="13112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Implementational</a:t>
            </a:r>
            <a:endParaRPr lang="en-US" sz="2000" b="0"/>
          </a:p>
          <a:p>
            <a:r>
              <a:rPr lang="en-US" sz="2000" b="0"/>
              <a:t>  How can the representation and algorithm be realized physically?</a:t>
            </a:r>
          </a:p>
          <a:p>
            <a:r>
              <a:rPr lang="en-US" sz="2000" b="0"/>
              <a:t>	A series of electrical and mechanical components inside the cash register. </a:t>
            </a:r>
            <a:endParaRPr lang="en-US" sz="2000" b="0">
              <a:solidFill>
                <a:schemeClr val="tx2"/>
              </a:solidFill>
            </a:endParaRPr>
          </a:p>
        </p:txBody>
      </p:sp>
      <p:pic>
        <p:nvPicPr>
          <p:cNvPr id="688133" name="Picture 1029"/>
          <p:cNvPicPr>
            <a:picLocks noChangeAspect="1" noChangeArrowheads="1"/>
          </p:cNvPicPr>
          <p:nvPr/>
        </p:nvPicPr>
        <p:blipFill>
          <a:blip r:embed="rId2"/>
          <a:srcRect/>
          <a:stretch>
            <a:fillRect/>
          </a:stretch>
        </p:blipFill>
        <p:spPr bwMode="auto">
          <a:xfrm>
            <a:off x="6858000" y="1143000"/>
            <a:ext cx="2103438" cy="1574800"/>
          </a:xfrm>
          <a:prstGeom prst="rect">
            <a:avLst/>
          </a:prstGeom>
          <a:noFill/>
          <a:ln w="9525">
            <a:noFill/>
            <a:miter lim="800000"/>
            <a:headEnd/>
            <a:tailEnd/>
          </a:ln>
          <a:effectLst/>
        </p:spPr>
      </p:pic>
      <p:sp>
        <p:nvSpPr>
          <p:cNvPr id="688134" name="Rectangle 1030"/>
          <p:cNvSpPr>
            <a:spLocks noChangeArrowheads="1"/>
          </p:cNvSpPr>
          <p:nvPr/>
        </p:nvSpPr>
        <p:spPr bwMode="auto">
          <a:xfrm>
            <a:off x="0" y="4800600"/>
            <a:ext cx="8991600" cy="2057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688135" name="Text Box 6"/>
          <p:cNvSpPr txBox="1">
            <a:spLocks noChangeArrowheads="1"/>
          </p:cNvSpPr>
          <p:nvPr/>
        </p:nvSpPr>
        <p:spPr bwMode="auto">
          <a:xfrm>
            <a:off x="228600" y="1219200"/>
            <a:ext cx="5867400" cy="13112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Computational</a:t>
            </a:r>
          </a:p>
          <a:p>
            <a:r>
              <a:rPr lang="en-US" sz="2000" b="0"/>
              <a:t>   What is the goal?</a:t>
            </a:r>
          </a:p>
          <a:p>
            <a:endParaRPr lang="en-US" sz="2000" b="0"/>
          </a:p>
          <a:p>
            <a:r>
              <a:rPr lang="en-US" sz="2000" b="0"/>
              <a:t>Make a peanutbutter and jelly sandwich.</a:t>
            </a:r>
          </a:p>
        </p:txBody>
      </p:sp>
      <p:sp>
        <p:nvSpPr>
          <p:cNvPr id="688136" name="Text Box 7"/>
          <p:cNvSpPr txBox="1">
            <a:spLocks noChangeArrowheads="1"/>
          </p:cNvSpPr>
          <p:nvPr/>
        </p:nvSpPr>
        <p:spPr bwMode="auto">
          <a:xfrm>
            <a:off x="304800" y="2971800"/>
            <a:ext cx="8458200" cy="28352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Algorithmic</a:t>
            </a:r>
            <a:endParaRPr lang="en-US" sz="2000" b="0"/>
          </a:p>
          <a:p>
            <a:r>
              <a:rPr lang="en-US" sz="2000" b="0"/>
              <a:t>  What is the input, output, and method of transformation?</a:t>
            </a:r>
          </a:p>
          <a:p>
            <a:r>
              <a:rPr lang="en-US" sz="2000" b="0"/>
              <a:t>	Input: ingredients (peanutbutter, jelly, bread slices), tools (knife, spoon)</a:t>
            </a:r>
          </a:p>
          <a:p>
            <a:r>
              <a:rPr lang="en-US" sz="2000" b="0"/>
              <a:t>	Output: completed, edible sandwich with the required properties</a:t>
            </a:r>
          </a:p>
          <a:p>
            <a:r>
              <a:rPr lang="en-US" sz="2000" b="0"/>
              <a:t>	Method: Use the spoon to put jelly on one slice &amp; spread it with the knife.  Use the spoon to put peanutbutter on the other slice &amp; spread it with the knife.  Put the two slices of bread together, with the spread sides facing each other.  Cut the joined slices in half with the knife.</a:t>
            </a:r>
            <a:endParaRPr lang="en-US" sz="2000" b="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9154" name="Rectangle 4"/>
          <p:cNvSpPr>
            <a:spLocks noChangeArrowheads="1"/>
          </p:cNvSpPr>
          <p:nvPr/>
        </p:nvSpPr>
        <p:spPr bwMode="auto">
          <a:xfrm>
            <a:off x="0" y="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The three levels: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An example with a sandwich</a:t>
            </a:r>
          </a:p>
        </p:txBody>
      </p:sp>
      <p:sp>
        <p:nvSpPr>
          <p:cNvPr id="689155" name="Text Box 9"/>
          <p:cNvSpPr txBox="1">
            <a:spLocks noChangeArrowheads="1"/>
          </p:cNvSpPr>
          <p:nvPr/>
        </p:nvSpPr>
        <p:spPr bwMode="auto">
          <a:xfrm>
            <a:off x="381000" y="4953000"/>
            <a:ext cx="6629400" cy="1616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Implementational</a:t>
            </a:r>
            <a:endParaRPr lang="en-US" sz="2000" b="0"/>
          </a:p>
          <a:p>
            <a:r>
              <a:rPr lang="en-US" sz="2000" b="0"/>
              <a:t>  How can the representation and algorithm be realized physically?</a:t>
            </a:r>
          </a:p>
          <a:p>
            <a:r>
              <a:rPr lang="en-US" sz="2000" b="0"/>
              <a:t>	Directing your younger sibling to follow the steps above to make you a sandwich. </a:t>
            </a:r>
            <a:endParaRPr lang="en-US" sz="2000" b="0">
              <a:solidFill>
                <a:schemeClr val="tx2"/>
              </a:solidFill>
            </a:endParaRPr>
          </a:p>
        </p:txBody>
      </p:sp>
      <p:pic>
        <p:nvPicPr>
          <p:cNvPr id="689156" name="Picture 4"/>
          <p:cNvPicPr>
            <a:picLocks noChangeAspect="1" noChangeArrowheads="1"/>
          </p:cNvPicPr>
          <p:nvPr/>
        </p:nvPicPr>
        <p:blipFill>
          <a:blip r:embed="rId2"/>
          <a:srcRect/>
          <a:stretch>
            <a:fillRect/>
          </a:stretch>
        </p:blipFill>
        <p:spPr bwMode="auto">
          <a:xfrm>
            <a:off x="6858000" y="1143000"/>
            <a:ext cx="2103438" cy="1574800"/>
          </a:xfrm>
          <a:prstGeom prst="rect">
            <a:avLst/>
          </a:prstGeom>
          <a:noFill/>
          <a:ln w="9525">
            <a:noFill/>
            <a:miter lim="800000"/>
            <a:headEnd/>
            <a:tailEnd/>
          </a:ln>
          <a:effectLst/>
        </p:spPr>
      </p:pic>
      <p:sp>
        <p:nvSpPr>
          <p:cNvPr id="689158" name="Text Box 6"/>
          <p:cNvSpPr txBox="1">
            <a:spLocks noChangeArrowheads="1"/>
          </p:cNvSpPr>
          <p:nvPr/>
        </p:nvSpPr>
        <p:spPr bwMode="auto">
          <a:xfrm>
            <a:off x="228600" y="1219200"/>
            <a:ext cx="5867400" cy="13112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Computational</a:t>
            </a:r>
          </a:p>
          <a:p>
            <a:r>
              <a:rPr lang="en-US" sz="2000" b="0"/>
              <a:t>   What is the goal?</a:t>
            </a:r>
          </a:p>
          <a:p>
            <a:endParaRPr lang="en-US" sz="2000" b="0"/>
          </a:p>
          <a:p>
            <a:r>
              <a:rPr lang="en-US" sz="2000" b="0"/>
              <a:t>Make a peanutbutter and jelly sandwich.</a:t>
            </a:r>
          </a:p>
        </p:txBody>
      </p:sp>
      <p:sp>
        <p:nvSpPr>
          <p:cNvPr id="689159" name="Text Box 7"/>
          <p:cNvSpPr txBox="1">
            <a:spLocks noChangeArrowheads="1"/>
          </p:cNvSpPr>
          <p:nvPr/>
        </p:nvSpPr>
        <p:spPr bwMode="auto">
          <a:xfrm>
            <a:off x="304800" y="2971800"/>
            <a:ext cx="8458200" cy="1920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Algorithmic</a:t>
            </a:r>
            <a:endParaRPr lang="en-US" sz="2000" b="0"/>
          </a:p>
          <a:p>
            <a:r>
              <a:rPr lang="en-US" sz="2000" b="0"/>
              <a:t>  What is the input, output, and method of transformation?</a:t>
            </a:r>
          </a:p>
          <a:p>
            <a:r>
              <a:rPr lang="en-US" sz="2000" b="0"/>
              <a:t>	Input: ingredients (peanutbutter, jelly, bread slices), tools (knife, spoon)</a:t>
            </a:r>
          </a:p>
          <a:p>
            <a:r>
              <a:rPr lang="en-US" sz="2000" b="0"/>
              <a:t>	Output: completed, edible sandwich with the required properties</a:t>
            </a:r>
          </a:p>
          <a:p>
            <a:r>
              <a:rPr lang="en-US" sz="2000" b="0"/>
              <a:t>	Method: PBJ-making steps.</a:t>
            </a:r>
            <a:endParaRPr lang="en-US" sz="2000" b="0">
              <a:solidFill>
                <a:schemeClr val="tx2"/>
              </a:solidFill>
            </a:endParaRPr>
          </a:p>
        </p:txBody>
      </p:sp>
      <p:pic>
        <p:nvPicPr>
          <p:cNvPr id="689160" name="Picture 8"/>
          <p:cNvPicPr>
            <a:picLocks noChangeAspect="1" noChangeArrowheads="1"/>
          </p:cNvPicPr>
          <p:nvPr/>
        </p:nvPicPr>
        <p:blipFill>
          <a:blip r:embed="rId3"/>
          <a:srcRect/>
          <a:stretch>
            <a:fillRect/>
          </a:stretch>
        </p:blipFill>
        <p:spPr bwMode="auto">
          <a:xfrm>
            <a:off x="7239000" y="5181600"/>
            <a:ext cx="1701800" cy="1143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5906" name="Rectangle 2"/>
          <p:cNvSpPr>
            <a:spLocks noGrp="1" noChangeArrowheads="1"/>
          </p:cNvSpPr>
          <p:nvPr>
            <p:ph type="title" idx="4294967295"/>
          </p:nvPr>
        </p:nvSpPr>
        <p:spPr>
          <a:xfrm>
            <a:off x="0" y="152400"/>
            <a:ext cx="9144000" cy="1143000"/>
          </a:xfrm>
        </p:spPr>
        <p:txBody>
          <a:bodyPr/>
          <a:lstStyle/>
          <a:p>
            <a:r>
              <a:rPr lang="en-US" sz="3200"/>
              <a:t>Mapping the Framework:</a:t>
            </a:r>
            <a:br>
              <a:rPr lang="en-US" sz="3200"/>
            </a:br>
            <a:r>
              <a:rPr lang="en-US" sz="3200"/>
              <a:t>Algorithmic Theory of Language Learning</a:t>
            </a:r>
          </a:p>
        </p:txBody>
      </p:sp>
      <p:sp>
        <p:nvSpPr>
          <p:cNvPr id="635907" name="Rectangle 3"/>
          <p:cNvSpPr>
            <a:spLocks noGrp="1" noChangeArrowheads="1"/>
          </p:cNvSpPr>
          <p:nvPr>
            <p:ph type="body" idx="4294967295"/>
          </p:nvPr>
        </p:nvSpPr>
        <p:spPr>
          <a:xfrm>
            <a:off x="0" y="1371600"/>
            <a:ext cx="9144000" cy="5486400"/>
          </a:xfrm>
        </p:spPr>
        <p:txBody>
          <a:bodyPr/>
          <a:lstStyle/>
          <a:p>
            <a:pPr>
              <a:buFontTx/>
              <a:buNone/>
            </a:pPr>
            <a:r>
              <a:rPr lang="en-US" sz="2200"/>
              <a:t>Goal: Understanding the “how” of language learning </a:t>
            </a:r>
          </a:p>
          <a:p>
            <a:pPr>
              <a:buFontTx/>
              <a:buNone/>
            </a:pPr>
            <a:endParaRPr lang="en-US" sz="2200"/>
          </a:p>
          <a:p>
            <a:pPr>
              <a:buFontTx/>
              <a:buNone/>
            </a:pPr>
            <a:r>
              <a:rPr lang="en-US" sz="2200"/>
              <a:t>First, we need a computational-level description of the learning problem.</a:t>
            </a:r>
          </a:p>
          <a:p>
            <a:pPr>
              <a:buFontTx/>
              <a:buNone/>
            </a:pPr>
            <a:endParaRPr lang="en-US" sz="2200"/>
          </a:p>
          <a:p>
            <a:pPr>
              <a:buFontTx/>
              <a:buNone/>
            </a:pPr>
            <a:r>
              <a:rPr lang="en-US" sz="2200">
                <a:solidFill>
                  <a:schemeClr val="tx2"/>
                </a:solidFill>
              </a:rPr>
              <a:t>Computational Problem: Divide sounds into contrastive categories</a:t>
            </a:r>
            <a:endParaRPr lang="en-US" sz="2200"/>
          </a:p>
        </p:txBody>
      </p:sp>
      <p:sp>
        <p:nvSpPr>
          <p:cNvPr id="635908" name="AutoShape 4"/>
          <p:cNvSpPr>
            <a:spLocks noChangeArrowheads="1"/>
          </p:cNvSpPr>
          <p:nvPr/>
        </p:nvSpPr>
        <p:spPr bwMode="auto">
          <a:xfrm>
            <a:off x="5105400" y="4038600"/>
            <a:ext cx="2209800" cy="1371600"/>
          </a:xfrm>
          <a:prstGeom prst="roundRect">
            <a:avLst>
              <a:gd name="adj" fmla="val 16667"/>
            </a:avLst>
          </a:prstGeom>
          <a:solidFill>
            <a:schemeClr val="bg2"/>
          </a:solidFill>
          <a:ln w="9525">
            <a:solidFill>
              <a:schemeClr val="tx1"/>
            </a:solidFill>
            <a:round/>
            <a:headEnd/>
            <a:tailEnd/>
          </a:ln>
        </p:spPr>
        <p:txBody>
          <a:bodyPr wrap="none" anchor="ctr">
            <a:prstTxWarp prst="textNoShape">
              <a:avLst/>
            </a:prstTxWarp>
          </a:bodyPr>
          <a:lstStyle/>
          <a:p>
            <a:pPr algn="ctr"/>
            <a:endParaRPr lang="en-US" b="0">
              <a:solidFill>
                <a:schemeClr val="bg2"/>
              </a:solidFill>
            </a:endParaRPr>
          </a:p>
        </p:txBody>
      </p:sp>
      <p:sp>
        <p:nvSpPr>
          <p:cNvPr id="635909" name="Freeform 5"/>
          <p:cNvSpPr>
            <a:spLocks/>
          </p:cNvSpPr>
          <p:nvPr/>
        </p:nvSpPr>
        <p:spPr bwMode="auto">
          <a:xfrm>
            <a:off x="6248400" y="4038600"/>
            <a:ext cx="1066800" cy="762000"/>
          </a:xfrm>
          <a:custGeom>
            <a:avLst/>
            <a:gdLst>
              <a:gd name="T0" fmla="*/ 0 w 672"/>
              <a:gd name="T1" fmla="*/ 0 h 480"/>
              <a:gd name="T2" fmla="*/ 192 w 672"/>
              <a:gd name="T3" fmla="*/ 384 h 480"/>
              <a:gd name="T4" fmla="*/ 672 w 672"/>
              <a:gd name="T5" fmla="*/ 480 h 480"/>
              <a:gd name="T6" fmla="*/ 0 60000 65536"/>
              <a:gd name="T7" fmla="*/ 0 60000 65536"/>
              <a:gd name="T8" fmla="*/ 0 60000 65536"/>
              <a:gd name="T9" fmla="*/ 0 w 672"/>
              <a:gd name="T10" fmla="*/ 0 h 480"/>
              <a:gd name="T11" fmla="*/ 672 w 672"/>
              <a:gd name="T12" fmla="*/ 480 h 480"/>
            </a:gdLst>
            <a:ahLst/>
            <a:cxnLst>
              <a:cxn ang="T6">
                <a:pos x="T0" y="T1"/>
              </a:cxn>
              <a:cxn ang="T7">
                <a:pos x="T2" y="T3"/>
              </a:cxn>
              <a:cxn ang="T8">
                <a:pos x="T4" y="T5"/>
              </a:cxn>
            </a:cxnLst>
            <a:rect l="T9" t="T10" r="T11" b="T12"/>
            <a:pathLst>
              <a:path w="672" h="480">
                <a:moveTo>
                  <a:pt x="0" y="0"/>
                </a:moveTo>
                <a:cubicBezTo>
                  <a:pt x="40" y="152"/>
                  <a:pt x="80" y="304"/>
                  <a:pt x="192" y="384"/>
                </a:cubicBezTo>
                <a:cubicBezTo>
                  <a:pt x="304" y="464"/>
                  <a:pt x="488" y="472"/>
                  <a:pt x="672" y="480"/>
                </a:cubicBezTo>
              </a:path>
            </a:pathLst>
          </a:custGeom>
          <a:noFill/>
          <a:ln w="25400">
            <a:solidFill>
              <a:schemeClr val="bg1"/>
            </a:solidFill>
            <a:prstDash val="dash"/>
            <a:round/>
            <a:headEnd/>
            <a:tailEnd/>
          </a:ln>
        </p:spPr>
        <p:txBody>
          <a:bodyPr wrap="none" anchor="ctr">
            <a:prstTxWarp prst="textNoShape">
              <a:avLst/>
            </a:prstTxWarp>
          </a:bodyPr>
          <a:lstStyle/>
          <a:p>
            <a:endParaRPr lang="en-US"/>
          </a:p>
        </p:txBody>
      </p:sp>
      <p:sp>
        <p:nvSpPr>
          <p:cNvPr id="635910" name="Freeform 6"/>
          <p:cNvSpPr>
            <a:spLocks/>
          </p:cNvSpPr>
          <p:nvPr/>
        </p:nvSpPr>
        <p:spPr bwMode="auto">
          <a:xfrm>
            <a:off x="5105400" y="4495800"/>
            <a:ext cx="1295400" cy="381000"/>
          </a:xfrm>
          <a:custGeom>
            <a:avLst/>
            <a:gdLst>
              <a:gd name="T0" fmla="*/ 816 w 816"/>
              <a:gd name="T1" fmla="*/ 0 h 240"/>
              <a:gd name="T2" fmla="*/ 288 w 816"/>
              <a:gd name="T3" fmla="*/ 240 h 240"/>
              <a:gd name="T4" fmla="*/ 0 w 816"/>
              <a:gd name="T5" fmla="*/ 0 h 240"/>
              <a:gd name="T6" fmla="*/ 0 60000 65536"/>
              <a:gd name="T7" fmla="*/ 0 60000 65536"/>
              <a:gd name="T8" fmla="*/ 0 60000 65536"/>
              <a:gd name="T9" fmla="*/ 0 w 816"/>
              <a:gd name="T10" fmla="*/ 0 h 240"/>
              <a:gd name="T11" fmla="*/ 816 w 816"/>
              <a:gd name="T12" fmla="*/ 240 h 240"/>
            </a:gdLst>
            <a:ahLst/>
            <a:cxnLst>
              <a:cxn ang="T6">
                <a:pos x="T0" y="T1"/>
              </a:cxn>
              <a:cxn ang="T7">
                <a:pos x="T2" y="T3"/>
              </a:cxn>
              <a:cxn ang="T8">
                <a:pos x="T4" y="T5"/>
              </a:cxn>
            </a:cxnLst>
            <a:rect l="T9" t="T10" r="T11" b="T12"/>
            <a:pathLst>
              <a:path w="816" h="240">
                <a:moveTo>
                  <a:pt x="816" y="0"/>
                </a:moveTo>
                <a:cubicBezTo>
                  <a:pt x="620" y="120"/>
                  <a:pt x="424" y="240"/>
                  <a:pt x="288" y="240"/>
                </a:cubicBezTo>
                <a:cubicBezTo>
                  <a:pt x="152" y="240"/>
                  <a:pt x="76" y="120"/>
                  <a:pt x="0" y="0"/>
                </a:cubicBezTo>
              </a:path>
            </a:pathLst>
          </a:custGeom>
          <a:noFill/>
          <a:ln w="25400">
            <a:solidFill>
              <a:schemeClr val="bg1"/>
            </a:solidFill>
            <a:prstDash val="dash"/>
            <a:round/>
            <a:headEnd/>
            <a:tailEnd/>
          </a:ln>
        </p:spPr>
        <p:txBody>
          <a:bodyPr wrap="none" anchor="ctr">
            <a:prstTxWarp prst="textNoShape">
              <a:avLst/>
            </a:prstTxWarp>
          </a:bodyPr>
          <a:lstStyle/>
          <a:p>
            <a:endParaRPr lang="en-US"/>
          </a:p>
        </p:txBody>
      </p:sp>
      <p:sp>
        <p:nvSpPr>
          <p:cNvPr id="635911" name="Freeform 7"/>
          <p:cNvSpPr>
            <a:spLocks/>
          </p:cNvSpPr>
          <p:nvPr/>
        </p:nvSpPr>
        <p:spPr bwMode="auto">
          <a:xfrm>
            <a:off x="5943600" y="4800600"/>
            <a:ext cx="444500" cy="609600"/>
          </a:xfrm>
          <a:custGeom>
            <a:avLst/>
            <a:gdLst>
              <a:gd name="T0" fmla="*/ 0 w 280"/>
              <a:gd name="T1" fmla="*/ 0 h 384"/>
              <a:gd name="T2" fmla="*/ 240 w 280"/>
              <a:gd name="T3" fmla="*/ 144 h 384"/>
              <a:gd name="T4" fmla="*/ 240 w 280"/>
              <a:gd name="T5" fmla="*/ 384 h 384"/>
              <a:gd name="T6" fmla="*/ 0 60000 65536"/>
              <a:gd name="T7" fmla="*/ 0 60000 65536"/>
              <a:gd name="T8" fmla="*/ 0 60000 65536"/>
              <a:gd name="T9" fmla="*/ 0 w 280"/>
              <a:gd name="T10" fmla="*/ 0 h 384"/>
              <a:gd name="T11" fmla="*/ 280 w 280"/>
              <a:gd name="T12" fmla="*/ 384 h 384"/>
            </a:gdLst>
            <a:ahLst/>
            <a:cxnLst>
              <a:cxn ang="T6">
                <a:pos x="T0" y="T1"/>
              </a:cxn>
              <a:cxn ang="T7">
                <a:pos x="T2" y="T3"/>
              </a:cxn>
              <a:cxn ang="T8">
                <a:pos x="T4" y="T5"/>
              </a:cxn>
            </a:cxnLst>
            <a:rect l="T9" t="T10" r="T11" b="T12"/>
            <a:pathLst>
              <a:path w="280" h="384">
                <a:moveTo>
                  <a:pt x="0" y="0"/>
                </a:moveTo>
                <a:cubicBezTo>
                  <a:pt x="100" y="40"/>
                  <a:pt x="200" y="80"/>
                  <a:pt x="240" y="144"/>
                </a:cubicBezTo>
                <a:cubicBezTo>
                  <a:pt x="280" y="208"/>
                  <a:pt x="260" y="296"/>
                  <a:pt x="240" y="384"/>
                </a:cubicBezTo>
              </a:path>
            </a:pathLst>
          </a:custGeom>
          <a:noFill/>
          <a:ln w="25400">
            <a:solidFill>
              <a:schemeClr val="bg1"/>
            </a:solidFill>
            <a:prstDash val="dash"/>
            <a:round/>
            <a:headEnd/>
            <a:tailEnd/>
          </a:ln>
        </p:spPr>
        <p:txBody>
          <a:bodyPr wrap="none" anchor="ctr">
            <a:prstTxWarp prst="textNoShape">
              <a:avLst/>
            </a:prstTxWarp>
          </a:bodyPr>
          <a:lstStyle/>
          <a:p>
            <a:endParaRPr lang="en-US"/>
          </a:p>
        </p:txBody>
      </p:sp>
      <p:sp>
        <p:nvSpPr>
          <p:cNvPr id="635912" name="Text Box 8"/>
          <p:cNvSpPr txBox="1">
            <a:spLocks noChangeArrowheads="1"/>
          </p:cNvSpPr>
          <p:nvPr/>
        </p:nvSpPr>
        <p:spPr bwMode="auto">
          <a:xfrm>
            <a:off x="53340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13" name="Text Box 9"/>
          <p:cNvSpPr txBox="1">
            <a:spLocks noChangeArrowheads="1"/>
          </p:cNvSpPr>
          <p:nvPr/>
        </p:nvSpPr>
        <p:spPr bwMode="auto">
          <a:xfrm>
            <a:off x="54864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14" name="Text Box 10"/>
          <p:cNvSpPr txBox="1">
            <a:spLocks noChangeArrowheads="1"/>
          </p:cNvSpPr>
          <p:nvPr/>
        </p:nvSpPr>
        <p:spPr bwMode="auto">
          <a:xfrm>
            <a:off x="5638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15" name="Text Box 11"/>
          <p:cNvSpPr txBox="1">
            <a:spLocks noChangeArrowheads="1"/>
          </p:cNvSpPr>
          <p:nvPr/>
        </p:nvSpPr>
        <p:spPr bwMode="auto">
          <a:xfrm>
            <a:off x="59436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16" name="Text Box 12"/>
          <p:cNvSpPr txBox="1">
            <a:spLocks noChangeArrowheads="1"/>
          </p:cNvSpPr>
          <p:nvPr/>
        </p:nvSpPr>
        <p:spPr bwMode="auto">
          <a:xfrm>
            <a:off x="5334000" y="4495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17" name="Text Box 13"/>
          <p:cNvSpPr txBox="1">
            <a:spLocks noChangeArrowheads="1"/>
          </p:cNvSpPr>
          <p:nvPr/>
        </p:nvSpPr>
        <p:spPr bwMode="auto">
          <a:xfrm>
            <a:off x="51816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18" name="Text Box 14"/>
          <p:cNvSpPr txBox="1">
            <a:spLocks noChangeArrowheads="1"/>
          </p:cNvSpPr>
          <p:nvPr/>
        </p:nvSpPr>
        <p:spPr bwMode="auto">
          <a:xfrm>
            <a:off x="54102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19" name="Text Box 15"/>
          <p:cNvSpPr txBox="1">
            <a:spLocks noChangeArrowheads="1"/>
          </p:cNvSpPr>
          <p:nvPr/>
        </p:nvSpPr>
        <p:spPr bwMode="auto">
          <a:xfrm>
            <a:off x="56388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20" name="Text Box 16"/>
          <p:cNvSpPr txBox="1">
            <a:spLocks noChangeArrowheads="1"/>
          </p:cNvSpPr>
          <p:nvPr/>
        </p:nvSpPr>
        <p:spPr bwMode="auto">
          <a:xfrm>
            <a:off x="5638800" y="4953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21" name="Text Box 17"/>
          <p:cNvSpPr txBox="1">
            <a:spLocks noChangeArrowheads="1"/>
          </p:cNvSpPr>
          <p:nvPr/>
        </p:nvSpPr>
        <p:spPr bwMode="auto">
          <a:xfrm>
            <a:off x="59436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22" name="Text Box 18"/>
          <p:cNvSpPr txBox="1">
            <a:spLocks noChangeArrowheads="1"/>
          </p:cNvSpPr>
          <p:nvPr/>
        </p:nvSpPr>
        <p:spPr bwMode="auto">
          <a:xfrm>
            <a:off x="6248400" y="4648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23" name="Text Box 19"/>
          <p:cNvSpPr txBox="1">
            <a:spLocks noChangeArrowheads="1"/>
          </p:cNvSpPr>
          <p:nvPr/>
        </p:nvSpPr>
        <p:spPr bwMode="auto">
          <a:xfrm>
            <a:off x="64008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24" name="Text Box 20"/>
          <p:cNvSpPr txBox="1">
            <a:spLocks noChangeArrowheads="1"/>
          </p:cNvSpPr>
          <p:nvPr/>
        </p:nvSpPr>
        <p:spPr bwMode="auto">
          <a:xfrm>
            <a:off x="6629400" y="4724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25" name="Text Box 21"/>
          <p:cNvSpPr txBox="1">
            <a:spLocks noChangeArrowheads="1"/>
          </p:cNvSpPr>
          <p:nvPr/>
        </p:nvSpPr>
        <p:spPr bwMode="auto">
          <a:xfrm>
            <a:off x="64008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26" name="Text Box 22"/>
          <p:cNvSpPr txBox="1">
            <a:spLocks noChangeArrowheads="1"/>
          </p:cNvSpPr>
          <p:nvPr/>
        </p:nvSpPr>
        <p:spPr bwMode="auto">
          <a:xfrm>
            <a:off x="66294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27" name="Text Box 23"/>
          <p:cNvSpPr txBox="1">
            <a:spLocks noChangeArrowheads="1"/>
          </p:cNvSpPr>
          <p:nvPr/>
        </p:nvSpPr>
        <p:spPr bwMode="auto">
          <a:xfrm>
            <a:off x="56388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28" name="Text Box 24"/>
          <p:cNvSpPr txBox="1">
            <a:spLocks noChangeArrowheads="1"/>
          </p:cNvSpPr>
          <p:nvPr/>
        </p:nvSpPr>
        <p:spPr bwMode="auto">
          <a:xfrm>
            <a:off x="68580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29" name="Text Box 25"/>
          <p:cNvSpPr txBox="1">
            <a:spLocks noChangeArrowheads="1"/>
          </p:cNvSpPr>
          <p:nvPr/>
        </p:nvSpPr>
        <p:spPr bwMode="auto">
          <a:xfrm>
            <a:off x="64770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30" name="Text Box 26"/>
          <p:cNvSpPr txBox="1">
            <a:spLocks noChangeArrowheads="1"/>
          </p:cNvSpPr>
          <p:nvPr/>
        </p:nvSpPr>
        <p:spPr bwMode="auto">
          <a:xfrm>
            <a:off x="66294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31" name="Text Box 27"/>
          <p:cNvSpPr txBox="1">
            <a:spLocks noChangeArrowheads="1"/>
          </p:cNvSpPr>
          <p:nvPr/>
        </p:nvSpPr>
        <p:spPr bwMode="auto">
          <a:xfrm>
            <a:off x="6781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32" name="Text Box 28"/>
          <p:cNvSpPr txBox="1">
            <a:spLocks noChangeArrowheads="1"/>
          </p:cNvSpPr>
          <p:nvPr/>
        </p:nvSpPr>
        <p:spPr bwMode="auto">
          <a:xfrm>
            <a:off x="68580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33" name="Text Box 29"/>
          <p:cNvSpPr txBox="1">
            <a:spLocks noChangeArrowheads="1"/>
          </p:cNvSpPr>
          <p:nvPr/>
        </p:nvSpPr>
        <p:spPr bwMode="auto">
          <a:xfrm>
            <a:off x="7010400" y="4191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34" name="Text Box 30"/>
          <p:cNvSpPr txBox="1">
            <a:spLocks noChangeArrowheads="1"/>
          </p:cNvSpPr>
          <p:nvPr/>
        </p:nvSpPr>
        <p:spPr bwMode="auto">
          <a:xfrm>
            <a:off x="64008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35" name="Text Box 31"/>
          <p:cNvSpPr txBox="1">
            <a:spLocks noChangeArrowheads="1"/>
          </p:cNvSpPr>
          <p:nvPr/>
        </p:nvSpPr>
        <p:spPr bwMode="auto">
          <a:xfrm>
            <a:off x="5470525" y="4238625"/>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C1</a:t>
            </a:r>
          </a:p>
        </p:txBody>
      </p:sp>
      <p:sp>
        <p:nvSpPr>
          <p:cNvPr id="635936" name="Text Box 32"/>
          <p:cNvSpPr txBox="1">
            <a:spLocks noChangeArrowheads="1"/>
          </p:cNvSpPr>
          <p:nvPr/>
        </p:nvSpPr>
        <p:spPr bwMode="auto">
          <a:xfrm>
            <a:off x="6705600" y="4191000"/>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C2</a:t>
            </a:r>
          </a:p>
        </p:txBody>
      </p:sp>
      <p:sp>
        <p:nvSpPr>
          <p:cNvPr id="635937" name="Text Box 33"/>
          <p:cNvSpPr txBox="1">
            <a:spLocks noChangeArrowheads="1"/>
          </p:cNvSpPr>
          <p:nvPr/>
        </p:nvSpPr>
        <p:spPr bwMode="auto">
          <a:xfrm>
            <a:off x="6400800" y="4800600"/>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C3</a:t>
            </a:r>
          </a:p>
        </p:txBody>
      </p:sp>
      <p:sp>
        <p:nvSpPr>
          <p:cNvPr id="635938" name="Text Box 34"/>
          <p:cNvSpPr txBox="1">
            <a:spLocks noChangeArrowheads="1"/>
          </p:cNvSpPr>
          <p:nvPr/>
        </p:nvSpPr>
        <p:spPr bwMode="auto">
          <a:xfrm>
            <a:off x="5486400" y="4876800"/>
            <a:ext cx="573088"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C4</a:t>
            </a:r>
          </a:p>
        </p:txBody>
      </p:sp>
      <p:sp>
        <p:nvSpPr>
          <p:cNvPr id="635939" name="AutoShape 35"/>
          <p:cNvSpPr>
            <a:spLocks noChangeArrowheads="1"/>
          </p:cNvSpPr>
          <p:nvPr/>
        </p:nvSpPr>
        <p:spPr bwMode="auto">
          <a:xfrm>
            <a:off x="1600200" y="4038600"/>
            <a:ext cx="2209800" cy="1371600"/>
          </a:xfrm>
          <a:prstGeom prst="roundRect">
            <a:avLst>
              <a:gd name="adj" fmla="val 16667"/>
            </a:avLst>
          </a:prstGeom>
          <a:solidFill>
            <a:schemeClr val="bg2"/>
          </a:solidFill>
          <a:ln w="9525">
            <a:solidFill>
              <a:schemeClr val="tx1"/>
            </a:solidFill>
            <a:round/>
            <a:headEnd/>
            <a:tailEnd/>
          </a:ln>
        </p:spPr>
        <p:txBody>
          <a:bodyPr wrap="none" anchor="ctr">
            <a:prstTxWarp prst="textNoShape">
              <a:avLst/>
            </a:prstTxWarp>
          </a:bodyPr>
          <a:lstStyle/>
          <a:p>
            <a:pPr algn="ctr"/>
            <a:endParaRPr lang="en-US" b="0">
              <a:solidFill>
                <a:schemeClr val="bg2"/>
              </a:solidFill>
            </a:endParaRPr>
          </a:p>
        </p:txBody>
      </p:sp>
      <p:sp>
        <p:nvSpPr>
          <p:cNvPr id="635940" name="Text Box 36"/>
          <p:cNvSpPr txBox="1">
            <a:spLocks noChangeArrowheads="1"/>
          </p:cNvSpPr>
          <p:nvPr/>
        </p:nvSpPr>
        <p:spPr bwMode="auto">
          <a:xfrm>
            <a:off x="1828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41" name="Text Box 37"/>
          <p:cNvSpPr txBox="1">
            <a:spLocks noChangeArrowheads="1"/>
          </p:cNvSpPr>
          <p:nvPr/>
        </p:nvSpPr>
        <p:spPr bwMode="auto">
          <a:xfrm>
            <a:off x="19812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42" name="Text Box 38"/>
          <p:cNvSpPr txBox="1">
            <a:spLocks noChangeArrowheads="1"/>
          </p:cNvSpPr>
          <p:nvPr/>
        </p:nvSpPr>
        <p:spPr bwMode="auto">
          <a:xfrm>
            <a:off x="21336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43" name="Text Box 39"/>
          <p:cNvSpPr txBox="1">
            <a:spLocks noChangeArrowheads="1"/>
          </p:cNvSpPr>
          <p:nvPr/>
        </p:nvSpPr>
        <p:spPr bwMode="auto">
          <a:xfrm>
            <a:off x="24384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44" name="Text Box 40"/>
          <p:cNvSpPr txBox="1">
            <a:spLocks noChangeArrowheads="1"/>
          </p:cNvSpPr>
          <p:nvPr/>
        </p:nvSpPr>
        <p:spPr bwMode="auto">
          <a:xfrm>
            <a:off x="1828800" y="4495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45" name="Text Box 41"/>
          <p:cNvSpPr txBox="1">
            <a:spLocks noChangeArrowheads="1"/>
          </p:cNvSpPr>
          <p:nvPr/>
        </p:nvSpPr>
        <p:spPr bwMode="auto">
          <a:xfrm>
            <a:off x="16764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46" name="Text Box 42"/>
          <p:cNvSpPr txBox="1">
            <a:spLocks noChangeArrowheads="1"/>
          </p:cNvSpPr>
          <p:nvPr/>
        </p:nvSpPr>
        <p:spPr bwMode="auto">
          <a:xfrm>
            <a:off x="19050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47" name="Text Box 43"/>
          <p:cNvSpPr txBox="1">
            <a:spLocks noChangeArrowheads="1"/>
          </p:cNvSpPr>
          <p:nvPr/>
        </p:nvSpPr>
        <p:spPr bwMode="auto">
          <a:xfrm>
            <a:off x="21336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48" name="Text Box 44"/>
          <p:cNvSpPr txBox="1">
            <a:spLocks noChangeArrowheads="1"/>
          </p:cNvSpPr>
          <p:nvPr/>
        </p:nvSpPr>
        <p:spPr bwMode="auto">
          <a:xfrm>
            <a:off x="2133600" y="4953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49" name="Text Box 45"/>
          <p:cNvSpPr txBox="1">
            <a:spLocks noChangeArrowheads="1"/>
          </p:cNvSpPr>
          <p:nvPr/>
        </p:nvSpPr>
        <p:spPr bwMode="auto">
          <a:xfrm>
            <a:off x="24384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50" name="Text Box 46"/>
          <p:cNvSpPr txBox="1">
            <a:spLocks noChangeArrowheads="1"/>
          </p:cNvSpPr>
          <p:nvPr/>
        </p:nvSpPr>
        <p:spPr bwMode="auto">
          <a:xfrm>
            <a:off x="2743200" y="4648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51" name="Text Box 47"/>
          <p:cNvSpPr txBox="1">
            <a:spLocks noChangeArrowheads="1"/>
          </p:cNvSpPr>
          <p:nvPr/>
        </p:nvSpPr>
        <p:spPr bwMode="auto">
          <a:xfrm>
            <a:off x="28956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52" name="Text Box 48"/>
          <p:cNvSpPr txBox="1">
            <a:spLocks noChangeArrowheads="1"/>
          </p:cNvSpPr>
          <p:nvPr/>
        </p:nvSpPr>
        <p:spPr bwMode="auto">
          <a:xfrm>
            <a:off x="3124200" y="4724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53" name="Text Box 49"/>
          <p:cNvSpPr txBox="1">
            <a:spLocks noChangeArrowheads="1"/>
          </p:cNvSpPr>
          <p:nvPr/>
        </p:nvSpPr>
        <p:spPr bwMode="auto">
          <a:xfrm>
            <a:off x="2895600" y="5105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54" name="Text Box 50"/>
          <p:cNvSpPr txBox="1">
            <a:spLocks noChangeArrowheads="1"/>
          </p:cNvSpPr>
          <p:nvPr/>
        </p:nvSpPr>
        <p:spPr bwMode="auto">
          <a:xfrm>
            <a:off x="3124200" y="5029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55" name="Text Box 51"/>
          <p:cNvSpPr txBox="1">
            <a:spLocks noChangeArrowheads="1"/>
          </p:cNvSpPr>
          <p:nvPr/>
        </p:nvSpPr>
        <p:spPr bwMode="auto">
          <a:xfrm>
            <a:off x="21336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56" name="Text Box 52"/>
          <p:cNvSpPr txBox="1">
            <a:spLocks noChangeArrowheads="1"/>
          </p:cNvSpPr>
          <p:nvPr/>
        </p:nvSpPr>
        <p:spPr bwMode="auto">
          <a:xfrm>
            <a:off x="3352800" y="4876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57" name="Text Box 53"/>
          <p:cNvSpPr txBox="1">
            <a:spLocks noChangeArrowheads="1"/>
          </p:cNvSpPr>
          <p:nvPr/>
        </p:nvSpPr>
        <p:spPr bwMode="auto">
          <a:xfrm>
            <a:off x="29718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58" name="Text Box 54"/>
          <p:cNvSpPr txBox="1">
            <a:spLocks noChangeArrowheads="1"/>
          </p:cNvSpPr>
          <p:nvPr/>
        </p:nvSpPr>
        <p:spPr bwMode="auto">
          <a:xfrm>
            <a:off x="3124200" y="43434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59" name="Text Box 55"/>
          <p:cNvSpPr txBox="1">
            <a:spLocks noChangeArrowheads="1"/>
          </p:cNvSpPr>
          <p:nvPr/>
        </p:nvSpPr>
        <p:spPr bwMode="auto">
          <a:xfrm>
            <a:off x="3276600" y="41148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60" name="Text Box 56"/>
          <p:cNvSpPr txBox="1">
            <a:spLocks noChangeArrowheads="1"/>
          </p:cNvSpPr>
          <p:nvPr/>
        </p:nvSpPr>
        <p:spPr bwMode="auto">
          <a:xfrm>
            <a:off x="3352800" y="44196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61" name="Text Box 57"/>
          <p:cNvSpPr txBox="1">
            <a:spLocks noChangeArrowheads="1"/>
          </p:cNvSpPr>
          <p:nvPr/>
        </p:nvSpPr>
        <p:spPr bwMode="auto">
          <a:xfrm>
            <a:off x="3505200" y="41910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sp>
        <p:nvSpPr>
          <p:cNvPr id="635962" name="Text Box 58"/>
          <p:cNvSpPr txBox="1">
            <a:spLocks noChangeArrowheads="1"/>
          </p:cNvSpPr>
          <p:nvPr/>
        </p:nvSpPr>
        <p:spPr bwMode="auto">
          <a:xfrm>
            <a:off x="2895600" y="4267200"/>
            <a:ext cx="260350" cy="274638"/>
          </a:xfrm>
          <a:prstGeom prst="rect">
            <a:avLst/>
          </a:prstGeom>
          <a:noFill/>
          <a:ln w="9525">
            <a:noFill/>
            <a:miter lim="800000"/>
            <a:headEnd/>
            <a:tailEnd/>
          </a:ln>
        </p:spPr>
        <p:txBody>
          <a:bodyPr wrap="none">
            <a:prstTxWarp prst="textNoShape">
              <a:avLst/>
            </a:prstTxWarp>
            <a:spAutoFit/>
          </a:bodyPr>
          <a:lstStyle/>
          <a:p>
            <a:r>
              <a:rPr lang="en-US" sz="1200" b="0">
                <a:solidFill>
                  <a:schemeClr val="bg1"/>
                </a:solidFill>
              </a:rPr>
              <a:t>x</a:t>
            </a:r>
          </a:p>
        </p:txBody>
      </p:sp>
      <p:cxnSp>
        <p:nvCxnSpPr>
          <p:cNvPr id="635963" name="AutoShape 59"/>
          <p:cNvCxnSpPr>
            <a:cxnSpLocks noChangeShapeType="1"/>
            <a:stCxn id="635939" idx="3"/>
            <a:endCxn id="635908" idx="1"/>
          </p:cNvCxnSpPr>
          <p:nvPr/>
        </p:nvCxnSpPr>
        <p:spPr bwMode="auto">
          <a:xfrm>
            <a:off x="3810000" y="4724400"/>
            <a:ext cx="1295400" cy="0"/>
          </a:xfrm>
          <a:prstGeom prst="straightConnector1">
            <a:avLst/>
          </a:prstGeom>
          <a:noFill/>
          <a:ln w="9525">
            <a:solidFill>
              <a:schemeClr val="tx1"/>
            </a:solidFill>
            <a:round/>
            <a:headEn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7954" name="Rectangle 2"/>
          <p:cNvSpPr>
            <a:spLocks noGrp="1" noChangeArrowheads="1"/>
          </p:cNvSpPr>
          <p:nvPr>
            <p:ph type="title" idx="4294967295"/>
          </p:nvPr>
        </p:nvSpPr>
        <p:spPr>
          <a:xfrm>
            <a:off x="0" y="152400"/>
            <a:ext cx="9144000" cy="1143000"/>
          </a:xfrm>
          <a:noFill/>
        </p:spPr>
        <p:txBody>
          <a:bodyPr/>
          <a:lstStyle/>
          <a:p>
            <a:r>
              <a:rPr lang="en-US" sz="3200"/>
              <a:t>Mapping the Framework:</a:t>
            </a:r>
            <a:br>
              <a:rPr lang="en-US" sz="3200"/>
            </a:br>
            <a:r>
              <a:rPr lang="en-US" sz="3200"/>
              <a:t>Algorithmic Theory of Language Learning</a:t>
            </a:r>
          </a:p>
        </p:txBody>
      </p:sp>
      <p:sp>
        <p:nvSpPr>
          <p:cNvPr id="637955" name="Rectangle 3"/>
          <p:cNvSpPr>
            <a:spLocks noGrp="1" noChangeArrowheads="1"/>
          </p:cNvSpPr>
          <p:nvPr>
            <p:ph type="body" idx="4294967295"/>
          </p:nvPr>
        </p:nvSpPr>
        <p:spPr>
          <a:xfrm>
            <a:off x="0" y="1371600"/>
            <a:ext cx="9144000" cy="2667000"/>
          </a:xfrm>
          <a:noFill/>
        </p:spPr>
        <p:txBody>
          <a:bodyPr/>
          <a:lstStyle/>
          <a:p>
            <a:pPr>
              <a:buFontTx/>
              <a:buNone/>
            </a:pPr>
            <a:r>
              <a:rPr lang="en-US" sz="2200"/>
              <a:t>Goal: Understanding the “how” of language learning </a:t>
            </a:r>
          </a:p>
          <a:p>
            <a:pPr>
              <a:buFontTx/>
              <a:buNone/>
            </a:pPr>
            <a:endParaRPr lang="en-US" sz="2200"/>
          </a:p>
          <a:p>
            <a:pPr>
              <a:buFontTx/>
              <a:buNone/>
            </a:pPr>
            <a:r>
              <a:rPr lang="en-US" sz="2200"/>
              <a:t>First, we need a computational-level description of the learning problem.</a:t>
            </a:r>
          </a:p>
          <a:p>
            <a:pPr>
              <a:buFontTx/>
              <a:buNone/>
            </a:pPr>
            <a:endParaRPr lang="en-US" sz="2200"/>
          </a:p>
          <a:p>
            <a:pPr>
              <a:buFontTx/>
              <a:buNone/>
            </a:pPr>
            <a:r>
              <a:rPr lang="en-US" sz="2200">
                <a:solidFill>
                  <a:schemeClr val="tx2"/>
                </a:solidFill>
              </a:rPr>
              <a:t>Computational Problem: Divide spoken speech into words</a:t>
            </a:r>
            <a:endParaRPr lang="en-US" sz="2200"/>
          </a:p>
        </p:txBody>
      </p:sp>
      <p:sp>
        <p:nvSpPr>
          <p:cNvPr id="637957" name="Text Box 5"/>
          <p:cNvSpPr txBox="1">
            <a:spLocks noChangeArrowheads="1"/>
          </p:cNvSpPr>
          <p:nvPr/>
        </p:nvSpPr>
        <p:spPr bwMode="auto">
          <a:xfrm>
            <a:off x="1600200" y="5791200"/>
            <a:ext cx="5486400" cy="430887"/>
          </a:xfrm>
          <a:prstGeom prst="rect">
            <a:avLst/>
          </a:prstGeom>
          <a:noFill/>
          <a:ln w="9525">
            <a:noFill/>
            <a:miter lim="800000"/>
            <a:headEnd/>
            <a:tailEnd/>
          </a:ln>
        </p:spPr>
        <p:txBody>
          <a:bodyPr wrap="square">
            <a:prstTxWarp prst="textNoShape">
              <a:avLst/>
            </a:prstTxWarp>
            <a:spAutoFit/>
          </a:bodyPr>
          <a:lstStyle/>
          <a:p>
            <a:r>
              <a:rPr lang="en-US" sz="2200" b="0" dirty="0"/>
              <a:t>who‘s  afraid  </a:t>
            </a:r>
            <a:r>
              <a:rPr lang="en-US" sz="2200" b="0" dirty="0" smtClean="0"/>
              <a:t>    of  </a:t>
            </a:r>
            <a:r>
              <a:rPr lang="en-US" sz="2200" b="0" dirty="0"/>
              <a:t>the  big   bad  </a:t>
            </a:r>
            <a:r>
              <a:rPr lang="en-US" sz="2200" b="0" dirty="0" smtClean="0"/>
              <a:t>    wolf</a:t>
            </a:r>
            <a:endParaRPr lang="en-US" sz="2200" b="0" dirty="0">
              <a:latin typeface="SILDoulosIPA-Regular" pitchFamily="-84" charset="0"/>
            </a:endParaRPr>
          </a:p>
        </p:txBody>
      </p:sp>
      <p:cxnSp>
        <p:nvCxnSpPr>
          <p:cNvPr id="637959" name="AutoShape 7"/>
          <p:cNvCxnSpPr>
            <a:cxnSpLocks noChangeShapeType="1"/>
          </p:cNvCxnSpPr>
          <p:nvPr/>
        </p:nvCxnSpPr>
        <p:spPr bwMode="auto">
          <a:xfrm>
            <a:off x="4114800" y="4648200"/>
            <a:ext cx="0" cy="639762"/>
          </a:xfrm>
          <a:prstGeom prst="straightConnector1">
            <a:avLst/>
          </a:prstGeom>
          <a:noFill/>
          <a:ln w="9525">
            <a:solidFill>
              <a:schemeClr val="tx1"/>
            </a:solidFill>
            <a:round/>
            <a:headEnd/>
            <a:tailEnd type="triangle" w="med" len="med"/>
          </a:ln>
        </p:spPr>
      </p:cxnSp>
      <p:pic>
        <p:nvPicPr>
          <p:cNvPr id="10" name="Picture 9"/>
          <p:cNvPicPr>
            <a:picLocks noChangeAspect="1"/>
          </p:cNvPicPr>
          <p:nvPr/>
        </p:nvPicPr>
        <p:blipFill>
          <a:blip r:embed="rId3"/>
          <a:stretch>
            <a:fillRect/>
          </a:stretch>
        </p:blipFill>
        <p:spPr>
          <a:xfrm>
            <a:off x="1524000" y="5334000"/>
            <a:ext cx="5499100" cy="560286"/>
          </a:xfrm>
          <a:prstGeom prst="rect">
            <a:avLst/>
          </a:prstGeom>
        </p:spPr>
      </p:pic>
      <p:pic>
        <p:nvPicPr>
          <p:cNvPr id="11" name="Picture 10"/>
          <p:cNvPicPr>
            <a:picLocks noChangeAspect="1"/>
          </p:cNvPicPr>
          <p:nvPr/>
        </p:nvPicPr>
        <p:blipFill>
          <a:blip r:embed="rId4"/>
          <a:stretch>
            <a:fillRect/>
          </a:stretch>
        </p:blipFill>
        <p:spPr>
          <a:xfrm>
            <a:off x="1676400" y="4038600"/>
            <a:ext cx="5010150" cy="51981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0002" name="Rectangle 2"/>
          <p:cNvSpPr>
            <a:spLocks noGrp="1" noChangeArrowheads="1"/>
          </p:cNvSpPr>
          <p:nvPr>
            <p:ph type="title" idx="4294967295"/>
          </p:nvPr>
        </p:nvSpPr>
        <p:spPr>
          <a:xfrm>
            <a:off x="0" y="152400"/>
            <a:ext cx="9144000" cy="1143000"/>
          </a:xfrm>
          <a:noFill/>
        </p:spPr>
        <p:txBody>
          <a:bodyPr/>
          <a:lstStyle/>
          <a:p>
            <a:r>
              <a:rPr lang="en-US" sz="3200"/>
              <a:t>Mapping the Framework:</a:t>
            </a:r>
            <a:br>
              <a:rPr lang="en-US" sz="3200"/>
            </a:br>
            <a:r>
              <a:rPr lang="en-US" sz="3200"/>
              <a:t>Algorithmic Theory of Language Learning</a:t>
            </a:r>
          </a:p>
        </p:txBody>
      </p:sp>
      <p:sp>
        <p:nvSpPr>
          <p:cNvPr id="640003" name="Rectangle 3"/>
          <p:cNvSpPr>
            <a:spLocks noGrp="1" noChangeArrowheads="1"/>
          </p:cNvSpPr>
          <p:nvPr>
            <p:ph type="body" idx="4294967295"/>
          </p:nvPr>
        </p:nvSpPr>
        <p:spPr>
          <a:xfrm>
            <a:off x="0" y="1371600"/>
            <a:ext cx="9144000" cy="2819400"/>
          </a:xfrm>
          <a:noFill/>
        </p:spPr>
        <p:txBody>
          <a:bodyPr/>
          <a:lstStyle/>
          <a:p>
            <a:pPr>
              <a:buFontTx/>
              <a:buNone/>
            </a:pPr>
            <a:r>
              <a:rPr lang="en-US" sz="2200"/>
              <a:t>Goal: Understanding the “how” of language learning </a:t>
            </a:r>
          </a:p>
          <a:p>
            <a:pPr>
              <a:buFontTx/>
              <a:buNone/>
            </a:pPr>
            <a:endParaRPr lang="en-US" sz="2200"/>
          </a:p>
          <a:p>
            <a:pPr>
              <a:buFontTx/>
              <a:buNone/>
            </a:pPr>
            <a:r>
              <a:rPr lang="en-US" sz="2200"/>
              <a:t>First, we need a computational-level description of the learning problem.</a:t>
            </a:r>
          </a:p>
          <a:p>
            <a:pPr>
              <a:buFontTx/>
              <a:buNone/>
            </a:pPr>
            <a:endParaRPr lang="en-US" sz="2200"/>
          </a:p>
          <a:p>
            <a:pPr>
              <a:buFontTx/>
              <a:buNone/>
            </a:pPr>
            <a:r>
              <a:rPr lang="en-US" sz="2200">
                <a:solidFill>
                  <a:schemeClr val="tx2"/>
                </a:solidFill>
              </a:rPr>
              <a:t>Computational Problem: Map word forms to speaker-invariant forms</a:t>
            </a:r>
            <a:endParaRPr lang="en-US" sz="2200"/>
          </a:p>
        </p:txBody>
      </p:sp>
      <p:sp>
        <p:nvSpPr>
          <p:cNvPr id="640004" name="AutoShape 4"/>
          <p:cNvSpPr>
            <a:spLocks noChangeArrowheads="1"/>
          </p:cNvSpPr>
          <p:nvPr/>
        </p:nvSpPr>
        <p:spPr bwMode="auto">
          <a:xfrm>
            <a:off x="1219200" y="4648200"/>
            <a:ext cx="1676400" cy="685800"/>
          </a:xfrm>
          <a:prstGeom prst="wedgeEllipseCallout">
            <a:avLst>
              <a:gd name="adj1" fmla="val -31250"/>
              <a:gd name="adj2" fmla="val 123611"/>
            </a:avLst>
          </a:prstGeom>
          <a:noFill/>
          <a:ln w="9525">
            <a:solidFill>
              <a:schemeClr val="tx1"/>
            </a:solidFill>
            <a:miter lim="800000"/>
            <a:headEnd/>
            <a:tailEnd/>
          </a:ln>
        </p:spPr>
        <p:txBody>
          <a:bodyPr wrap="none" anchor="ctr">
            <a:prstTxWarp prst="textNoShape">
              <a:avLst/>
            </a:prstTxWarp>
          </a:bodyPr>
          <a:lstStyle/>
          <a:p>
            <a:pPr algn="ctr"/>
            <a:r>
              <a:rPr lang="en-US" sz="2000" b="0"/>
              <a:t>fwiends</a:t>
            </a:r>
          </a:p>
        </p:txBody>
      </p:sp>
      <p:sp>
        <p:nvSpPr>
          <p:cNvPr id="640005" name="AutoShape 5"/>
          <p:cNvSpPr>
            <a:spLocks noChangeArrowheads="1"/>
          </p:cNvSpPr>
          <p:nvPr/>
        </p:nvSpPr>
        <p:spPr bwMode="auto">
          <a:xfrm>
            <a:off x="4114800" y="5486400"/>
            <a:ext cx="1676400" cy="685800"/>
          </a:xfrm>
          <a:prstGeom prst="wedgeEllipseCallout">
            <a:avLst>
              <a:gd name="adj1" fmla="val 64963"/>
              <a:gd name="adj2" fmla="val -74537"/>
            </a:avLst>
          </a:prstGeom>
          <a:noFill/>
          <a:ln w="9525">
            <a:solidFill>
              <a:schemeClr val="tx1"/>
            </a:solidFill>
            <a:miter lim="800000"/>
            <a:headEnd/>
            <a:tailEnd/>
          </a:ln>
        </p:spPr>
        <p:txBody>
          <a:bodyPr wrap="none" anchor="ctr">
            <a:prstTxWarp prst="textNoShape">
              <a:avLst/>
            </a:prstTxWarp>
          </a:bodyPr>
          <a:lstStyle/>
          <a:p>
            <a:pPr algn="ctr"/>
            <a:r>
              <a:rPr lang="en-US" sz="2000" b="0"/>
              <a:t>friends</a:t>
            </a:r>
          </a:p>
        </p:txBody>
      </p:sp>
      <p:sp>
        <p:nvSpPr>
          <p:cNvPr id="640006" name="AutoShape 6"/>
          <p:cNvSpPr>
            <a:spLocks noChangeArrowheads="1"/>
          </p:cNvSpPr>
          <p:nvPr/>
        </p:nvSpPr>
        <p:spPr bwMode="auto">
          <a:xfrm>
            <a:off x="4114800" y="4191000"/>
            <a:ext cx="1676400" cy="685800"/>
          </a:xfrm>
          <a:prstGeom prst="wedgeEllipseCallout">
            <a:avLst>
              <a:gd name="adj1" fmla="val -43750"/>
              <a:gd name="adj2" fmla="val 70602"/>
            </a:avLst>
          </a:prstGeom>
          <a:noFill/>
          <a:ln w="9525">
            <a:solidFill>
              <a:schemeClr val="tx1"/>
            </a:solidFill>
            <a:miter lim="800000"/>
            <a:headEnd/>
            <a:tailEnd/>
          </a:ln>
        </p:spPr>
        <p:txBody>
          <a:bodyPr wrap="none" anchor="ctr">
            <a:prstTxWarp prst="textNoShape">
              <a:avLst/>
            </a:prstTxWarp>
          </a:bodyPr>
          <a:lstStyle/>
          <a:p>
            <a:pPr algn="ctr"/>
            <a:r>
              <a:rPr lang="en-US" sz="2000" b="0"/>
              <a:t>friends</a:t>
            </a:r>
          </a:p>
        </p:txBody>
      </p:sp>
      <p:pic>
        <p:nvPicPr>
          <p:cNvPr id="640007" name="Picture 7"/>
          <p:cNvPicPr>
            <a:picLocks noChangeAspect="1" noChangeArrowheads="1"/>
          </p:cNvPicPr>
          <p:nvPr/>
        </p:nvPicPr>
        <p:blipFill>
          <a:blip r:embed="rId3"/>
          <a:srcRect/>
          <a:stretch>
            <a:fillRect/>
          </a:stretch>
        </p:blipFill>
        <p:spPr bwMode="auto">
          <a:xfrm>
            <a:off x="5943600" y="4953000"/>
            <a:ext cx="1282700" cy="1651000"/>
          </a:xfrm>
          <a:prstGeom prst="rect">
            <a:avLst/>
          </a:prstGeom>
          <a:noFill/>
          <a:ln w="9525">
            <a:noFill/>
            <a:miter lim="800000"/>
            <a:headEnd/>
            <a:tailEnd/>
          </a:ln>
        </p:spPr>
      </p:pic>
      <p:pic>
        <p:nvPicPr>
          <p:cNvPr id="640008" name="Picture 8"/>
          <p:cNvPicPr>
            <a:picLocks noChangeAspect="1" noChangeArrowheads="1"/>
          </p:cNvPicPr>
          <p:nvPr/>
        </p:nvPicPr>
        <p:blipFill>
          <a:blip r:embed="rId4"/>
          <a:srcRect/>
          <a:stretch>
            <a:fillRect/>
          </a:stretch>
        </p:blipFill>
        <p:spPr bwMode="auto">
          <a:xfrm>
            <a:off x="228600" y="5334000"/>
            <a:ext cx="1257300" cy="1257300"/>
          </a:xfrm>
          <a:prstGeom prst="rect">
            <a:avLst/>
          </a:prstGeom>
          <a:noFill/>
          <a:ln w="9525">
            <a:noFill/>
            <a:miter lim="800000"/>
            <a:headEnd/>
            <a:tailEnd/>
          </a:ln>
        </p:spPr>
      </p:pic>
      <p:pic>
        <p:nvPicPr>
          <p:cNvPr id="640009" name="Picture 9"/>
          <p:cNvPicPr>
            <a:picLocks noChangeAspect="1" noChangeArrowheads="1"/>
          </p:cNvPicPr>
          <p:nvPr/>
        </p:nvPicPr>
        <p:blipFill>
          <a:blip r:embed="rId5"/>
          <a:srcRect/>
          <a:stretch>
            <a:fillRect/>
          </a:stretch>
        </p:blipFill>
        <p:spPr bwMode="auto">
          <a:xfrm>
            <a:off x="2971800" y="4648200"/>
            <a:ext cx="1143000" cy="1143000"/>
          </a:xfrm>
          <a:prstGeom prst="rect">
            <a:avLst/>
          </a:prstGeom>
          <a:noFill/>
          <a:ln w="9525">
            <a:noFill/>
            <a:miter lim="800000"/>
            <a:headEnd/>
            <a:tailEnd/>
          </a:ln>
        </p:spPr>
      </p:pic>
      <p:sp>
        <p:nvSpPr>
          <p:cNvPr id="640010" name="Text Box 10"/>
          <p:cNvSpPr txBox="1">
            <a:spLocks noChangeArrowheads="1"/>
          </p:cNvSpPr>
          <p:nvPr/>
        </p:nvSpPr>
        <p:spPr bwMode="auto">
          <a:xfrm>
            <a:off x="7010400" y="4648200"/>
            <a:ext cx="1504950" cy="457200"/>
          </a:xfrm>
          <a:prstGeom prst="rect">
            <a:avLst/>
          </a:prstGeom>
          <a:noFill/>
          <a:ln w="9525">
            <a:noFill/>
            <a:miter lim="800000"/>
            <a:headEnd/>
            <a:tailEnd/>
          </a:ln>
        </p:spPr>
        <p:txBody>
          <a:bodyPr wrap="none">
            <a:prstTxWarp prst="textNoShape">
              <a:avLst/>
            </a:prstTxWarp>
            <a:spAutoFit/>
          </a:bodyPr>
          <a:lstStyle/>
          <a:p>
            <a:r>
              <a:rPr lang="en-US"/>
              <a:t>“</a:t>
            </a:r>
            <a:r>
              <a:rPr lang="en-US">
                <a:solidFill>
                  <a:schemeClr val="tx2"/>
                </a:solidFill>
              </a:rPr>
              <a:t>friends</a:t>
            </a:r>
            <a:r>
              <a:rPr lang="en-US"/>
              <a: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2050" name="Rectangle 2"/>
          <p:cNvSpPr>
            <a:spLocks noGrp="1" noChangeArrowheads="1"/>
          </p:cNvSpPr>
          <p:nvPr>
            <p:ph type="title" idx="4294967295"/>
          </p:nvPr>
        </p:nvSpPr>
        <p:spPr>
          <a:xfrm>
            <a:off x="0" y="152400"/>
            <a:ext cx="9144000" cy="1143000"/>
          </a:xfrm>
          <a:noFill/>
        </p:spPr>
        <p:txBody>
          <a:bodyPr/>
          <a:lstStyle/>
          <a:p>
            <a:r>
              <a:rPr lang="en-US" sz="3200"/>
              <a:t>Mapping the Framework:</a:t>
            </a:r>
            <a:br>
              <a:rPr lang="en-US" sz="3200"/>
            </a:br>
            <a:r>
              <a:rPr lang="en-US" sz="3200"/>
              <a:t>Algorithmic Theory of Language Learning</a:t>
            </a:r>
          </a:p>
        </p:txBody>
      </p:sp>
      <p:sp>
        <p:nvSpPr>
          <p:cNvPr id="642051" name="Rectangle 3"/>
          <p:cNvSpPr>
            <a:spLocks noGrp="1" noChangeArrowheads="1"/>
          </p:cNvSpPr>
          <p:nvPr>
            <p:ph type="body" idx="4294967295"/>
          </p:nvPr>
        </p:nvSpPr>
        <p:spPr>
          <a:xfrm>
            <a:off x="0" y="1371600"/>
            <a:ext cx="9144000" cy="2895600"/>
          </a:xfrm>
          <a:noFill/>
        </p:spPr>
        <p:txBody>
          <a:bodyPr/>
          <a:lstStyle/>
          <a:p>
            <a:pPr>
              <a:buFontTx/>
              <a:buNone/>
            </a:pPr>
            <a:r>
              <a:rPr lang="en-US" sz="2200"/>
              <a:t>Goal: Understanding the “how” of language learning </a:t>
            </a:r>
          </a:p>
          <a:p>
            <a:pPr>
              <a:buFontTx/>
              <a:buNone/>
            </a:pPr>
            <a:endParaRPr lang="en-US" sz="2200"/>
          </a:p>
          <a:p>
            <a:pPr>
              <a:buFontTx/>
              <a:buNone/>
            </a:pPr>
            <a:r>
              <a:rPr lang="en-US" sz="2200"/>
              <a:t>First, we need a computational-level description of the learning problem.</a:t>
            </a:r>
          </a:p>
          <a:p>
            <a:pPr>
              <a:buFontTx/>
              <a:buNone/>
            </a:pPr>
            <a:endParaRPr lang="en-US" sz="2200"/>
          </a:p>
          <a:p>
            <a:pPr>
              <a:buFontTx/>
              <a:buNone/>
            </a:pPr>
            <a:r>
              <a:rPr lang="en-US" sz="2200">
                <a:solidFill>
                  <a:schemeClr val="tx2"/>
                </a:solidFill>
              </a:rPr>
              <a:t>Computational Problem: Identify grammatical categories</a:t>
            </a:r>
            <a:endParaRPr lang="en-US" sz="2200"/>
          </a:p>
        </p:txBody>
      </p:sp>
      <p:pic>
        <p:nvPicPr>
          <p:cNvPr id="642052" name="Picture 4"/>
          <p:cNvPicPr>
            <a:picLocks noChangeAspect="1" noChangeArrowheads="1"/>
          </p:cNvPicPr>
          <p:nvPr/>
        </p:nvPicPr>
        <p:blipFill>
          <a:blip r:embed="rId3"/>
          <a:srcRect/>
          <a:stretch>
            <a:fillRect/>
          </a:stretch>
        </p:blipFill>
        <p:spPr bwMode="auto">
          <a:xfrm>
            <a:off x="4191000" y="4267200"/>
            <a:ext cx="838200" cy="1295400"/>
          </a:xfrm>
          <a:prstGeom prst="rect">
            <a:avLst/>
          </a:prstGeom>
          <a:noFill/>
          <a:ln w="9525">
            <a:noFill/>
            <a:miter lim="800000"/>
            <a:headEnd/>
            <a:tailEnd/>
          </a:ln>
        </p:spPr>
      </p:pic>
      <p:sp>
        <p:nvSpPr>
          <p:cNvPr id="642053" name="Rectangle 5"/>
          <p:cNvSpPr>
            <a:spLocks noChangeArrowheads="1"/>
          </p:cNvSpPr>
          <p:nvPr/>
        </p:nvSpPr>
        <p:spPr bwMode="auto">
          <a:xfrm>
            <a:off x="2133600" y="4648200"/>
            <a:ext cx="1962150" cy="396875"/>
          </a:xfrm>
          <a:prstGeom prst="rect">
            <a:avLst/>
          </a:prstGeom>
          <a:noFill/>
          <a:ln w="9525">
            <a:noFill/>
            <a:miter lim="800000"/>
            <a:headEnd/>
            <a:tailEnd/>
          </a:ln>
        </p:spPr>
        <p:txBody>
          <a:bodyPr wrap="none">
            <a:prstTxWarp prst="textNoShape">
              <a:avLst/>
            </a:prstTxWarp>
            <a:spAutoFit/>
          </a:bodyPr>
          <a:lstStyle/>
          <a:p>
            <a:r>
              <a:rPr lang="en-US" sz="2000" b="0"/>
              <a:t>“This is </a:t>
            </a:r>
            <a:r>
              <a:rPr lang="en-US" sz="2000" b="0">
                <a:solidFill>
                  <a:schemeClr val="tx2"/>
                </a:solidFill>
              </a:rPr>
              <a:t>a</a:t>
            </a:r>
            <a:r>
              <a:rPr lang="en-US" sz="2000" b="0"/>
              <a:t> DAX.”</a:t>
            </a:r>
          </a:p>
        </p:txBody>
      </p:sp>
      <p:sp>
        <p:nvSpPr>
          <p:cNvPr id="642054" name="Rectangle 6"/>
          <p:cNvSpPr>
            <a:spLocks noChangeArrowheads="1"/>
          </p:cNvSpPr>
          <p:nvPr/>
        </p:nvSpPr>
        <p:spPr bwMode="auto">
          <a:xfrm>
            <a:off x="3810000" y="6019800"/>
            <a:ext cx="15605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DAX = noun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228600"/>
            <a:ext cx="7772400" cy="4114800"/>
          </a:xfrm>
        </p:spPr>
        <p:txBody>
          <a:bodyPr/>
          <a:lstStyle/>
          <a:p>
            <a:pPr>
              <a:buFontTx/>
              <a:buNone/>
            </a:pPr>
            <a:r>
              <a:rPr lang="en-US"/>
              <a:t>What’s being learned:</a:t>
            </a:r>
          </a:p>
          <a:p>
            <a:pPr>
              <a:buFontTx/>
              <a:buNone/>
            </a:pPr>
            <a:r>
              <a:rPr lang="en-US"/>
              <a:t>Patterns or “rules” of language = </a:t>
            </a:r>
            <a:r>
              <a:rPr lang="en-US">
                <a:solidFill>
                  <a:schemeClr val="bg2"/>
                </a:solidFill>
              </a:rPr>
              <a:t>grammar</a:t>
            </a:r>
            <a:endParaRPr lang="en-US"/>
          </a:p>
        </p:txBody>
      </p:sp>
      <p:pic>
        <p:nvPicPr>
          <p:cNvPr id="1027" name="Picture 5"/>
          <p:cNvPicPr>
            <a:picLocks noChangeAspect="1"/>
          </p:cNvPicPr>
          <p:nvPr/>
        </p:nvPicPr>
        <p:blipFill>
          <a:blip r:embed="rId3"/>
          <a:srcRect/>
          <a:stretch>
            <a:fillRect/>
          </a:stretch>
        </p:blipFill>
        <p:spPr bwMode="auto">
          <a:xfrm>
            <a:off x="4648200" y="1828800"/>
            <a:ext cx="2463800" cy="2266950"/>
          </a:xfrm>
          <a:prstGeom prst="rect">
            <a:avLst/>
          </a:prstGeom>
          <a:noFill/>
          <a:ln w="9525">
            <a:noFill/>
            <a:miter lim="800000"/>
            <a:headEnd/>
            <a:tailEnd/>
          </a:ln>
        </p:spPr>
      </p:pic>
      <p:pic>
        <p:nvPicPr>
          <p:cNvPr id="1028" name="Picture 6"/>
          <p:cNvPicPr>
            <a:picLocks noChangeAspect="1"/>
          </p:cNvPicPr>
          <p:nvPr/>
        </p:nvPicPr>
        <p:blipFill>
          <a:blip r:embed="rId4"/>
          <a:srcRect/>
          <a:stretch>
            <a:fillRect/>
          </a:stretch>
        </p:blipFill>
        <p:spPr bwMode="auto">
          <a:xfrm>
            <a:off x="838200" y="1905000"/>
            <a:ext cx="2714625" cy="2667000"/>
          </a:xfrm>
          <a:prstGeom prst="rect">
            <a:avLst/>
          </a:prstGeom>
          <a:noFill/>
          <a:ln w="9525">
            <a:noFill/>
            <a:miter lim="800000"/>
            <a:headEnd/>
            <a:tailEnd/>
          </a:ln>
        </p:spPr>
      </p:pic>
      <p:pic>
        <p:nvPicPr>
          <p:cNvPr id="1029" name="Picture 7"/>
          <p:cNvPicPr>
            <a:picLocks noChangeAspect="1"/>
          </p:cNvPicPr>
          <p:nvPr/>
        </p:nvPicPr>
        <p:blipFill>
          <a:blip r:embed="rId5"/>
          <a:srcRect/>
          <a:stretch>
            <a:fillRect/>
          </a:stretch>
        </p:blipFill>
        <p:spPr bwMode="auto">
          <a:xfrm>
            <a:off x="3733800" y="4343400"/>
            <a:ext cx="1689100" cy="2159000"/>
          </a:xfrm>
          <a:prstGeom prst="rect">
            <a:avLst/>
          </a:prstGeom>
          <a:noFill/>
          <a:ln w="9525">
            <a:noFill/>
            <a:miter lim="800000"/>
            <a:headEnd/>
            <a:tailEnd/>
          </a:ln>
        </p:spPr>
      </p:pic>
      <p:pic>
        <p:nvPicPr>
          <p:cNvPr id="1030" name="Picture 8"/>
          <p:cNvPicPr>
            <a:picLocks noChangeAspect="1"/>
          </p:cNvPicPr>
          <p:nvPr/>
        </p:nvPicPr>
        <p:blipFill>
          <a:blip r:embed="rId6"/>
          <a:srcRect/>
          <a:stretch>
            <a:fillRect/>
          </a:stretch>
        </p:blipFill>
        <p:spPr bwMode="auto">
          <a:xfrm>
            <a:off x="5791200" y="4267200"/>
            <a:ext cx="2362200" cy="243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9698" name="Rectangle 2"/>
          <p:cNvSpPr>
            <a:spLocks noChangeArrowheads="1"/>
          </p:cNvSpPr>
          <p:nvPr/>
        </p:nvSpPr>
        <p:spPr bwMode="auto">
          <a:xfrm>
            <a:off x="0" y="15240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Mapping the Framework:</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Algorithmic Theory of Language Learning</a:t>
            </a:r>
          </a:p>
        </p:txBody>
      </p:sp>
      <p:sp>
        <p:nvSpPr>
          <p:cNvPr id="669699" name="Rectangle 3"/>
          <p:cNvSpPr>
            <a:spLocks noChangeArrowheads="1"/>
          </p:cNvSpPr>
          <p:nvPr/>
        </p:nvSpPr>
        <p:spPr bwMode="auto">
          <a:xfrm>
            <a:off x="0" y="1371600"/>
            <a:ext cx="9144000" cy="2895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Goal: Understanding the “how” of language learning </a:t>
            </a: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pPr>
            <a:r>
              <a:rPr lang="en-US" sz="2200" b="0">
                <a:ea typeface="Osaka" pitchFamily="-84" charset="-128"/>
                <a:cs typeface="Osaka" pitchFamily="-84" charset="-128"/>
              </a:rPr>
              <a:t>First, we need a computational-level description of the learning problem.</a:t>
            </a: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pPr>
            <a:r>
              <a:rPr lang="en-US" sz="2200" b="0">
                <a:solidFill>
                  <a:schemeClr val="tx2"/>
                </a:solidFill>
                <a:ea typeface="Osaka" pitchFamily="-84" charset="-128"/>
                <a:cs typeface="Osaka" pitchFamily="-84" charset="-128"/>
              </a:rPr>
              <a:t>Computational Problem: Identify the concept a word is associated with</a:t>
            </a:r>
          </a:p>
          <a:p>
            <a:pPr marL="342900" indent="-342900" eaLnBrk="1" hangingPunct="1">
              <a:spcBef>
                <a:spcPct val="20000"/>
              </a:spcBef>
            </a:pPr>
            <a:r>
              <a:rPr lang="en-US" sz="2200" b="0">
                <a:solidFill>
                  <a:schemeClr val="tx2"/>
                </a:solidFill>
                <a:ea typeface="Osaka" pitchFamily="-84" charset="-128"/>
                <a:cs typeface="Osaka" pitchFamily="-84" charset="-128"/>
              </a:rPr>
              <a:t>(Word-meaning mapping)</a:t>
            </a:r>
            <a:endParaRPr lang="en-US" sz="2200" b="0">
              <a:ea typeface="Osaka" pitchFamily="-84" charset="-128"/>
              <a:cs typeface="Osaka" pitchFamily="-84" charset="-128"/>
            </a:endParaRPr>
          </a:p>
        </p:txBody>
      </p:sp>
      <p:pic>
        <p:nvPicPr>
          <p:cNvPr id="669700" name="Picture 4"/>
          <p:cNvPicPr>
            <a:picLocks noChangeAspect="1" noChangeArrowheads="1"/>
          </p:cNvPicPr>
          <p:nvPr/>
        </p:nvPicPr>
        <p:blipFill>
          <a:blip r:embed="rId3"/>
          <a:srcRect/>
          <a:stretch>
            <a:fillRect/>
          </a:stretch>
        </p:blipFill>
        <p:spPr bwMode="auto">
          <a:xfrm>
            <a:off x="4191000" y="4267200"/>
            <a:ext cx="838200" cy="1295400"/>
          </a:xfrm>
          <a:prstGeom prst="rect">
            <a:avLst/>
          </a:prstGeom>
          <a:noFill/>
          <a:ln w="9525">
            <a:noFill/>
            <a:miter lim="800000"/>
            <a:headEnd/>
            <a:tailEnd/>
          </a:ln>
        </p:spPr>
      </p:pic>
      <p:sp>
        <p:nvSpPr>
          <p:cNvPr id="669701" name="Rectangle 5"/>
          <p:cNvSpPr>
            <a:spLocks noChangeArrowheads="1"/>
          </p:cNvSpPr>
          <p:nvPr/>
        </p:nvSpPr>
        <p:spPr bwMode="auto">
          <a:xfrm>
            <a:off x="838200" y="4648200"/>
            <a:ext cx="3200400" cy="396875"/>
          </a:xfrm>
          <a:prstGeom prst="rect">
            <a:avLst/>
          </a:prstGeom>
          <a:noFill/>
          <a:ln w="9525">
            <a:noFill/>
            <a:miter lim="800000"/>
            <a:headEnd/>
            <a:tailEnd/>
          </a:ln>
        </p:spPr>
        <p:txBody>
          <a:bodyPr>
            <a:prstTxWarp prst="textNoShape">
              <a:avLst/>
            </a:prstTxWarp>
            <a:spAutoFit/>
          </a:bodyPr>
          <a:lstStyle/>
          <a:p>
            <a:r>
              <a:rPr lang="en-US" sz="2000" b="0"/>
              <a:t>“I love my daxes.”</a:t>
            </a:r>
          </a:p>
        </p:txBody>
      </p:sp>
      <p:sp>
        <p:nvSpPr>
          <p:cNvPr id="669702" name="Rectangle 6"/>
          <p:cNvSpPr>
            <a:spLocks noChangeArrowheads="1"/>
          </p:cNvSpPr>
          <p:nvPr/>
        </p:nvSpPr>
        <p:spPr bwMode="auto">
          <a:xfrm>
            <a:off x="1295400" y="5791200"/>
            <a:ext cx="7645400" cy="396875"/>
          </a:xfrm>
          <a:prstGeom prst="rect">
            <a:avLst/>
          </a:prstGeom>
          <a:noFill/>
          <a:ln w="9525">
            <a:noFill/>
            <a:miter lim="800000"/>
            <a:headEnd/>
            <a:tailEnd/>
          </a:ln>
        </p:spPr>
        <p:txBody>
          <a:bodyPr wrap="none">
            <a:prstTxWarp prst="textNoShape">
              <a:avLst/>
            </a:prstTxWarp>
            <a:spAutoFit/>
          </a:bodyPr>
          <a:lstStyle/>
          <a:p>
            <a:r>
              <a:rPr lang="en-US" sz="2000" b="0" i="1">
                <a:solidFill>
                  <a:schemeClr val="tx2"/>
                </a:solidFill>
              </a:rPr>
              <a:t>Dax = </a:t>
            </a:r>
            <a:r>
              <a:rPr lang="en-US" sz="2000" b="0">
                <a:solidFill>
                  <a:schemeClr val="tx2"/>
                </a:solidFill>
              </a:rPr>
              <a:t>that specific toy, teddy bear, stuffed animal, toy, object, …?</a:t>
            </a:r>
            <a:r>
              <a:rPr lang="en-US" sz="2000" b="0" i="1">
                <a:solidFill>
                  <a:schemeClr val="tx2"/>
                </a:solidFill>
              </a:rPr>
              <a:t> </a:t>
            </a:r>
            <a:endParaRPr lang="en-US" sz="2000" b="0">
              <a:solidFill>
                <a:schemeClr val="tx2"/>
              </a:solidFill>
            </a:endParaRPr>
          </a:p>
        </p:txBody>
      </p:sp>
      <p:pic>
        <p:nvPicPr>
          <p:cNvPr id="669703" name="Picture 4"/>
          <p:cNvPicPr>
            <a:picLocks noChangeAspect="1" noChangeArrowheads="1"/>
          </p:cNvPicPr>
          <p:nvPr/>
        </p:nvPicPr>
        <p:blipFill>
          <a:blip r:embed="rId3"/>
          <a:srcRect/>
          <a:stretch>
            <a:fillRect/>
          </a:stretch>
        </p:blipFill>
        <p:spPr bwMode="auto">
          <a:xfrm>
            <a:off x="5181600" y="4267200"/>
            <a:ext cx="838200" cy="1295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6146" name="Rectangle 2"/>
          <p:cNvSpPr>
            <a:spLocks noGrp="1" noChangeArrowheads="1"/>
          </p:cNvSpPr>
          <p:nvPr>
            <p:ph type="title" idx="4294967295"/>
          </p:nvPr>
        </p:nvSpPr>
        <p:spPr>
          <a:xfrm>
            <a:off x="0" y="152400"/>
            <a:ext cx="9144000" cy="1143000"/>
          </a:xfrm>
          <a:noFill/>
        </p:spPr>
        <p:txBody>
          <a:bodyPr/>
          <a:lstStyle/>
          <a:p>
            <a:r>
              <a:rPr lang="en-US" sz="3200"/>
              <a:t>Mapping the Framework:</a:t>
            </a:r>
            <a:br>
              <a:rPr lang="en-US" sz="3200"/>
            </a:br>
            <a:r>
              <a:rPr lang="en-US" sz="3200"/>
              <a:t>Algorithmic Theory of Language Learning</a:t>
            </a:r>
          </a:p>
        </p:txBody>
      </p:sp>
      <p:sp>
        <p:nvSpPr>
          <p:cNvPr id="646147" name="Rectangle 3"/>
          <p:cNvSpPr>
            <a:spLocks noGrp="1" noChangeArrowheads="1"/>
          </p:cNvSpPr>
          <p:nvPr>
            <p:ph type="body" idx="4294967295"/>
          </p:nvPr>
        </p:nvSpPr>
        <p:spPr>
          <a:xfrm>
            <a:off x="0" y="1371600"/>
            <a:ext cx="9144000" cy="2743200"/>
          </a:xfrm>
          <a:noFill/>
        </p:spPr>
        <p:txBody>
          <a:bodyPr/>
          <a:lstStyle/>
          <a:p>
            <a:pPr>
              <a:buFontTx/>
              <a:buNone/>
            </a:pPr>
            <a:r>
              <a:rPr lang="en-US" sz="2200"/>
              <a:t>Goal: Understanding the “how” of language learning </a:t>
            </a:r>
          </a:p>
          <a:p>
            <a:pPr>
              <a:buFontTx/>
              <a:buNone/>
            </a:pPr>
            <a:endParaRPr lang="en-US" sz="2200"/>
          </a:p>
          <a:p>
            <a:pPr>
              <a:buFontTx/>
              <a:buNone/>
            </a:pPr>
            <a:r>
              <a:rPr lang="en-US" sz="2200"/>
              <a:t>First, we need a computational-level description of the learning problem.</a:t>
            </a:r>
          </a:p>
          <a:p>
            <a:pPr>
              <a:buFontTx/>
              <a:buNone/>
            </a:pPr>
            <a:endParaRPr lang="en-US" sz="2200"/>
          </a:p>
          <a:p>
            <a:pPr>
              <a:buFontTx/>
              <a:buNone/>
            </a:pPr>
            <a:r>
              <a:rPr lang="en-US" sz="2200">
                <a:solidFill>
                  <a:schemeClr val="tx2"/>
                </a:solidFill>
              </a:rPr>
              <a:t>Computational Problem: Identify the rules of word order for sentences.</a:t>
            </a:r>
            <a:endParaRPr lang="en-US" sz="2200"/>
          </a:p>
        </p:txBody>
      </p:sp>
      <p:sp>
        <p:nvSpPr>
          <p:cNvPr id="646148" name="Text Box 4"/>
          <p:cNvSpPr txBox="1">
            <a:spLocks noChangeArrowheads="1"/>
          </p:cNvSpPr>
          <p:nvPr/>
        </p:nvSpPr>
        <p:spPr bwMode="auto">
          <a:xfrm>
            <a:off x="3886200" y="5105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tx2"/>
                </a:solidFill>
              </a:rPr>
              <a:t>Object</a:t>
            </a:r>
            <a:endParaRPr lang="en-US" sz="2000" b="0">
              <a:solidFill>
                <a:srgbClr val="CD84D2"/>
              </a:solidFill>
            </a:endParaRPr>
          </a:p>
        </p:txBody>
      </p:sp>
      <p:sp>
        <p:nvSpPr>
          <p:cNvPr id="646149" name="Text Box 5"/>
          <p:cNvSpPr txBox="1">
            <a:spLocks noChangeArrowheads="1"/>
          </p:cNvSpPr>
          <p:nvPr/>
        </p:nvSpPr>
        <p:spPr bwMode="auto">
          <a:xfrm>
            <a:off x="6645275" y="5726113"/>
            <a:ext cx="2286000" cy="336550"/>
          </a:xfrm>
          <a:prstGeom prst="rect">
            <a:avLst/>
          </a:prstGeom>
          <a:noFill/>
          <a:ln w="9525">
            <a:noFill/>
            <a:miter lim="800000"/>
            <a:headEnd/>
            <a:tailEnd/>
          </a:ln>
        </p:spPr>
        <p:txBody>
          <a:bodyPr>
            <a:prstTxWarp prst="textNoShape">
              <a:avLst/>
            </a:prstTxWarp>
            <a:spAutoFit/>
          </a:bodyPr>
          <a:lstStyle/>
          <a:p>
            <a:r>
              <a:rPr lang="en-US" sz="1600" b="0">
                <a:solidFill>
                  <a:schemeClr val="hlink"/>
                </a:solidFill>
              </a:rPr>
              <a:t>Subject</a:t>
            </a:r>
            <a:r>
              <a:rPr lang="en-US" sz="1600" b="0"/>
              <a:t>  </a:t>
            </a:r>
            <a:r>
              <a:rPr lang="en-US" sz="1600" b="0">
                <a:solidFill>
                  <a:srgbClr val="4BBEFE"/>
                </a:solidFill>
              </a:rPr>
              <a:t> </a:t>
            </a:r>
            <a:r>
              <a:rPr lang="en-US" sz="1600" b="0">
                <a:solidFill>
                  <a:schemeClr val="bg2"/>
                </a:solidFill>
              </a:rPr>
              <a:t>Verb</a:t>
            </a:r>
            <a:r>
              <a:rPr lang="en-US" sz="1600" b="0"/>
              <a:t>   </a:t>
            </a:r>
            <a:r>
              <a:rPr lang="en-US" sz="1600" b="0">
                <a:solidFill>
                  <a:schemeClr val="tx2"/>
                </a:solidFill>
              </a:rPr>
              <a:t>Object</a:t>
            </a:r>
            <a:endParaRPr lang="en-US" sz="1600" b="0">
              <a:solidFill>
                <a:srgbClr val="CD84D2"/>
              </a:solidFill>
            </a:endParaRPr>
          </a:p>
        </p:txBody>
      </p:sp>
      <p:sp>
        <p:nvSpPr>
          <p:cNvPr id="646150" name="Text Box 6"/>
          <p:cNvSpPr txBox="1">
            <a:spLocks noChangeArrowheads="1"/>
          </p:cNvSpPr>
          <p:nvPr/>
        </p:nvSpPr>
        <p:spPr bwMode="auto">
          <a:xfrm>
            <a:off x="3657600" y="6324600"/>
            <a:ext cx="3886200" cy="336550"/>
          </a:xfrm>
          <a:prstGeom prst="rect">
            <a:avLst/>
          </a:prstGeom>
          <a:noFill/>
          <a:ln w="9525">
            <a:noFill/>
            <a:miter lim="800000"/>
            <a:headEnd/>
            <a:tailEnd/>
          </a:ln>
        </p:spPr>
        <p:txBody>
          <a:bodyPr>
            <a:prstTxWarp prst="textNoShape">
              <a:avLst/>
            </a:prstTxWarp>
            <a:spAutoFit/>
          </a:bodyPr>
          <a:lstStyle/>
          <a:p>
            <a:r>
              <a:rPr lang="en-US" sz="1600" b="0">
                <a:solidFill>
                  <a:schemeClr val="hlink"/>
                </a:solidFill>
              </a:rPr>
              <a:t>Subject</a:t>
            </a:r>
            <a:r>
              <a:rPr lang="en-US" sz="1600" b="0"/>
              <a:t>  </a:t>
            </a:r>
            <a:r>
              <a:rPr lang="en-US" sz="1600" b="0">
                <a:solidFill>
                  <a:srgbClr val="4BBEFE"/>
                </a:solidFill>
              </a:rPr>
              <a:t> </a:t>
            </a:r>
            <a:r>
              <a:rPr lang="en-US" sz="1600" b="0">
                <a:solidFill>
                  <a:schemeClr val="bg2"/>
                </a:solidFill>
              </a:rPr>
              <a:t>Verb</a:t>
            </a:r>
            <a:r>
              <a:rPr lang="en-US" sz="1600" b="0">
                <a:solidFill>
                  <a:srgbClr val="4BBEFE"/>
                </a:solidFill>
              </a:rPr>
              <a:t>   </a:t>
            </a:r>
            <a:r>
              <a:rPr lang="en-US" sz="1600" b="0" i="1">
                <a:solidFill>
                  <a:schemeClr val="hlink"/>
                </a:solidFill>
              </a:rPr>
              <a:t>t</a:t>
            </a:r>
            <a:r>
              <a:rPr lang="en-US" sz="1600" b="0" i="1" baseline="-25000">
                <a:solidFill>
                  <a:schemeClr val="hlink"/>
                </a:solidFill>
              </a:rPr>
              <a:t>Subject</a:t>
            </a:r>
            <a:r>
              <a:rPr lang="en-US" sz="1600" b="0">
                <a:solidFill>
                  <a:srgbClr val="ABFF3E"/>
                </a:solidFill>
              </a:rPr>
              <a:t> </a:t>
            </a:r>
            <a:r>
              <a:rPr lang="en-US" sz="1600" b="0"/>
              <a:t>   </a:t>
            </a:r>
            <a:r>
              <a:rPr lang="en-US" sz="1600" b="0">
                <a:solidFill>
                  <a:schemeClr val="tx2"/>
                </a:solidFill>
              </a:rPr>
              <a:t>Object</a:t>
            </a:r>
            <a:r>
              <a:rPr lang="en-US" sz="1600" b="0">
                <a:solidFill>
                  <a:srgbClr val="CD84D2"/>
                </a:solidFill>
              </a:rPr>
              <a:t>  </a:t>
            </a:r>
            <a:r>
              <a:rPr lang="en-US" sz="1600" b="0" i="1">
                <a:solidFill>
                  <a:schemeClr val="bg2"/>
                </a:solidFill>
              </a:rPr>
              <a:t>t</a:t>
            </a:r>
            <a:r>
              <a:rPr lang="en-US" sz="1600" b="0" i="1" baseline="-25000">
                <a:solidFill>
                  <a:schemeClr val="bg2"/>
                </a:solidFill>
              </a:rPr>
              <a:t>Verb</a:t>
            </a:r>
            <a:endParaRPr lang="en-US" sz="1600" b="0">
              <a:solidFill>
                <a:srgbClr val="CD84D2"/>
              </a:solidFill>
            </a:endParaRPr>
          </a:p>
        </p:txBody>
      </p:sp>
      <p:sp>
        <p:nvSpPr>
          <p:cNvPr id="646151" name="AutoShape 7"/>
          <p:cNvSpPr>
            <a:spLocks noChangeArrowheads="1"/>
          </p:cNvSpPr>
          <p:nvPr/>
        </p:nvSpPr>
        <p:spPr bwMode="auto">
          <a:xfrm>
            <a:off x="4572000" y="63246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646152" name="AutoShape 8"/>
          <p:cNvSpPr>
            <a:spLocks noChangeArrowheads="1"/>
          </p:cNvSpPr>
          <p:nvPr/>
        </p:nvSpPr>
        <p:spPr bwMode="auto">
          <a:xfrm>
            <a:off x="3733800" y="6324600"/>
            <a:ext cx="7620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646153" name="AutoShape 9"/>
          <p:cNvSpPr>
            <a:spLocks noChangeArrowheads="1"/>
          </p:cNvSpPr>
          <p:nvPr/>
        </p:nvSpPr>
        <p:spPr bwMode="auto">
          <a:xfrm>
            <a:off x="6629400" y="63246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646154" name="AutoShape 10"/>
          <p:cNvSpPr>
            <a:spLocks noChangeArrowheads="1"/>
          </p:cNvSpPr>
          <p:nvPr/>
        </p:nvSpPr>
        <p:spPr bwMode="auto">
          <a:xfrm>
            <a:off x="5181600" y="6324600"/>
            <a:ext cx="7620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646155" name="AutoShape 11"/>
          <p:cNvCxnSpPr>
            <a:cxnSpLocks noChangeShapeType="1"/>
            <a:stCxn id="646153" idx="0"/>
            <a:endCxn id="646151" idx="0"/>
          </p:cNvCxnSpPr>
          <p:nvPr/>
        </p:nvCxnSpPr>
        <p:spPr bwMode="auto">
          <a:xfrm rot="-5400000" flipH="1" flipV="1">
            <a:off x="5866606" y="5296694"/>
            <a:ext cx="1588" cy="2057400"/>
          </a:xfrm>
          <a:prstGeom prst="curvedConnector3">
            <a:avLst>
              <a:gd name="adj1" fmla="val -14400000"/>
            </a:avLst>
          </a:prstGeom>
          <a:noFill/>
          <a:ln w="9525">
            <a:solidFill>
              <a:schemeClr val="bg2"/>
            </a:solidFill>
            <a:round/>
            <a:headEnd/>
            <a:tailEnd type="triangle" w="med" len="med"/>
          </a:ln>
        </p:spPr>
      </p:cxnSp>
      <p:cxnSp>
        <p:nvCxnSpPr>
          <p:cNvPr id="646156" name="AutoShape 12"/>
          <p:cNvCxnSpPr>
            <a:cxnSpLocks noChangeShapeType="1"/>
            <a:stCxn id="646154" idx="0"/>
            <a:endCxn id="646152" idx="0"/>
          </p:cNvCxnSpPr>
          <p:nvPr/>
        </p:nvCxnSpPr>
        <p:spPr bwMode="auto">
          <a:xfrm rot="-5400000" flipH="1" flipV="1">
            <a:off x="4837906" y="5601494"/>
            <a:ext cx="1588" cy="1447800"/>
          </a:xfrm>
          <a:prstGeom prst="curvedConnector3">
            <a:avLst>
              <a:gd name="adj1" fmla="val -14400000"/>
            </a:avLst>
          </a:prstGeom>
          <a:noFill/>
          <a:ln w="9525">
            <a:solidFill>
              <a:schemeClr val="hlink"/>
            </a:solidFill>
            <a:round/>
            <a:headEnd/>
            <a:tailEnd type="triangle" w="med" len="med"/>
          </a:ln>
        </p:spPr>
      </p:cxnSp>
      <p:sp>
        <p:nvSpPr>
          <p:cNvPr id="646157" name="Text Box 13"/>
          <p:cNvSpPr txBox="1">
            <a:spLocks noChangeArrowheads="1"/>
          </p:cNvSpPr>
          <p:nvPr/>
        </p:nvSpPr>
        <p:spPr bwMode="auto">
          <a:xfrm>
            <a:off x="7391400" y="5410200"/>
            <a:ext cx="850900" cy="336550"/>
          </a:xfrm>
          <a:prstGeom prst="rect">
            <a:avLst/>
          </a:prstGeom>
          <a:noFill/>
          <a:ln w="9525">
            <a:noFill/>
            <a:miter lim="800000"/>
            <a:headEnd/>
            <a:tailEnd/>
          </a:ln>
        </p:spPr>
        <p:txBody>
          <a:bodyPr wrap="none">
            <a:prstTxWarp prst="textNoShape">
              <a:avLst/>
            </a:prstTxWarp>
            <a:spAutoFit/>
          </a:bodyPr>
          <a:lstStyle/>
          <a:p>
            <a:r>
              <a:rPr lang="en-US" sz="1600" b="0"/>
              <a:t>English</a:t>
            </a:r>
          </a:p>
        </p:txBody>
      </p:sp>
      <p:sp>
        <p:nvSpPr>
          <p:cNvPr id="646158" name="Text Box 14"/>
          <p:cNvSpPr txBox="1">
            <a:spLocks noChangeArrowheads="1"/>
          </p:cNvSpPr>
          <p:nvPr/>
        </p:nvSpPr>
        <p:spPr bwMode="auto">
          <a:xfrm>
            <a:off x="4267200" y="5638800"/>
            <a:ext cx="917575" cy="336550"/>
          </a:xfrm>
          <a:prstGeom prst="rect">
            <a:avLst/>
          </a:prstGeom>
          <a:noFill/>
          <a:ln w="9525">
            <a:noFill/>
            <a:miter lim="800000"/>
            <a:headEnd/>
            <a:tailEnd/>
          </a:ln>
        </p:spPr>
        <p:txBody>
          <a:bodyPr wrap="none">
            <a:prstTxWarp prst="textNoShape">
              <a:avLst/>
            </a:prstTxWarp>
            <a:spAutoFit/>
          </a:bodyPr>
          <a:lstStyle/>
          <a:p>
            <a:r>
              <a:rPr lang="en-US" sz="1600" b="0"/>
              <a:t>German</a:t>
            </a:r>
          </a:p>
        </p:txBody>
      </p:sp>
      <p:sp>
        <p:nvSpPr>
          <p:cNvPr id="646159" name="AutoShape 15"/>
          <p:cNvSpPr>
            <a:spLocks noChangeArrowheads="1"/>
          </p:cNvSpPr>
          <p:nvPr/>
        </p:nvSpPr>
        <p:spPr bwMode="auto">
          <a:xfrm>
            <a:off x="1447800" y="60198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646160" name="AutoShape 16"/>
          <p:cNvSpPr>
            <a:spLocks noChangeArrowheads="1"/>
          </p:cNvSpPr>
          <p:nvPr/>
        </p:nvSpPr>
        <p:spPr bwMode="auto">
          <a:xfrm>
            <a:off x="2590800" y="6096000"/>
            <a:ext cx="7620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646161" name="AutoShape 17"/>
          <p:cNvSpPr>
            <a:spLocks noChangeArrowheads="1"/>
          </p:cNvSpPr>
          <p:nvPr/>
        </p:nvSpPr>
        <p:spPr bwMode="auto">
          <a:xfrm>
            <a:off x="3581400" y="61722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646162" name="AutoShape 18"/>
          <p:cNvSpPr>
            <a:spLocks noChangeArrowheads="1"/>
          </p:cNvSpPr>
          <p:nvPr/>
        </p:nvSpPr>
        <p:spPr bwMode="auto">
          <a:xfrm>
            <a:off x="1295400" y="6096000"/>
            <a:ext cx="7620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646163" name="AutoShape 19"/>
          <p:cNvCxnSpPr>
            <a:cxnSpLocks noChangeShapeType="1"/>
            <a:stCxn id="646166" idx="0"/>
            <a:endCxn id="646160" idx="0"/>
          </p:cNvCxnSpPr>
          <p:nvPr/>
        </p:nvCxnSpPr>
        <p:spPr bwMode="auto">
          <a:xfrm rot="5400000" flipV="1">
            <a:off x="2342356" y="5468144"/>
            <a:ext cx="1588" cy="1257300"/>
          </a:xfrm>
          <a:prstGeom prst="curvedConnector3">
            <a:avLst>
              <a:gd name="adj1" fmla="val -14400000"/>
            </a:avLst>
          </a:prstGeom>
          <a:noFill/>
          <a:ln w="9525">
            <a:solidFill>
              <a:schemeClr val="tx2"/>
            </a:solidFill>
            <a:round/>
            <a:headEnd/>
            <a:tailEnd type="triangle" w="med" len="med"/>
          </a:ln>
        </p:spPr>
      </p:cxnSp>
      <p:sp>
        <p:nvSpPr>
          <p:cNvPr id="646164" name="Text Box 20"/>
          <p:cNvSpPr txBox="1">
            <a:spLocks noChangeArrowheads="1"/>
          </p:cNvSpPr>
          <p:nvPr/>
        </p:nvSpPr>
        <p:spPr bwMode="auto">
          <a:xfrm>
            <a:off x="152400" y="5715000"/>
            <a:ext cx="998538" cy="336550"/>
          </a:xfrm>
          <a:prstGeom prst="rect">
            <a:avLst/>
          </a:prstGeom>
          <a:noFill/>
          <a:ln w="9525">
            <a:noFill/>
            <a:miter lim="800000"/>
            <a:headEnd/>
            <a:tailEnd/>
          </a:ln>
        </p:spPr>
        <p:txBody>
          <a:bodyPr wrap="none">
            <a:prstTxWarp prst="textNoShape">
              <a:avLst/>
            </a:prstTxWarp>
            <a:spAutoFit/>
          </a:bodyPr>
          <a:lstStyle/>
          <a:p>
            <a:r>
              <a:rPr lang="en-US" sz="1600" b="0"/>
              <a:t>Kannada</a:t>
            </a:r>
          </a:p>
        </p:txBody>
      </p:sp>
      <p:sp>
        <p:nvSpPr>
          <p:cNvPr id="646165" name="Text Box 21"/>
          <p:cNvSpPr txBox="1">
            <a:spLocks noChangeArrowheads="1"/>
          </p:cNvSpPr>
          <p:nvPr/>
        </p:nvSpPr>
        <p:spPr bwMode="auto">
          <a:xfrm>
            <a:off x="457200" y="6096000"/>
            <a:ext cx="3886200" cy="336550"/>
          </a:xfrm>
          <a:prstGeom prst="rect">
            <a:avLst/>
          </a:prstGeom>
          <a:noFill/>
          <a:ln w="9525">
            <a:noFill/>
            <a:miter lim="800000"/>
            <a:headEnd/>
            <a:tailEnd/>
          </a:ln>
        </p:spPr>
        <p:txBody>
          <a:bodyPr>
            <a:prstTxWarp prst="textNoShape">
              <a:avLst/>
            </a:prstTxWarp>
            <a:spAutoFit/>
          </a:bodyPr>
          <a:lstStyle/>
          <a:p>
            <a:r>
              <a:rPr lang="en-US" sz="1600" b="0">
                <a:solidFill>
                  <a:schemeClr val="hlink"/>
                </a:solidFill>
              </a:rPr>
              <a:t>Subject</a:t>
            </a:r>
            <a:r>
              <a:rPr lang="en-US" sz="1600" b="0"/>
              <a:t>    </a:t>
            </a:r>
            <a:r>
              <a:rPr lang="en-US" sz="1600" b="0" i="1">
                <a:solidFill>
                  <a:schemeClr val="tx2"/>
                </a:solidFill>
              </a:rPr>
              <a:t>t</a:t>
            </a:r>
            <a:r>
              <a:rPr lang="en-US" sz="1600" b="0" i="1" baseline="-25000">
                <a:solidFill>
                  <a:schemeClr val="tx2"/>
                </a:solidFill>
              </a:rPr>
              <a:t>Object</a:t>
            </a:r>
            <a:r>
              <a:rPr lang="en-US" sz="1600" b="0">
                <a:solidFill>
                  <a:srgbClr val="CD84D2"/>
                </a:solidFill>
              </a:rPr>
              <a:t> </a:t>
            </a:r>
            <a:r>
              <a:rPr lang="en-US" sz="1600" b="0">
                <a:solidFill>
                  <a:srgbClr val="4BBEFE"/>
                </a:solidFill>
              </a:rPr>
              <a:t> </a:t>
            </a:r>
            <a:r>
              <a:rPr lang="en-US" sz="1600" b="0">
                <a:solidFill>
                  <a:schemeClr val="bg2"/>
                </a:solidFill>
              </a:rPr>
              <a:t>Verb</a:t>
            </a:r>
            <a:r>
              <a:rPr lang="en-US" sz="1600" b="0">
                <a:solidFill>
                  <a:srgbClr val="4BBEFE"/>
                </a:solidFill>
              </a:rPr>
              <a:t>  </a:t>
            </a:r>
            <a:r>
              <a:rPr lang="en-US" sz="1600" b="0">
                <a:solidFill>
                  <a:schemeClr val="tx2"/>
                </a:solidFill>
              </a:rPr>
              <a:t>Object</a:t>
            </a:r>
            <a:endParaRPr lang="en-US" sz="1600" b="0">
              <a:solidFill>
                <a:srgbClr val="CD84D2"/>
              </a:solidFill>
            </a:endParaRPr>
          </a:p>
        </p:txBody>
      </p:sp>
      <p:sp>
        <p:nvSpPr>
          <p:cNvPr id="646166" name="AutoShape 22"/>
          <p:cNvSpPr>
            <a:spLocks noChangeArrowheads="1"/>
          </p:cNvSpPr>
          <p:nvPr/>
        </p:nvSpPr>
        <p:spPr bwMode="auto">
          <a:xfrm>
            <a:off x="1447800" y="60960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646167" name="Text Box 23"/>
          <p:cNvSpPr txBox="1">
            <a:spLocks noChangeArrowheads="1"/>
          </p:cNvSpPr>
          <p:nvPr/>
        </p:nvSpPr>
        <p:spPr bwMode="auto">
          <a:xfrm>
            <a:off x="3810000" y="4724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tx2"/>
                </a:solidFill>
              </a:rPr>
              <a:t>crystals</a:t>
            </a:r>
            <a:endParaRPr lang="en-US" sz="2000" b="0">
              <a:solidFill>
                <a:srgbClr val="CD84D2"/>
              </a:solidFill>
            </a:endParaRPr>
          </a:p>
        </p:txBody>
      </p:sp>
      <p:pic>
        <p:nvPicPr>
          <p:cNvPr id="646168" name="Picture 24"/>
          <p:cNvPicPr>
            <a:picLocks noChangeAspect="1" noChangeArrowheads="1"/>
          </p:cNvPicPr>
          <p:nvPr/>
        </p:nvPicPr>
        <p:blipFill>
          <a:blip r:embed="rId3"/>
          <a:srcRect/>
          <a:stretch>
            <a:fillRect/>
          </a:stretch>
        </p:blipFill>
        <p:spPr bwMode="auto">
          <a:xfrm>
            <a:off x="457200" y="4191000"/>
            <a:ext cx="2971800"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0" y="152400"/>
            <a:ext cx="9144000" cy="1143000"/>
          </a:xfrm>
          <a:noFill/>
        </p:spPr>
        <p:txBody>
          <a:bodyPr/>
          <a:lstStyle/>
          <a:p>
            <a:r>
              <a:rPr lang="en-US" sz="3200"/>
              <a:t>Mapping the Framework:</a:t>
            </a:r>
            <a:br>
              <a:rPr lang="en-US" sz="3200"/>
            </a:br>
            <a:r>
              <a:rPr lang="en-US" sz="3200"/>
              <a:t>Algorithmic Theory of Language Learning</a:t>
            </a:r>
          </a:p>
        </p:txBody>
      </p:sp>
      <p:sp>
        <p:nvSpPr>
          <p:cNvPr id="648195" name="Rectangle 3"/>
          <p:cNvSpPr>
            <a:spLocks noGrp="1" noChangeArrowheads="1"/>
          </p:cNvSpPr>
          <p:nvPr>
            <p:ph type="body" idx="4294967295"/>
          </p:nvPr>
        </p:nvSpPr>
        <p:spPr>
          <a:xfrm>
            <a:off x="0" y="1371600"/>
            <a:ext cx="9144000" cy="4876800"/>
          </a:xfrm>
          <a:noFill/>
        </p:spPr>
        <p:txBody>
          <a:bodyPr/>
          <a:lstStyle/>
          <a:p>
            <a:pPr>
              <a:buFontTx/>
              <a:buNone/>
            </a:pPr>
            <a:r>
              <a:rPr lang="en-US" sz="2000"/>
              <a:t>Goal: Understanding the “how” of language learning </a:t>
            </a:r>
          </a:p>
          <a:p>
            <a:pPr>
              <a:buFontTx/>
              <a:buNone/>
            </a:pPr>
            <a:endParaRPr lang="en-US" sz="2000"/>
          </a:p>
          <a:p>
            <a:pPr>
              <a:buFontTx/>
              <a:buNone/>
            </a:pPr>
            <a:r>
              <a:rPr lang="en-US" sz="2000">
                <a:solidFill>
                  <a:schemeClr val="folHlink"/>
                </a:solidFill>
              </a:rPr>
              <a:t>Second, we need to be able to identify the algorithmic-level description:</a:t>
            </a:r>
            <a:endParaRPr lang="en-US" sz="2000"/>
          </a:p>
          <a:p>
            <a:pPr>
              <a:buFontTx/>
              <a:buNone/>
            </a:pPr>
            <a:endParaRPr lang="en-US" sz="2000"/>
          </a:p>
          <a:p>
            <a:pPr>
              <a:buFontTx/>
              <a:buNone/>
            </a:pPr>
            <a:r>
              <a:rPr lang="en-US" sz="2000">
                <a:solidFill>
                  <a:schemeClr val="tx2"/>
                </a:solidFill>
              </a:rPr>
              <a:t>  Input</a:t>
            </a:r>
            <a:r>
              <a:rPr lang="en-US" sz="2000"/>
              <a:t> =  sounds, syllables, words, phrases, …</a:t>
            </a:r>
          </a:p>
          <a:p>
            <a:pPr>
              <a:buFontTx/>
              <a:buNone/>
            </a:pPr>
            <a:r>
              <a:rPr lang="en-US" sz="2000">
                <a:solidFill>
                  <a:schemeClr val="tx2"/>
                </a:solidFill>
              </a:rPr>
              <a:t>  Output</a:t>
            </a:r>
            <a:r>
              <a:rPr lang="en-US" sz="2000"/>
              <a:t> = sound categories, words, words with affixes, grammatical categories, sentences, …</a:t>
            </a:r>
          </a:p>
          <a:p>
            <a:pPr>
              <a:buFontTx/>
              <a:buNone/>
            </a:pPr>
            <a:r>
              <a:rPr lang="en-US" sz="2000"/>
              <a:t>  </a:t>
            </a:r>
            <a:r>
              <a:rPr lang="en-US" sz="2000">
                <a:solidFill>
                  <a:schemeClr val="tx2"/>
                </a:solidFill>
              </a:rPr>
              <a:t>Method</a:t>
            </a:r>
            <a:r>
              <a:rPr lang="en-US" sz="2000" i="1">
                <a:solidFill>
                  <a:schemeClr val="tx2"/>
                </a:solidFill>
              </a:rPr>
              <a:t> </a:t>
            </a:r>
            <a:r>
              <a:rPr lang="en-US" sz="2000"/>
              <a:t>= statistical learning, prior knowledge about how human languages work, …</a:t>
            </a:r>
          </a:p>
          <a:p>
            <a:pPr>
              <a:buFontTx/>
              <a:buNone/>
            </a:pPr>
            <a:endParaRPr lang="en-US"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0242" name="Rectangle 2"/>
          <p:cNvSpPr>
            <a:spLocks noGrp="1" noChangeArrowheads="1"/>
          </p:cNvSpPr>
          <p:nvPr>
            <p:ph type="title" idx="4294967295"/>
          </p:nvPr>
        </p:nvSpPr>
        <p:spPr>
          <a:xfrm>
            <a:off x="685800" y="0"/>
            <a:ext cx="7772400" cy="1143000"/>
          </a:xfrm>
        </p:spPr>
        <p:txBody>
          <a:bodyPr/>
          <a:lstStyle/>
          <a:p>
            <a:r>
              <a:rPr lang="en-US" sz="3200"/>
              <a:t>Recap: Levels of Representation</a:t>
            </a:r>
          </a:p>
        </p:txBody>
      </p:sp>
      <p:sp>
        <p:nvSpPr>
          <p:cNvPr id="650243" name="Rectangle 3"/>
          <p:cNvSpPr>
            <a:spLocks noGrp="1" noChangeArrowheads="1"/>
          </p:cNvSpPr>
          <p:nvPr>
            <p:ph type="body" idx="4294967295"/>
          </p:nvPr>
        </p:nvSpPr>
        <p:spPr>
          <a:xfrm>
            <a:off x="0" y="1143000"/>
            <a:ext cx="9144000" cy="5410200"/>
          </a:xfrm>
        </p:spPr>
        <p:txBody>
          <a:bodyPr/>
          <a:lstStyle/>
          <a:p>
            <a:pPr>
              <a:buFontTx/>
              <a:buNone/>
            </a:pPr>
            <a:r>
              <a:rPr lang="en-US" sz="2000"/>
              <a:t>Language acquisition can be viewed as an information-processing task where the child takes the native language input encountered and uses it to construct the adult rule system (grammar) for the language.</a:t>
            </a:r>
          </a:p>
          <a:p>
            <a:pPr>
              <a:buFontTx/>
              <a:buNone/>
            </a:pPr>
            <a:endParaRPr lang="en-US" sz="2000"/>
          </a:p>
          <a:p>
            <a:pPr>
              <a:buFontTx/>
              <a:buNone/>
            </a:pPr>
            <a:r>
              <a:rPr lang="en-US" sz="2000"/>
              <a:t>Main idea: The point is not just to describe </a:t>
            </a:r>
            <a:r>
              <a:rPr lang="en-US" sz="2000">
                <a:solidFill>
                  <a:schemeClr val="accent2"/>
                </a:solidFill>
              </a:rPr>
              <a:t>what children know</a:t>
            </a:r>
            <a:r>
              <a:rPr lang="en-US" sz="2000"/>
              <a:t> about their native language and when they know it, but also </a:t>
            </a:r>
            <a:r>
              <a:rPr lang="en-US" sz="2000">
                <a:solidFill>
                  <a:schemeClr val="folHlink"/>
                </a:solidFill>
              </a:rPr>
              <a:t>how they learned it</a:t>
            </a:r>
            <a:r>
              <a:rPr lang="en-US" sz="2000"/>
              <a:t>.</a:t>
            </a:r>
          </a:p>
          <a:p>
            <a:pPr>
              <a:buFontTx/>
              <a:buNone/>
            </a:pPr>
            <a:endParaRPr lang="en-US" sz="2000"/>
          </a:p>
          <a:p>
            <a:pPr>
              <a:buFontTx/>
              <a:buNone/>
            </a:pPr>
            <a:r>
              <a:rPr lang="en-US" sz="2000"/>
              <a:t>Three levels: </a:t>
            </a:r>
          </a:p>
          <a:p>
            <a:pPr>
              <a:buFontTx/>
              <a:buNone/>
            </a:pPr>
            <a:r>
              <a:rPr lang="en-US" sz="2000"/>
              <a:t>	</a:t>
            </a:r>
            <a:r>
              <a:rPr lang="en-US" sz="2000">
                <a:solidFill>
                  <a:schemeClr val="accent2"/>
                </a:solidFill>
              </a:rPr>
              <a:t>computational</a:t>
            </a:r>
            <a:r>
              <a:rPr lang="en-US" sz="2000"/>
              <a:t>: </a:t>
            </a:r>
            <a:r>
              <a:rPr lang="en-US" sz="2000">
                <a:solidFill>
                  <a:schemeClr val="accent2"/>
                </a:solidFill>
              </a:rPr>
              <a:t>what is the problem</a:t>
            </a:r>
            <a:r>
              <a:rPr lang="en-US" sz="2000"/>
              <a:t> to be solved</a:t>
            </a:r>
          </a:p>
          <a:p>
            <a:pPr>
              <a:buFontTx/>
              <a:buNone/>
            </a:pPr>
            <a:r>
              <a:rPr lang="en-US" sz="2000"/>
              <a:t>	</a:t>
            </a:r>
            <a:r>
              <a:rPr lang="en-US" sz="2000">
                <a:solidFill>
                  <a:schemeClr val="folHlink"/>
                </a:solidFill>
              </a:rPr>
              <a:t>algorithmic: what procedure will solve the problem,</a:t>
            </a:r>
            <a:r>
              <a:rPr lang="en-US" sz="2000"/>
              <a:t> transforming input to desired output form</a:t>
            </a:r>
          </a:p>
          <a:p>
            <a:pPr>
              <a:buFontTx/>
              <a:buNone/>
            </a:pPr>
            <a:r>
              <a:rPr lang="en-US" sz="2000"/>
              <a:t>	</a:t>
            </a:r>
            <a:r>
              <a:rPr lang="en-US" sz="2000">
                <a:solidFill>
                  <a:schemeClr val="tx2"/>
                </a:solidFill>
              </a:rPr>
              <a:t>implementational</a:t>
            </a:r>
            <a:r>
              <a:rPr lang="en-US" sz="2000"/>
              <a:t>: </a:t>
            </a:r>
            <a:r>
              <a:rPr lang="en-US" sz="2000">
                <a:solidFill>
                  <a:schemeClr val="tx2"/>
                </a:solidFill>
              </a:rPr>
              <a:t>how is that procedure implemented/instantiated</a:t>
            </a:r>
            <a:r>
              <a:rPr lang="en-US" sz="2000"/>
              <a:t> </a:t>
            </a:r>
            <a:r>
              <a:rPr lang="en-US" sz="2000">
                <a:solidFill>
                  <a:schemeClr val="tx2"/>
                </a:solidFill>
              </a:rPr>
              <a:t>in the available medium</a:t>
            </a:r>
            <a:endParaRPr lang="en-US"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1746" name="Rectangle 2"/>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Modeling: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Understanding the Mechanism</a:t>
            </a:r>
          </a:p>
        </p:txBody>
      </p:sp>
      <p:sp>
        <p:nvSpPr>
          <p:cNvPr id="671747" name="Rectangle 3"/>
          <p:cNvSpPr>
            <a:spLocks noChangeArrowheads="1"/>
          </p:cNvSpPr>
          <p:nvPr/>
        </p:nvSpPr>
        <p:spPr bwMode="auto">
          <a:xfrm>
            <a:off x="0" y="1828800"/>
            <a:ext cx="9144000" cy="4724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Computational Level:</a:t>
            </a:r>
          </a:p>
          <a:p>
            <a:pPr marL="342900" indent="-342900" eaLnBrk="1" hangingPunct="1">
              <a:spcBef>
                <a:spcPct val="20000"/>
              </a:spcBef>
            </a:pPr>
            <a:r>
              <a:rPr lang="en-US" sz="2200" b="0">
                <a:ea typeface="Osaka" pitchFamily="-84" charset="-128"/>
                <a:cs typeface="Osaka" pitchFamily="-84" charset="-128"/>
              </a:rPr>
              <a:t>	Theoretical linguistic studies can often tell us </a:t>
            </a:r>
            <a:r>
              <a:rPr lang="en-US" sz="2200" b="0">
                <a:solidFill>
                  <a:schemeClr val="accent2"/>
                </a:solidFill>
                <a:ea typeface="Osaka" pitchFamily="-84" charset="-128"/>
                <a:cs typeface="Osaka" pitchFamily="-84" charset="-128"/>
              </a:rPr>
              <a:t>what</a:t>
            </a:r>
            <a:r>
              <a:rPr lang="en-US" sz="2200" b="0">
                <a:ea typeface="Osaka" pitchFamily="-84" charset="-128"/>
                <a:cs typeface="Osaka" pitchFamily="-84" charset="-128"/>
              </a:rPr>
              <a:t> needs to be learned about language.  Experimental studies can often tell us about </a:t>
            </a:r>
            <a:r>
              <a:rPr lang="en-US" sz="2200" b="0">
                <a:solidFill>
                  <a:schemeClr val="accent2"/>
                </a:solidFill>
                <a:ea typeface="Osaka" pitchFamily="-84" charset="-128"/>
                <a:cs typeface="Osaka" pitchFamily="-84" charset="-128"/>
              </a:rPr>
              <a:t>when</a:t>
            </a:r>
            <a:r>
              <a:rPr lang="en-US" sz="2200" b="0">
                <a:ea typeface="Osaka" pitchFamily="-84" charset="-128"/>
                <a:cs typeface="Osaka" pitchFamily="-84" charset="-128"/>
              </a:rPr>
              <a:t> children seem to know different kinds of language knowledge.  This defines the goal of language acquisition:</a:t>
            </a:r>
          </a:p>
          <a:p>
            <a:pPr marL="342900" indent="-342900" eaLnBrk="1" hangingPunct="1">
              <a:spcBef>
                <a:spcPct val="20000"/>
              </a:spcBef>
            </a:pPr>
            <a:r>
              <a:rPr lang="en-US" sz="2200" b="0">
                <a:ea typeface="Osaka" pitchFamily="-84" charset="-128"/>
                <a:cs typeface="Osaka" pitchFamily="-84" charset="-128"/>
              </a:rPr>
              <a:t>		</a:t>
            </a:r>
            <a:r>
              <a:rPr lang="en-US" sz="2200" b="0">
                <a:solidFill>
                  <a:schemeClr val="accent2"/>
                </a:solidFill>
                <a:ea typeface="Osaka" pitchFamily="-84" charset="-128"/>
                <a:cs typeface="Osaka" pitchFamily="-84" charset="-128"/>
              </a:rPr>
              <a:t>Learn the appropriate what by the appropriate when.</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Modeling: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Understanding the Mechanism</a:t>
            </a:r>
          </a:p>
        </p:txBody>
      </p:sp>
      <p:sp>
        <p:nvSpPr>
          <p:cNvPr id="690179" name="Rectangle 3"/>
          <p:cNvSpPr>
            <a:spLocks noChangeArrowheads="1"/>
          </p:cNvSpPr>
          <p:nvPr/>
        </p:nvSpPr>
        <p:spPr bwMode="auto">
          <a:xfrm>
            <a:off x="0" y="1828800"/>
            <a:ext cx="9144000" cy="4724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Algorithmic Level:</a:t>
            </a:r>
          </a:p>
          <a:p>
            <a:pPr marL="342900" indent="-342900" eaLnBrk="1" hangingPunct="1">
              <a:spcBef>
                <a:spcPct val="20000"/>
              </a:spcBef>
            </a:pPr>
            <a:r>
              <a:rPr lang="en-US" sz="2200" b="0">
                <a:ea typeface="Osaka" pitchFamily="-84" charset="-128"/>
                <a:cs typeface="Osaka" pitchFamily="-84" charset="-128"/>
              </a:rPr>
              <a:t>	But how do we know what the </a:t>
            </a:r>
            <a:r>
              <a:rPr lang="en-US" sz="2200" b="0">
                <a:solidFill>
                  <a:schemeClr val="folHlink"/>
                </a:solidFill>
                <a:ea typeface="Osaka" pitchFamily="-84" charset="-128"/>
                <a:cs typeface="Osaka" pitchFamily="-84" charset="-128"/>
              </a:rPr>
              <a:t>input</a:t>
            </a:r>
            <a:r>
              <a:rPr lang="en-US" sz="2200" b="0">
                <a:ea typeface="Osaka" pitchFamily="-84" charset="-128"/>
                <a:cs typeface="Osaka" pitchFamily="-84" charset="-128"/>
              </a:rPr>
              <a:t> is, what the </a:t>
            </a:r>
            <a:r>
              <a:rPr lang="en-US" sz="2200" b="0">
                <a:solidFill>
                  <a:schemeClr val="folHlink"/>
                </a:solidFill>
                <a:ea typeface="Osaka" pitchFamily="-84" charset="-128"/>
                <a:cs typeface="Osaka" pitchFamily="-84" charset="-128"/>
              </a:rPr>
              <a:t>output</a:t>
            </a:r>
            <a:r>
              <a:rPr lang="en-US" sz="2200" b="0">
                <a:ea typeface="Osaka" pitchFamily="-84" charset="-128"/>
                <a:cs typeface="Osaka" pitchFamily="-84" charset="-128"/>
              </a:rPr>
              <a:t> ought to look like, and what </a:t>
            </a:r>
            <a:r>
              <a:rPr lang="en-US" sz="2200" b="0">
                <a:solidFill>
                  <a:schemeClr val="folHlink"/>
                </a:solidFill>
                <a:ea typeface="Osaka" pitchFamily="-84" charset="-128"/>
                <a:cs typeface="Osaka" pitchFamily="-84" charset="-128"/>
              </a:rPr>
              <a:t>method(s)</a:t>
            </a:r>
            <a:r>
              <a:rPr lang="en-US" sz="2200" b="0">
                <a:ea typeface="Osaka" pitchFamily="-84" charset="-128"/>
                <a:cs typeface="Osaka" pitchFamily="-84" charset="-128"/>
              </a:rPr>
              <a:t> children use to get from the input to the output?</a:t>
            </a:r>
            <a:endParaRPr lang="en-US" sz="2200" b="0">
              <a:solidFill>
                <a:schemeClr val="accent2"/>
              </a:solidFill>
              <a:ea typeface="Osaka" pitchFamily="-84" charset="-128"/>
              <a:cs typeface="Osaka" pitchFamily="-84" charset="-128"/>
            </a:endParaRPr>
          </a:p>
        </p:txBody>
      </p:sp>
      <p:pic>
        <p:nvPicPr>
          <p:cNvPr id="690180" name="Picture 4"/>
          <p:cNvPicPr>
            <a:picLocks noChangeAspect="1" noChangeArrowheads="1"/>
          </p:cNvPicPr>
          <p:nvPr/>
        </p:nvPicPr>
        <p:blipFill>
          <a:blip r:embed="rId2"/>
          <a:srcRect/>
          <a:stretch>
            <a:fillRect/>
          </a:stretch>
        </p:blipFill>
        <p:spPr bwMode="auto">
          <a:xfrm>
            <a:off x="3505200" y="3581400"/>
            <a:ext cx="1587500" cy="2579688"/>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2226" name="Rectangle 2"/>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Modeling: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Understanding the Mechanism</a:t>
            </a:r>
          </a:p>
        </p:txBody>
      </p:sp>
      <p:sp>
        <p:nvSpPr>
          <p:cNvPr id="692227" name="Rectangle 3"/>
          <p:cNvSpPr>
            <a:spLocks noChangeArrowheads="1"/>
          </p:cNvSpPr>
          <p:nvPr/>
        </p:nvSpPr>
        <p:spPr bwMode="auto">
          <a:xfrm>
            <a:off x="0" y="1828800"/>
            <a:ext cx="9144000" cy="4724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Algorithmic Level:</a:t>
            </a:r>
          </a:p>
          <a:p>
            <a:pPr marL="342900" indent="-342900" eaLnBrk="1" hangingPunct="1">
              <a:spcBef>
                <a:spcPct val="20000"/>
              </a:spcBef>
            </a:pPr>
            <a:r>
              <a:rPr lang="en-US" sz="2200" b="0">
                <a:ea typeface="Osaka" pitchFamily="-84" charset="-128"/>
                <a:cs typeface="Osaka" pitchFamily="-84" charset="-128"/>
              </a:rPr>
              <a:t>	</a:t>
            </a:r>
            <a:r>
              <a:rPr lang="en-US" sz="2200" b="0">
                <a:solidFill>
                  <a:schemeClr val="folHlink"/>
                </a:solidFill>
                <a:ea typeface="Osaka" pitchFamily="-84" charset="-128"/>
                <a:cs typeface="Osaka" pitchFamily="-84" charset="-128"/>
              </a:rPr>
              <a:t>Input</a:t>
            </a:r>
            <a:r>
              <a:rPr lang="en-US" sz="2200" b="0">
                <a:ea typeface="Osaka" pitchFamily="-84" charset="-128"/>
                <a:cs typeface="Osaka" pitchFamily="-84" charset="-128"/>
              </a:rPr>
              <a:t>: The CHILDES database has a wealth of child-directed speech transcripts and videos from a number of different languages.  This can help us figure out what children’s input looks like.</a:t>
            </a:r>
            <a:endParaRPr lang="en-US" sz="2200" b="0">
              <a:solidFill>
                <a:schemeClr val="accent2"/>
              </a:solidFill>
              <a:ea typeface="Osaka" pitchFamily="-84" charset="-128"/>
              <a:cs typeface="Osaka" pitchFamily="-84" charset="-128"/>
            </a:endParaRPr>
          </a:p>
        </p:txBody>
      </p:sp>
      <p:sp>
        <p:nvSpPr>
          <p:cNvPr id="692229" name="Rectangle 8"/>
          <p:cNvSpPr>
            <a:spLocks noChangeArrowheads="1"/>
          </p:cNvSpPr>
          <p:nvPr/>
        </p:nvSpPr>
        <p:spPr bwMode="auto">
          <a:xfrm>
            <a:off x="4724400" y="4114800"/>
            <a:ext cx="3190875" cy="396875"/>
          </a:xfrm>
          <a:prstGeom prst="rect">
            <a:avLst/>
          </a:prstGeom>
          <a:noFill/>
          <a:ln w="9525">
            <a:noFill/>
            <a:miter lim="800000"/>
            <a:headEnd/>
            <a:tailEnd/>
          </a:ln>
        </p:spPr>
        <p:txBody>
          <a:bodyPr wrap="none">
            <a:prstTxWarp prst="textNoShape">
              <a:avLst/>
            </a:prstTxWarp>
            <a:spAutoFit/>
          </a:bodyPr>
          <a:lstStyle/>
          <a:p>
            <a:r>
              <a:rPr lang="en-US" sz="2000" b="0"/>
              <a:t>http://childes.psy.cmu.edu/</a:t>
            </a:r>
          </a:p>
        </p:txBody>
      </p:sp>
      <p:pic>
        <p:nvPicPr>
          <p:cNvPr id="692230" name="Picture 9"/>
          <p:cNvPicPr>
            <a:picLocks noChangeAspect="1" noChangeArrowheads="1"/>
          </p:cNvPicPr>
          <p:nvPr/>
        </p:nvPicPr>
        <p:blipFill>
          <a:blip r:embed="rId2"/>
          <a:srcRect/>
          <a:stretch>
            <a:fillRect/>
          </a:stretch>
        </p:blipFill>
        <p:spPr bwMode="auto">
          <a:xfrm>
            <a:off x="533400" y="4648200"/>
            <a:ext cx="7772400" cy="685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3250" name="Rectangle 2"/>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Modeling: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Understanding the Mechanism</a:t>
            </a:r>
          </a:p>
        </p:txBody>
      </p:sp>
      <p:sp>
        <p:nvSpPr>
          <p:cNvPr id="693251" name="Rectangle 3"/>
          <p:cNvSpPr>
            <a:spLocks noChangeArrowheads="1"/>
          </p:cNvSpPr>
          <p:nvPr/>
        </p:nvSpPr>
        <p:spPr bwMode="auto">
          <a:xfrm>
            <a:off x="0" y="1828800"/>
            <a:ext cx="9144000" cy="4724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Algorithmic Level:</a:t>
            </a:r>
          </a:p>
          <a:p>
            <a:pPr marL="342900" indent="-342900" eaLnBrk="1" hangingPunct="1">
              <a:spcBef>
                <a:spcPct val="20000"/>
              </a:spcBef>
            </a:pPr>
            <a:r>
              <a:rPr lang="en-US" sz="2200" b="0">
                <a:ea typeface="Osaka" pitchFamily="-84" charset="-128"/>
                <a:cs typeface="Osaka" pitchFamily="-84" charset="-128"/>
              </a:rPr>
              <a:t>	</a:t>
            </a:r>
            <a:r>
              <a:rPr lang="en-US" sz="2200" b="0">
                <a:solidFill>
                  <a:schemeClr val="folHlink"/>
                </a:solidFill>
                <a:ea typeface="Osaka" pitchFamily="-84" charset="-128"/>
                <a:cs typeface="Osaka" pitchFamily="-84" charset="-128"/>
              </a:rPr>
              <a:t>Output</a:t>
            </a:r>
            <a:r>
              <a:rPr lang="en-US" sz="2200" b="0">
                <a:ea typeface="Osaka" pitchFamily="-84" charset="-128"/>
                <a:cs typeface="Osaka" pitchFamily="-84" charset="-128"/>
              </a:rPr>
              <a:t>: Theoretical linguistics and experimental studies can tell us what the output should look like by observing adult and child knowledge of various linguistic phenomena.</a:t>
            </a:r>
            <a:endParaRPr lang="en-US" sz="2200" b="0">
              <a:solidFill>
                <a:schemeClr val="accent2"/>
              </a:solidFill>
              <a:ea typeface="Osaka" pitchFamily="-84" charset="-128"/>
              <a:cs typeface="Osaka" pitchFamily="-84" charset="-128"/>
            </a:endParaRPr>
          </a:p>
        </p:txBody>
      </p:sp>
      <p:sp>
        <p:nvSpPr>
          <p:cNvPr id="693255" name="Text Box 5"/>
          <p:cNvSpPr txBox="1">
            <a:spLocks noChangeArrowheads="1"/>
          </p:cNvSpPr>
          <p:nvPr/>
        </p:nvSpPr>
        <p:spPr bwMode="auto">
          <a:xfrm>
            <a:off x="1600200" y="5791200"/>
            <a:ext cx="5638800" cy="430887"/>
          </a:xfrm>
          <a:prstGeom prst="rect">
            <a:avLst/>
          </a:prstGeom>
          <a:noFill/>
          <a:ln w="9525">
            <a:noFill/>
            <a:miter lim="800000"/>
            <a:headEnd/>
            <a:tailEnd/>
          </a:ln>
        </p:spPr>
        <p:txBody>
          <a:bodyPr wrap="square">
            <a:prstTxWarp prst="textNoShape">
              <a:avLst/>
            </a:prstTxWarp>
            <a:spAutoFit/>
          </a:bodyPr>
          <a:lstStyle/>
          <a:p>
            <a:r>
              <a:rPr lang="en-US" sz="2200" b="0" dirty="0"/>
              <a:t>who‘s  afraid  </a:t>
            </a:r>
            <a:r>
              <a:rPr lang="en-US" sz="2200" b="0" dirty="0" smtClean="0"/>
              <a:t>    of  </a:t>
            </a:r>
            <a:r>
              <a:rPr lang="en-US" sz="2200" b="0" dirty="0"/>
              <a:t>the </a:t>
            </a:r>
            <a:r>
              <a:rPr lang="en-US" sz="2200" b="0" dirty="0" smtClean="0"/>
              <a:t>  big   </a:t>
            </a:r>
            <a:r>
              <a:rPr lang="en-US" sz="2200" b="0" dirty="0"/>
              <a:t>bad  </a:t>
            </a:r>
            <a:r>
              <a:rPr lang="en-US" sz="2200" b="0" dirty="0" smtClean="0"/>
              <a:t>  wolf</a:t>
            </a:r>
            <a:endParaRPr lang="en-US" sz="2200" b="0" dirty="0">
              <a:latin typeface="SILDoulosIPA-Regular" pitchFamily="-84" charset="0"/>
            </a:endParaRPr>
          </a:p>
        </p:txBody>
      </p:sp>
      <p:sp>
        <p:nvSpPr>
          <p:cNvPr id="693260" name="Text Box 1036"/>
          <p:cNvSpPr txBox="1">
            <a:spLocks noChangeArrowheads="1"/>
          </p:cNvSpPr>
          <p:nvPr/>
        </p:nvSpPr>
        <p:spPr bwMode="auto">
          <a:xfrm>
            <a:off x="1600200" y="3581400"/>
            <a:ext cx="5300663" cy="457200"/>
          </a:xfrm>
          <a:prstGeom prst="rect">
            <a:avLst/>
          </a:prstGeom>
          <a:noFill/>
          <a:ln w="9525">
            <a:noFill/>
            <a:miter lim="800000"/>
            <a:headEnd/>
            <a:tailEnd/>
          </a:ln>
        </p:spPr>
        <p:txBody>
          <a:bodyPr wrap="none">
            <a:prstTxWarp prst="textNoShape">
              <a:avLst/>
            </a:prstTxWarp>
            <a:spAutoFit/>
          </a:bodyPr>
          <a:lstStyle/>
          <a:p>
            <a:r>
              <a:rPr lang="en-US" b="0" dirty="0">
                <a:solidFill>
                  <a:schemeClr val="folHlink"/>
                </a:solidFill>
              </a:rPr>
              <a:t>Example problem: word segmentation</a:t>
            </a:r>
          </a:p>
        </p:txBody>
      </p:sp>
      <p:cxnSp>
        <p:nvCxnSpPr>
          <p:cNvPr id="13" name="AutoShape 7"/>
          <p:cNvCxnSpPr>
            <a:cxnSpLocks noChangeShapeType="1"/>
          </p:cNvCxnSpPr>
          <p:nvPr/>
        </p:nvCxnSpPr>
        <p:spPr bwMode="auto">
          <a:xfrm>
            <a:off x="4114800" y="4648200"/>
            <a:ext cx="0" cy="639762"/>
          </a:xfrm>
          <a:prstGeom prst="straightConnector1">
            <a:avLst/>
          </a:prstGeom>
          <a:noFill/>
          <a:ln w="9525">
            <a:solidFill>
              <a:schemeClr val="tx1"/>
            </a:solidFill>
            <a:round/>
            <a:headEnd/>
            <a:tailEnd type="triangle" w="med" len="med"/>
          </a:ln>
        </p:spPr>
      </p:cxnSp>
      <p:pic>
        <p:nvPicPr>
          <p:cNvPr id="14" name="Picture 13"/>
          <p:cNvPicPr>
            <a:picLocks noChangeAspect="1"/>
          </p:cNvPicPr>
          <p:nvPr/>
        </p:nvPicPr>
        <p:blipFill>
          <a:blip r:embed="rId2"/>
          <a:stretch>
            <a:fillRect/>
          </a:stretch>
        </p:blipFill>
        <p:spPr>
          <a:xfrm>
            <a:off x="1524000" y="5334000"/>
            <a:ext cx="5499100" cy="560286"/>
          </a:xfrm>
          <a:prstGeom prst="rect">
            <a:avLst/>
          </a:prstGeom>
        </p:spPr>
      </p:pic>
      <p:pic>
        <p:nvPicPr>
          <p:cNvPr id="15" name="Picture 14"/>
          <p:cNvPicPr>
            <a:picLocks noChangeAspect="1"/>
          </p:cNvPicPr>
          <p:nvPr/>
        </p:nvPicPr>
        <p:blipFill>
          <a:blip r:embed="rId3"/>
          <a:stretch>
            <a:fillRect/>
          </a:stretch>
        </p:blipFill>
        <p:spPr>
          <a:xfrm>
            <a:off x="1676400" y="4038600"/>
            <a:ext cx="5010150" cy="519817"/>
          </a:xfrm>
          <a:prstGeom prst="rect">
            <a:avLst/>
          </a:prstGeom>
        </p:spPr>
      </p:pic>
      <p:sp>
        <p:nvSpPr>
          <p:cNvPr id="16" name="Text Box 1034"/>
          <p:cNvSpPr txBox="1">
            <a:spLocks noChangeArrowheads="1"/>
          </p:cNvSpPr>
          <p:nvPr/>
        </p:nvSpPr>
        <p:spPr bwMode="auto">
          <a:xfrm>
            <a:off x="7162800" y="4800600"/>
            <a:ext cx="1031875" cy="457200"/>
          </a:xfrm>
          <a:prstGeom prst="rect">
            <a:avLst/>
          </a:prstGeom>
          <a:noFill/>
          <a:ln w="9525">
            <a:noFill/>
            <a:miter lim="800000"/>
            <a:headEnd/>
            <a:tailEnd/>
          </a:ln>
        </p:spPr>
        <p:txBody>
          <a:bodyPr wrap="none">
            <a:prstTxWarp prst="textNoShape">
              <a:avLst/>
            </a:prstTxWarp>
            <a:spAutoFit/>
          </a:bodyPr>
          <a:lstStyle/>
          <a:p>
            <a:r>
              <a:rPr lang="en-US" b="0" dirty="0">
                <a:solidFill>
                  <a:schemeClr val="folHlink"/>
                </a:solidFill>
              </a:rPr>
              <a:t>output</a:t>
            </a:r>
          </a:p>
        </p:txBody>
      </p:sp>
      <p:sp>
        <p:nvSpPr>
          <p:cNvPr id="18" name="Text Box 1034"/>
          <p:cNvSpPr txBox="1">
            <a:spLocks noChangeArrowheads="1"/>
          </p:cNvSpPr>
          <p:nvPr/>
        </p:nvSpPr>
        <p:spPr bwMode="auto">
          <a:xfrm>
            <a:off x="7010400" y="3886200"/>
            <a:ext cx="852066" cy="461665"/>
          </a:xfrm>
          <a:prstGeom prst="rect">
            <a:avLst/>
          </a:prstGeom>
          <a:noFill/>
          <a:ln w="9525">
            <a:noFill/>
            <a:miter lim="800000"/>
            <a:headEnd/>
            <a:tailEnd/>
          </a:ln>
        </p:spPr>
        <p:txBody>
          <a:bodyPr wrap="none">
            <a:prstTxWarp prst="textNoShape">
              <a:avLst/>
            </a:prstTxWarp>
            <a:spAutoFit/>
          </a:bodyPr>
          <a:lstStyle/>
          <a:p>
            <a:r>
              <a:rPr lang="en-US" b="0" dirty="0" smtClean="0">
                <a:solidFill>
                  <a:schemeClr val="folHlink"/>
                </a:solidFill>
              </a:rPr>
              <a:t>input</a:t>
            </a:r>
            <a:endParaRPr lang="en-US" b="0" dirty="0">
              <a:solidFill>
                <a:schemeClr val="folHlink"/>
              </a:solidFill>
            </a:endParaRPr>
          </a:p>
        </p:txBody>
      </p:sp>
      <p:sp>
        <p:nvSpPr>
          <p:cNvPr id="19" name="Line 1035"/>
          <p:cNvSpPr>
            <a:spLocks noChangeShapeType="1"/>
          </p:cNvSpPr>
          <p:nvPr/>
        </p:nvSpPr>
        <p:spPr bwMode="auto">
          <a:xfrm flipH="1">
            <a:off x="6873875" y="5133975"/>
            <a:ext cx="3048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20" name="Line 1035"/>
          <p:cNvSpPr>
            <a:spLocks noChangeShapeType="1"/>
          </p:cNvSpPr>
          <p:nvPr/>
        </p:nvSpPr>
        <p:spPr bwMode="auto">
          <a:xfrm flipH="1">
            <a:off x="6705600" y="4191000"/>
            <a:ext cx="3048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Modeling: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Understanding the Mechanism</a:t>
            </a:r>
          </a:p>
        </p:txBody>
      </p:sp>
      <p:sp>
        <p:nvSpPr>
          <p:cNvPr id="694275" name="Rectangle 3"/>
          <p:cNvSpPr>
            <a:spLocks noChangeArrowheads="1"/>
          </p:cNvSpPr>
          <p:nvPr/>
        </p:nvSpPr>
        <p:spPr bwMode="auto">
          <a:xfrm>
            <a:off x="0" y="1828800"/>
            <a:ext cx="9144000" cy="4724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Algorithmic Level:</a:t>
            </a:r>
          </a:p>
          <a:p>
            <a:pPr marL="342900" indent="-342900" eaLnBrk="1" hangingPunct="1">
              <a:spcBef>
                <a:spcPct val="20000"/>
              </a:spcBef>
            </a:pPr>
            <a:r>
              <a:rPr lang="en-US" sz="2200" b="0">
                <a:ea typeface="Osaka" pitchFamily="-84" charset="-128"/>
                <a:cs typeface="Osaka" pitchFamily="-84" charset="-128"/>
              </a:rPr>
              <a:t>	</a:t>
            </a:r>
            <a:r>
              <a:rPr lang="en-US" sz="2200" b="0">
                <a:solidFill>
                  <a:schemeClr val="folHlink"/>
                </a:solidFill>
                <a:ea typeface="Osaka" pitchFamily="-84" charset="-128"/>
                <a:cs typeface="Osaka" pitchFamily="-84" charset="-128"/>
              </a:rPr>
              <a:t>Method</a:t>
            </a:r>
            <a:r>
              <a:rPr lang="en-US" sz="2200" b="0">
                <a:ea typeface="Osaka" pitchFamily="-84" charset="-128"/>
                <a:cs typeface="Osaka" pitchFamily="-84" charset="-128"/>
              </a:rPr>
              <a:t>: Computational modeling can often help us figure out how children are getting from the input to the output.</a:t>
            </a:r>
            <a:endParaRPr lang="en-US" sz="2200" b="0">
              <a:solidFill>
                <a:schemeClr val="accent2"/>
              </a:solidFill>
              <a:ea typeface="Osaka" pitchFamily="-84" charset="-128"/>
              <a:cs typeface="Osaka" pitchFamily="-84" charset="-128"/>
            </a:endParaRPr>
          </a:p>
        </p:txBody>
      </p:sp>
      <p:sp>
        <p:nvSpPr>
          <p:cNvPr id="694281" name="Line 9"/>
          <p:cNvSpPr>
            <a:spLocks noChangeShapeType="1"/>
          </p:cNvSpPr>
          <p:nvPr/>
        </p:nvSpPr>
        <p:spPr bwMode="auto">
          <a:xfrm flipH="1">
            <a:off x="4191000" y="4800600"/>
            <a:ext cx="2514600" cy="3048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cxnSp>
        <p:nvCxnSpPr>
          <p:cNvPr id="12" name="AutoShape 7"/>
          <p:cNvCxnSpPr>
            <a:cxnSpLocks noChangeShapeType="1"/>
          </p:cNvCxnSpPr>
          <p:nvPr/>
        </p:nvCxnSpPr>
        <p:spPr bwMode="auto">
          <a:xfrm>
            <a:off x="4114800" y="4648200"/>
            <a:ext cx="0" cy="639762"/>
          </a:xfrm>
          <a:prstGeom prst="straightConnector1">
            <a:avLst/>
          </a:prstGeom>
          <a:noFill/>
          <a:ln w="9525">
            <a:solidFill>
              <a:schemeClr val="tx1"/>
            </a:solidFill>
            <a:round/>
            <a:headEnd/>
            <a:tailEnd type="triangle" w="med" len="med"/>
          </a:ln>
        </p:spPr>
      </p:cxnSp>
      <p:pic>
        <p:nvPicPr>
          <p:cNvPr id="13" name="Picture 12"/>
          <p:cNvPicPr>
            <a:picLocks noChangeAspect="1"/>
          </p:cNvPicPr>
          <p:nvPr/>
        </p:nvPicPr>
        <p:blipFill>
          <a:blip r:embed="rId2"/>
          <a:stretch>
            <a:fillRect/>
          </a:stretch>
        </p:blipFill>
        <p:spPr>
          <a:xfrm>
            <a:off x="1524000" y="5334000"/>
            <a:ext cx="5499100" cy="560286"/>
          </a:xfrm>
          <a:prstGeom prst="rect">
            <a:avLst/>
          </a:prstGeom>
        </p:spPr>
      </p:pic>
      <p:pic>
        <p:nvPicPr>
          <p:cNvPr id="14" name="Picture 13"/>
          <p:cNvPicPr>
            <a:picLocks noChangeAspect="1"/>
          </p:cNvPicPr>
          <p:nvPr/>
        </p:nvPicPr>
        <p:blipFill>
          <a:blip r:embed="rId3"/>
          <a:stretch>
            <a:fillRect/>
          </a:stretch>
        </p:blipFill>
        <p:spPr>
          <a:xfrm>
            <a:off x="1676400" y="4038600"/>
            <a:ext cx="5010150" cy="519817"/>
          </a:xfrm>
          <a:prstGeom prst="rect">
            <a:avLst/>
          </a:prstGeom>
        </p:spPr>
      </p:pic>
      <p:sp>
        <p:nvSpPr>
          <p:cNvPr id="15" name="Text Box 5"/>
          <p:cNvSpPr txBox="1">
            <a:spLocks noChangeArrowheads="1"/>
          </p:cNvSpPr>
          <p:nvPr/>
        </p:nvSpPr>
        <p:spPr bwMode="auto">
          <a:xfrm>
            <a:off x="1600200" y="5791200"/>
            <a:ext cx="5638800" cy="430887"/>
          </a:xfrm>
          <a:prstGeom prst="rect">
            <a:avLst/>
          </a:prstGeom>
          <a:noFill/>
          <a:ln w="9525">
            <a:noFill/>
            <a:miter lim="800000"/>
            <a:headEnd/>
            <a:tailEnd/>
          </a:ln>
        </p:spPr>
        <p:txBody>
          <a:bodyPr wrap="square">
            <a:prstTxWarp prst="textNoShape">
              <a:avLst/>
            </a:prstTxWarp>
            <a:spAutoFit/>
          </a:bodyPr>
          <a:lstStyle/>
          <a:p>
            <a:r>
              <a:rPr lang="en-US" sz="2200" b="0" dirty="0"/>
              <a:t>who‘s  afraid  </a:t>
            </a:r>
            <a:r>
              <a:rPr lang="en-US" sz="2200" b="0" dirty="0" smtClean="0"/>
              <a:t>    of  </a:t>
            </a:r>
            <a:r>
              <a:rPr lang="en-US" sz="2200" b="0" dirty="0"/>
              <a:t>the </a:t>
            </a:r>
            <a:r>
              <a:rPr lang="en-US" sz="2200" b="0" dirty="0" smtClean="0"/>
              <a:t>  big   </a:t>
            </a:r>
            <a:r>
              <a:rPr lang="en-US" sz="2200" b="0" dirty="0"/>
              <a:t>bad  </a:t>
            </a:r>
            <a:r>
              <a:rPr lang="en-US" sz="2200" b="0" dirty="0" smtClean="0"/>
              <a:t>  wolf</a:t>
            </a:r>
            <a:endParaRPr lang="en-US" sz="2200" b="0" dirty="0">
              <a:latin typeface="SILDoulosIPA-Regular" pitchFamily="-84" charset="0"/>
            </a:endParaRPr>
          </a:p>
        </p:txBody>
      </p:sp>
      <p:sp>
        <p:nvSpPr>
          <p:cNvPr id="16" name="Text Box 8"/>
          <p:cNvSpPr txBox="1">
            <a:spLocks noChangeArrowheads="1"/>
          </p:cNvSpPr>
          <p:nvPr/>
        </p:nvSpPr>
        <p:spPr bwMode="auto">
          <a:xfrm>
            <a:off x="6324600" y="4343400"/>
            <a:ext cx="2505075" cy="457200"/>
          </a:xfrm>
          <a:prstGeom prst="rect">
            <a:avLst/>
          </a:prstGeom>
          <a:noFill/>
          <a:ln w="9525">
            <a:noFill/>
            <a:miter lim="800000"/>
            <a:headEnd/>
            <a:tailEnd/>
          </a:ln>
        </p:spPr>
        <p:txBody>
          <a:bodyPr wrap="none">
            <a:prstTxWarp prst="textNoShape">
              <a:avLst/>
            </a:prstTxWarp>
            <a:spAutoFit/>
          </a:bodyPr>
          <a:lstStyle/>
          <a:p>
            <a:r>
              <a:rPr lang="en-US" b="0" dirty="0">
                <a:solidFill>
                  <a:schemeClr val="folHlink"/>
                </a:solidFill>
              </a:rPr>
              <a:t>What goes here?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4818" name="Rectangle 4"/>
          <p:cNvSpPr>
            <a:spLocks noGrp="1" noChangeArrowheads="1"/>
          </p:cNvSpPr>
          <p:nvPr>
            <p:ph type="title" idx="4294967295"/>
          </p:nvPr>
        </p:nvSpPr>
        <p:spPr>
          <a:xfrm>
            <a:off x="762000" y="0"/>
            <a:ext cx="7772400" cy="1143000"/>
          </a:xfrm>
        </p:spPr>
        <p:txBody>
          <a:bodyPr/>
          <a:lstStyle/>
          <a:p>
            <a:r>
              <a:rPr lang="en-US" sz="3200"/>
              <a:t>Computational Modeling: </a:t>
            </a:r>
            <a:br>
              <a:rPr lang="en-US" sz="3200"/>
            </a:br>
            <a:r>
              <a:rPr lang="en-US" sz="3200"/>
              <a:t>What a “Digital” Child Can Tell Us</a:t>
            </a:r>
          </a:p>
        </p:txBody>
      </p:sp>
      <p:sp>
        <p:nvSpPr>
          <p:cNvPr id="5" name="Rectangle 5"/>
          <p:cNvSpPr txBox="1">
            <a:spLocks noChangeArrowheads="1"/>
          </p:cNvSpPr>
          <p:nvPr/>
        </p:nvSpPr>
        <p:spPr bwMode="auto">
          <a:xfrm>
            <a:off x="0" y="1371600"/>
            <a:ext cx="9144000" cy="2895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We can construct a model where we have precise control over these:</a:t>
            </a:r>
          </a:p>
          <a:p>
            <a:pPr marL="342900" indent="-342900" eaLnBrk="1" hangingPunct="1">
              <a:spcBef>
                <a:spcPct val="20000"/>
              </a:spcBef>
            </a:pPr>
            <a:endParaRPr lang="en-US" sz="2000" b="0">
              <a:ea typeface="Osaka" pitchFamily="-84" charset="-128"/>
              <a:cs typeface="Osaka" pitchFamily="-84" charset="-128"/>
            </a:endParaRPr>
          </a:p>
          <a:p>
            <a:pPr marL="800100" lvl="1" indent="-342900" eaLnBrk="1" hangingPunct="1">
              <a:spcBef>
                <a:spcPct val="20000"/>
              </a:spcBef>
              <a:buFont typeface="Arial" pitchFamily="-84" charset="0"/>
              <a:buChar char="•"/>
            </a:pPr>
            <a:r>
              <a:rPr lang="en-US" sz="2000" b="0">
                <a:ea typeface="Osaka" pitchFamily="-84" charset="-128"/>
                <a:cs typeface="Osaka" pitchFamily="-84" charset="-128"/>
              </a:rPr>
              <a:t>The hypotheses the child is considering at any given point </a:t>
            </a:r>
          </a:p>
          <a:p>
            <a:pPr marL="800100" lvl="1" indent="-34290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bg2"/>
                </a:solidFill>
                <a:ea typeface="Osaka" pitchFamily="-84" charset="-128"/>
                <a:cs typeface="Osaka" pitchFamily="-84" charset="-128"/>
              </a:rPr>
              <a:t>hypothesis space</a:t>
            </a:r>
            <a:r>
              <a:rPr lang="en-US" sz="2000" b="0">
                <a:ea typeface="Osaka" pitchFamily="-84" charset="-128"/>
                <a:cs typeface="Osaka" pitchFamily="-84" charset="-128"/>
              </a:rPr>
              <a:t>]</a:t>
            </a:r>
          </a:p>
          <a:p>
            <a:pPr marL="800100" lvl="1" indent="-342900" eaLnBrk="1" hangingPunct="1">
              <a:spcBef>
                <a:spcPct val="20000"/>
              </a:spcBef>
              <a:buFont typeface="Arial" pitchFamily="-84" charset="0"/>
              <a:buNone/>
            </a:pPr>
            <a:endParaRPr lang="en-US" sz="2000" b="0">
              <a:ea typeface="Osaka" pitchFamily="-84" charset="-128"/>
              <a:cs typeface="Osaka" pitchFamily="-84" charset="-128"/>
            </a:endParaRPr>
          </a:p>
          <a:p>
            <a:pPr marL="800100" lvl="1" indent="-342900" eaLnBrk="1" hangingPunct="1">
              <a:spcBef>
                <a:spcPct val="20000"/>
              </a:spcBef>
              <a:buFont typeface="Arial" pitchFamily="-84" charset="0"/>
              <a:buChar char="•"/>
            </a:pPr>
            <a:r>
              <a:rPr lang="en-US" sz="2000" b="0">
                <a:ea typeface="Osaka" pitchFamily="-84" charset="-128"/>
                <a:cs typeface="Osaka" pitchFamily="-84" charset="-128"/>
              </a:rPr>
              <a:t>How the child represents the data &amp; which data the child uses </a:t>
            </a:r>
          </a:p>
          <a:p>
            <a:pPr marL="800100" lvl="1" indent="-34290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tx2"/>
                </a:solidFill>
                <a:ea typeface="Osaka" pitchFamily="-84" charset="-128"/>
                <a:cs typeface="Osaka" pitchFamily="-84" charset="-128"/>
              </a:rPr>
              <a:t>data intake</a:t>
            </a:r>
            <a:r>
              <a:rPr lang="en-US" sz="2000" b="0">
                <a:ea typeface="Osaka" pitchFamily="-84" charset="-128"/>
                <a:cs typeface="Osaka" pitchFamily="-84" charset="-128"/>
              </a:rPr>
              <a:t>]</a:t>
            </a:r>
          </a:p>
          <a:p>
            <a:pPr marL="800100" lvl="1" indent="-342900" eaLnBrk="1" hangingPunct="1">
              <a:spcBef>
                <a:spcPct val="20000"/>
              </a:spcBef>
              <a:buFont typeface="Arial" pitchFamily="-84" charset="0"/>
              <a:buNone/>
            </a:pPr>
            <a:endParaRPr lang="en-US" sz="2000" b="0">
              <a:ea typeface="Osaka" pitchFamily="-84" charset="-128"/>
              <a:cs typeface="Osaka" pitchFamily="-84" charset="-128"/>
            </a:endParaRPr>
          </a:p>
          <a:p>
            <a:pPr marL="800100" lvl="1" indent="-342900" eaLnBrk="1" hangingPunct="1">
              <a:spcBef>
                <a:spcPct val="20000"/>
              </a:spcBef>
              <a:buFont typeface="Arial" pitchFamily="-84" charset="0"/>
              <a:buNone/>
            </a:pPr>
            <a:r>
              <a:rPr lang="en-US" sz="2000" b="0">
                <a:ea typeface="Osaka" pitchFamily="-84" charset="-128"/>
                <a:cs typeface="Osaka" pitchFamily="-84" charset="-128"/>
              </a:rPr>
              <a:t>	How the child changes belief based on those data </a:t>
            </a:r>
          </a:p>
          <a:p>
            <a:pPr marL="800100" lvl="1" indent="-34290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hlink"/>
                </a:solidFill>
                <a:ea typeface="Osaka" pitchFamily="-84" charset="-128"/>
                <a:cs typeface="Osaka" pitchFamily="-84" charset="-128"/>
              </a:rPr>
              <a:t>update procedure</a:t>
            </a:r>
            <a:r>
              <a:rPr lang="en-US" sz="2000" b="0">
                <a:ea typeface="Osaka" pitchFamily="-84" charset="-128"/>
                <a:cs typeface="Osaka" pitchFamily="-84" charset="-128"/>
              </a:rPr>
              <a:t>]</a:t>
            </a:r>
          </a:p>
          <a:p>
            <a:pPr marL="800100" lvl="1" indent="-342900" eaLnBrk="1" hangingPunct="1">
              <a:spcBef>
                <a:spcPct val="20000"/>
              </a:spcBef>
              <a:buFont typeface="Arial" pitchFamily="-84" charset="0"/>
              <a:buNone/>
            </a:pPr>
            <a:endParaRPr lang="en-US" sz="18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a:t>
            </a:r>
          </a:p>
        </p:txBody>
      </p:sp>
      <p:sp>
        <p:nvSpPr>
          <p:cNvPr id="674824" name="Rectangle 8"/>
          <p:cNvSpPr>
            <a:spLocks noChangeArrowheads="1"/>
          </p:cNvSpPr>
          <p:nvPr/>
        </p:nvSpPr>
        <p:spPr bwMode="auto">
          <a:xfrm>
            <a:off x="304800" y="3048000"/>
            <a:ext cx="8458200" cy="2590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pic>
        <p:nvPicPr>
          <p:cNvPr id="674825" name="Picture 4"/>
          <p:cNvPicPr>
            <a:picLocks noChangeAspect="1" noChangeArrowheads="1"/>
          </p:cNvPicPr>
          <p:nvPr/>
        </p:nvPicPr>
        <p:blipFill>
          <a:blip r:embed="rId2"/>
          <a:srcRect/>
          <a:stretch>
            <a:fillRect/>
          </a:stretch>
        </p:blipFill>
        <p:spPr bwMode="auto">
          <a:xfrm>
            <a:off x="3657600" y="3200400"/>
            <a:ext cx="838200" cy="1295400"/>
          </a:xfrm>
          <a:prstGeom prst="rect">
            <a:avLst/>
          </a:prstGeom>
          <a:noFill/>
          <a:ln w="9525">
            <a:noFill/>
            <a:miter lim="800000"/>
            <a:headEnd/>
            <a:tailEnd/>
          </a:ln>
        </p:spPr>
      </p:pic>
      <p:sp>
        <p:nvSpPr>
          <p:cNvPr id="674826" name="Rectangle 5"/>
          <p:cNvSpPr>
            <a:spLocks noChangeArrowheads="1"/>
          </p:cNvSpPr>
          <p:nvPr/>
        </p:nvSpPr>
        <p:spPr bwMode="auto">
          <a:xfrm>
            <a:off x="304800" y="3581400"/>
            <a:ext cx="3200400" cy="396875"/>
          </a:xfrm>
          <a:prstGeom prst="rect">
            <a:avLst/>
          </a:prstGeom>
          <a:noFill/>
          <a:ln w="9525">
            <a:noFill/>
            <a:miter lim="800000"/>
            <a:headEnd/>
            <a:tailEnd/>
          </a:ln>
        </p:spPr>
        <p:txBody>
          <a:bodyPr>
            <a:prstTxWarp prst="textNoShape">
              <a:avLst/>
            </a:prstTxWarp>
            <a:spAutoFit/>
          </a:bodyPr>
          <a:lstStyle/>
          <a:p>
            <a:r>
              <a:rPr lang="en-US" sz="2000" b="0"/>
              <a:t>“I love my daxes.”</a:t>
            </a:r>
          </a:p>
        </p:txBody>
      </p:sp>
      <p:sp>
        <p:nvSpPr>
          <p:cNvPr id="674827" name="Rectangle 6"/>
          <p:cNvSpPr>
            <a:spLocks noChangeArrowheads="1"/>
          </p:cNvSpPr>
          <p:nvPr/>
        </p:nvSpPr>
        <p:spPr bwMode="auto">
          <a:xfrm>
            <a:off x="762000" y="4724400"/>
            <a:ext cx="7645400" cy="396875"/>
          </a:xfrm>
          <a:prstGeom prst="rect">
            <a:avLst/>
          </a:prstGeom>
          <a:noFill/>
          <a:ln w="9525">
            <a:noFill/>
            <a:miter lim="800000"/>
            <a:headEnd/>
            <a:tailEnd/>
          </a:ln>
        </p:spPr>
        <p:txBody>
          <a:bodyPr wrap="none">
            <a:prstTxWarp prst="textNoShape">
              <a:avLst/>
            </a:prstTxWarp>
            <a:spAutoFit/>
          </a:bodyPr>
          <a:lstStyle/>
          <a:p>
            <a:r>
              <a:rPr lang="en-US" sz="2000" b="0" i="1">
                <a:solidFill>
                  <a:schemeClr val="bg2"/>
                </a:solidFill>
              </a:rPr>
              <a:t>Dax = </a:t>
            </a:r>
            <a:r>
              <a:rPr lang="en-US" sz="2000" b="0">
                <a:solidFill>
                  <a:schemeClr val="bg2"/>
                </a:solidFill>
              </a:rPr>
              <a:t>that specific toy, teddy bear, stuffed animal, toy, object, …?</a:t>
            </a:r>
            <a:r>
              <a:rPr lang="en-US" sz="2000" b="0" i="1">
                <a:solidFill>
                  <a:schemeClr val="bg2"/>
                </a:solidFill>
              </a:rPr>
              <a:t> </a:t>
            </a:r>
            <a:endParaRPr lang="en-US" sz="2000" b="0">
              <a:solidFill>
                <a:schemeClr val="bg2"/>
              </a:solidFill>
            </a:endParaRPr>
          </a:p>
        </p:txBody>
      </p:sp>
      <p:pic>
        <p:nvPicPr>
          <p:cNvPr id="674828" name="Picture 4"/>
          <p:cNvPicPr>
            <a:picLocks noChangeAspect="1" noChangeArrowheads="1"/>
          </p:cNvPicPr>
          <p:nvPr/>
        </p:nvPicPr>
        <p:blipFill>
          <a:blip r:embed="rId2"/>
          <a:srcRect/>
          <a:stretch>
            <a:fillRect/>
          </a:stretch>
        </p:blipFill>
        <p:spPr bwMode="auto">
          <a:xfrm>
            <a:off x="4648200" y="3200400"/>
            <a:ext cx="8382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62" name="Rectangle 11"/>
          <p:cNvSpPr>
            <a:spLocks noGrp="1" noChangeArrowheads="1"/>
          </p:cNvSpPr>
          <p:nvPr>
            <p:ph type="title" idx="4294967295"/>
          </p:nvPr>
        </p:nvSpPr>
        <p:spPr>
          <a:xfrm>
            <a:off x="685800" y="0"/>
            <a:ext cx="7772400" cy="1143000"/>
          </a:xfrm>
          <a:noFill/>
        </p:spPr>
        <p:txBody>
          <a:bodyPr/>
          <a:lstStyle/>
          <a:p>
            <a:r>
              <a:rPr lang="en-US" sz="3200"/>
              <a:t>A distinction: Prescriptive vs. Descriptive Grammar Rules</a:t>
            </a:r>
            <a:endParaRPr lang="en-US"/>
          </a:p>
        </p:txBody>
      </p:sp>
      <p:sp>
        <p:nvSpPr>
          <p:cNvPr id="655363" name="Text Box 14"/>
          <p:cNvSpPr txBox="1">
            <a:spLocks noChangeArrowheads="1"/>
          </p:cNvSpPr>
          <p:nvPr/>
        </p:nvSpPr>
        <p:spPr bwMode="auto">
          <a:xfrm>
            <a:off x="304800" y="1600200"/>
            <a:ext cx="8610600" cy="2282825"/>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Prescriptive</a:t>
            </a:r>
            <a:r>
              <a:rPr lang="en-US" b="0"/>
              <a:t>: what you have to be taught in school, what is prescribed by some higher “authority”.  You don’t learn this just by listening to native speakers talk.</a:t>
            </a:r>
          </a:p>
          <a:p>
            <a:endParaRPr lang="en-US" b="0"/>
          </a:p>
          <a:p>
            <a:r>
              <a:rPr lang="en-US" b="0">
                <a:solidFill>
                  <a:schemeClr val="accent2"/>
                </a:solidFill>
              </a:rPr>
              <a:t>“Don’t end a sentence with a preposition.”</a:t>
            </a:r>
          </a:p>
          <a:p>
            <a:r>
              <a:rPr lang="en-US" b="0">
                <a:solidFill>
                  <a:schemeClr val="accent2"/>
                </a:solidFill>
              </a:rPr>
              <a:t>“ ‘Ain’t’ is not a word.”</a:t>
            </a:r>
            <a:endParaRPr lang="en-US" b="0">
              <a:solidFill>
                <a:srgbClr val="FFFF00"/>
              </a:solidFill>
            </a:endParaRPr>
          </a:p>
        </p:txBody>
      </p:sp>
      <p:pic>
        <p:nvPicPr>
          <p:cNvPr id="655364" name="Picture 9"/>
          <p:cNvPicPr>
            <a:picLocks noChangeAspect="1"/>
          </p:cNvPicPr>
          <p:nvPr/>
        </p:nvPicPr>
        <p:blipFill>
          <a:blip r:embed="rId3"/>
          <a:srcRect/>
          <a:stretch>
            <a:fillRect/>
          </a:stretch>
        </p:blipFill>
        <p:spPr bwMode="auto">
          <a:xfrm>
            <a:off x="3733800" y="3810000"/>
            <a:ext cx="4495800" cy="258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5298" name="Rectangle 4"/>
          <p:cNvSpPr>
            <a:spLocks noChangeArrowheads="1"/>
          </p:cNvSpPr>
          <p:nvPr/>
        </p:nvSpPr>
        <p:spPr bwMode="auto">
          <a:xfrm>
            <a:off x="7620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Modeling: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What a “Digital” Child Can Tell Us</a:t>
            </a:r>
          </a:p>
        </p:txBody>
      </p:sp>
      <p:sp>
        <p:nvSpPr>
          <p:cNvPr id="5" name="Rectangle 5"/>
          <p:cNvSpPr txBox="1">
            <a:spLocks noChangeArrowheads="1"/>
          </p:cNvSpPr>
          <p:nvPr/>
        </p:nvSpPr>
        <p:spPr bwMode="auto">
          <a:xfrm>
            <a:off x="0" y="1371600"/>
            <a:ext cx="9144000" cy="2895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We can construct a model where we have precise control over these:</a:t>
            </a:r>
          </a:p>
          <a:p>
            <a:pPr marL="342900" indent="-342900" eaLnBrk="1" hangingPunct="1">
              <a:spcBef>
                <a:spcPct val="20000"/>
              </a:spcBef>
            </a:pPr>
            <a:endParaRPr lang="en-US" sz="2000" b="0">
              <a:ea typeface="Osaka" pitchFamily="-84" charset="-128"/>
              <a:cs typeface="Osaka" pitchFamily="-84" charset="-128"/>
            </a:endParaRPr>
          </a:p>
          <a:p>
            <a:pPr marL="800100" lvl="1" indent="-342900" eaLnBrk="1" hangingPunct="1">
              <a:spcBef>
                <a:spcPct val="20000"/>
              </a:spcBef>
              <a:buFont typeface="Arial" pitchFamily="-84" charset="0"/>
              <a:buChar char="•"/>
            </a:pPr>
            <a:r>
              <a:rPr lang="en-US" sz="2000" b="0">
                <a:ea typeface="Osaka" pitchFamily="-84" charset="-128"/>
                <a:cs typeface="Osaka" pitchFamily="-84" charset="-128"/>
              </a:rPr>
              <a:t>The hypotheses the child is considering at any given point </a:t>
            </a:r>
          </a:p>
          <a:p>
            <a:pPr marL="800100" lvl="1" indent="-34290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bg2"/>
                </a:solidFill>
                <a:ea typeface="Osaka" pitchFamily="-84" charset="-128"/>
                <a:cs typeface="Osaka" pitchFamily="-84" charset="-128"/>
              </a:rPr>
              <a:t>hypothesis space</a:t>
            </a:r>
            <a:r>
              <a:rPr lang="en-US" sz="2000" b="0">
                <a:ea typeface="Osaka" pitchFamily="-84" charset="-128"/>
                <a:cs typeface="Osaka" pitchFamily="-84" charset="-128"/>
              </a:rPr>
              <a:t>]</a:t>
            </a:r>
          </a:p>
          <a:p>
            <a:pPr marL="800100" lvl="1" indent="-342900" eaLnBrk="1" hangingPunct="1">
              <a:spcBef>
                <a:spcPct val="20000"/>
              </a:spcBef>
              <a:buFont typeface="Arial" pitchFamily="-84" charset="0"/>
              <a:buNone/>
            </a:pPr>
            <a:endParaRPr lang="en-US" sz="2000" b="0">
              <a:ea typeface="Osaka" pitchFamily="-84" charset="-128"/>
              <a:cs typeface="Osaka" pitchFamily="-84" charset="-128"/>
            </a:endParaRPr>
          </a:p>
          <a:p>
            <a:pPr marL="800100" lvl="1" indent="-342900" eaLnBrk="1" hangingPunct="1">
              <a:spcBef>
                <a:spcPct val="20000"/>
              </a:spcBef>
              <a:buFont typeface="Arial" pitchFamily="-84" charset="0"/>
              <a:buChar char="•"/>
            </a:pPr>
            <a:r>
              <a:rPr lang="en-US" sz="2000" b="0">
                <a:ea typeface="Osaka" pitchFamily="-84" charset="-128"/>
                <a:cs typeface="Osaka" pitchFamily="-84" charset="-128"/>
              </a:rPr>
              <a:t>How the child represents the data &amp; which data the child uses </a:t>
            </a:r>
          </a:p>
          <a:p>
            <a:pPr marL="800100" lvl="1" indent="-34290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tx2"/>
                </a:solidFill>
                <a:ea typeface="Osaka" pitchFamily="-84" charset="-128"/>
                <a:cs typeface="Osaka" pitchFamily="-84" charset="-128"/>
              </a:rPr>
              <a:t>data intake</a:t>
            </a:r>
            <a:r>
              <a:rPr lang="en-US" sz="2000" b="0">
                <a:ea typeface="Osaka" pitchFamily="-84" charset="-128"/>
                <a:cs typeface="Osaka" pitchFamily="-84" charset="-128"/>
              </a:rPr>
              <a:t>]</a:t>
            </a:r>
          </a:p>
          <a:p>
            <a:pPr marL="800100" lvl="1" indent="-342900" eaLnBrk="1" hangingPunct="1">
              <a:spcBef>
                <a:spcPct val="20000"/>
              </a:spcBef>
              <a:buFont typeface="Arial" pitchFamily="-84" charset="0"/>
              <a:buNone/>
            </a:pPr>
            <a:endParaRPr lang="en-US" sz="2000" b="0">
              <a:ea typeface="Osaka" pitchFamily="-84" charset="-128"/>
              <a:cs typeface="Osaka" pitchFamily="-84" charset="-128"/>
            </a:endParaRPr>
          </a:p>
          <a:p>
            <a:pPr marL="800100" lvl="1" indent="-342900" eaLnBrk="1" hangingPunct="1">
              <a:spcBef>
                <a:spcPct val="20000"/>
              </a:spcBef>
              <a:buFont typeface="Arial" pitchFamily="-84" charset="0"/>
              <a:buNone/>
            </a:pPr>
            <a:r>
              <a:rPr lang="en-US" sz="2000" b="0">
                <a:ea typeface="Osaka" pitchFamily="-84" charset="-128"/>
                <a:cs typeface="Osaka" pitchFamily="-84" charset="-128"/>
              </a:rPr>
              <a:t>	How the child changes belief based on those data </a:t>
            </a:r>
          </a:p>
          <a:p>
            <a:pPr marL="800100" lvl="1" indent="-34290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hlink"/>
                </a:solidFill>
                <a:ea typeface="Osaka" pitchFamily="-84" charset="-128"/>
                <a:cs typeface="Osaka" pitchFamily="-84" charset="-128"/>
              </a:rPr>
              <a:t>update procedure</a:t>
            </a:r>
            <a:r>
              <a:rPr lang="en-US" sz="2000" b="0">
                <a:ea typeface="Osaka" pitchFamily="-84" charset="-128"/>
                <a:cs typeface="Osaka" pitchFamily="-84" charset="-128"/>
              </a:rPr>
              <a:t>]</a:t>
            </a:r>
          </a:p>
          <a:p>
            <a:pPr marL="800100" lvl="1" indent="-342900" eaLnBrk="1" hangingPunct="1">
              <a:spcBef>
                <a:spcPct val="20000"/>
              </a:spcBef>
              <a:buFont typeface="Arial" pitchFamily="-84" charset="0"/>
              <a:buNone/>
            </a:pPr>
            <a:endParaRPr lang="en-US" sz="18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a:t>
            </a:r>
          </a:p>
        </p:txBody>
      </p:sp>
      <p:sp>
        <p:nvSpPr>
          <p:cNvPr id="695300" name="Rectangle 4"/>
          <p:cNvSpPr>
            <a:spLocks noChangeArrowheads="1"/>
          </p:cNvSpPr>
          <p:nvPr/>
        </p:nvSpPr>
        <p:spPr bwMode="auto">
          <a:xfrm>
            <a:off x="228600" y="4038600"/>
            <a:ext cx="8458200" cy="2590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pic>
        <p:nvPicPr>
          <p:cNvPr id="695301" name="Picture 4"/>
          <p:cNvPicPr>
            <a:picLocks noChangeAspect="1" noChangeArrowheads="1"/>
          </p:cNvPicPr>
          <p:nvPr/>
        </p:nvPicPr>
        <p:blipFill>
          <a:blip r:embed="rId2"/>
          <a:srcRect/>
          <a:stretch>
            <a:fillRect/>
          </a:stretch>
        </p:blipFill>
        <p:spPr bwMode="auto">
          <a:xfrm>
            <a:off x="3581400" y="4191000"/>
            <a:ext cx="838200" cy="1295400"/>
          </a:xfrm>
          <a:prstGeom prst="rect">
            <a:avLst/>
          </a:prstGeom>
          <a:noFill/>
          <a:ln w="9525">
            <a:noFill/>
            <a:miter lim="800000"/>
            <a:headEnd/>
            <a:tailEnd/>
          </a:ln>
        </p:spPr>
      </p:pic>
      <p:sp>
        <p:nvSpPr>
          <p:cNvPr id="695302" name="Rectangle 5"/>
          <p:cNvSpPr>
            <a:spLocks noChangeArrowheads="1"/>
          </p:cNvSpPr>
          <p:nvPr/>
        </p:nvSpPr>
        <p:spPr bwMode="auto">
          <a:xfrm>
            <a:off x="228600" y="4572000"/>
            <a:ext cx="32004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“I love my daxes.”</a:t>
            </a:r>
          </a:p>
        </p:txBody>
      </p:sp>
      <p:sp>
        <p:nvSpPr>
          <p:cNvPr id="695303" name="Rectangle 6"/>
          <p:cNvSpPr>
            <a:spLocks noChangeArrowheads="1"/>
          </p:cNvSpPr>
          <p:nvPr/>
        </p:nvSpPr>
        <p:spPr bwMode="auto">
          <a:xfrm>
            <a:off x="685800" y="5715000"/>
            <a:ext cx="7645400" cy="396875"/>
          </a:xfrm>
          <a:prstGeom prst="rect">
            <a:avLst/>
          </a:prstGeom>
          <a:noFill/>
          <a:ln w="9525">
            <a:noFill/>
            <a:miter lim="800000"/>
            <a:headEnd/>
            <a:tailEnd/>
          </a:ln>
        </p:spPr>
        <p:txBody>
          <a:bodyPr wrap="none">
            <a:prstTxWarp prst="textNoShape">
              <a:avLst/>
            </a:prstTxWarp>
            <a:spAutoFit/>
          </a:bodyPr>
          <a:lstStyle/>
          <a:p>
            <a:r>
              <a:rPr lang="en-US" sz="2000" b="0" i="1"/>
              <a:t>Dax = </a:t>
            </a:r>
            <a:r>
              <a:rPr lang="en-US" sz="2000" b="0"/>
              <a:t>that specific toy, teddy bear, stuffed animal, toy, object, …?</a:t>
            </a:r>
            <a:r>
              <a:rPr lang="en-US" sz="2000" b="0" i="1"/>
              <a:t> </a:t>
            </a:r>
            <a:endParaRPr lang="en-US" sz="2000" b="0"/>
          </a:p>
        </p:txBody>
      </p:sp>
      <p:pic>
        <p:nvPicPr>
          <p:cNvPr id="695304" name="Picture 4"/>
          <p:cNvPicPr>
            <a:picLocks noChangeAspect="1" noChangeArrowheads="1"/>
          </p:cNvPicPr>
          <p:nvPr/>
        </p:nvPicPr>
        <p:blipFill>
          <a:blip r:embed="rId2"/>
          <a:srcRect/>
          <a:stretch>
            <a:fillRect/>
          </a:stretch>
        </p:blipFill>
        <p:spPr bwMode="auto">
          <a:xfrm>
            <a:off x="4572000" y="4191000"/>
            <a:ext cx="838200" cy="1295400"/>
          </a:xfrm>
          <a:prstGeom prst="rect">
            <a:avLst/>
          </a:prstGeom>
          <a:noFill/>
          <a:ln w="9525">
            <a:noFill/>
            <a:miter lim="800000"/>
            <a:headEnd/>
            <a:tailEnd/>
          </a:ln>
        </p:spPr>
      </p:pic>
      <p:sp>
        <p:nvSpPr>
          <p:cNvPr id="695305" name="Rectangle 5"/>
          <p:cNvSpPr>
            <a:spLocks noChangeArrowheads="1"/>
          </p:cNvSpPr>
          <p:nvPr/>
        </p:nvSpPr>
        <p:spPr bwMode="auto">
          <a:xfrm>
            <a:off x="3962400" y="3657600"/>
            <a:ext cx="9906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daxes</a:t>
            </a:r>
          </a:p>
        </p:txBody>
      </p:sp>
      <p:cxnSp>
        <p:nvCxnSpPr>
          <p:cNvPr id="695306" name="AutoShape 10"/>
          <p:cNvCxnSpPr>
            <a:cxnSpLocks noChangeShapeType="1"/>
            <a:stCxn id="695305" idx="1"/>
            <a:endCxn id="0" idx="1"/>
          </p:cNvCxnSpPr>
          <p:nvPr/>
        </p:nvCxnSpPr>
        <p:spPr bwMode="auto">
          <a:xfrm rot="10800000" flipV="1">
            <a:off x="3581400" y="3856038"/>
            <a:ext cx="381000" cy="982662"/>
          </a:xfrm>
          <a:prstGeom prst="curvedConnector3">
            <a:avLst>
              <a:gd name="adj1" fmla="val 160000"/>
            </a:avLst>
          </a:prstGeom>
          <a:noFill/>
          <a:ln w="9525">
            <a:solidFill>
              <a:schemeClr val="tx1"/>
            </a:solidFill>
            <a:round/>
            <a:headEnd/>
            <a:tailEnd type="triangle" w="med" len="med"/>
          </a:ln>
        </p:spPr>
      </p:cxnSp>
      <p:cxnSp>
        <p:nvCxnSpPr>
          <p:cNvPr id="695307" name="AutoShape 11"/>
          <p:cNvCxnSpPr>
            <a:cxnSpLocks noChangeShapeType="1"/>
            <a:stCxn id="695305" idx="3"/>
            <a:endCxn id="0" idx="3"/>
          </p:cNvCxnSpPr>
          <p:nvPr/>
        </p:nvCxnSpPr>
        <p:spPr bwMode="auto">
          <a:xfrm>
            <a:off x="4953000" y="3856038"/>
            <a:ext cx="457200" cy="982662"/>
          </a:xfrm>
          <a:prstGeom prst="curvedConnector3">
            <a:avLst>
              <a:gd name="adj1" fmla="val 150000"/>
            </a:avLst>
          </a:prstGeom>
          <a:noFill/>
          <a:ln w="9525">
            <a:solidFill>
              <a:schemeClr val="tx1"/>
            </a:solidFill>
            <a:round/>
            <a:headEnd/>
            <a:tailEnd type="triangle" w="med" len="med"/>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22" name="Rectangle 4"/>
          <p:cNvSpPr>
            <a:spLocks noChangeArrowheads="1"/>
          </p:cNvSpPr>
          <p:nvPr/>
        </p:nvSpPr>
        <p:spPr bwMode="auto">
          <a:xfrm>
            <a:off x="7620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Modeling: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What a “Digital” Child Can Tell Us</a:t>
            </a:r>
          </a:p>
        </p:txBody>
      </p:sp>
      <p:sp>
        <p:nvSpPr>
          <p:cNvPr id="5" name="Rectangle 5"/>
          <p:cNvSpPr txBox="1">
            <a:spLocks noChangeArrowheads="1"/>
          </p:cNvSpPr>
          <p:nvPr/>
        </p:nvSpPr>
        <p:spPr bwMode="auto">
          <a:xfrm>
            <a:off x="0" y="1371600"/>
            <a:ext cx="9144000" cy="2895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We can construct a model where we have precise control over these:</a:t>
            </a:r>
          </a:p>
          <a:p>
            <a:pPr marL="342900" indent="-342900" eaLnBrk="1" hangingPunct="1">
              <a:spcBef>
                <a:spcPct val="20000"/>
              </a:spcBef>
            </a:pPr>
            <a:endParaRPr lang="en-US" sz="2000" b="0">
              <a:ea typeface="Osaka" pitchFamily="-84" charset="-128"/>
              <a:cs typeface="Osaka" pitchFamily="-84" charset="-128"/>
            </a:endParaRPr>
          </a:p>
          <a:p>
            <a:pPr marL="800100" lvl="1" indent="-342900" eaLnBrk="1" hangingPunct="1">
              <a:spcBef>
                <a:spcPct val="20000"/>
              </a:spcBef>
              <a:buFont typeface="Arial" pitchFamily="-84" charset="0"/>
              <a:buChar char="•"/>
            </a:pPr>
            <a:r>
              <a:rPr lang="en-US" sz="2000" b="0">
                <a:ea typeface="Osaka" pitchFamily="-84" charset="-128"/>
                <a:cs typeface="Osaka" pitchFamily="-84" charset="-128"/>
              </a:rPr>
              <a:t>The hypotheses the child is considering at any given point </a:t>
            </a:r>
          </a:p>
          <a:p>
            <a:pPr marL="800100" lvl="1" indent="-34290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bg2"/>
                </a:solidFill>
                <a:ea typeface="Osaka" pitchFamily="-84" charset="-128"/>
                <a:cs typeface="Osaka" pitchFamily="-84" charset="-128"/>
              </a:rPr>
              <a:t>hypothesis space</a:t>
            </a:r>
            <a:r>
              <a:rPr lang="en-US" sz="2000" b="0">
                <a:ea typeface="Osaka" pitchFamily="-84" charset="-128"/>
                <a:cs typeface="Osaka" pitchFamily="-84" charset="-128"/>
              </a:rPr>
              <a:t>]</a:t>
            </a:r>
          </a:p>
          <a:p>
            <a:pPr marL="800100" lvl="1" indent="-342900" eaLnBrk="1" hangingPunct="1">
              <a:spcBef>
                <a:spcPct val="20000"/>
              </a:spcBef>
              <a:buFont typeface="Arial" pitchFamily="-84" charset="0"/>
              <a:buNone/>
            </a:pPr>
            <a:endParaRPr lang="en-US" sz="2000" b="0">
              <a:ea typeface="Osaka" pitchFamily="-84" charset="-128"/>
              <a:cs typeface="Osaka" pitchFamily="-84" charset="-128"/>
            </a:endParaRPr>
          </a:p>
          <a:p>
            <a:pPr marL="800100" lvl="1" indent="-342900" eaLnBrk="1" hangingPunct="1">
              <a:spcBef>
                <a:spcPct val="20000"/>
              </a:spcBef>
              <a:buFont typeface="Arial" pitchFamily="-84" charset="0"/>
              <a:buChar char="•"/>
            </a:pPr>
            <a:r>
              <a:rPr lang="en-US" sz="2000" b="0">
                <a:ea typeface="Osaka" pitchFamily="-84" charset="-128"/>
                <a:cs typeface="Osaka" pitchFamily="-84" charset="-128"/>
              </a:rPr>
              <a:t>How the child represents the data &amp; which data the child uses </a:t>
            </a:r>
          </a:p>
          <a:p>
            <a:pPr marL="800100" lvl="1" indent="-34290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tx2"/>
                </a:solidFill>
                <a:ea typeface="Osaka" pitchFamily="-84" charset="-128"/>
                <a:cs typeface="Osaka" pitchFamily="-84" charset="-128"/>
              </a:rPr>
              <a:t>data intake</a:t>
            </a:r>
            <a:r>
              <a:rPr lang="en-US" sz="2000" b="0">
                <a:ea typeface="Osaka" pitchFamily="-84" charset="-128"/>
                <a:cs typeface="Osaka" pitchFamily="-84" charset="-128"/>
              </a:rPr>
              <a:t>]</a:t>
            </a:r>
          </a:p>
          <a:p>
            <a:pPr marL="800100" lvl="1" indent="-342900" eaLnBrk="1" hangingPunct="1">
              <a:spcBef>
                <a:spcPct val="20000"/>
              </a:spcBef>
              <a:buFont typeface="Arial" pitchFamily="-84" charset="0"/>
              <a:buNone/>
            </a:pPr>
            <a:endParaRPr lang="en-US" sz="2000" b="0">
              <a:ea typeface="Osaka" pitchFamily="-84" charset="-128"/>
              <a:cs typeface="Osaka" pitchFamily="-84" charset="-128"/>
            </a:endParaRPr>
          </a:p>
          <a:p>
            <a:pPr marL="800100" lvl="1" indent="-342900" eaLnBrk="1" hangingPunct="1">
              <a:spcBef>
                <a:spcPct val="20000"/>
              </a:spcBef>
              <a:buFont typeface="Arial" pitchFamily="-84" charset="0"/>
              <a:buChar char="•"/>
            </a:pPr>
            <a:r>
              <a:rPr lang="en-US" sz="2000" b="0">
                <a:ea typeface="Osaka" pitchFamily="-84" charset="-128"/>
                <a:cs typeface="Osaka" pitchFamily="-84" charset="-128"/>
              </a:rPr>
              <a:t>How the child changes belief based on those data </a:t>
            </a:r>
          </a:p>
          <a:p>
            <a:pPr marL="800100" lvl="1" indent="-342900" eaLnBrk="1" hangingPunct="1">
              <a:spcBef>
                <a:spcPct val="20000"/>
              </a:spcBef>
              <a:buFont typeface="Arial" pitchFamily="-84" charset="0"/>
              <a:buNone/>
            </a:pPr>
            <a:r>
              <a:rPr lang="en-US" sz="2000" b="0">
                <a:ea typeface="Osaka" pitchFamily="-84" charset="-128"/>
                <a:cs typeface="Osaka" pitchFamily="-84" charset="-128"/>
              </a:rPr>
              <a:t>	[</a:t>
            </a:r>
            <a:r>
              <a:rPr lang="en-US" sz="2000" b="0">
                <a:solidFill>
                  <a:schemeClr val="hlink"/>
                </a:solidFill>
                <a:ea typeface="Osaka" pitchFamily="-84" charset="-128"/>
                <a:cs typeface="Osaka" pitchFamily="-84" charset="-128"/>
              </a:rPr>
              <a:t>update procedure</a:t>
            </a:r>
            <a:r>
              <a:rPr lang="en-US" sz="2000" b="0">
                <a:ea typeface="Osaka" pitchFamily="-84" charset="-128"/>
                <a:cs typeface="Osaka" pitchFamily="-84" charset="-128"/>
              </a:rPr>
              <a:t>]</a:t>
            </a:r>
          </a:p>
          <a:p>
            <a:pPr marL="800100" lvl="1" indent="-342900" eaLnBrk="1" hangingPunct="1">
              <a:spcBef>
                <a:spcPct val="20000"/>
              </a:spcBef>
              <a:buFont typeface="Arial" pitchFamily="-84" charset="0"/>
              <a:buNone/>
            </a:pPr>
            <a:endParaRPr lang="en-US" sz="2000" b="0">
              <a:ea typeface="Osaka" pitchFamily="-84" charset="-128"/>
              <a:cs typeface="Osaka" pitchFamily="-84" charset="-128"/>
            </a:endParaRPr>
          </a:p>
        </p:txBody>
      </p:sp>
      <p:sp>
        <p:nvSpPr>
          <p:cNvPr id="696327" name="Rectangle 6"/>
          <p:cNvSpPr>
            <a:spLocks noChangeArrowheads="1"/>
          </p:cNvSpPr>
          <p:nvPr/>
        </p:nvSpPr>
        <p:spPr bwMode="auto">
          <a:xfrm>
            <a:off x="685800" y="5334000"/>
            <a:ext cx="5257800" cy="1006475"/>
          </a:xfrm>
          <a:prstGeom prst="rect">
            <a:avLst/>
          </a:prstGeom>
          <a:noFill/>
          <a:ln w="9525">
            <a:noFill/>
            <a:miter lim="800000"/>
            <a:headEnd/>
            <a:tailEnd/>
          </a:ln>
        </p:spPr>
        <p:txBody>
          <a:bodyPr>
            <a:prstTxWarp prst="textNoShape">
              <a:avLst/>
            </a:prstTxWarp>
            <a:spAutoFit/>
          </a:bodyPr>
          <a:lstStyle/>
          <a:p>
            <a:r>
              <a:rPr lang="en-US" sz="2000" b="0" i="1"/>
              <a:t>dax = that specific toy</a:t>
            </a:r>
            <a:r>
              <a:rPr lang="en-US" sz="2000" b="0"/>
              <a:t> </a:t>
            </a:r>
            <a:r>
              <a:rPr lang="en-US" sz="2000" b="0">
                <a:solidFill>
                  <a:schemeClr val="hlink"/>
                </a:solidFill>
              </a:rPr>
              <a:t>more probable</a:t>
            </a:r>
            <a:endParaRPr lang="en-US" sz="2000" b="0"/>
          </a:p>
          <a:p>
            <a:endParaRPr lang="en-US" sz="2000" b="0"/>
          </a:p>
          <a:p>
            <a:r>
              <a:rPr lang="en-US" sz="2000" b="0" i="1"/>
              <a:t>dax = any object </a:t>
            </a:r>
            <a:r>
              <a:rPr lang="en-US" sz="2000" b="0">
                <a:solidFill>
                  <a:schemeClr val="hlink"/>
                </a:solidFill>
              </a:rPr>
              <a:t>less probable</a:t>
            </a:r>
            <a:endParaRPr lang="en-US" sz="2000" b="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8914" name="Rectangle 4"/>
          <p:cNvSpPr>
            <a:spLocks noGrp="1" noChangeArrowheads="1"/>
          </p:cNvSpPr>
          <p:nvPr>
            <p:ph type="title" idx="4294967295"/>
          </p:nvPr>
        </p:nvSpPr>
        <p:spPr>
          <a:xfrm>
            <a:off x="762000" y="0"/>
            <a:ext cx="7772400" cy="1143000"/>
          </a:xfrm>
        </p:spPr>
        <p:txBody>
          <a:bodyPr/>
          <a:lstStyle/>
          <a:p>
            <a:r>
              <a:rPr lang="en-US" sz="3200"/>
              <a:t>Computational Modeling: </a:t>
            </a:r>
            <a:br>
              <a:rPr lang="en-US" sz="3200"/>
            </a:br>
            <a:r>
              <a:rPr lang="en-US" sz="3200"/>
              <a:t>What a “Digital” Child Can Tell Us</a:t>
            </a:r>
          </a:p>
        </p:txBody>
      </p:sp>
      <p:sp>
        <p:nvSpPr>
          <p:cNvPr id="14" name="Rectangle 5"/>
          <p:cNvSpPr txBox="1">
            <a:spLocks noChangeArrowheads="1"/>
          </p:cNvSpPr>
          <p:nvPr/>
        </p:nvSpPr>
        <p:spPr bwMode="auto">
          <a:xfrm>
            <a:off x="0" y="1371600"/>
            <a:ext cx="9144000" cy="3505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Models are most informative when they’re grounded empirically.  </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This is why most models make use of the child-directed speech data available through databases like </a:t>
            </a:r>
            <a:r>
              <a:rPr lang="en-US" sz="2000" b="0">
                <a:solidFill>
                  <a:schemeClr val="bg2"/>
                </a:solidFill>
                <a:ea typeface="Osaka" pitchFamily="-84" charset="-128"/>
                <a:cs typeface="Osaka" pitchFamily="-84" charset="-128"/>
              </a:rPr>
              <a:t>CHILDES</a:t>
            </a:r>
            <a:r>
              <a:rPr lang="en-US" sz="2000" b="0">
                <a:ea typeface="Osaka" pitchFamily="-84" charset="-128"/>
                <a:cs typeface="Osaka" pitchFamily="-84" charset="-128"/>
              </a:rPr>
              <a:t>.</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Many models will try to make </a:t>
            </a:r>
            <a:r>
              <a:rPr lang="en-US" sz="2000" b="0">
                <a:solidFill>
                  <a:schemeClr val="bg2"/>
                </a:solidFill>
                <a:ea typeface="Osaka" pitchFamily="-84" charset="-128"/>
                <a:cs typeface="Osaka" pitchFamily="-84" charset="-128"/>
              </a:rPr>
              <a:t>cognitively plausible</a:t>
            </a:r>
            <a:r>
              <a:rPr lang="en-US" sz="2000" b="0">
                <a:solidFill>
                  <a:srgbClr val="FFFF00"/>
                </a:solidFill>
                <a:ea typeface="Osaka" pitchFamily="-84" charset="-128"/>
                <a:cs typeface="Osaka" pitchFamily="-84" charset="-128"/>
              </a:rPr>
              <a:t> </a:t>
            </a:r>
            <a:r>
              <a:rPr lang="en-US" sz="2000" b="0">
                <a:ea typeface="Osaka" pitchFamily="-84" charset="-128"/>
                <a:cs typeface="Osaka" pitchFamily="-84" charset="-128"/>
              </a:rPr>
              <a:t>assumptions about how the child is representing and processing input data:</a:t>
            </a:r>
          </a:p>
          <a:p>
            <a:pPr marL="800100" lvl="1" indent="-342900" eaLnBrk="1" hangingPunct="1">
              <a:spcBef>
                <a:spcPct val="20000"/>
              </a:spcBef>
              <a:buFont typeface="Arial" pitchFamily="-84" charset="0"/>
              <a:buChar char="•"/>
            </a:pPr>
            <a:r>
              <a:rPr lang="en-US" sz="2000" b="0">
                <a:ea typeface="Osaka" pitchFamily="-84" charset="-128"/>
                <a:cs typeface="Osaka" pitchFamily="-84" charset="-128"/>
              </a:rPr>
              <a:t>Processing data points as they are encountered</a:t>
            </a:r>
          </a:p>
          <a:p>
            <a:pPr marL="800100" lvl="1" indent="-342900" eaLnBrk="1" hangingPunct="1">
              <a:spcBef>
                <a:spcPct val="20000"/>
              </a:spcBef>
              <a:buFont typeface="Arial" pitchFamily="-84" charset="0"/>
              <a:buChar char="•"/>
            </a:pPr>
            <a:r>
              <a:rPr lang="en-US" sz="2000" b="0">
                <a:ea typeface="Osaka" pitchFamily="-84" charset="-128"/>
                <a:cs typeface="Osaka" pitchFamily="-84" charset="-128"/>
              </a:rPr>
              <a:t>Assuming children have memory limitations (ex: memory of data points may decay over time)</a:t>
            </a:r>
          </a:p>
          <a:p>
            <a:pPr marL="800100" lvl="1" indent="-342900" eaLnBrk="1" hangingPunct="1">
              <a:spcBef>
                <a:spcPct val="20000"/>
              </a:spcBef>
              <a:buFont typeface="Arial" pitchFamily="-84" charset="0"/>
              <a:buChar char="•"/>
            </a:pPr>
            <a:endParaRPr lang="en-US" sz="2000" b="0">
              <a:ea typeface="Osaka" pitchFamily="-84" charset="-128"/>
              <a:cs typeface="Osaka" pitchFamily="-84" charset="-128"/>
            </a:endParaRPr>
          </a:p>
        </p:txBody>
      </p:sp>
      <p:pic>
        <p:nvPicPr>
          <p:cNvPr id="678916" name="Picture 14"/>
          <p:cNvPicPr>
            <a:picLocks noChangeAspect="1"/>
          </p:cNvPicPr>
          <p:nvPr/>
        </p:nvPicPr>
        <p:blipFill>
          <a:blip r:embed="rId2"/>
          <a:srcRect/>
          <a:stretch>
            <a:fillRect/>
          </a:stretch>
        </p:blipFill>
        <p:spPr bwMode="auto">
          <a:xfrm>
            <a:off x="4114800" y="4724400"/>
            <a:ext cx="1281113"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9938" name="Rectangle 2"/>
          <p:cNvSpPr>
            <a:spLocks noGrp="1" noChangeArrowheads="1"/>
          </p:cNvSpPr>
          <p:nvPr>
            <p:ph type="title" idx="4294967295"/>
          </p:nvPr>
        </p:nvSpPr>
        <p:spPr>
          <a:xfrm>
            <a:off x="685800" y="0"/>
            <a:ext cx="7772400" cy="1143000"/>
          </a:xfrm>
        </p:spPr>
        <p:txBody>
          <a:bodyPr/>
          <a:lstStyle/>
          <a:p>
            <a:r>
              <a:rPr lang="en-US" sz="3200"/>
              <a:t>General Modeling Process</a:t>
            </a:r>
          </a:p>
        </p:txBody>
      </p:sp>
      <p:sp>
        <p:nvSpPr>
          <p:cNvPr id="679939" name="Rectangle 3"/>
          <p:cNvSpPr>
            <a:spLocks noGrp="1" noChangeArrowheads="1"/>
          </p:cNvSpPr>
          <p:nvPr>
            <p:ph type="body" idx="4294967295"/>
          </p:nvPr>
        </p:nvSpPr>
        <p:spPr>
          <a:xfrm>
            <a:off x="0" y="1143000"/>
            <a:ext cx="9144000" cy="5410200"/>
          </a:xfrm>
        </p:spPr>
        <p:txBody>
          <a:bodyPr/>
          <a:lstStyle/>
          <a:p>
            <a:pPr marL="609600" indent="-609600">
              <a:buFontTx/>
              <a:buAutoNum type="arabicParenBoth"/>
            </a:pPr>
            <a:r>
              <a:rPr lang="en-US" sz="2000"/>
              <a:t>Decide what kind of learner the model represents (ex: normally developing</a:t>
            </a:r>
            <a:r>
              <a:rPr lang="en-US" sz="2000"/>
              <a:t> 6- to 8-month-old child </a:t>
            </a:r>
            <a:r>
              <a:rPr lang="en-US" sz="2000"/>
              <a:t>learning first language)</a:t>
            </a:r>
          </a:p>
          <a:p>
            <a:pPr marL="609600" indent="-609600">
              <a:buFontTx/>
              <a:buAutoNum type="arabicParenBoth"/>
            </a:pPr>
            <a:endParaRPr lang="en-US" sz="2000"/>
          </a:p>
          <a:p>
            <a:pPr marL="609600" indent="-609600">
              <a:buFontTx/>
              <a:buAutoNum type="arabicParenBoth"/>
            </a:pPr>
            <a:r>
              <a:rPr lang="en-US" sz="2000"/>
              <a:t>Decide what data the child learns from (ex: Bernstein corpus from CHILDES) and how the child processes that data (ex:</a:t>
            </a:r>
            <a:r>
              <a:rPr lang="en-US" sz="2000"/>
              <a:t> divide speech stream into syllables)</a:t>
            </a:r>
            <a:endParaRPr lang="en-US" sz="2000"/>
          </a:p>
          <a:p>
            <a:pPr marL="609600" indent="-609600">
              <a:buFontTx/>
              <a:buAutoNum type="arabicParenBoth"/>
            </a:pPr>
            <a:endParaRPr lang="en-US" sz="2000"/>
          </a:p>
          <a:p>
            <a:pPr marL="609600" indent="-609600">
              <a:buFontTx/>
              <a:buAutoNum type="arabicParenBoth"/>
            </a:pPr>
            <a:r>
              <a:rPr lang="en-US" sz="2000"/>
              <a:t>Decide what hypotheses the child has (ex: what the words are) and what information is being tracked in the input (ex: transitional probability between syllables)</a:t>
            </a:r>
          </a:p>
          <a:p>
            <a:pPr marL="609600" indent="-609600">
              <a:buFontTx/>
              <a:buAutoNum type="arabicParenBoth"/>
            </a:pPr>
            <a:endParaRPr lang="en-US" sz="2000"/>
          </a:p>
          <a:p>
            <a:pPr marL="609600" indent="-609600">
              <a:buFontTx/>
              <a:buAutoNum type="arabicParenBoth"/>
            </a:pPr>
            <a:r>
              <a:rPr lang="en-US" sz="2000"/>
              <a:t>Decide how belief in different hypotheses is updated (ex: based on transitional probability between syllables)</a:t>
            </a:r>
          </a:p>
          <a:p>
            <a:pPr marL="609600" indent="-609600">
              <a:buFontTx/>
              <a:buAutoNum type="arabicParenBoth"/>
            </a:pPr>
            <a:endParaRPr lang="en-US" sz="2000"/>
          </a:p>
        </p:txBody>
      </p:sp>
      <p:sp>
        <p:nvSpPr>
          <p:cNvPr id="679940" name="Rectangle 4"/>
          <p:cNvSpPr>
            <a:spLocks noChangeArrowheads="1"/>
          </p:cNvSpPr>
          <p:nvPr/>
        </p:nvSpPr>
        <p:spPr bwMode="auto">
          <a:xfrm>
            <a:off x="0" y="2209800"/>
            <a:ext cx="9144000" cy="4343400"/>
          </a:xfrm>
          <a:prstGeom prst="rect">
            <a:avLst/>
          </a:prstGeom>
          <a:solidFill>
            <a:schemeClr val="bg1"/>
          </a:solidFill>
          <a:ln w="9525">
            <a:solidFill>
              <a:schemeClr val="bg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1986" name="Rectangle 2"/>
          <p:cNvSpPr>
            <a:spLocks noGrp="1" noChangeArrowheads="1"/>
          </p:cNvSpPr>
          <p:nvPr>
            <p:ph type="title" idx="4294967295"/>
          </p:nvPr>
        </p:nvSpPr>
        <p:spPr>
          <a:xfrm>
            <a:off x="685800" y="0"/>
            <a:ext cx="7772400" cy="1143000"/>
          </a:xfrm>
        </p:spPr>
        <p:txBody>
          <a:bodyPr/>
          <a:lstStyle/>
          <a:p>
            <a:r>
              <a:rPr lang="en-US" sz="3200"/>
              <a:t>General Modeling Process</a:t>
            </a:r>
          </a:p>
        </p:txBody>
      </p:sp>
      <p:sp>
        <p:nvSpPr>
          <p:cNvPr id="5" name="Rectangle 3"/>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609600" indent="-609600" eaLnBrk="1" hangingPunct="1">
              <a:spcBef>
                <a:spcPct val="20000"/>
              </a:spcBef>
              <a:buFontTx/>
              <a:buAutoNum type="arabicParenBoth"/>
            </a:pPr>
            <a:r>
              <a:rPr lang="en-US" sz="2000" b="0">
                <a:ea typeface="Osaka" pitchFamily="-84" charset="-128"/>
                <a:cs typeface="Osaka" pitchFamily="-84" charset="-128"/>
              </a:rPr>
              <a:t>Decide what kind of learner the model represents (ex: normally developing 6- to 8-month-old child learning first language)</a:t>
            </a:r>
          </a:p>
          <a:p>
            <a:pPr marL="609600" indent="-609600" eaLnBrk="1" hangingPunct="1">
              <a:spcBef>
                <a:spcPct val="20000"/>
              </a:spcBef>
              <a:buFontTx/>
              <a:buAutoNum type="arabicParenBoth"/>
            </a:pPr>
            <a:endParaRPr lang="en-US" sz="2000" b="0">
              <a:ea typeface="Osaka" pitchFamily="-84" charset="-128"/>
              <a:cs typeface="Osaka" pitchFamily="-84" charset="-128"/>
            </a:endParaRPr>
          </a:p>
          <a:p>
            <a:pPr marL="609600" indent="-609600" eaLnBrk="1" hangingPunct="1">
              <a:spcBef>
                <a:spcPct val="20000"/>
              </a:spcBef>
              <a:buFontTx/>
              <a:buAutoNum type="arabicParenBoth"/>
            </a:pPr>
            <a:r>
              <a:rPr lang="en-US" sz="2000" b="0">
                <a:ea typeface="Osaka" pitchFamily="-84" charset="-128"/>
                <a:cs typeface="Osaka" pitchFamily="-84" charset="-128"/>
              </a:rPr>
              <a:t>Decide what data the child learns from (ex: Bernstein corpus from CHILDES) and how the child processes that data (ex:</a:t>
            </a:r>
            <a:r>
              <a:rPr lang="en-US" sz="2000" b="0">
                <a:ea typeface="Osaka" pitchFamily="-84" charset="-128"/>
                <a:cs typeface="Osaka" pitchFamily="-84" charset="-128"/>
              </a:rPr>
              <a:t> divide speech stream into syllables)</a:t>
            </a:r>
          </a:p>
          <a:p>
            <a:pPr marL="609600" indent="-609600" eaLnBrk="1" hangingPunct="1">
              <a:spcBef>
                <a:spcPct val="20000"/>
              </a:spcBef>
              <a:buFontTx/>
              <a:buAutoNum type="arabicParenBoth"/>
            </a:pPr>
            <a:endParaRPr lang="en-US" sz="2000" b="0">
              <a:ea typeface="Osaka" pitchFamily="-84" charset="-128"/>
              <a:cs typeface="Osaka" pitchFamily="-84" charset="-128"/>
            </a:endParaRPr>
          </a:p>
          <a:p>
            <a:pPr marL="609600" indent="-609600" eaLnBrk="1" hangingPunct="1">
              <a:spcBef>
                <a:spcPct val="20000"/>
              </a:spcBef>
              <a:buFontTx/>
              <a:buAutoNum type="arabicParenBoth"/>
            </a:pPr>
            <a:r>
              <a:rPr lang="en-US" sz="2000" b="0">
                <a:ea typeface="Osaka" pitchFamily="-84" charset="-128"/>
                <a:cs typeface="Osaka" pitchFamily="-84" charset="-128"/>
              </a:rPr>
              <a:t>Decide what hypotheses the child has (ex: what the words are) and what information is being tracked in the input (ex: transitional probability between syllables)</a:t>
            </a:r>
          </a:p>
          <a:p>
            <a:pPr marL="609600" indent="-609600" eaLnBrk="1" hangingPunct="1">
              <a:spcBef>
                <a:spcPct val="20000"/>
              </a:spcBef>
              <a:buFontTx/>
              <a:buAutoNum type="arabicParenBoth"/>
            </a:pPr>
            <a:endParaRPr lang="en-US" sz="2000" b="0">
              <a:ea typeface="Osaka" pitchFamily="-84" charset="-128"/>
              <a:cs typeface="Osaka" pitchFamily="-84" charset="-128"/>
            </a:endParaRPr>
          </a:p>
          <a:p>
            <a:pPr marL="609600" indent="-609600" eaLnBrk="1" hangingPunct="1">
              <a:spcBef>
                <a:spcPct val="20000"/>
              </a:spcBef>
              <a:buFontTx/>
              <a:buAutoNum type="arabicParenBoth"/>
            </a:pPr>
            <a:r>
              <a:rPr lang="en-US" sz="2000" b="0">
                <a:ea typeface="Osaka" pitchFamily="-84" charset="-128"/>
                <a:cs typeface="Osaka" pitchFamily="-84" charset="-128"/>
              </a:rPr>
              <a:t>Decide how belief in different hypotheses is updated (ex: based on transitional probability between syllables)</a:t>
            </a:r>
          </a:p>
          <a:p>
            <a:pPr marL="609600" indent="-609600" eaLnBrk="1" hangingPunct="1">
              <a:spcBef>
                <a:spcPct val="20000"/>
              </a:spcBef>
              <a:buFontTx/>
              <a:buAutoNum type="arabicParenBoth"/>
            </a:pPr>
            <a:endParaRPr lang="en-US" sz="2000" b="0">
              <a:ea typeface="Osaka" pitchFamily="-84" charset="-128"/>
              <a:cs typeface="Osaka" pitchFamily="-84" charset="-128"/>
            </a:endParaRPr>
          </a:p>
        </p:txBody>
      </p:sp>
      <p:sp>
        <p:nvSpPr>
          <p:cNvPr id="681988" name="Rectangle 5"/>
          <p:cNvSpPr>
            <a:spLocks noChangeArrowheads="1"/>
          </p:cNvSpPr>
          <p:nvPr/>
        </p:nvSpPr>
        <p:spPr bwMode="auto">
          <a:xfrm>
            <a:off x="0" y="3429000"/>
            <a:ext cx="9144000" cy="3124200"/>
          </a:xfrm>
          <a:prstGeom prst="rect">
            <a:avLst/>
          </a:prstGeom>
          <a:solidFill>
            <a:schemeClr val="bg1"/>
          </a:solidFill>
          <a:ln w="9525">
            <a:solidFill>
              <a:schemeClr val="bg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3010" name="Rectangle 2"/>
          <p:cNvSpPr>
            <a:spLocks noGrp="1" noChangeArrowheads="1"/>
          </p:cNvSpPr>
          <p:nvPr>
            <p:ph type="title" idx="4294967295"/>
          </p:nvPr>
        </p:nvSpPr>
        <p:spPr>
          <a:xfrm>
            <a:off x="685800" y="0"/>
            <a:ext cx="7772400" cy="1143000"/>
          </a:xfrm>
        </p:spPr>
        <p:txBody>
          <a:bodyPr/>
          <a:lstStyle/>
          <a:p>
            <a:r>
              <a:rPr lang="en-US" sz="3200"/>
              <a:t>General Modeling Process</a:t>
            </a:r>
          </a:p>
        </p:txBody>
      </p:sp>
      <p:sp>
        <p:nvSpPr>
          <p:cNvPr id="5" name="Rectangle 3"/>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609600" indent="-609600" eaLnBrk="1" hangingPunct="1">
              <a:spcBef>
                <a:spcPct val="20000"/>
              </a:spcBef>
              <a:buFontTx/>
              <a:buAutoNum type="arabicParenBoth"/>
            </a:pPr>
            <a:r>
              <a:rPr lang="en-US" sz="2000" b="0">
                <a:ea typeface="Osaka" pitchFamily="-84" charset="-128"/>
                <a:cs typeface="Osaka" pitchFamily="-84" charset="-128"/>
              </a:rPr>
              <a:t>Decide what kind of learner the model represents (ex: normally developing 6- to 8-month-old child learning first language)</a:t>
            </a:r>
          </a:p>
          <a:p>
            <a:pPr marL="609600" indent="-609600" eaLnBrk="1" hangingPunct="1">
              <a:spcBef>
                <a:spcPct val="20000"/>
              </a:spcBef>
              <a:buFontTx/>
              <a:buAutoNum type="arabicParenBoth"/>
            </a:pPr>
            <a:endParaRPr lang="en-US" sz="2000" b="0">
              <a:ea typeface="Osaka" pitchFamily="-84" charset="-128"/>
              <a:cs typeface="Osaka" pitchFamily="-84" charset="-128"/>
            </a:endParaRPr>
          </a:p>
          <a:p>
            <a:pPr marL="609600" indent="-609600" eaLnBrk="1" hangingPunct="1">
              <a:spcBef>
                <a:spcPct val="20000"/>
              </a:spcBef>
              <a:buFontTx/>
              <a:buAutoNum type="arabicParenBoth"/>
            </a:pPr>
            <a:r>
              <a:rPr lang="en-US" sz="2000" b="0">
                <a:ea typeface="Osaka" pitchFamily="-84" charset="-128"/>
                <a:cs typeface="Osaka" pitchFamily="-84" charset="-128"/>
              </a:rPr>
              <a:t>Decide what data the child learns from (ex: Bernstein corpus from CHILDES) and how the child processes that data (ex: divide speech stream into syllables)</a:t>
            </a:r>
          </a:p>
          <a:p>
            <a:pPr marL="609600" indent="-609600" eaLnBrk="1" hangingPunct="1">
              <a:spcBef>
                <a:spcPct val="20000"/>
              </a:spcBef>
              <a:buFontTx/>
              <a:buAutoNum type="arabicParenBoth"/>
            </a:pPr>
            <a:endParaRPr lang="en-US" sz="2000" b="0">
              <a:ea typeface="Osaka" pitchFamily="-84" charset="-128"/>
              <a:cs typeface="Osaka" pitchFamily="-84" charset="-128"/>
            </a:endParaRPr>
          </a:p>
          <a:p>
            <a:pPr marL="609600" indent="-609600" eaLnBrk="1" hangingPunct="1">
              <a:spcBef>
                <a:spcPct val="20000"/>
              </a:spcBef>
              <a:buFontTx/>
              <a:buAutoNum type="arabicParenBoth"/>
            </a:pPr>
            <a:r>
              <a:rPr lang="en-US" sz="2000" b="0">
                <a:ea typeface="Osaka" pitchFamily="-84" charset="-128"/>
                <a:cs typeface="Osaka" pitchFamily="-84" charset="-128"/>
              </a:rPr>
              <a:t>Decide what hypotheses the child has (ex: what the words are) and what information is being tracked in the input (ex: transitional probability between syllables)</a:t>
            </a:r>
          </a:p>
          <a:p>
            <a:pPr marL="609600" indent="-609600" eaLnBrk="1" hangingPunct="1">
              <a:spcBef>
                <a:spcPct val="20000"/>
              </a:spcBef>
              <a:buFontTx/>
              <a:buAutoNum type="arabicParenBoth"/>
            </a:pPr>
            <a:endParaRPr lang="en-US" sz="2000" b="0">
              <a:ea typeface="Osaka" pitchFamily="-84" charset="-128"/>
              <a:cs typeface="Osaka" pitchFamily="-84" charset="-128"/>
            </a:endParaRPr>
          </a:p>
          <a:p>
            <a:pPr marL="609600" indent="-609600" eaLnBrk="1" hangingPunct="1">
              <a:spcBef>
                <a:spcPct val="20000"/>
              </a:spcBef>
              <a:buFontTx/>
              <a:buAutoNum type="arabicParenBoth"/>
            </a:pPr>
            <a:r>
              <a:rPr lang="en-US" sz="2000" b="0">
                <a:ea typeface="Osaka" pitchFamily="-84" charset="-128"/>
                <a:cs typeface="Osaka" pitchFamily="-84" charset="-128"/>
              </a:rPr>
              <a:t>Decide how belief in different hypotheses is updated (ex: based on transitional probability between syllables)</a:t>
            </a:r>
          </a:p>
          <a:p>
            <a:pPr marL="609600" indent="-609600" eaLnBrk="1" hangingPunct="1">
              <a:spcBef>
                <a:spcPct val="20000"/>
              </a:spcBef>
              <a:buFontTx/>
              <a:buAutoNum type="arabicParenBoth"/>
            </a:pPr>
            <a:endParaRPr lang="en-US" sz="2000" b="0">
              <a:ea typeface="Osaka" pitchFamily="-84" charset="-128"/>
              <a:cs typeface="Osaka" pitchFamily="-84" charset="-128"/>
            </a:endParaRPr>
          </a:p>
        </p:txBody>
      </p:sp>
      <p:sp>
        <p:nvSpPr>
          <p:cNvPr id="683012" name="Rectangle 5"/>
          <p:cNvSpPr>
            <a:spLocks noChangeArrowheads="1"/>
          </p:cNvSpPr>
          <p:nvPr/>
        </p:nvSpPr>
        <p:spPr bwMode="auto">
          <a:xfrm>
            <a:off x="0" y="4648200"/>
            <a:ext cx="9144000" cy="1905000"/>
          </a:xfrm>
          <a:prstGeom prst="rect">
            <a:avLst/>
          </a:prstGeom>
          <a:solidFill>
            <a:schemeClr val="bg1"/>
          </a:solidFill>
          <a:ln w="9525">
            <a:solidFill>
              <a:schemeClr val="bg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4034" name="Rectangle 2"/>
          <p:cNvSpPr>
            <a:spLocks noGrp="1" noChangeArrowheads="1"/>
          </p:cNvSpPr>
          <p:nvPr>
            <p:ph type="title" idx="4294967295"/>
          </p:nvPr>
        </p:nvSpPr>
        <p:spPr>
          <a:xfrm>
            <a:off x="685800" y="0"/>
            <a:ext cx="7772400" cy="1143000"/>
          </a:xfrm>
        </p:spPr>
        <p:txBody>
          <a:bodyPr/>
          <a:lstStyle/>
          <a:p>
            <a:r>
              <a:rPr lang="en-US" sz="3200"/>
              <a:t>General Modeling Process</a:t>
            </a:r>
          </a:p>
        </p:txBody>
      </p:sp>
      <p:sp>
        <p:nvSpPr>
          <p:cNvPr id="5" name="Rectangle 3"/>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609600" indent="-609600" eaLnBrk="1" hangingPunct="1">
              <a:spcBef>
                <a:spcPct val="20000"/>
              </a:spcBef>
              <a:buFontTx/>
              <a:buAutoNum type="arabicParenBoth"/>
            </a:pPr>
            <a:r>
              <a:rPr lang="en-US" sz="2000" b="0">
                <a:ea typeface="Osaka" pitchFamily="-84" charset="-128"/>
                <a:cs typeface="Osaka" pitchFamily="-84" charset="-128"/>
              </a:rPr>
              <a:t>Decide what kind of learner the model represents (ex: normally developing 6- to 8-month-old child learning first language)</a:t>
            </a:r>
          </a:p>
          <a:p>
            <a:pPr marL="609600" indent="-609600" eaLnBrk="1" hangingPunct="1">
              <a:spcBef>
                <a:spcPct val="20000"/>
              </a:spcBef>
              <a:buFontTx/>
              <a:buAutoNum type="arabicParenBoth"/>
            </a:pPr>
            <a:endParaRPr lang="en-US" sz="2000" b="0">
              <a:ea typeface="Osaka" pitchFamily="-84" charset="-128"/>
              <a:cs typeface="Osaka" pitchFamily="-84" charset="-128"/>
            </a:endParaRPr>
          </a:p>
          <a:p>
            <a:pPr marL="609600" indent="-609600" eaLnBrk="1" hangingPunct="1">
              <a:spcBef>
                <a:spcPct val="20000"/>
              </a:spcBef>
              <a:buFontTx/>
              <a:buAutoNum type="arabicParenBoth"/>
            </a:pPr>
            <a:r>
              <a:rPr lang="en-US" sz="2000" b="0">
                <a:ea typeface="Osaka" pitchFamily="-84" charset="-128"/>
                <a:cs typeface="Osaka" pitchFamily="-84" charset="-128"/>
              </a:rPr>
              <a:t>Decide what data the child learns from (ex: Bernstein corpus from CHILDES) and how the child processes that data (ex: divide speech stream into syllables)</a:t>
            </a:r>
          </a:p>
          <a:p>
            <a:pPr marL="609600" indent="-609600" eaLnBrk="1" hangingPunct="1">
              <a:spcBef>
                <a:spcPct val="20000"/>
              </a:spcBef>
              <a:buFontTx/>
              <a:buAutoNum type="arabicParenBoth"/>
            </a:pPr>
            <a:endParaRPr lang="en-US" sz="2000" b="0">
              <a:ea typeface="Osaka" pitchFamily="-84" charset="-128"/>
              <a:cs typeface="Osaka" pitchFamily="-84" charset="-128"/>
            </a:endParaRPr>
          </a:p>
          <a:p>
            <a:pPr marL="609600" indent="-609600" eaLnBrk="1" hangingPunct="1">
              <a:spcBef>
                <a:spcPct val="20000"/>
              </a:spcBef>
              <a:buFontTx/>
              <a:buAutoNum type="arabicParenBoth"/>
            </a:pPr>
            <a:r>
              <a:rPr lang="en-US" sz="2000" b="0">
                <a:ea typeface="Osaka" pitchFamily="-84" charset="-128"/>
                <a:cs typeface="Osaka" pitchFamily="-84" charset="-128"/>
              </a:rPr>
              <a:t>Decide what hypotheses the child has (ex: what the words are) and what information is being tracked in the input (ex: transitional probability between syllables)</a:t>
            </a:r>
          </a:p>
          <a:p>
            <a:pPr marL="609600" indent="-609600" eaLnBrk="1" hangingPunct="1">
              <a:spcBef>
                <a:spcPct val="20000"/>
              </a:spcBef>
              <a:buFontTx/>
              <a:buAutoNum type="arabicParenBoth"/>
            </a:pPr>
            <a:endParaRPr lang="en-US" sz="2000" b="0">
              <a:ea typeface="Osaka" pitchFamily="-84" charset="-128"/>
              <a:cs typeface="Osaka" pitchFamily="-84" charset="-128"/>
            </a:endParaRPr>
          </a:p>
          <a:p>
            <a:pPr marL="609600" indent="-609600" eaLnBrk="1" hangingPunct="1">
              <a:spcBef>
                <a:spcPct val="20000"/>
              </a:spcBef>
              <a:buFontTx/>
              <a:buAutoNum type="arabicParenBoth"/>
            </a:pPr>
            <a:r>
              <a:rPr lang="en-US" sz="2000" b="0">
                <a:ea typeface="Osaka" pitchFamily="-84" charset="-128"/>
                <a:cs typeface="Osaka" pitchFamily="-84" charset="-128"/>
              </a:rPr>
              <a:t>Decide how belief in different hypotheses is updated (ex: based on transitional probability between syllables)</a:t>
            </a:r>
          </a:p>
          <a:p>
            <a:pPr marL="609600" indent="-609600" eaLnBrk="1" hangingPunct="1">
              <a:spcBef>
                <a:spcPct val="20000"/>
              </a:spcBef>
              <a:buFontTx/>
              <a:buAutoNum type="arabicParenBoth"/>
            </a:pPr>
            <a:endParaRPr lang="en-US" sz="2000"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5058" name="Rectangle 4"/>
          <p:cNvSpPr>
            <a:spLocks noGrp="1" noChangeArrowheads="1"/>
          </p:cNvSpPr>
          <p:nvPr>
            <p:ph type="title" idx="4294967295"/>
          </p:nvPr>
        </p:nvSpPr>
        <p:spPr>
          <a:xfrm>
            <a:off x="685800" y="0"/>
            <a:ext cx="7772400" cy="1143000"/>
          </a:xfrm>
        </p:spPr>
        <p:txBody>
          <a:bodyPr/>
          <a:lstStyle/>
          <a:p>
            <a:r>
              <a:rPr lang="en-US" sz="3200"/>
              <a:t>General Modeling Process</a:t>
            </a:r>
          </a:p>
        </p:txBody>
      </p:sp>
      <p:sp>
        <p:nvSpPr>
          <p:cNvPr id="685059" name="Rectangle 5"/>
          <p:cNvSpPr>
            <a:spLocks noGrp="1" noChangeArrowheads="1"/>
          </p:cNvSpPr>
          <p:nvPr>
            <p:ph type="body" idx="4294967295"/>
          </p:nvPr>
        </p:nvSpPr>
        <p:spPr>
          <a:xfrm>
            <a:off x="0" y="1143000"/>
            <a:ext cx="9144000" cy="5410200"/>
          </a:xfrm>
        </p:spPr>
        <p:txBody>
          <a:bodyPr/>
          <a:lstStyle/>
          <a:p>
            <a:pPr marL="609600" indent="-609600">
              <a:buFontTx/>
              <a:buAutoNum type="arabicParenBoth" startAt="5"/>
            </a:pPr>
            <a:r>
              <a:rPr lang="en-US" sz="2200"/>
              <a:t>Decide </a:t>
            </a:r>
            <a:r>
              <a:rPr lang="en-US" sz="2200"/>
              <a:t>what the measure of success </a:t>
            </a:r>
            <a:r>
              <a:rPr lang="en-US" sz="2200"/>
              <a:t>is</a:t>
            </a:r>
          </a:p>
          <a:p>
            <a:pPr marL="609600" indent="-609600">
              <a:buFontTx/>
              <a:buAutoNum type="arabicParenBoth" startAt="5"/>
            </a:pPr>
            <a:endParaRPr lang="en-US" sz="2200"/>
          </a:p>
          <a:p>
            <a:pPr marL="609600" indent="-609600">
              <a:buFontTx/>
              <a:buNone/>
            </a:pPr>
            <a:r>
              <a:rPr lang="en-US" sz="2200"/>
              <a:t>	ex: making correct generalizations</a:t>
            </a:r>
          </a:p>
          <a:p>
            <a:pPr marL="1409700" lvl="2" indent="-609600"/>
            <a:r>
              <a:rPr lang="en-US" sz="2200"/>
              <a:t>Knowing that </a:t>
            </a:r>
            <a:r>
              <a:rPr lang="en-US" sz="2200" i="1"/>
              <a:t>dax</a:t>
            </a:r>
            <a:r>
              <a:rPr lang="en-US" sz="2200"/>
              <a:t> refers to all teddy bears, even ones the child hasn’t seen before</a:t>
            </a:r>
          </a:p>
          <a:p>
            <a:pPr marL="609600" indent="-609600">
              <a:buFontTx/>
              <a:buNone/>
            </a:pPr>
            <a:endParaRPr lang="en-US" sz="2200"/>
          </a:p>
          <a:p>
            <a:pPr marL="609600" indent="-609600">
              <a:buFontTx/>
              <a:buNone/>
            </a:pPr>
            <a:endParaRPr lang="en-US" sz="2200"/>
          </a:p>
          <a:p>
            <a:pPr marL="609600" indent="-609600">
              <a:buFontTx/>
              <a:buNone/>
            </a:pPr>
            <a:r>
              <a:rPr lang="en-US" sz="2200"/>
              <a:t>	ex: achieving </a:t>
            </a:r>
            <a:r>
              <a:rPr lang="en-US" sz="2200"/>
              <a:t>a certain knowledge state by the end of the learning </a:t>
            </a:r>
            <a:r>
              <a:rPr lang="en-US" sz="2200"/>
              <a:t>period</a:t>
            </a:r>
          </a:p>
          <a:p>
            <a:pPr marL="1409700" lvl="2" indent="-609600"/>
            <a:r>
              <a:rPr lang="en-US" sz="2200"/>
              <a:t>Recognizing words in a fluent speech stream</a:t>
            </a:r>
          </a:p>
          <a:p>
            <a:pPr marL="609600" indent="-609600">
              <a:buFontTx/>
              <a:buNone/>
            </a:pPr>
            <a:endParaRPr lang="en-US" sz="2200"/>
          </a:p>
          <a:p>
            <a:pPr marL="609600" indent="-609600">
              <a:buFontTx/>
              <a:buNone/>
            </a:pPr>
            <a:r>
              <a:rPr lang="en-US" sz="220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8370"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The goal of modeling</a:t>
            </a:r>
          </a:p>
        </p:txBody>
      </p:sp>
      <p:sp>
        <p:nvSpPr>
          <p:cNvPr id="698371" name="Rectangle 5"/>
          <p:cNvSpPr>
            <a:spLocks noChangeArrowheads="1"/>
          </p:cNvSpPr>
          <p:nvPr/>
        </p:nvSpPr>
        <p:spPr bwMode="auto">
          <a:xfrm>
            <a:off x="0" y="1143000"/>
            <a:ext cx="9144000" cy="5410200"/>
          </a:xfrm>
          <a:prstGeom prst="rect">
            <a:avLst/>
          </a:prstGeom>
          <a:noFill/>
          <a:ln w="9525">
            <a:noFill/>
            <a:miter lim="800000"/>
            <a:headEnd/>
            <a:tailEnd/>
          </a:ln>
          <a:effectLst/>
        </p:spPr>
        <p:txBody>
          <a:bodyPr>
            <a:prstTxWarp prst="textNoShape">
              <a:avLst/>
            </a:prstTxWarp>
          </a:bodyPr>
          <a:lstStyle/>
          <a:p>
            <a:pPr marL="609600" indent="-609600" eaLnBrk="1" hangingPunct="1">
              <a:spcBef>
                <a:spcPct val="20000"/>
              </a:spcBef>
            </a:pPr>
            <a:r>
              <a:rPr lang="en-US" sz="2200" b="0">
                <a:ea typeface="Osaka" pitchFamily="-84" charset="-128"/>
                <a:cs typeface="Osaka" pitchFamily="-84" charset="-128"/>
              </a:rPr>
              <a:t>	Remember: the goal is generally to see if a particular learning strategy (as described by the hypothesis space, data intake, and update procedure) will allow the child to go from the input to the output.  This then tells us about the </a:t>
            </a:r>
            <a:r>
              <a:rPr lang="en-US" sz="2200" b="0">
                <a:solidFill>
                  <a:schemeClr val="folHlink"/>
                </a:solidFill>
                <a:ea typeface="Osaka" pitchFamily="-84" charset="-128"/>
                <a:cs typeface="Osaka" pitchFamily="-84" charset="-128"/>
              </a:rPr>
              <a:t>process of language acquisition</a:t>
            </a:r>
            <a:r>
              <a:rPr lang="en-US" sz="2200" b="0">
                <a:ea typeface="Osaka" pitchFamily="-84" charset="-128"/>
                <a:cs typeface="Osaka" pitchFamily="-84" charset="-128"/>
              </a:rPr>
              <a:t> (the algorithmic level of explanation).</a:t>
            </a:r>
          </a:p>
        </p:txBody>
      </p:sp>
      <p:sp>
        <p:nvSpPr>
          <p:cNvPr id="12" name="Line 9"/>
          <p:cNvSpPr>
            <a:spLocks noChangeShapeType="1"/>
          </p:cNvSpPr>
          <p:nvPr/>
        </p:nvSpPr>
        <p:spPr bwMode="auto">
          <a:xfrm flipH="1">
            <a:off x="3962400" y="4343400"/>
            <a:ext cx="2514600" cy="3048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cxnSp>
        <p:nvCxnSpPr>
          <p:cNvPr id="13" name="AutoShape 7"/>
          <p:cNvCxnSpPr>
            <a:cxnSpLocks noChangeShapeType="1"/>
          </p:cNvCxnSpPr>
          <p:nvPr/>
        </p:nvCxnSpPr>
        <p:spPr bwMode="auto">
          <a:xfrm>
            <a:off x="3886200" y="4191000"/>
            <a:ext cx="0" cy="639762"/>
          </a:xfrm>
          <a:prstGeom prst="straightConnector1">
            <a:avLst/>
          </a:prstGeom>
          <a:noFill/>
          <a:ln w="9525">
            <a:solidFill>
              <a:schemeClr val="tx1"/>
            </a:solidFill>
            <a:round/>
            <a:headEnd/>
            <a:tailEnd type="triangle" w="med" len="med"/>
          </a:ln>
        </p:spPr>
      </p:cxnSp>
      <p:pic>
        <p:nvPicPr>
          <p:cNvPr id="14" name="Picture 13"/>
          <p:cNvPicPr>
            <a:picLocks noChangeAspect="1"/>
          </p:cNvPicPr>
          <p:nvPr/>
        </p:nvPicPr>
        <p:blipFill>
          <a:blip r:embed="rId2"/>
          <a:stretch>
            <a:fillRect/>
          </a:stretch>
        </p:blipFill>
        <p:spPr>
          <a:xfrm>
            <a:off x="1295400" y="4876800"/>
            <a:ext cx="5499100" cy="560286"/>
          </a:xfrm>
          <a:prstGeom prst="rect">
            <a:avLst/>
          </a:prstGeom>
        </p:spPr>
      </p:pic>
      <p:pic>
        <p:nvPicPr>
          <p:cNvPr id="15" name="Picture 14"/>
          <p:cNvPicPr>
            <a:picLocks noChangeAspect="1"/>
          </p:cNvPicPr>
          <p:nvPr/>
        </p:nvPicPr>
        <p:blipFill>
          <a:blip r:embed="rId3"/>
          <a:stretch>
            <a:fillRect/>
          </a:stretch>
        </p:blipFill>
        <p:spPr>
          <a:xfrm>
            <a:off x="1447800" y="3581400"/>
            <a:ext cx="5010150" cy="519817"/>
          </a:xfrm>
          <a:prstGeom prst="rect">
            <a:avLst/>
          </a:prstGeom>
        </p:spPr>
      </p:pic>
      <p:sp>
        <p:nvSpPr>
          <p:cNvPr id="16" name="Text Box 5"/>
          <p:cNvSpPr txBox="1">
            <a:spLocks noChangeArrowheads="1"/>
          </p:cNvSpPr>
          <p:nvPr/>
        </p:nvSpPr>
        <p:spPr bwMode="auto">
          <a:xfrm>
            <a:off x="1371600" y="5334000"/>
            <a:ext cx="5638800" cy="430887"/>
          </a:xfrm>
          <a:prstGeom prst="rect">
            <a:avLst/>
          </a:prstGeom>
          <a:noFill/>
          <a:ln w="9525">
            <a:noFill/>
            <a:miter lim="800000"/>
            <a:headEnd/>
            <a:tailEnd/>
          </a:ln>
        </p:spPr>
        <p:txBody>
          <a:bodyPr wrap="square">
            <a:prstTxWarp prst="textNoShape">
              <a:avLst/>
            </a:prstTxWarp>
            <a:spAutoFit/>
          </a:bodyPr>
          <a:lstStyle/>
          <a:p>
            <a:r>
              <a:rPr lang="en-US" sz="2200" b="0" dirty="0"/>
              <a:t>who‘s  afraid  </a:t>
            </a:r>
            <a:r>
              <a:rPr lang="en-US" sz="2200" b="0" dirty="0" smtClean="0"/>
              <a:t>    of  </a:t>
            </a:r>
            <a:r>
              <a:rPr lang="en-US" sz="2200" b="0" dirty="0"/>
              <a:t>the </a:t>
            </a:r>
            <a:r>
              <a:rPr lang="en-US" sz="2200" b="0" dirty="0" smtClean="0"/>
              <a:t>  big   </a:t>
            </a:r>
            <a:r>
              <a:rPr lang="en-US" sz="2200" b="0" dirty="0"/>
              <a:t>bad  </a:t>
            </a:r>
            <a:r>
              <a:rPr lang="en-US" sz="2200" b="0" dirty="0" smtClean="0"/>
              <a:t>  wolf</a:t>
            </a:r>
            <a:endParaRPr lang="en-US" sz="2200" b="0" dirty="0">
              <a:latin typeface="SILDoulosIPA-Regular" pitchFamily="-84" charset="0"/>
            </a:endParaRPr>
          </a:p>
        </p:txBody>
      </p:sp>
      <p:sp>
        <p:nvSpPr>
          <p:cNvPr id="17" name="Text Box 8"/>
          <p:cNvSpPr txBox="1">
            <a:spLocks noChangeArrowheads="1"/>
          </p:cNvSpPr>
          <p:nvPr/>
        </p:nvSpPr>
        <p:spPr bwMode="auto">
          <a:xfrm>
            <a:off x="6096000" y="3886200"/>
            <a:ext cx="2505075" cy="457200"/>
          </a:xfrm>
          <a:prstGeom prst="rect">
            <a:avLst/>
          </a:prstGeom>
          <a:noFill/>
          <a:ln w="9525">
            <a:noFill/>
            <a:miter lim="800000"/>
            <a:headEnd/>
            <a:tailEnd/>
          </a:ln>
        </p:spPr>
        <p:txBody>
          <a:bodyPr wrap="none">
            <a:prstTxWarp prst="textNoShape">
              <a:avLst/>
            </a:prstTxWarp>
            <a:spAutoFit/>
          </a:bodyPr>
          <a:lstStyle/>
          <a:p>
            <a:r>
              <a:rPr lang="en-US" b="0" dirty="0">
                <a:solidFill>
                  <a:schemeClr val="folHlink"/>
                </a:solidFill>
              </a:rPr>
              <a:t>What goes here?</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7346"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Recap: Mechanism of Acquisition</a:t>
            </a:r>
          </a:p>
        </p:txBody>
      </p:sp>
      <p:sp>
        <p:nvSpPr>
          <p:cNvPr id="697347" name="Rectangle 5"/>
          <p:cNvSpPr>
            <a:spLocks noChangeArrowheads="1"/>
          </p:cNvSpPr>
          <p:nvPr/>
        </p:nvSpPr>
        <p:spPr bwMode="auto">
          <a:xfrm>
            <a:off x="0" y="1143000"/>
            <a:ext cx="9144000" cy="5410200"/>
          </a:xfrm>
          <a:prstGeom prst="rect">
            <a:avLst/>
          </a:prstGeom>
          <a:noFill/>
          <a:ln w="9525">
            <a:noFill/>
            <a:miter lim="800000"/>
            <a:headEnd/>
            <a:tailEnd/>
          </a:ln>
          <a:effectLst/>
        </p:spPr>
        <p:txBody>
          <a:bodyPr>
            <a:prstTxWarp prst="textNoShape">
              <a:avLst/>
            </a:prstTxWarp>
          </a:bodyPr>
          <a:lstStyle/>
          <a:p>
            <a:pPr marL="609600" indent="-609600" eaLnBrk="1" hangingPunct="1">
              <a:spcBef>
                <a:spcPct val="20000"/>
              </a:spcBef>
              <a:buFontTx/>
              <a:buChar char="•"/>
            </a:pPr>
            <a:endParaRPr lang="en-US" sz="2200" b="0">
              <a:ea typeface="Osaka" pitchFamily="-84" charset="-128"/>
              <a:cs typeface="Osaka" pitchFamily="-84" charset="-128"/>
            </a:endParaRPr>
          </a:p>
          <a:p>
            <a:pPr marL="609600" indent="-609600" eaLnBrk="1" hangingPunct="1">
              <a:spcBef>
                <a:spcPct val="20000"/>
              </a:spcBef>
            </a:pPr>
            <a:r>
              <a:rPr lang="en-US" sz="2200" b="0">
                <a:ea typeface="Osaka" pitchFamily="-84" charset="-128"/>
                <a:cs typeface="Osaka" pitchFamily="-84" charset="-128"/>
              </a:rPr>
              <a:t>	One of the main goals of the study of language acquisition is to explain it, rather than just describe it.</a:t>
            </a:r>
          </a:p>
          <a:p>
            <a:pPr marL="609600" indent="-609600" eaLnBrk="1" hangingPunct="1">
              <a:spcBef>
                <a:spcPct val="20000"/>
              </a:spcBef>
            </a:pPr>
            <a:endParaRPr lang="en-US" sz="2200" b="0">
              <a:ea typeface="Osaka" pitchFamily="-84" charset="-128"/>
              <a:cs typeface="Osaka" pitchFamily="-84" charset="-128"/>
            </a:endParaRPr>
          </a:p>
          <a:p>
            <a:pPr marL="609600" indent="-609600" eaLnBrk="1" hangingPunct="1">
              <a:spcBef>
                <a:spcPct val="20000"/>
              </a:spcBef>
            </a:pPr>
            <a:r>
              <a:rPr lang="en-US" sz="2200" b="0">
                <a:ea typeface="Osaka" pitchFamily="-84" charset="-128"/>
                <a:cs typeface="Osaka" pitchFamily="-84" charset="-128"/>
              </a:rPr>
              <a:t>	There are three different levels of explanation, according to Marr: the computational level, the algorithmic level, and the implementational level.</a:t>
            </a:r>
          </a:p>
          <a:p>
            <a:pPr marL="609600" indent="-609600" eaLnBrk="1" hangingPunct="1">
              <a:spcBef>
                <a:spcPct val="20000"/>
              </a:spcBef>
            </a:pPr>
            <a:endParaRPr lang="en-US" sz="2200" b="0">
              <a:ea typeface="Osaka" pitchFamily="-84" charset="-128"/>
              <a:cs typeface="Osaka" pitchFamily="-84" charset="-128"/>
            </a:endParaRPr>
          </a:p>
          <a:p>
            <a:pPr marL="609600" indent="-609600" eaLnBrk="1" hangingPunct="1">
              <a:spcBef>
                <a:spcPct val="20000"/>
              </a:spcBef>
            </a:pPr>
            <a:r>
              <a:rPr lang="en-US" sz="2200" b="0">
                <a:ea typeface="Osaka" pitchFamily="-84" charset="-128"/>
                <a:cs typeface="Osaka" pitchFamily="-84" charset="-128"/>
              </a:rPr>
              <a:t>	The algorithmic level focuses on the process (the “how”) of acquisition, and computational modeling is a technique that can be used to investigate different strategies a child might use to learn language.</a:t>
            </a:r>
          </a:p>
          <a:p>
            <a:pPr marL="609600" indent="-609600" eaLnBrk="1" hangingPunct="1">
              <a:spcBef>
                <a:spcPct val="20000"/>
              </a:spcBef>
              <a:buFontTx/>
              <a:buChar char="•"/>
            </a:pPr>
            <a:endParaRPr lang="en-US" sz="2200" b="0">
              <a:ea typeface="Osaka" pitchFamily="-84" charset="-128"/>
              <a:cs typeface="Osaka" pitchFamily="-84" charset="-128"/>
            </a:endParaRPr>
          </a:p>
          <a:p>
            <a:pPr marL="609600" indent="-609600" eaLnBrk="1" hangingPunct="1">
              <a:spcBef>
                <a:spcPct val="20000"/>
              </a:spcBef>
              <a:buFontTx/>
              <a:buChar char="•"/>
            </a:pPr>
            <a:endParaRPr lang="en-US" sz="2200" b="0">
              <a:ea typeface="Osaka" pitchFamily="-84" charset="-128"/>
              <a:cs typeface="Osaka" pitchFamily="-84" charset="-128"/>
            </a:endParaRPr>
          </a:p>
          <a:p>
            <a:pPr marL="609600" indent="-609600" eaLnBrk="1" hangingPunct="1">
              <a:spcBef>
                <a:spcPct val="20000"/>
              </a:spcBef>
              <a:buFontTx/>
              <a:buChar char="•"/>
            </a:pPr>
            <a:endParaRPr lang="en-US" sz="2200" b="0">
              <a:ea typeface="Osaka" pitchFamily="-84" charset="-128"/>
              <a:cs typeface="Osaka" pitchFamily="-8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7410" name="Rectangle 11"/>
          <p:cNvSpPr>
            <a:spLocks noGrp="1" noChangeArrowheads="1"/>
          </p:cNvSpPr>
          <p:nvPr>
            <p:ph type="title" idx="4294967295"/>
          </p:nvPr>
        </p:nvSpPr>
        <p:spPr>
          <a:xfrm>
            <a:off x="685800" y="0"/>
            <a:ext cx="7772400" cy="1143000"/>
          </a:xfrm>
          <a:noFill/>
        </p:spPr>
        <p:txBody>
          <a:bodyPr/>
          <a:lstStyle/>
          <a:p>
            <a:r>
              <a:rPr lang="en-US" sz="3200"/>
              <a:t>A distinction: Prescriptive vs. Descriptive Grammar Rules</a:t>
            </a:r>
            <a:endParaRPr lang="en-US"/>
          </a:p>
        </p:txBody>
      </p:sp>
      <p:sp>
        <p:nvSpPr>
          <p:cNvPr id="657411" name="Text Box 6"/>
          <p:cNvSpPr txBox="1">
            <a:spLocks noChangeArrowheads="1"/>
          </p:cNvSpPr>
          <p:nvPr/>
        </p:nvSpPr>
        <p:spPr bwMode="auto">
          <a:xfrm>
            <a:off x="228600" y="1295400"/>
            <a:ext cx="8839200" cy="1552575"/>
          </a:xfrm>
          <a:prstGeom prst="rect">
            <a:avLst/>
          </a:prstGeom>
          <a:noFill/>
          <a:ln w="9525">
            <a:noFill/>
            <a:miter lim="800000"/>
            <a:headEnd/>
            <a:tailEnd/>
          </a:ln>
        </p:spPr>
        <p:txBody>
          <a:bodyPr>
            <a:prstTxWarp prst="textNoShape">
              <a:avLst/>
            </a:prstTxWarp>
            <a:spAutoFit/>
          </a:bodyPr>
          <a:lstStyle/>
          <a:p>
            <a:r>
              <a:rPr lang="en-US" b="0">
                <a:solidFill>
                  <a:srgbClr val="0B1FFF"/>
                </a:solidFill>
              </a:rPr>
              <a:t>Descriptive</a:t>
            </a:r>
            <a:r>
              <a:rPr lang="en-US" b="0"/>
              <a:t>: what you pick up from being a native speaker of the language, how people actually speak in their day-to-day interactions.  You don’t have to be explicitly taught to follow these rules.</a:t>
            </a:r>
          </a:p>
        </p:txBody>
      </p:sp>
      <p:sp>
        <p:nvSpPr>
          <p:cNvPr id="657412" name="Rectangle 12"/>
          <p:cNvSpPr>
            <a:spLocks noChangeArrowheads="1"/>
          </p:cNvSpPr>
          <p:nvPr/>
        </p:nvSpPr>
        <p:spPr bwMode="auto">
          <a:xfrm>
            <a:off x="228600" y="3581400"/>
            <a:ext cx="6443663" cy="1187450"/>
          </a:xfrm>
          <a:prstGeom prst="rect">
            <a:avLst/>
          </a:prstGeom>
          <a:noFill/>
          <a:ln w="9525">
            <a:noFill/>
            <a:miter lim="800000"/>
            <a:headEnd/>
            <a:tailEnd/>
          </a:ln>
        </p:spPr>
        <p:txBody>
          <a:bodyPr>
            <a:prstTxWarp prst="textNoShape">
              <a:avLst/>
            </a:prstTxWarp>
            <a:spAutoFit/>
          </a:bodyPr>
          <a:lstStyle/>
          <a:p>
            <a:r>
              <a:rPr lang="en-US" b="0">
                <a:solidFill>
                  <a:schemeClr val="tx2"/>
                </a:solidFill>
              </a:rPr>
              <a:t>The dwarf is who Sarah first talked </a:t>
            </a:r>
            <a:r>
              <a:rPr lang="en-US" i="1">
                <a:solidFill>
                  <a:srgbClr val="0B1FFF"/>
                </a:solidFill>
              </a:rPr>
              <a:t>with</a:t>
            </a:r>
            <a:r>
              <a:rPr lang="en-US" b="0">
                <a:solidFill>
                  <a:schemeClr val="tx2"/>
                </a:solidFill>
              </a:rPr>
              <a:t>.</a:t>
            </a:r>
          </a:p>
          <a:p>
            <a:endParaRPr lang="en-US" b="0">
              <a:solidFill>
                <a:schemeClr val="tx2"/>
              </a:solidFill>
            </a:endParaRPr>
          </a:p>
          <a:p>
            <a:r>
              <a:rPr lang="en-US" b="0">
                <a:solidFill>
                  <a:schemeClr val="tx2"/>
                </a:solidFill>
              </a:rPr>
              <a:t>“You’re horrible!” “No, I </a:t>
            </a:r>
            <a:r>
              <a:rPr lang="en-US" i="1">
                <a:solidFill>
                  <a:srgbClr val="0B1FFF"/>
                </a:solidFill>
              </a:rPr>
              <a:t>ain’t</a:t>
            </a:r>
            <a:r>
              <a:rPr lang="en-US" b="0">
                <a:solidFill>
                  <a:schemeClr val="tx2"/>
                </a:solidFill>
              </a:rPr>
              <a:t> - I’m Hoggle!”</a:t>
            </a:r>
          </a:p>
        </p:txBody>
      </p:sp>
      <p:pic>
        <p:nvPicPr>
          <p:cNvPr id="657413" name="Picture 13"/>
          <p:cNvPicPr>
            <a:picLocks noChangeAspect="1" noChangeArrowheads="1"/>
          </p:cNvPicPr>
          <p:nvPr/>
        </p:nvPicPr>
        <p:blipFill>
          <a:blip r:embed="rId3"/>
          <a:srcRect/>
          <a:stretch>
            <a:fillRect/>
          </a:stretch>
        </p:blipFill>
        <p:spPr bwMode="auto">
          <a:xfrm>
            <a:off x="6705600" y="3276600"/>
            <a:ext cx="1836738"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2290" name="Rectangle 2"/>
          <p:cNvSpPr>
            <a:spLocks noGrp="1" noChangeArrowheads="1"/>
          </p:cNvSpPr>
          <p:nvPr>
            <p:ph type="title" idx="4294967295"/>
          </p:nvPr>
        </p:nvSpPr>
        <p:spPr/>
        <p:txBody>
          <a:bodyPr/>
          <a:lstStyle/>
          <a:p>
            <a:r>
              <a:rPr lang="en-US" sz="3200"/>
              <a:t>Questions?</a:t>
            </a:r>
          </a:p>
        </p:txBody>
      </p:sp>
      <p:pic>
        <p:nvPicPr>
          <p:cNvPr id="652291" name="Picture 8"/>
          <p:cNvPicPr>
            <a:picLocks noChangeAspect="1" noChangeArrowheads="1"/>
          </p:cNvPicPr>
          <p:nvPr/>
        </p:nvPicPr>
        <p:blipFill>
          <a:blip r:embed="rId3"/>
          <a:srcRect/>
          <a:stretch>
            <a:fillRect/>
          </a:stretch>
        </p:blipFill>
        <p:spPr bwMode="auto">
          <a:xfrm>
            <a:off x="3276600" y="1447800"/>
            <a:ext cx="2752725" cy="2895600"/>
          </a:xfrm>
          <a:prstGeom prst="rect">
            <a:avLst/>
          </a:prstGeom>
          <a:noFill/>
          <a:ln w="9525">
            <a:noFill/>
            <a:miter lim="800000"/>
            <a:headEnd/>
            <a:tailEnd/>
          </a:ln>
        </p:spPr>
      </p:pic>
      <p:sp>
        <p:nvSpPr>
          <p:cNvPr id="652292" name="Rectangle 9"/>
          <p:cNvSpPr>
            <a:spLocks noChangeArrowheads="1"/>
          </p:cNvSpPr>
          <p:nvPr/>
        </p:nvSpPr>
        <p:spPr bwMode="auto">
          <a:xfrm>
            <a:off x="762000" y="4572000"/>
            <a:ext cx="7772400" cy="1752600"/>
          </a:xfrm>
          <a:prstGeom prst="rect">
            <a:avLst/>
          </a:prstGeom>
          <a:noFill/>
          <a:ln w="9525">
            <a:noFill/>
            <a:miter lim="800000"/>
            <a:headEnd/>
            <a:tailEnd/>
          </a:ln>
        </p:spPr>
        <p:txBody>
          <a:bodyPr anchor="ctr">
            <a:prstTxWarp prst="textNoShape">
              <a:avLst/>
            </a:prstTxWarp>
          </a:bodyPr>
          <a:lstStyle/>
          <a:p>
            <a:pPr algn="ctr" eaLnBrk="1" hangingPunct="1"/>
            <a:r>
              <a:rPr lang="en-US" sz="2200" b="0" dirty="0">
                <a:solidFill>
                  <a:schemeClr val="folHlink"/>
                </a:solidFill>
                <a:ea typeface="Osaka" pitchFamily="-84" charset="-128"/>
                <a:cs typeface="Osaka" pitchFamily="-84" charset="-128"/>
              </a:rPr>
              <a:t>Use the rest of this class period to look over the review questions and work together on </a:t>
            </a:r>
            <a:r>
              <a:rPr lang="en-US" sz="2200" b="0" dirty="0" smtClean="0">
                <a:solidFill>
                  <a:schemeClr val="folHlink"/>
                </a:solidFill>
                <a:ea typeface="Osaka" pitchFamily="-84" charset="-128"/>
                <a:cs typeface="Osaka" pitchFamily="-84" charset="-128"/>
              </a:rPr>
              <a:t>HW1. You should be able to do all the introductory review questions and up through question 2 on HW1.</a:t>
            </a:r>
            <a:endParaRPr lang="en-US" sz="2200" b="0" dirty="0">
              <a:solidFill>
                <a:schemeClr val="tx2"/>
              </a:solidFill>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9458" name="Rectangle 2"/>
          <p:cNvSpPr>
            <a:spLocks noGrp="1" noChangeArrowheads="1"/>
          </p:cNvSpPr>
          <p:nvPr>
            <p:ph type="title" idx="4294967295"/>
          </p:nvPr>
        </p:nvSpPr>
        <p:spPr>
          <a:xfrm>
            <a:off x="685800" y="0"/>
            <a:ext cx="7772400" cy="1143000"/>
          </a:xfrm>
        </p:spPr>
        <p:txBody>
          <a:bodyPr/>
          <a:lstStyle/>
          <a:p>
            <a:r>
              <a:rPr lang="en-US" sz="3200"/>
              <a:t>Possible objections to </a:t>
            </a:r>
            <a:br>
              <a:rPr lang="en-US" sz="3200"/>
            </a:br>
            <a:r>
              <a:rPr lang="en-US" sz="3200"/>
              <a:t>a mental rule set</a:t>
            </a:r>
            <a:endParaRPr lang="en-US"/>
          </a:p>
        </p:txBody>
      </p:sp>
      <p:sp>
        <p:nvSpPr>
          <p:cNvPr id="659459" name="Rectangle 7"/>
          <p:cNvSpPr>
            <a:spLocks noChangeArrowheads="1"/>
          </p:cNvSpPr>
          <p:nvPr/>
        </p:nvSpPr>
        <p:spPr bwMode="auto">
          <a:xfrm>
            <a:off x="0" y="3810000"/>
            <a:ext cx="533400" cy="304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659460" name="Text Box 8"/>
          <p:cNvSpPr txBox="1">
            <a:spLocks noChangeArrowheads="1"/>
          </p:cNvSpPr>
          <p:nvPr/>
        </p:nvSpPr>
        <p:spPr bwMode="auto">
          <a:xfrm>
            <a:off x="593725" y="1619250"/>
            <a:ext cx="7407275" cy="1187450"/>
          </a:xfrm>
          <a:prstGeom prst="rect">
            <a:avLst/>
          </a:prstGeom>
          <a:noFill/>
          <a:ln w="9525">
            <a:noFill/>
            <a:miter lim="800000"/>
            <a:headEnd/>
            <a:tailEnd/>
          </a:ln>
        </p:spPr>
        <p:txBody>
          <a:bodyPr>
            <a:prstTxWarp prst="textNoShape">
              <a:avLst/>
            </a:prstTxWarp>
            <a:spAutoFit/>
          </a:bodyPr>
          <a:lstStyle/>
          <a:p>
            <a:r>
              <a:rPr lang="en-US" b="0"/>
              <a:t>“Why should I believe I store a set of rules unconsciously in my mind? I just understand sentences because they make sense.”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1506" name="Rectangle 4"/>
          <p:cNvSpPr>
            <a:spLocks noGrp="1" noChangeArrowheads="1"/>
          </p:cNvSpPr>
          <p:nvPr>
            <p:ph type="title" idx="4294967295"/>
          </p:nvPr>
        </p:nvSpPr>
        <p:spPr>
          <a:xfrm>
            <a:off x="685800" y="0"/>
            <a:ext cx="7772400" cy="1143000"/>
          </a:xfrm>
          <a:noFill/>
        </p:spPr>
        <p:txBody>
          <a:bodyPr/>
          <a:lstStyle/>
          <a:p>
            <a:r>
              <a:rPr lang="en-US" sz="3200"/>
              <a:t>Possible objections to </a:t>
            </a:r>
            <a:br>
              <a:rPr lang="en-US" sz="3200"/>
            </a:br>
            <a:r>
              <a:rPr lang="en-US" sz="3200"/>
              <a:t>a mental rule set</a:t>
            </a:r>
            <a:endParaRPr lang="en-US"/>
          </a:p>
        </p:txBody>
      </p:sp>
      <p:sp>
        <p:nvSpPr>
          <p:cNvPr id="661507" name="Rectangle 6"/>
          <p:cNvSpPr>
            <a:spLocks noChangeArrowheads="1"/>
          </p:cNvSpPr>
          <p:nvPr/>
        </p:nvSpPr>
        <p:spPr bwMode="auto">
          <a:xfrm>
            <a:off x="0" y="3810000"/>
            <a:ext cx="533400" cy="304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661508" name="Text Box 8"/>
          <p:cNvSpPr txBox="1">
            <a:spLocks noChangeArrowheads="1"/>
          </p:cNvSpPr>
          <p:nvPr/>
        </p:nvSpPr>
        <p:spPr bwMode="auto">
          <a:xfrm>
            <a:off x="685800" y="3352800"/>
            <a:ext cx="7391400" cy="1917700"/>
          </a:xfrm>
          <a:prstGeom prst="rect">
            <a:avLst/>
          </a:prstGeom>
          <a:noFill/>
          <a:ln w="9525">
            <a:noFill/>
            <a:miter lim="800000"/>
            <a:headEnd/>
            <a:tailEnd/>
          </a:ln>
        </p:spPr>
        <p:txBody>
          <a:bodyPr>
            <a:prstTxWarp prst="textNoShape">
              <a:avLst/>
            </a:prstTxWarp>
            <a:spAutoFit/>
          </a:bodyPr>
          <a:lstStyle/>
          <a:p>
            <a:r>
              <a:rPr lang="en-US" b="0">
                <a:solidFill>
                  <a:schemeClr val="tx2"/>
                </a:solidFill>
              </a:rPr>
              <a:t>But why do some sentences make sense and others don’t?</a:t>
            </a:r>
          </a:p>
          <a:p>
            <a:endParaRPr lang="en-US" b="0">
              <a:solidFill>
                <a:schemeClr val="tx2"/>
              </a:solidFill>
            </a:endParaRPr>
          </a:p>
          <a:p>
            <a:r>
              <a:rPr lang="en-US" b="0"/>
              <a:t>	Hoggle has two jewels.</a:t>
            </a:r>
          </a:p>
          <a:p>
            <a:r>
              <a:rPr lang="en-US" b="0"/>
              <a:t>	*Two Hoggle jewels has.</a:t>
            </a:r>
            <a:endParaRPr lang="en-US" b="0">
              <a:solidFill>
                <a:schemeClr val="tx2"/>
              </a:solidFill>
            </a:endParaRPr>
          </a:p>
        </p:txBody>
      </p:sp>
      <p:sp>
        <p:nvSpPr>
          <p:cNvPr id="661509" name="Text Box 10"/>
          <p:cNvSpPr txBox="1">
            <a:spLocks noChangeArrowheads="1"/>
          </p:cNvSpPr>
          <p:nvPr/>
        </p:nvSpPr>
        <p:spPr bwMode="auto">
          <a:xfrm>
            <a:off x="593725" y="1619250"/>
            <a:ext cx="7407275" cy="1187450"/>
          </a:xfrm>
          <a:prstGeom prst="rect">
            <a:avLst/>
          </a:prstGeom>
          <a:noFill/>
          <a:ln w="9525">
            <a:noFill/>
            <a:miter lim="800000"/>
            <a:headEnd/>
            <a:tailEnd/>
          </a:ln>
        </p:spPr>
        <p:txBody>
          <a:bodyPr>
            <a:prstTxWarp prst="textNoShape">
              <a:avLst/>
            </a:prstTxWarp>
            <a:spAutoFit/>
          </a:bodyPr>
          <a:lstStyle/>
          <a:p>
            <a:r>
              <a:rPr lang="en-US" b="0"/>
              <a:t>“Why should I believe I store a set of rules unconsciously in my mind? I just understand sentences because they make sense.”</a:t>
            </a:r>
          </a:p>
        </p:txBody>
      </p:sp>
      <p:pic>
        <p:nvPicPr>
          <p:cNvPr id="661510" name="Picture 11"/>
          <p:cNvPicPr>
            <a:picLocks noChangeAspect="1" noChangeArrowheads="1"/>
          </p:cNvPicPr>
          <p:nvPr/>
        </p:nvPicPr>
        <p:blipFill>
          <a:blip r:embed="rId3"/>
          <a:srcRect/>
          <a:stretch>
            <a:fillRect/>
          </a:stretch>
        </p:blipFill>
        <p:spPr bwMode="auto">
          <a:xfrm>
            <a:off x="6019800" y="3962400"/>
            <a:ext cx="1984375" cy="240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3554" name="Rectangle 4"/>
          <p:cNvSpPr>
            <a:spLocks noGrp="1" noChangeArrowheads="1"/>
          </p:cNvSpPr>
          <p:nvPr>
            <p:ph type="title" idx="4294967295"/>
          </p:nvPr>
        </p:nvSpPr>
        <p:spPr>
          <a:xfrm>
            <a:off x="685800" y="0"/>
            <a:ext cx="7772400" cy="1143000"/>
          </a:xfrm>
          <a:noFill/>
        </p:spPr>
        <p:txBody>
          <a:bodyPr/>
          <a:lstStyle/>
          <a:p>
            <a:r>
              <a:rPr lang="en-US" sz="3200"/>
              <a:t>Possible objections to </a:t>
            </a:r>
            <a:br>
              <a:rPr lang="en-US" sz="3200"/>
            </a:br>
            <a:r>
              <a:rPr lang="en-US" sz="3200"/>
              <a:t>a mental rule set</a:t>
            </a:r>
            <a:endParaRPr lang="en-US"/>
          </a:p>
        </p:txBody>
      </p:sp>
      <p:pic>
        <p:nvPicPr>
          <p:cNvPr id="663555" name="Picture 5"/>
          <p:cNvPicPr>
            <a:picLocks noChangeAspect="1" noChangeArrowheads="1"/>
          </p:cNvPicPr>
          <p:nvPr/>
        </p:nvPicPr>
        <p:blipFill>
          <a:blip r:embed="rId3"/>
          <a:srcRect/>
          <a:stretch>
            <a:fillRect/>
          </a:stretch>
        </p:blipFill>
        <p:spPr bwMode="auto">
          <a:xfrm>
            <a:off x="3505200" y="3429000"/>
            <a:ext cx="2197100" cy="2946400"/>
          </a:xfrm>
          <a:prstGeom prst="rect">
            <a:avLst/>
          </a:prstGeom>
          <a:noFill/>
          <a:ln w="9525">
            <a:noFill/>
            <a:miter lim="800000"/>
            <a:headEnd/>
            <a:tailEnd/>
          </a:ln>
        </p:spPr>
      </p:pic>
      <p:sp>
        <p:nvSpPr>
          <p:cNvPr id="663556" name="Rectangle 6"/>
          <p:cNvSpPr>
            <a:spLocks noChangeArrowheads="1"/>
          </p:cNvSpPr>
          <p:nvPr/>
        </p:nvSpPr>
        <p:spPr bwMode="auto">
          <a:xfrm>
            <a:off x="0" y="3810000"/>
            <a:ext cx="533400" cy="304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663557" name="Text Box 9"/>
          <p:cNvSpPr txBox="1">
            <a:spLocks noChangeArrowheads="1"/>
          </p:cNvSpPr>
          <p:nvPr/>
        </p:nvSpPr>
        <p:spPr bwMode="auto">
          <a:xfrm>
            <a:off x="304800" y="1219200"/>
            <a:ext cx="8001000" cy="1917700"/>
          </a:xfrm>
          <a:prstGeom prst="rect">
            <a:avLst/>
          </a:prstGeom>
          <a:noFill/>
          <a:ln w="9525">
            <a:noFill/>
            <a:miter lim="800000"/>
            <a:headEnd/>
            <a:tailEnd/>
          </a:ln>
        </p:spPr>
        <p:txBody>
          <a:bodyPr>
            <a:prstTxWarp prst="textNoShape">
              <a:avLst/>
            </a:prstTxWarp>
            <a:spAutoFit/>
          </a:bodyPr>
          <a:lstStyle/>
          <a:p>
            <a:r>
              <a:rPr lang="en-US" b="0">
                <a:solidFill>
                  <a:schemeClr val="tx2"/>
                </a:solidFill>
              </a:rPr>
              <a:t>Why can we recognize patterns even when some of the words are unknown?</a:t>
            </a:r>
          </a:p>
          <a:p>
            <a:endParaRPr lang="en-US" b="0"/>
          </a:p>
          <a:p>
            <a:r>
              <a:rPr lang="en-US" b="0"/>
              <a:t>	‘Twas brillig, and the slithy toves</a:t>
            </a:r>
          </a:p>
          <a:p>
            <a:r>
              <a:rPr lang="en-US" b="0"/>
              <a:t>	did gyre and gimble in the wabe...</a:t>
            </a:r>
            <a:endParaRPr lang="en-US" b="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02" name="Rectangle 6"/>
          <p:cNvSpPr>
            <a:spLocks noGrp="1" noChangeArrowheads="1"/>
          </p:cNvSpPr>
          <p:nvPr>
            <p:ph type="title" idx="4294967295"/>
          </p:nvPr>
        </p:nvSpPr>
        <p:spPr>
          <a:xfrm>
            <a:off x="685800" y="0"/>
            <a:ext cx="7772400" cy="1143000"/>
          </a:xfrm>
          <a:noFill/>
        </p:spPr>
        <p:txBody>
          <a:bodyPr/>
          <a:lstStyle/>
          <a:p>
            <a:r>
              <a:rPr lang="en-US" sz="3200"/>
              <a:t>Possible objections to </a:t>
            </a:r>
            <a:br>
              <a:rPr lang="en-US" sz="3200"/>
            </a:br>
            <a:r>
              <a:rPr lang="en-US" sz="3200"/>
              <a:t>an unconscious rule set</a:t>
            </a:r>
            <a:endParaRPr lang="en-US"/>
          </a:p>
        </p:txBody>
      </p:sp>
      <p:sp>
        <p:nvSpPr>
          <p:cNvPr id="665603" name="Text Box 7"/>
          <p:cNvSpPr txBox="1">
            <a:spLocks noChangeArrowheads="1"/>
          </p:cNvSpPr>
          <p:nvPr/>
        </p:nvSpPr>
        <p:spPr bwMode="auto">
          <a:xfrm>
            <a:off x="228600" y="1143000"/>
            <a:ext cx="8382000" cy="822325"/>
          </a:xfrm>
          <a:prstGeom prst="rect">
            <a:avLst/>
          </a:prstGeom>
          <a:noFill/>
          <a:ln w="9525">
            <a:noFill/>
            <a:miter lim="800000"/>
            <a:headEnd/>
            <a:tailEnd/>
          </a:ln>
        </p:spPr>
        <p:txBody>
          <a:bodyPr>
            <a:prstTxWarp prst="textNoShape">
              <a:avLst/>
            </a:prstTxWarp>
            <a:spAutoFit/>
          </a:bodyPr>
          <a:lstStyle/>
          <a:p>
            <a:r>
              <a:rPr lang="en-US" b="0"/>
              <a:t>“When I talk, the talk just comes out - I’m not consulting any rule set.”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4816</TotalTime>
  <Words>3857</Words>
  <Application>Microsoft Macintosh PowerPoint</Application>
  <PresentationFormat>On-screen Show (4:3)</PresentationFormat>
  <Paragraphs>511</Paragraphs>
  <Slides>50</Slides>
  <Notes>33</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50</vt:i4>
      </vt:variant>
    </vt:vector>
  </HeadingPairs>
  <TitlesOfParts>
    <vt:vector size="56" baseType="lpstr">
      <vt:lpstr>Arial</vt:lpstr>
      <vt:lpstr>ＭＳ Ｐゴシック</vt:lpstr>
      <vt:lpstr>Osaka</vt:lpstr>
      <vt:lpstr>Times</vt:lpstr>
      <vt:lpstr>SILDoulosIPA-Regular</vt:lpstr>
      <vt:lpstr>Blank Presentation</vt:lpstr>
      <vt:lpstr>Psych 156A/ Ling 150: Acquisition of Language II</vt:lpstr>
      <vt:lpstr>Announcements</vt:lpstr>
      <vt:lpstr>Slide 3</vt:lpstr>
      <vt:lpstr>A distinction: Prescriptive vs. Descriptive Grammar Rules</vt:lpstr>
      <vt:lpstr>A distinction: Prescriptive vs. Descriptive Grammar Rules</vt:lpstr>
      <vt:lpstr>Possible objections to  a mental rule set</vt:lpstr>
      <vt:lpstr>Possible objections to  a mental rule set</vt:lpstr>
      <vt:lpstr>Possible objections to  a mental rule set</vt:lpstr>
      <vt:lpstr>Possible objections to  an unconscious rule set</vt:lpstr>
      <vt:lpstr>Possible objections to  an unconscious rule set</vt:lpstr>
      <vt:lpstr>Main points</vt:lpstr>
      <vt:lpstr>Levels of Representation Marr (1982)</vt:lpstr>
      <vt:lpstr>Describing vs. Explaining in Vision </vt:lpstr>
      <vt:lpstr>On Explaining (Marr 1982) </vt:lpstr>
      <vt:lpstr>On Explaining (Marr 1982) </vt:lpstr>
      <vt:lpstr>The three levels</vt:lpstr>
      <vt:lpstr>The three levels:  An example with the cash register</vt:lpstr>
      <vt:lpstr>The three levels:  An example with the cash register</vt:lpstr>
      <vt:lpstr>The three levels:  An example with the cash register</vt:lpstr>
      <vt:lpstr>The three levels:  An example with the cash register</vt:lpstr>
      <vt:lpstr>The three levels:  An example with the cash register</vt:lpstr>
      <vt:lpstr>The three levels:  An example with the cash register</vt:lpstr>
      <vt:lpstr>Slide 23</vt:lpstr>
      <vt:lpstr>Slide 24</vt:lpstr>
      <vt:lpstr>Slide 25</vt:lpstr>
      <vt:lpstr>Mapping the Framework: Algorithmic Theory of Language Learning</vt:lpstr>
      <vt:lpstr>Mapping the Framework: Algorithmic Theory of Language Learning</vt:lpstr>
      <vt:lpstr>Mapping the Framework: Algorithmic Theory of Language Learning</vt:lpstr>
      <vt:lpstr>Mapping the Framework: Algorithmic Theory of Language Learning</vt:lpstr>
      <vt:lpstr>Slide 30</vt:lpstr>
      <vt:lpstr>Mapping the Framework: Algorithmic Theory of Language Learning</vt:lpstr>
      <vt:lpstr>Mapping the Framework: Algorithmic Theory of Language Learning</vt:lpstr>
      <vt:lpstr>Recap: Levels of Representation</vt:lpstr>
      <vt:lpstr>Slide 34</vt:lpstr>
      <vt:lpstr>Slide 35</vt:lpstr>
      <vt:lpstr>Slide 36</vt:lpstr>
      <vt:lpstr>Slide 37</vt:lpstr>
      <vt:lpstr>Slide 38</vt:lpstr>
      <vt:lpstr>Computational Modeling:  What a “Digital” Child Can Tell Us</vt:lpstr>
      <vt:lpstr>Slide 40</vt:lpstr>
      <vt:lpstr>Slide 41</vt:lpstr>
      <vt:lpstr>Computational Modeling:  What a “Digital” Child Can Tell Us</vt:lpstr>
      <vt:lpstr>General Modeling Process</vt:lpstr>
      <vt:lpstr>General Modeling Process</vt:lpstr>
      <vt:lpstr>General Modeling Process</vt:lpstr>
      <vt:lpstr>General Modeling Process</vt:lpstr>
      <vt:lpstr>General Modeling Process</vt:lpstr>
      <vt:lpstr>Slide 48</vt:lpstr>
      <vt:lpstr>Slide 49</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340</cp:revision>
  <dcterms:created xsi:type="dcterms:W3CDTF">2012-04-03T23:45:51Z</dcterms:created>
  <dcterms:modified xsi:type="dcterms:W3CDTF">2012-04-04T00:02:55Z</dcterms:modified>
</cp:coreProperties>
</file>