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media/audio3.bin" ContentType="audio/unknown"/>
  <Override PartName="/ppt/slides/slide42.xml" ContentType="application/vnd.openxmlformats-officedocument.presentationml.slide+xml"/>
  <Override PartName="/ppt/slides/slide23.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media/audio4.bin" ContentType="audio/unknown"/>
  <Override PartName="/ppt/slides/slide43.xml" ContentType="application/vnd.openxmlformats-officedocument.presentationml.slide+xml"/>
  <Override PartName="/ppt/slides/slide24.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media/audio1.bin" ContentType="audio/unknown"/>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media/audio5.bin" ContentType="audio/unknown"/>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media/audio2.bin" ContentType="audio/unknown"/>
  <Override PartName="/ppt/slides/slide41.xml" ContentType="application/vnd.openxmlformats-officedocument.presentationml.slide+xml"/>
  <Override PartName="/ppt/slides/slide22.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media/audio6.bin" ContentType="audio/unknown"/>
  <Override PartName="/ppt/slides/slide6.xml" ContentType="application/vnd.openxmlformats-officedocument.presentationml.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15"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8" r:id="rId43"/>
    <p:sldId id="359" r:id="rId44"/>
    <p:sldId id="360" r:id="rId45"/>
    <p:sldId id="361" r:id="rId46"/>
    <p:sldId id="362" r:id="rId47"/>
    <p:sldId id="336" r:id="rId48"/>
    <p:sldId id="337" r:id="rId49"/>
    <p:sldId id="363" r:id="rId50"/>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B25F1"/>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41" d="100"/>
          <a:sy n="141" d="100"/>
        </p:scale>
        <p:origin x="-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FB8D88B8-3DC2-B946-B725-3B877DDDBE5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86420-8D54-1548-85BE-5271AE8DB147}" type="slidenum">
              <a:rPr lang="en-US"/>
              <a:pPr/>
              <a:t>1</a:t>
            </a:fld>
            <a:endParaRPr lang="en-US"/>
          </a:p>
        </p:txBody>
      </p:sp>
      <p:sp>
        <p:nvSpPr>
          <p:cNvPr id="8151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51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867E4-2D6E-1741-8746-7AD89D0833E5}" type="slidenum">
              <a:rPr lang="en-US"/>
              <a:pPr/>
              <a:t>10</a:t>
            </a:fld>
            <a:endParaRPr lang="en-US"/>
          </a:p>
        </p:txBody>
      </p:sp>
      <p:sp>
        <p:nvSpPr>
          <p:cNvPr id="8335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35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A4211-C129-4844-AF5C-1E219713F145}" type="slidenum">
              <a:rPr lang="en-US"/>
              <a:pPr/>
              <a:t>11</a:t>
            </a:fld>
            <a:endParaRPr lang="en-US"/>
          </a:p>
        </p:txBody>
      </p:sp>
      <p:sp>
        <p:nvSpPr>
          <p:cNvPr id="8355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55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008C56-D2B6-5347-A1F7-20B883CDB970}" type="slidenum">
              <a:rPr lang="en-US"/>
              <a:pPr/>
              <a:t>12</a:t>
            </a:fld>
            <a:endParaRPr lang="en-US"/>
          </a:p>
        </p:txBody>
      </p:sp>
      <p:sp>
        <p:nvSpPr>
          <p:cNvPr id="8376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76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5F297-1DEF-BA43-B8A4-4A247E2D34CE}" type="slidenum">
              <a:rPr lang="en-US"/>
              <a:pPr/>
              <a:t>13</a:t>
            </a:fld>
            <a:endParaRPr lang="en-US"/>
          </a:p>
        </p:txBody>
      </p:sp>
      <p:sp>
        <p:nvSpPr>
          <p:cNvPr id="8396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6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219A1-BFB2-D248-8207-2644CDA832DF}" type="slidenum">
              <a:rPr lang="en-US"/>
              <a:pPr/>
              <a:t>14</a:t>
            </a:fld>
            <a:endParaRPr lang="en-US"/>
          </a:p>
        </p:txBody>
      </p:sp>
      <p:sp>
        <p:nvSpPr>
          <p:cNvPr id="8417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17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04E5C-9208-F144-B8B8-A184EFD458E4}" type="slidenum">
              <a:rPr lang="en-US"/>
              <a:pPr/>
              <a:t>15</a:t>
            </a:fld>
            <a:endParaRPr lang="en-US"/>
          </a:p>
        </p:txBody>
      </p:sp>
      <p:sp>
        <p:nvSpPr>
          <p:cNvPr id="8437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37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93907-EF97-D345-99A1-2F0A8B2EE102}" type="slidenum">
              <a:rPr lang="en-US"/>
              <a:pPr/>
              <a:t>16</a:t>
            </a:fld>
            <a:endParaRPr lang="en-US"/>
          </a:p>
        </p:txBody>
      </p:sp>
      <p:sp>
        <p:nvSpPr>
          <p:cNvPr id="8458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58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89D85-C176-5B45-BB6B-FB14FE35C197}" type="slidenum">
              <a:rPr lang="en-US"/>
              <a:pPr/>
              <a:t>17</a:t>
            </a:fld>
            <a:endParaRPr lang="en-US"/>
          </a:p>
        </p:txBody>
      </p:sp>
      <p:sp>
        <p:nvSpPr>
          <p:cNvPr id="8478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78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5DDA8-F5C7-0742-9E20-5329BFF01ABB}" type="slidenum">
              <a:rPr lang="en-US"/>
              <a:pPr/>
              <a:t>18</a:t>
            </a:fld>
            <a:endParaRPr lang="en-US"/>
          </a:p>
        </p:txBody>
      </p:sp>
      <p:sp>
        <p:nvSpPr>
          <p:cNvPr id="8499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2812B-8059-534B-B0E7-2BE9FEC2B608}" type="slidenum">
              <a:rPr lang="en-US"/>
              <a:pPr/>
              <a:t>19</a:t>
            </a:fld>
            <a:endParaRPr lang="en-US"/>
          </a:p>
        </p:txBody>
      </p:sp>
      <p:sp>
        <p:nvSpPr>
          <p:cNvPr id="8519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19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F3815-A803-A941-A8AF-5A5835CCF958}" type="slidenum">
              <a:rPr lang="en-US"/>
              <a:pPr/>
              <a:t>2</a:t>
            </a:fld>
            <a:endParaRPr lang="en-US"/>
          </a:p>
        </p:txBody>
      </p:sp>
      <p:sp>
        <p:nvSpPr>
          <p:cNvPr id="8171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71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C47A9-1A05-3942-82BB-B5EE6307CE4C}" type="slidenum">
              <a:rPr lang="en-US"/>
              <a:pPr/>
              <a:t>20</a:t>
            </a:fld>
            <a:endParaRPr lang="en-US"/>
          </a:p>
        </p:txBody>
      </p:sp>
      <p:sp>
        <p:nvSpPr>
          <p:cNvPr id="8540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40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EE4FA-172B-2142-A5C2-73EBB6CBD707}" type="slidenum">
              <a:rPr lang="en-US"/>
              <a:pPr/>
              <a:t>21</a:t>
            </a:fld>
            <a:endParaRPr lang="en-US"/>
          </a:p>
        </p:txBody>
      </p:sp>
      <p:sp>
        <p:nvSpPr>
          <p:cNvPr id="8560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60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F1A3E-CCB9-C74A-A7F8-81642920FB83}" type="slidenum">
              <a:rPr lang="en-US"/>
              <a:pPr/>
              <a:t>22</a:t>
            </a:fld>
            <a:endParaRPr lang="en-US"/>
          </a:p>
        </p:txBody>
      </p:sp>
      <p:sp>
        <p:nvSpPr>
          <p:cNvPr id="8581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81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80D0F98-B2C8-4445-994B-CAA23B2E8F27}" type="slidenum">
              <a:rPr lang="en-US"/>
              <a:pPr/>
              <a:t>23</a:t>
            </a:fld>
            <a:endParaRPr lang="en-US"/>
          </a:p>
        </p:txBody>
      </p:sp>
      <p:sp>
        <p:nvSpPr>
          <p:cNvPr id="9359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8783DD4-C6F4-6F45-B0B8-06424455AB9C}" type="slidenum">
              <a:rPr lang="en-US" sz="1200" b="0"/>
              <a:pPr algn="r"/>
              <a:t>23</a:t>
            </a:fld>
            <a:endParaRPr lang="en-US" sz="1200" b="0"/>
          </a:p>
        </p:txBody>
      </p:sp>
      <p:sp>
        <p:nvSpPr>
          <p:cNvPr id="93593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594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F4BBAFB-D39C-2F4D-874F-ED655E64BBD3}" type="slidenum">
              <a:rPr lang="en-US"/>
              <a:pPr/>
              <a:t>24</a:t>
            </a:fld>
            <a:endParaRPr lang="en-US"/>
          </a:p>
        </p:txBody>
      </p:sp>
      <p:sp>
        <p:nvSpPr>
          <p:cNvPr id="9850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FFD4A37-4FE3-6E45-A623-F0B925C6229D}" type="slidenum">
              <a:rPr lang="en-US" sz="1200" b="0"/>
              <a:pPr algn="r"/>
              <a:t>24</a:t>
            </a:fld>
            <a:endParaRPr lang="en-US" sz="1200" b="0"/>
          </a:p>
        </p:txBody>
      </p:sp>
      <p:sp>
        <p:nvSpPr>
          <p:cNvPr id="98509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50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C1DDB4C-D1ED-1F48-B12C-4FFF1AF100E0}" type="slidenum">
              <a:rPr lang="en-US"/>
              <a:pPr/>
              <a:t>25</a:t>
            </a:fld>
            <a:endParaRPr lang="en-US"/>
          </a:p>
        </p:txBody>
      </p:sp>
      <p:sp>
        <p:nvSpPr>
          <p:cNvPr id="9871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96D8277-9C58-B34A-9263-54C3216C58F3}" type="slidenum">
              <a:rPr lang="en-US" sz="1200" b="0"/>
              <a:pPr algn="r"/>
              <a:t>25</a:t>
            </a:fld>
            <a:endParaRPr lang="en-US" sz="1200" b="0"/>
          </a:p>
        </p:txBody>
      </p:sp>
      <p:sp>
        <p:nvSpPr>
          <p:cNvPr id="98713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71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4CB985-B1AD-B14F-BE7F-87B722627AD5}" type="slidenum">
              <a:rPr lang="en-US"/>
              <a:pPr/>
              <a:t>26</a:t>
            </a:fld>
            <a:endParaRPr lang="en-US"/>
          </a:p>
        </p:txBody>
      </p:sp>
      <p:sp>
        <p:nvSpPr>
          <p:cNvPr id="9891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72F1315-7D8A-234A-80D0-7E985949B2AA}" type="slidenum">
              <a:rPr lang="en-US" sz="1200" b="0"/>
              <a:pPr algn="r"/>
              <a:t>26</a:t>
            </a:fld>
            <a:endParaRPr lang="en-US" sz="1200" b="0"/>
          </a:p>
        </p:txBody>
      </p:sp>
      <p:sp>
        <p:nvSpPr>
          <p:cNvPr id="98918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91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E93886D-2478-FE4B-9AA8-F2837F2AD650}" type="slidenum">
              <a:rPr lang="en-US"/>
              <a:pPr/>
              <a:t>27</a:t>
            </a:fld>
            <a:endParaRPr lang="en-US"/>
          </a:p>
        </p:txBody>
      </p:sp>
      <p:sp>
        <p:nvSpPr>
          <p:cNvPr id="9912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4B04B05-EB6B-B54D-98D6-4560C803C498}" type="slidenum">
              <a:rPr lang="en-US" sz="1200" b="0"/>
              <a:pPr algn="r"/>
              <a:t>27</a:t>
            </a:fld>
            <a:endParaRPr lang="en-US" sz="1200" b="0"/>
          </a:p>
        </p:txBody>
      </p:sp>
      <p:sp>
        <p:nvSpPr>
          <p:cNvPr id="99123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12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D4CD10-A5C9-794F-A3B8-5ACB4F86E10E}" type="slidenum">
              <a:rPr lang="en-US"/>
              <a:pPr/>
              <a:t>28</a:t>
            </a:fld>
            <a:endParaRPr lang="en-US"/>
          </a:p>
        </p:txBody>
      </p:sp>
      <p:sp>
        <p:nvSpPr>
          <p:cNvPr id="9932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ADDEB5E-ECB5-4849-8568-825F3D3DF933}" type="slidenum">
              <a:rPr lang="en-US" sz="1200" b="0"/>
              <a:pPr algn="r"/>
              <a:t>28</a:t>
            </a:fld>
            <a:endParaRPr lang="en-US" sz="1200" b="0"/>
          </a:p>
        </p:txBody>
      </p:sp>
      <p:sp>
        <p:nvSpPr>
          <p:cNvPr id="99328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32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6650A57-5B3E-F74F-8CAF-603989D0584C}" type="slidenum">
              <a:rPr lang="en-US"/>
              <a:pPr/>
              <a:t>29</a:t>
            </a:fld>
            <a:endParaRPr lang="en-US"/>
          </a:p>
        </p:txBody>
      </p:sp>
      <p:sp>
        <p:nvSpPr>
          <p:cNvPr id="9953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1920008-2657-C446-A448-61EB528A5B0E}" type="slidenum">
              <a:rPr lang="en-US" sz="1200" b="0"/>
              <a:pPr algn="r"/>
              <a:t>29</a:t>
            </a:fld>
            <a:endParaRPr lang="en-US" sz="1200" b="0"/>
          </a:p>
        </p:txBody>
      </p:sp>
      <p:sp>
        <p:nvSpPr>
          <p:cNvPr id="99533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53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0D8BE-1922-CB43-8DF6-C123CAC13969}" type="slidenum">
              <a:rPr lang="en-US"/>
              <a:pPr/>
              <a:t>3</a:t>
            </a:fld>
            <a:endParaRPr lang="en-US"/>
          </a:p>
        </p:txBody>
      </p:sp>
      <p:sp>
        <p:nvSpPr>
          <p:cNvPr id="81920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0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EFD8742-14AC-F942-9CEC-9A673256C544}" type="slidenum">
              <a:rPr lang="en-US"/>
              <a:pPr/>
              <a:t>30</a:t>
            </a:fld>
            <a:endParaRPr lang="en-US"/>
          </a:p>
        </p:txBody>
      </p:sp>
      <p:sp>
        <p:nvSpPr>
          <p:cNvPr id="9973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43FA844-1121-AC41-86E9-AD6BF4837406}" type="slidenum">
              <a:rPr lang="en-US" sz="1200" b="0"/>
              <a:pPr algn="r"/>
              <a:t>30</a:t>
            </a:fld>
            <a:endParaRPr lang="en-US" sz="1200" b="0"/>
          </a:p>
        </p:txBody>
      </p:sp>
      <p:sp>
        <p:nvSpPr>
          <p:cNvPr id="99737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73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C46CA4-5C16-1245-8188-83208FB9C387}" type="slidenum">
              <a:rPr lang="en-US"/>
              <a:pPr/>
              <a:t>31</a:t>
            </a:fld>
            <a:endParaRPr lang="en-US"/>
          </a:p>
        </p:txBody>
      </p:sp>
      <p:sp>
        <p:nvSpPr>
          <p:cNvPr id="9994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F53FBA9-73EC-924B-86E7-5EFC0F8D0393}" type="slidenum">
              <a:rPr lang="en-US" sz="1200" b="0"/>
              <a:pPr algn="r"/>
              <a:t>31</a:t>
            </a:fld>
            <a:endParaRPr lang="en-US" sz="1200" b="0"/>
          </a:p>
        </p:txBody>
      </p:sp>
      <p:sp>
        <p:nvSpPr>
          <p:cNvPr id="99942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94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080047-0057-0047-8AC2-87C02D082478}" type="slidenum">
              <a:rPr lang="en-US"/>
              <a:pPr/>
              <a:t>32</a:t>
            </a:fld>
            <a:endParaRPr lang="en-US"/>
          </a:p>
        </p:txBody>
      </p:sp>
      <p:sp>
        <p:nvSpPr>
          <p:cNvPr id="10014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58D7041-6CEF-D949-8E88-2E1969565FF0}" type="slidenum">
              <a:rPr lang="en-US" sz="1200" b="0"/>
              <a:pPr algn="r"/>
              <a:t>32</a:t>
            </a:fld>
            <a:endParaRPr lang="en-US" sz="1200" b="0"/>
          </a:p>
        </p:txBody>
      </p:sp>
      <p:sp>
        <p:nvSpPr>
          <p:cNvPr id="100147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14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027B1D-6A8D-5C40-BD97-AA6DBEDEE816}" type="slidenum">
              <a:rPr lang="en-US"/>
              <a:pPr/>
              <a:t>33</a:t>
            </a:fld>
            <a:endParaRPr lang="en-US"/>
          </a:p>
        </p:txBody>
      </p:sp>
      <p:sp>
        <p:nvSpPr>
          <p:cNvPr id="10035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100346F-8F40-7B42-92AD-2339F815553F}" type="slidenum">
              <a:rPr lang="en-US" sz="1200" b="0"/>
              <a:pPr algn="r"/>
              <a:t>33</a:t>
            </a:fld>
            <a:endParaRPr lang="en-US" sz="1200" b="0"/>
          </a:p>
        </p:txBody>
      </p:sp>
      <p:sp>
        <p:nvSpPr>
          <p:cNvPr id="100352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465979-4141-C740-AEA4-B21C3D0C6AB2}" type="slidenum">
              <a:rPr lang="en-US"/>
              <a:pPr/>
              <a:t>34</a:t>
            </a:fld>
            <a:endParaRPr lang="en-US"/>
          </a:p>
        </p:txBody>
      </p:sp>
      <p:sp>
        <p:nvSpPr>
          <p:cNvPr id="10055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E31E7F0-E3F4-DC45-89A6-ECDF29682B6A}" type="slidenum">
              <a:rPr lang="en-US" sz="1200" b="0"/>
              <a:pPr algn="r"/>
              <a:t>34</a:t>
            </a:fld>
            <a:endParaRPr lang="en-US" sz="1200" b="0"/>
          </a:p>
        </p:txBody>
      </p:sp>
      <p:sp>
        <p:nvSpPr>
          <p:cNvPr id="100557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55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080821F-6250-D246-8E9A-3C5822216BBE}" type="slidenum">
              <a:rPr lang="en-US"/>
              <a:pPr/>
              <a:t>35</a:t>
            </a:fld>
            <a:endParaRPr lang="en-US"/>
          </a:p>
        </p:txBody>
      </p:sp>
      <p:sp>
        <p:nvSpPr>
          <p:cNvPr id="10076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77A893A-EA42-B342-9E9C-2CCF1FA033C2}" type="slidenum">
              <a:rPr lang="en-US" sz="1200" b="0"/>
              <a:pPr algn="r"/>
              <a:t>35</a:t>
            </a:fld>
            <a:endParaRPr lang="en-US" sz="1200" b="0"/>
          </a:p>
        </p:txBody>
      </p:sp>
      <p:sp>
        <p:nvSpPr>
          <p:cNvPr id="100761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76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D854414-8125-E145-A101-068E93451038}" type="slidenum">
              <a:rPr lang="en-US"/>
              <a:pPr/>
              <a:t>36</a:t>
            </a:fld>
            <a:endParaRPr lang="en-US"/>
          </a:p>
        </p:txBody>
      </p:sp>
      <p:sp>
        <p:nvSpPr>
          <p:cNvPr id="10096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042BEA6-BA61-5846-AD83-D070EA48EA71}" type="slidenum">
              <a:rPr lang="en-US" sz="1200" b="0"/>
              <a:pPr algn="r"/>
              <a:t>36</a:t>
            </a:fld>
            <a:endParaRPr lang="en-US" sz="1200" b="0"/>
          </a:p>
        </p:txBody>
      </p:sp>
      <p:sp>
        <p:nvSpPr>
          <p:cNvPr id="100966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96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27D37C9-FFDE-E548-A9C6-8F41EB1B9F3B}" type="slidenum">
              <a:rPr lang="en-US"/>
              <a:pPr/>
              <a:t>37</a:t>
            </a:fld>
            <a:endParaRPr lang="en-US"/>
          </a:p>
        </p:txBody>
      </p:sp>
      <p:sp>
        <p:nvSpPr>
          <p:cNvPr id="10117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67DDE42-DCEA-1E40-89A8-A9C054358B04}" type="slidenum">
              <a:rPr lang="en-US" sz="1200" b="0"/>
              <a:pPr algn="r"/>
              <a:t>37</a:t>
            </a:fld>
            <a:endParaRPr lang="en-US" sz="1200" b="0"/>
          </a:p>
        </p:txBody>
      </p:sp>
      <p:sp>
        <p:nvSpPr>
          <p:cNvPr id="101171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17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5D7E2E1-86F2-614A-B65A-ACAF0F68DF82}" type="slidenum">
              <a:rPr lang="en-US"/>
              <a:pPr/>
              <a:t>38</a:t>
            </a:fld>
            <a:endParaRPr lang="en-US"/>
          </a:p>
        </p:txBody>
      </p:sp>
      <p:sp>
        <p:nvSpPr>
          <p:cNvPr id="10137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885C520-AF0A-224C-93AC-9A797A24998B}" type="slidenum">
              <a:rPr lang="en-US" sz="1200" b="0"/>
              <a:pPr algn="r"/>
              <a:t>38</a:t>
            </a:fld>
            <a:endParaRPr lang="en-US" sz="1200" b="0"/>
          </a:p>
        </p:txBody>
      </p:sp>
      <p:sp>
        <p:nvSpPr>
          <p:cNvPr id="101376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9EC4CC-06B6-AC48-B8AF-68C8B794BE02}" type="slidenum">
              <a:rPr lang="en-US"/>
              <a:pPr/>
              <a:t>39</a:t>
            </a:fld>
            <a:endParaRPr lang="en-US"/>
          </a:p>
        </p:txBody>
      </p:sp>
      <p:sp>
        <p:nvSpPr>
          <p:cNvPr id="10158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32D6C0E-4608-874E-991B-80C8A3B69D58}" type="slidenum">
              <a:rPr lang="en-US" sz="1200" b="0"/>
              <a:pPr algn="r"/>
              <a:t>39</a:t>
            </a:fld>
            <a:endParaRPr lang="en-US" sz="1200" b="0"/>
          </a:p>
        </p:txBody>
      </p:sp>
      <p:sp>
        <p:nvSpPr>
          <p:cNvPr id="101581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58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21040-C622-2D42-9103-555C748B52BF}" type="slidenum">
              <a:rPr lang="en-US"/>
              <a:pPr/>
              <a:t>4</a:t>
            </a:fld>
            <a:endParaRPr lang="en-US"/>
          </a:p>
        </p:txBody>
      </p:sp>
      <p:sp>
        <p:nvSpPr>
          <p:cNvPr id="8212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12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C9C23FC-B60D-6B45-BFAB-A8050BBE9A62}" type="slidenum">
              <a:rPr lang="en-US"/>
              <a:pPr/>
              <a:t>40</a:t>
            </a:fld>
            <a:endParaRPr lang="en-US"/>
          </a:p>
        </p:txBody>
      </p:sp>
      <p:sp>
        <p:nvSpPr>
          <p:cNvPr id="10178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C19CEA4-2991-B440-A140-CC5D9154EAB2}" type="slidenum">
              <a:rPr lang="en-US" sz="1200" b="0"/>
              <a:pPr algn="r"/>
              <a:t>40</a:t>
            </a:fld>
            <a:endParaRPr lang="en-US" sz="1200" b="0"/>
          </a:p>
        </p:txBody>
      </p:sp>
      <p:sp>
        <p:nvSpPr>
          <p:cNvPr id="101785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78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49A4F32-C5AB-E942-B45D-F5150545EA6C}" type="slidenum">
              <a:rPr lang="en-US"/>
              <a:pPr/>
              <a:t>41</a:t>
            </a:fld>
            <a:endParaRPr lang="en-US"/>
          </a:p>
        </p:txBody>
      </p:sp>
      <p:sp>
        <p:nvSpPr>
          <p:cNvPr id="10199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09C641F-B09B-8145-8C4D-586CAAF405B3}" type="slidenum">
              <a:rPr lang="en-US" sz="1200" b="0"/>
              <a:pPr algn="r"/>
              <a:t>41</a:t>
            </a:fld>
            <a:endParaRPr lang="en-US" sz="1200" b="0"/>
          </a:p>
        </p:txBody>
      </p:sp>
      <p:sp>
        <p:nvSpPr>
          <p:cNvPr id="101990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990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BB9E499-D612-724F-9F89-C15CF5F1F7D3}" type="slidenum">
              <a:rPr lang="en-US"/>
              <a:pPr/>
              <a:t>42</a:t>
            </a:fld>
            <a:endParaRPr lang="en-US"/>
          </a:p>
        </p:txBody>
      </p:sp>
      <p:sp>
        <p:nvSpPr>
          <p:cNvPr id="10240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D61C9E2-74F4-EC4B-B49D-C90EF27C02C5}" type="slidenum">
              <a:rPr lang="en-US" sz="1200" b="0"/>
              <a:pPr algn="r"/>
              <a:t>42</a:t>
            </a:fld>
            <a:endParaRPr lang="en-US" sz="1200" b="0"/>
          </a:p>
        </p:txBody>
      </p:sp>
      <p:sp>
        <p:nvSpPr>
          <p:cNvPr id="102400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0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617B2F2-244A-C647-BD86-237324674E7B}" type="slidenum">
              <a:rPr lang="en-US"/>
              <a:pPr/>
              <a:t>43</a:t>
            </a:fld>
            <a:endParaRPr lang="en-US"/>
          </a:p>
        </p:txBody>
      </p:sp>
      <p:sp>
        <p:nvSpPr>
          <p:cNvPr id="10260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5625E9B-F048-2B4A-B35F-1744428D8755}" type="slidenum">
              <a:rPr lang="en-US" sz="1200" b="0"/>
              <a:pPr algn="r"/>
              <a:t>43</a:t>
            </a:fld>
            <a:endParaRPr lang="en-US" sz="1200" b="0"/>
          </a:p>
        </p:txBody>
      </p:sp>
      <p:sp>
        <p:nvSpPr>
          <p:cNvPr id="1026051"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6052"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D970F39-5471-CA41-B184-02FE53B17DE2}" type="slidenum">
              <a:rPr lang="en-US"/>
              <a:pPr/>
              <a:t>44</a:t>
            </a:fld>
            <a:endParaRPr lang="en-US"/>
          </a:p>
        </p:txBody>
      </p:sp>
      <p:sp>
        <p:nvSpPr>
          <p:cNvPr id="10280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6CF62BF-BCF6-6044-8ED4-2F67CC2780CC}" type="slidenum">
              <a:rPr lang="en-US" sz="1200" b="0"/>
              <a:pPr algn="r"/>
              <a:t>44</a:t>
            </a:fld>
            <a:endParaRPr lang="en-US" sz="1200" b="0"/>
          </a:p>
        </p:txBody>
      </p:sp>
      <p:sp>
        <p:nvSpPr>
          <p:cNvPr id="102809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810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2B8CF-6175-674B-9D44-0BEE89E75A40}" type="slidenum">
              <a:rPr lang="en-US"/>
              <a:pPr/>
              <a:t>45</a:t>
            </a:fld>
            <a:endParaRPr lang="en-US"/>
          </a:p>
        </p:txBody>
      </p:sp>
      <p:sp>
        <p:nvSpPr>
          <p:cNvPr id="10301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01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3C039-AD54-EA4A-BEBB-9AD930924A37}" type="slidenum">
              <a:rPr lang="en-US"/>
              <a:pPr/>
              <a:t>46</a:t>
            </a:fld>
            <a:endParaRPr lang="en-US"/>
          </a:p>
        </p:txBody>
      </p:sp>
      <p:sp>
        <p:nvSpPr>
          <p:cNvPr id="10321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21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DA14F5-A39C-EC4B-AAE3-217CCA524769}" type="slidenum">
              <a:rPr lang="en-US"/>
              <a:pPr/>
              <a:t>47</a:t>
            </a:fld>
            <a:endParaRPr lang="en-US"/>
          </a:p>
        </p:txBody>
      </p:sp>
      <p:sp>
        <p:nvSpPr>
          <p:cNvPr id="9789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9F84104-65F0-5D49-B233-2DB2EBAC0BFC}" type="slidenum">
              <a:rPr lang="en-US" sz="1200" b="0"/>
              <a:pPr algn="r"/>
              <a:t>47</a:t>
            </a:fld>
            <a:endParaRPr lang="en-US" sz="1200" b="0"/>
          </a:p>
        </p:txBody>
      </p:sp>
      <p:sp>
        <p:nvSpPr>
          <p:cNvPr id="978947"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8948"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9151B-8824-3642-AC15-1D14E9A7FC5A}" type="slidenum">
              <a:rPr lang="en-US"/>
              <a:pPr/>
              <a:t>48</a:t>
            </a:fld>
            <a:endParaRPr lang="en-US"/>
          </a:p>
        </p:txBody>
      </p:sp>
      <p:sp>
        <p:nvSpPr>
          <p:cNvPr id="980994" name="Rectangle 2"/>
          <p:cNvSpPr>
            <a:spLocks noChangeArrowheads="1" noTextEdit="1"/>
          </p:cNvSpPr>
          <p:nvPr>
            <p:ph type="sldImg"/>
          </p:nvPr>
        </p:nvSpPr>
        <p:spPr>
          <a:ln/>
        </p:spPr>
      </p:sp>
      <p:sp>
        <p:nvSpPr>
          <p:cNvPr id="98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24AE4-6F42-E143-9379-19987423CF07}" type="slidenum">
              <a:rPr lang="en-US"/>
              <a:pPr/>
              <a:t>5</a:t>
            </a:fld>
            <a:endParaRPr lang="en-US"/>
          </a:p>
        </p:txBody>
      </p:sp>
      <p:sp>
        <p:nvSpPr>
          <p:cNvPr id="8232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32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2F887-A23E-D147-8234-7E2A3CF7E328}" type="slidenum">
              <a:rPr lang="en-US"/>
              <a:pPr/>
              <a:t>6</a:t>
            </a:fld>
            <a:endParaRPr lang="en-US"/>
          </a:p>
        </p:txBody>
      </p:sp>
      <p:sp>
        <p:nvSpPr>
          <p:cNvPr id="8253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5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A587A-F7D8-E041-BEC6-D92F7E186B4B}" type="slidenum">
              <a:rPr lang="en-US"/>
              <a:pPr/>
              <a:t>7</a:t>
            </a:fld>
            <a:endParaRPr lang="en-US"/>
          </a:p>
        </p:txBody>
      </p:sp>
      <p:sp>
        <p:nvSpPr>
          <p:cNvPr id="8273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73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FAF52-35D9-A149-8DE6-725FEC4FA6D8}" type="slidenum">
              <a:rPr lang="en-US"/>
              <a:pPr/>
              <a:t>8</a:t>
            </a:fld>
            <a:endParaRPr lang="en-US"/>
          </a:p>
        </p:txBody>
      </p:sp>
      <p:sp>
        <p:nvSpPr>
          <p:cNvPr id="8294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FA162-AC0C-CC4A-A68B-91EE6CEF909B}" type="slidenum">
              <a:rPr lang="en-US"/>
              <a:pPr/>
              <a:t>9</a:t>
            </a:fld>
            <a:endParaRPr lang="en-US"/>
          </a:p>
        </p:txBody>
      </p:sp>
      <p:sp>
        <p:nvSpPr>
          <p:cNvPr id="8314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14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B3C82772-68E3-B045-840C-1033DC1F6EB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CB22BEB-FF44-C349-BB6E-2BCAB115BCA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2AFD650-2A56-1A4B-99CB-CBB474A54F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AB1FA96-3FB8-1748-9F33-4C5EBD79530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665B11E-4D5E-C446-B60B-D34DEE9C1B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9F20859-C5DC-B84B-900C-8E86428B394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8EEA1472-B930-3140-8DEE-B70FE59DBE8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C5F6191C-277B-A94F-92E7-FE3B2E1DE75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DA483F6-34B2-564F-9BE6-FF6B0D92618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D1E6599-8129-AF42-A946-8F52B835D45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DBAC374-3DFE-EA43-9EFA-EA1F7DC7EE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FD011F75-76EE-6243-99D2-32DED8A7A98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audio" Target="../media/audio5.bin"/><Relationship Id="rId6" Type="http://schemas.openxmlformats.org/officeDocument/2006/relationships/audio" Target="../media/audio6.bin"/><Relationship Id="rId7" Type="http://schemas.openxmlformats.org/officeDocument/2006/relationships/slideLayout" Target="../slideLayouts/slideLayout2.xml"/><Relationship Id="rId8" Type="http://schemas.openxmlformats.org/officeDocument/2006/relationships/notesSlide" Target="../notesSlides/notesSlide16.xml"/><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audio" Target="../media/audio1.bin"/><Relationship Id="rId2" Type="http://schemas.openxmlformats.org/officeDocument/2006/relationships/audio" Target="../media/audio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4082"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814083" name="Rectangle 3"/>
          <p:cNvSpPr>
            <a:spLocks noGrp="1" noChangeArrowheads="1"/>
          </p:cNvSpPr>
          <p:nvPr>
            <p:ph type="subTitle" idx="1"/>
          </p:nvPr>
        </p:nvSpPr>
        <p:spPr>
          <a:xfrm>
            <a:off x="457200" y="3352800"/>
            <a:ext cx="8229600" cy="1752600"/>
          </a:xfrm>
        </p:spPr>
        <p:txBody>
          <a:bodyPr/>
          <a:lstStyle/>
          <a:p>
            <a:r>
              <a:rPr lang="en-US"/>
              <a:t>Lecture 4</a:t>
            </a:r>
          </a:p>
          <a:p>
            <a:r>
              <a:rPr lang="en-US"/>
              <a:t>Sounds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32515" name="Text Box 3"/>
          <p:cNvSpPr txBox="1">
            <a:spLocks noChangeArrowheads="1"/>
          </p:cNvSpPr>
          <p:nvPr/>
        </p:nvSpPr>
        <p:spPr bwMode="auto">
          <a:xfrm>
            <a:off x="381000" y="1295400"/>
            <a:ext cx="8229600" cy="822325"/>
          </a:xfrm>
          <a:prstGeom prst="rect">
            <a:avLst/>
          </a:prstGeom>
          <a:noFill/>
          <a:ln w="9525">
            <a:noFill/>
            <a:miter lim="800000"/>
            <a:headEnd/>
            <a:tailEnd/>
          </a:ln>
        </p:spPr>
        <p:txBody>
          <a:bodyPr>
            <a:prstTxWarp prst="textNoShape">
              <a:avLst/>
            </a:prstTxWarp>
            <a:spAutoFit/>
          </a:bodyPr>
          <a:lstStyle/>
          <a:p>
            <a:r>
              <a:rPr lang="en-US" b="0"/>
              <a:t>Infants maintain contrasts being used in their language and lose all the others.    </a:t>
            </a:r>
          </a:p>
        </p:txBody>
      </p:sp>
      <p:sp>
        <p:nvSpPr>
          <p:cNvPr id="832516" name="Text Box 4"/>
          <p:cNvSpPr txBox="1">
            <a:spLocks noChangeArrowheads="1"/>
          </p:cNvSpPr>
          <p:nvPr/>
        </p:nvSpPr>
        <p:spPr bwMode="auto">
          <a:xfrm>
            <a:off x="152400" y="914400"/>
            <a:ext cx="39798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Maintenance &amp; Loss Theory</a:t>
            </a:r>
          </a:p>
        </p:txBody>
      </p:sp>
      <p:pic>
        <p:nvPicPr>
          <p:cNvPr id="832517" name="Picture 5"/>
          <p:cNvPicPr>
            <a:picLocks noChangeAspect="1" noChangeArrowheads="1"/>
          </p:cNvPicPr>
          <p:nvPr/>
        </p:nvPicPr>
        <p:blipFill>
          <a:blip r:embed="rId3"/>
          <a:srcRect/>
          <a:stretch>
            <a:fillRect/>
          </a:stretch>
        </p:blipFill>
        <p:spPr bwMode="auto">
          <a:xfrm>
            <a:off x="152400" y="3657600"/>
            <a:ext cx="1617663" cy="2514600"/>
          </a:xfrm>
          <a:prstGeom prst="rect">
            <a:avLst/>
          </a:prstGeom>
          <a:noFill/>
        </p:spPr>
      </p:pic>
      <p:sp>
        <p:nvSpPr>
          <p:cNvPr id="832518" name="Text Box 6"/>
          <p:cNvSpPr txBox="1">
            <a:spLocks noChangeArrowheads="1"/>
          </p:cNvSpPr>
          <p:nvPr/>
        </p:nvSpPr>
        <p:spPr bwMode="auto">
          <a:xfrm>
            <a:off x="228600" y="3200400"/>
            <a:ext cx="1531938"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Times" pitchFamily="-84" charset="0"/>
              </a:rPr>
              <a:t>Patricia Kuhl</a:t>
            </a:r>
          </a:p>
        </p:txBody>
      </p:sp>
      <p:sp>
        <p:nvSpPr>
          <p:cNvPr id="832519" name="Text Box 7"/>
          <p:cNvSpPr txBox="1">
            <a:spLocks noChangeArrowheads="1"/>
          </p:cNvSpPr>
          <p:nvPr/>
        </p:nvSpPr>
        <p:spPr bwMode="auto">
          <a:xfrm>
            <a:off x="3886200" y="1828800"/>
            <a:ext cx="3606800"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Sounds from Language 2</a:t>
            </a:r>
          </a:p>
        </p:txBody>
      </p:sp>
      <p:sp>
        <p:nvSpPr>
          <p:cNvPr id="832520" name="Text Box 8"/>
          <p:cNvSpPr txBox="1">
            <a:spLocks noChangeArrowheads="1"/>
          </p:cNvSpPr>
          <p:nvPr/>
        </p:nvSpPr>
        <p:spPr bwMode="auto">
          <a:xfrm>
            <a:off x="228600" y="6248400"/>
            <a:ext cx="2320925" cy="396875"/>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tx2"/>
                </a:solidFill>
                <a:latin typeface="Times" pitchFamily="-84" charset="0"/>
              </a:rPr>
              <a:t>“Perceptual Magnet”</a:t>
            </a:r>
          </a:p>
        </p:txBody>
      </p:sp>
      <p:sp>
        <p:nvSpPr>
          <p:cNvPr id="832521" name="Rectangle 9"/>
          <p:cNvSpPr>
            <a:spLocks noChangeArrowheads="1"/>
          </p:cNvSpPr>
          <p:nvPr/>
        </p:nvSpPr>
        <p:spPr bwMode="auto">
          <a:xfrm>
            <a:off x="4038600" y="2895600"/>
            <a:ext cx="3657600" cy="3352800"/>
          </a:xfrm>
          <a:prstGeom prst="rect">
            <a:avLst/>
          </a:prstGeom>
          <a:solidFill>
            <a:srgbClr val="C29EF1"/>
          </a:solidFill>
          <a:ln w="76200">
            <a:solidFill>
              <a:schemeClr val="tx1"/>
            </a:solidFill>
            <a:miter lim="800000"/>
            <a:headEnd/>
            <a:tailEnd/>
          </a:ln>
        </p:spPr>
        <p:txBody>
          <a:bodyPr wrap="none" anchor="ctr">
            <a:prstTxWarp prst="textNoShape">
              <a:avLst/>
            </a:prstTxWarp>
          </a:bodyPr>
          <a:lstStyle/>
          <a:p>
            <a:pPr algn="ctr"/>
            <a:endParaRPr lang="en-US" sz="1800" b="0">
              <a:solidFill>
                <a:schemeClr val="bg1"/>
              </a:solidFill>
            </a:endParaRPr>
          </a:p>
        </p:txBody>
      </p:sp>
      <p:sp>
        <p:nvSpPr>
          <p:cNvPr id="832522" name="Line 10"/>
          <p:cNvSpPr>
            <a:spLocks noChangeShapeType="1"/>
          </p:cNvSpPr>
          <p:nvPr/>
        </p:nvSpPr>
        <p:spPr bwMode="auto">
          <a:xfrm flipV="1">
            <a:off x="4038600" y="2895600"/>
            <a:ext cx="914400" cy="838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23" name="Line 11"/>
          <p:cNvSpPr>
            <a:spLocks noChangeShapeType="1"/>
          </p:cNvSpPr>
          <p:nvPr/>
        </p:nvSpPr>
        <p:spPr bwMode="auto">
          <a:xfrm flipV="1">
            <a:off x="4114800" y="2895600"/>
            <a:ext cx="1295400" cy="12954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24" name="Line 12"/>
          <p:cNvSpPr>
            <a:spLocks noChangeShapeType="1"/>
          </p:cNvSpPr>
          <p:nvPr/>
        </p:nvSpPr>
        <p:spPr bwMode="auto">
          <a:xfrm flipV="1">
            <a:off x="4038600" y="2895600"/>
            <a:ext cx="2362200" cy="1371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25" name="Line 13"/>
          <p:cNvSpPr>
            <a:spLocks noChangeShapeType="1"/>
          </p:cNvSpPr>
          <p:nvPr/>
        </p:nvSpPr>
        <p:spPr bwMode="auto">
          <a:xfrm flipV="1">
            <a:off x="4038600" y="3352800"/>
            <a:ext cx="3657600" cy="838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26" name="Line 14"/>
          <p:cNvSpPr>
            <a:spLocks noChangeShapeType="1"/>
          </p:cNvSpPr>
          <p:nvPr/>
        </p:nvSpPr>
        <p:spPr bwMode="auto">
          <a:xfrm flipV="1">
            <a:off x="4114800" y="3886200"/>
            <a:ext cx="1295400" cy="9144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27" name="Line 15"/>
          <p:cNvSpPr>
            <a:spLocks noChangeShapeType="1"/>
          </p:cNvSpPr>
          <p:nvPr/>
        </p:nvSpPr>
        <p:spPr bwMode="auto">
          <a:xfrm>
            <a:off x="5410200" y="3886200"/>
            <a:ext cx="2286000" cy="381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28" name="Line 16"/>
          <p:cNvSpPr>
            <a:spLocks noChangeShapeType="1"/>
          </p:cNvSpPr>
          <p:nvPr/>
        </p:nvSpPr>
        <p:spPr bwMode="auto">
          <a:xfrm flipV="1">
            <a:off x="4038600" y="4343400"/>
            <a:ext cx="3657600" cy="457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29" name="Line 17"/>
          <p:cNvSpPr>
            <a:spLocks noChangeShapeType="1"/>
          </p:cNvSpPr>
          <p:nvPr/>
        </p:nvSpPr>
        <p:spPr bwMode="auto">
          <a:xfrm>
            <a:off x="4953000" y="4724400"/>
            <a:ext cx="381000" cy="1524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30" name="Line 18"/>
          <p:cNvSpPr>
            <a:spLocks noChangeShapeType="1"/>
          </p:cNvSpPr>
          <p:nvPr/>
        </p:nvSpPr>
        <p:spPr bwMode="auto">
          <a:xfrm>
            <a:off x="4953000" y="4724400"/>
            <a:ext cx="1600200" cy="1524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31" name="Line 19"/>
          <p:cNvSpPr>
            <a:spLocks noChangeShapeType="1"/>
          </p:cNvSpPr>
          <p:nvPr/>
        </p:nvSpPr>
        <p:spPr bwMode="auto">
          <a:xfrm>
            <a:off x="5638800" y="4648200"/>
            <a:ext cx="2057400" cy="10668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32" name="Line 20"/>
          <p:cNvSpPr>
            <a:spLocks noChangeShapeType="1"/>
          </p:cNvSpPr>
          <p:nvPr/>
        </p:nvSpPr>
        <p:spPr bwMode="auto">
          <a:xfrm>
            <a:off x="6172200" y="4572000"/>
            <a:ext cx="1524000" cy="838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33" name="Line 21"/>
          <p:cNvSpPr>
            <a:spLocks noChangeShapeType="1"/>
          </p:cNvSpPr>
          <p:nvPr/>
        </p:nvSpPr>
        <p:spPr bwMode="auto">
          <a:xfrm>
            <a:off x="6781800" y="4495800"/>
            <a:ext cx="914400" cy="609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2534" name="Text Box 22"/>
          <p:cNvSpPr txBox="1">
            <a:spLocks noChangeArrowheads="1"/>
          </p:cNvSpPr>
          <p:nvPr/>
        </p:nvSpPr>
        <p:spPr bwMode="auto">
          <a:xfrm>
            <a:off x="4114800" y="3124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35" name="Text Box 23"/>
          <p:cNvSpPr txBox="1">
            <a:spLocks noChangeArrowheads="1"/>
          </p:cNvSpPr>
          <p:nvPr/>
        </p:nvSpPr>
        <p:spPr bwMode="auto">
          <a:xfrm>
            <a:off x="41910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36" name="Text Box 24"/>
          <p:cNvSpPr txBox="1">
            <a:spLocks noChangeArrowheads="1"/>
          </p:cNvSpPr>
          <p:nvPr/>
        </p:nvSpPr>
        <p:spPr bwMode="auto">
          <a:xfrm>
            <a:off x="42672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37" name="Text Box 25"/>
          <p:cNvSpPr txBox="1">
            <a:spLocks noChangeArrowheads="1"/>
          </p:cNvSpPr>
          <p:nvPr/>
        </p:nvSpPr>
        <p:spPr bwMode="auto">
          <a:xfrm>
            <a:off x="41148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38" name="Text Box 26"/>
          <p:cNvSpPr txBox="1">
            <a:spLocks noChangeArrowheads="1"/>
          </p:cNvSpPr>
          <p:nvPr/>
        </p:nvSpPr>
        <p:spPr bwMode="auto">
          <a:xfrm>
            <a:off x="5943600" y="3276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2539" name="Text Box 27"/>
          <p:cNvSpPr txBox="1">
            <a:spLocks noChangeArrowheads="1"/>
          </p:cNvSpPr>
          <p:nvPr/>
        </p:nvSpPr>
        <p:spPr bwMode="auto">
          <a:xfrm>
            <a:off x="60960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40" name="Text Box 28"/>
          <p:cNvSpPr txBox="1">
            <a:spLocks noChangeArrowheads="1"/>
          </p:cNvSpPr>
          <p:nvPr/>
        </p:nvSpPr>
        <p:spPr bwMode="auto">
          <a:xfrm>
            <a:off x="6019800" y="3352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41" name="Text Box 29"/>
          <p:cNvSpPr txBox="1">
            <a:spLocks noChangeArrowheads="1"/>
          </p:cNvSpPr>
          <p:nvPr/>
        </p:nvSpPr>
        <p:spPr bwMode="auto">
          <a:xfrm>
            <a:off x="6096000" y="3276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42" name="Text Box 30"/>
          <p:cNvSpPr txBox="1">
            <a:spLocks noChangeArrowheads="1"/>
          </p:cNvSpPr>
          <p:nvPr/>
        </p:nvSpPr>
        <p:spPr bwMode="auto">
          <a:xfrm>
            <a:off x="5867400" y="3352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43" name="Text Box 31"/>
          <p:cNvSpPr txBox="1">
            <a:spLocks noChangeArrowheads="1"/>
          </p:cNvSpPr>
          <p:nvPr/>
        </p:nvSpPr>
        <p:spPr bwMode="auto">
          <a:xfrm>
            <a:off x="5791200" y="3276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44" name="Text Box 32"/>
          <p:cNvSpPr txBox="1">
            <a:spLocks noChangeArrowheads="1"/>
          </p:cNvSpPr>
          <p:nvPr/>
        </p:nvSpPr>
        <p:spPr bwMode="auto">
          <a:xfrm>
            <a:off x="59436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45" name="Text Box 33"/>
          <p:cNvSpPr txBox="1">
            <a:spLocks noChangeArrowheads="1"/>
          </p:cNvSpPr>
          <p:nvPr/>
        </p:nvSpPr>
        <p:spPr bwMode="auto">
          <a:xfrm>
            <a:off x="7239000" y="4419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2546" name="Text Box 34"/>
          <p:cNvSpPr txBox="1">
            <a:spLocks noChangeArrowheads="1"/>
          </p:cNvSpPr>
          <p:nvPr/>
        </p:nvSpPr>
        <p:spPr bwMode="auto">
          <a:xfrm>
            <a:off x="7391400" y="4343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47" name="Text Box 35"/>
          <p:cNvSpPr txBox="1">
            <a:spLocks noChangeArrowheads="1"/>
          </p:cNvSpPr>
          <p:nvPr/>
        </p:nvSpPr>
        <p:spPr bwMode="auto">
          <a:xfrm>
            <a:off x="7315200" y="4495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48" name="Text Box 36"/>
          <p:cNvSpPr txBox="1">
            <a:spLocks noChangeArrowheads="1"/>
          </p:cNvSpPr>
          <p:nvPr/>
        </p:nvSpPr>
        <p:spPr bwMode="auto">
          <a:xfrm>
            <a:off x="7391400" y="4419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49" name="Text Box 37"/>
          <p:cNvSpPr txBox="1">
            <a:spLocks noChangeArrowheads="1"/>
          </p:cNvSpPr>
          <p:nvPr/>
        </p:nvSpPr>
        <p:spPr bwMode="auto">
          <a:xfrm>
            <a:off x="7162800" y="4495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50" name="Text Box 38"/>
          <p:cNvSpPr txBox="1">
            <a:spLocks noChangeArrowheads="1"/>
          </p:cNvSpPr>
          <p:nvPr/>
        </p:nvSpPr>
        <p:spPr bwMode="auto">
          <a:xfrm>
            <a:off x="7086600" y="4419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51" name="Text Box 39"/>
          <p:cNvSpPr txBox="1">
            <a:spLocks noChangeArrowheads="1"/>
          </p:cNvSpPr>
          <p:nvPr/>
        </p:nvSpPr>
        <p:spPr bwMode="auto">
          <a:xfrm>
            <a:off x="7239000" y="4343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52" name="Text Box 40"/>
          <p:cNvSpPr txBox="1">
            <a:spLocks noChangeArrowheads="1"/>
          </p:cNvSpPr>
          <p:nvPr/>
        </p:nvSpPr>
        <p:spPr bwMode="auto">
          <a:xfrm>
            <a:off x="5715000" y="49530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2553" name="Text Box 41"/>
          <p:cNvSpPr txBox="1">
            <a:spLocks noChangeArrowheads="1"/>
          </p:cNvSpPr>
          <p:nvPr/>
        </p:nvSpPr>
        <p:spPr bwMode="auto">
          <a:xfrm>
            <a:off x="5867400" y="4876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54" name="Text Box 42"/>
          <p:cNvSpPr txBox="1">
            <a:spLocks noChangeArrowheads="1"/>
          </p:cNvSpPr>
          <p:nvPr/>
        </p:nvSpPr>
        <p:spPr bwMode="auto">
          <a:xfrm>
            <a:off x="5791200" y="5029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55" name="Text Box 43"/>
          <p:cNvSpPr txBox="1">
            <a:spLocks noChangeArrowheads="1"/>
          </p:cNvSpPr>
          <p:nvPr/>
        </p:nvSpPr>
        <p:spPr bwMode="auto">
          <a:xfrm>
            <a:off x="5867400" y="4953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56" name="Text Box 44"/>
          <p:cNvSpPr txBox="1">
            <a:spLocks noChangeArrowheads="1"/>
          </p:cNvSpPr>
          <p:nvPr/>
        </p:nvSpPr>
        <p:spPr bwMode="auto">
          <a:xfrm>
            <a:off x="5638800" y="5029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57" name="Text Box 45"/>
          <p:cNvSpPr txBox="1">
            <a:spLocks noChangeArrowheads="1"/>
          </p:cNvSpPr>
          <p:nvPr/>
        </p:nvSpPr>
        <p:spPr bwMode="auto">
          <a:xfrm>
            <a:off x="5562600" y="4953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58" name="Text Box 46"/>
          <p:cNvSpPr txBox="1">
            <a:spLocks noChangeArrowheads="1"/>
          </p:cNvSpPr>
          <p:nvPr/>
        </p:nvSpPr>
        <p:spPr bwMode="auto">
          <a:xfrm>
            <a:off x="5715000" y="4876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59" name="Text Box 47"/>
          <p:cNvSpPr txBox="1">
            <a:spLocks noChangeArrowheads="1"/>
          </p:cNvSpPr>
          <p:nvPr/>
        </p:nvSpPr>
        <p:spPr bwMode="auto">
          <a:xfrm>
            <a:off x="4343400" y="56388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2560" name="Text Box 48"/>
          <p:cNvSpPr txBox="1">
            <a:spLocks noChangeArrowheads="1"/>
          </p:cNvSpPr>
          <p:nvPr/>
        </p:nvSpPr>
        <p:spPr bwMode="auto">
          <a:xfrm>
            <a:off x="44958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61" name="Text Box 49"/>
          <p:cNvSpPr txBox="1">
            <a:spLocks noChangeArrowheads="1"/>
          </p:cNvSpPr>
          <p:nvPr/>
        </p:nvSpPr>
        <p:spPr bwMode="auto">
          <a:xfrm>
            <a:off x="4419600" y="5715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62" name="Text Box 50"/>
          <p:cNvSpPr txBox="1">
            <a:spLocks noChangeArrowheads="1"/>
          </p:cNvSpPr>
          <p:nvPr/>
        </p:nvSpPr>
        <p:spPr bwMode="auto">
          <a:xfrm>
            <a:off x="44958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63" name="Text Box 51"/>
          <p:cNvSpPr txBox="1">
            <a:spLocks noChangeArrowheads="1"/>
          </p:cNvSpPr>
          <p:nvPr/>
        </p:nvSpPr>
        <p:spPr bwMode="auto">
          <a:xfrm>
            <a:off x="4267200" y="5715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64" name="Text Box 52"/>
          <p:cNvSpPr txBox="1">
            <a:spLocks noChangeArrowheads="1"/>
          </p:cNvSpPr>
          <p:nvPr/>
        </p:nvSpPr>
        <p:spPr bwMode="auto">
          <a:xfrm>
            <a:off x="41910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65" name="Text Box 53"/>
          <p:cNvSpPr txBox="1">
            <a:spLocks noChangeArrowheads="1"/>
          </p:cNvSpPr>
          <p:nvPr/>
        </p:nvSpPr>
        <p:spPr bwMode="auto">
          <a:xfrm>
            <a:off x="43434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2566" name="Text Box 54"/>
          <p:cNvSpPr txBox="1">
            <a:spLocks noChangeArrowheads="1"/>
          </p:cNvSpPr>
          <p:nvPr/>
        </p:nvSpPr>
        <p:spPr bwMode="auto">
          <a:xfrm>
            <a:off x="4479925" y="885825"/>
            <a:ext cx="2682875" cy="466725"/>
          </a:xfrm>
          <a:prstGeom prst="rect">
            <a:avLst/>
          </a:prstGeom>
          <a:noFill/>
          <a:ln w="9525">
            <a:solidFill>
              <a:schemeClr val="bg2"/>
            </a:solidFill>
            <a:miter lim="800000"/>
            <a:headEnd/>
            <a:tailEnd/>
          </a:ln>
        </p:spPr>
        <p:txBody>
          <a:bodyPr wrap="none">
            <a:prstTxWarp prst="textNoShape">
              <a:avLst/>
            </a:prstTxWarp>
            <a:spAutoFit/>
          </a:bodyPr>
          <a:lstStyle/>
          <a:p>
            <a:r>
              <a:rPr lang="en-US"/>
              <a:t>“Use it or lose 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34563" name="Text Box 3"/>
          <p:cNvSpPr txBox="1">
            <a:spLocks noChangeArrowheads="1"/>
          </p:cNvSpPr>
          <p:nvPr/>
        </p:nvSpPr>
        <p:spPr bwMode="auto">
          <a:xfrm>
            <a:off x="381000" y="1295400"/>
            <a:ext cx="8229600" cy="822325"/>
          </a:xfrm>
          <a:prstGeom prst="rect">
            <a:avLst/>
          </a:prstGeom>
          <a:noFill/>
          <a:ln w="9525">
            <a:noFill/>
            <a:miter lim="800000"/>
            <a:headEnd/>
            <a:tailEnd/>
          </a:ln>
        </p:spPr>
        <p:txBody>
          <a:bodyPr>
            <a:prstTxWarp prst="textNoShape">
              <a:avLst/>
            </a:prstTxWarp>
            <a:spAutoFit/>
          </a:bodyPr>
          <a:lstStyle/>
          <a:p>
            <a:r>
              <a:rPr lang="en-US" b="0"/>
              <a:t>Infants maintain contrasts being used in their language and lose all the others.    </a:t>
            </a:r>
          </a:p>
        </p:txBody>
      </p:sp>
      <p:sp>
        <p:nvSpPr>
          <p:cNvPr id="834564" name="Text Box 4"/>
          <p:cNvSpPr txBox="1">
            <a:spLocks noChangeArrowheads="1"/>
          </p:cNvSpPr>
          <p:nvPr/>
        </p:nvSpPr>
        <p:spPr bwMode="auto">
          <a:xfrm>
            <a:off x="152400" y="914400"/>
            <a:ext cx="39798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Maintenance &amp; Loss Theory</a:t>
            </a:r>
          </a:p>
        </p:txBody>
      </p:sp>
      <p:pic>
        <p:nvPicPr>
          <p:cNvPr id="834565" name="Picture 5"/>
          <p:cNvPicPr>
            <a:picLocks noChangeAspect="1" noChangeArrowheads="1"/>
          </p:cNvPicPr>
          <p:nvPr/>
        </p:nvPicPr>
        <p:blipFill>
          <a:blip r:embed="rId3"/>
          <a:srcRect/>
          <a:stretch>
            <a:fillRect/>
          </a:stretch>
        </p:blipFill>
        <p:spPr bwMode="auto">
          <a:xfrm>
            <a:off x="152400" y="3657600"/>
            <a:ext cx="1617663" cy="2514600"/>
          </a:xfrm>
          <a:prstGeom prst="rect">
            <a:avLst/>
          </a:prstGeom>
          <a:noFill/>
        </p:spPr>
      </p:pic>
      <p:sp>
        <p:nvSpPr>
          <p:cNvPr id="834566" name="Text Box 6"/>
          <p:cNvSpPr txBox="1">
            <a:spLocks noChangeArrowheads="1"/>
          </p:cNvSpPr>
          <p:nvPr/>
        </p:nvSpPr>
        <p:spPr bwMode="auto">
          <a:xfrm>
            <a:off x="228600" y="3200400"/>
            <a:ext cx="1531938"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Times" pitchFamily="-84" charset="0"/>
              </a:rPr>
              <a:t>Patricia Kuhl</a:t>
            </a:r>
          </a:p>
        </p:txBody>
      </p:sp>
      <p:sp>
        <p:nvSpPr>
          <p:cNvPr id="834567" name="Text Box 7"/>
          <p:cNvSpPr txBox="1">
            <a:spLocks noChangeArrowheads="1"/>
          </p:cNvSpPr>
          <p:nvPr/>
        </p:nvSpPr>
        <p:spPr bwMode="auto">
          <a:xfrm>
            <a:off x="228600" y="6248400"/>
            <a:ext cx="2320925" cy="396875"/>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tx2"/>
                </a:solidFill>
                <a:latin typeface="Times" pitchFamily="-84" charset="0"/>
              </a:rPr>
              <a:t>“Perceptual Magnet”</a:t>
            </a:r>
          </a:p>
        </p:txBody>
      </p:sp>
      <p:sp>
        <p:nvSpPr>
          <p:cNvPr id="834568" name="Rectangle 8"/>
          <p:cNvSpPr>
            <a:spLocks noChangeArrowheads="1"/>
          </p:cNvSpPr>
          <p:nvPr/>
        </p:nvSpPr>
        <p:spPr bwMode="auto">
          <a:xfrm>
            <a:off x="4038600" y="2895600"/>
            <a:ext cx="3657600" cy="3352800"/>
          </a:xfrm>
          <a:prstGeom prst="rect">
            <a:avLst/>
          </a:prstGeom>
          <a:solidFill>
            <a:srgbClr val="C29EF1"/>
          </a:solidFill>
          <a:ln w="76200">
            <a:solidFill>
              <a:schemeClr val="tx1"/>
            </a:solidFill>
            <a:miter lim="800000"/>
            <a:headEnd/>
            <a:tailEnd/>
          </a:ln>
        </p:spPr>
        <p:txBody>
          <a:bodyPr wrap="none" anchor="ctr">
            <a:prstTxWarp prst="textNoShape">
              <a:avLst/>
            </a:prstTxWarp>
          </a:bodyPr>
          <a:lstStyle/>
          <a:p>
            <a:pPr algn="ctr"/>
            <a:endParaRPr lang="en-US" sz="1800" b="0">
              <a:solidFill>
                <a:schemeClr val="bg1"/>
              </a:solidFill>
            </a:endParaRPr>
          </a:p>
        </p:txBody>
      </p:sp>
      <p:sp>
        <p:nvSpPr>
          <p:cNvPr id="834569" name="Line 9"/>
          <p:cNvSpPr>
            <a:spLocks noChangeShapeType="1"/>
          </p:cNvSpPr>
          <p:nvPr/>
        </p:nvSpPr>
        <p:spPr bwMode="auto">
          <a:xfrm flipV="1">
            <a:off x="4038600" y="2895600"/>
            <a:ext cx="914400" cy="838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4570" name="Line 10"/>
          <p:cNvSpPr>
            <a:spLocks noChangeShapeType="1"/>
          </p:cNvSpPr>
          <p:nvPr/>
        </p:nvSpPr>
        <p:spPr bwMode="auto">
          <a:xfrm flipV="1">
            <a:off x="4114800" y="2895600"/>
            <a:ext cx="1295400" cy="129540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834571" name="Line 11"/>
          <p:cNvSpPr>
            <a:spLocks noChangeShapeType="1"/>
          </p:cNvSpPr>
          <p:nvPr/>
        </p:nvSpPr>
        <p:spPr bwMode="auto">
          <a:xfrm flipV="1">
            <a:off x="4038600" y="2895600"/>
            <a:ext cx="2362200" cy="137160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834572" name="Line 12"/>
          <p:cNvSpPr>
            <a:spLocks noChangeShapeType="1"/>
          </p:cNvSpPr>
          <p:nvPr/>
        </p:nvSpPr>
        <p:spPr bwMode="auto">
          <a:xfrm flipV="1">
            <a:off x="4038600" y="3352800"/>
            <a:ext cx="3657600" cy="838200"/>
          </a:xfrm>
          <a:prstGeom prst="line">
            <a:avLst/>
          </a:prstGeom>
          <a:noFill/>
          <a:ln w="6350">
            <a:solidFill>
              <a:schemeClr val="tx1"/>
            </a:solidFill>
            <a:prstDash val="dash"/>
            <a:round/>
            <a:headEnd/>
            <a:tailEnd/>
          </a:ln>
        </p:spPr>
        <p:txBody>
          <a:bodyPr wrap="none" anchor="ctr">
            <a:prstTxWarp prst="textNoShape">
              <a:avLst/>
            </a:prstTxWarp>
          </a:bodyPr>
          <a:lstStyle/>
          <a:p>
            <a:endParaRPr lang="en-US"/>
          </a:p>
        </p:txBody>
      </p:sp>
      <p:sp>
        <p:nvSpPr>
          <p:cNvPr id="834573" name="Line 13"/>
          <p:cNvSpPr>
            <a:spLocks noChangeShapeType="1"/>
          </p:cNvSpPr>
          <p:nvPr/>
        </p:nvSpPr>
        <p:spPr bwMode="auto">
          <a:xfrm flipV="1">
            <a:off x="4114800" y="3886200"/>
            <a:ext cx="1295400" cy="91440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834574" name="Line 14"/>
          <p:cNvSpPr>
            <a:spLocks noChangeShapeType="1"/>
          </p:cNvSpPr>
          <p:nvPr/>
        </p:nvSpPr>
        <p:spPr bwMode="auto">
          <a:xfrm>
            <a:off x="5410200" y="3886200"/>
            <a:ext cx="2286000" cy="38100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834575" name="Line 15"/>
          <p:cNvSpPr>
            <a:spLocks noChangeShapeType="1"/>
          </p:cNvSpPr>
          <p:nvPr/>
        </p:nvSpPr>
        <p:spPr bwMode="auto">
          <a:xfrm flipV="1">
            <a:off x="4038600" y="4343400"/>
            <a:ext cx="3657600" cy="457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4576" name="Line 16"/>
          <p:cNvSpPr>
            <a:spLocks noChangeShapeType="1"/>
          </p:cNvSpPr>
          <p:nvPr/>
        </p:nvSpPr>
        <p:spPr bwMode="auto">
          <a:xfrm>
            <a:off x="4953000" y="4724400"/>
            <a:ext cx="381000" cy="1524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4577" name="Line 17"/>
          <p:cNvSpPr>
            <a:spLocks noChangeShapeType="1"/>
          </p:cNvSpPr>
          <p:nvPr/>
        </p:nvSpPr>
        <p:spPr bwMode="auto">
          <a:xfrm>
            <a:off x="4953000" y="4724400"/>
            <a:ext cx="1600200" cy="152400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834578" name="Line 18"/>
          <p:cNvSpPr>
            <a:spLocks noChangeShapeType="1"/>
          </p:cNvSpPr>
          <p:nvPr/>
        </p:nvSpPr>
        <p:spPr bwMode="auto">
          <a:xfrm>
            <a:off x="5638800" y="4648200"/>
            <a:ext cx="2057400" cy="10668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4579" name="Line 19"/>
          <p:cNvSpPr>
            <a:spLocks noChangeShapeType="1"/>
          </p:cNvSpPr>
          <p:nvPr/>
        </p:nvSpPr>
        <p:spPr bwMode="auto">
          <a:xfrm>
            <a:off x="6172200" y="4572000"/>
            <a:ext cx="1524000" cy="83820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834580" name="Line 20"/>
          <p:cNvSpPr>
            <a:spLocks noChangeShapeType="1"/>
          </p:cNvSpPr>
          <p:nvPr/>
        </p:nvSpPr>
        <p:spPr bwMode="auto">
          <a:xfrm>
            <a:off x="6781800" y="4495800"/>
            <a:ext cx="914400" cy="60960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834581" name="Text Box 21"/>
          <p:cNvSpPr txBox="1">
            <a:spLocks noChangeArrowheads="1"/>
          </p:cNvSpPr>
          <p:nvPr/>
        </p:nvSpPr>
        <p:spPr bwMode="auto">
          <a:xfrm>
            <a:off x="4114800" y="3124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82" name="Text Box 22"/>
          <p:cNvSpPr txBox="1">
            <a:spLocks noChangeArrowheads="1"/>
          </p:cNvSpPr>
          <p:nvPr/>
        </p:nvSpPr>
        <p:spPr bwMode="auto">
          <a:xfrm>
            <a:off x="41910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83" name="Text Box 23"/>
          <p:cNvSpPr txBox="1">
            <a:spLocks noChangeArrowheads="1"/>
          </p:cNvSpPr>
          <p:nvPr/>
        </p:nvSpPr>
        <p:spPr bwMode="auto">
          <a:xfrm>
            <a:off x="42672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84" name="Text Box 24"/>
          <p:cNvSpPr txBox="1">
            <a:spLocks noChangeArrowheads="1"/>
          </p:cNvSpPr>
          <p:nvPr/>
        </p:nvSpPr>
        <p:spPr bwMode="auto">
          <a:xfrm>
            <a:off x="41148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85" name="Text Box 25"/>
          <p:cNvSpPr txBox="1">
            <a:spLocks noChangeArrowheads="1"/>
          </p:cNvSpPr>
          <p:nvPr/>
        </p:nvSpPr>
        <p:spPr bwMode="auto">
          <a:xfrm>
            <a:off x="5943600" y="3276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4586" name="Text Box 26"/>
          <p:cNvSpPr txBox="1">
            <a:spLocks noChangeArrowheads="1"/>
          </p:cNvSpPr>
          <p:nvPr/>
        </p:nvSpPr>
        <p:spPr bwMode="auto">
          <a:xfrm>
            <a:off x="60960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87" name="Text Box 27"/>
          <p:cNvSpPr txBox="1">
            <a:spLocks noChangeArrowheads="1"/>
          </p:cNvSpPr>
          <p:nvPr/>
        </p:nvSpPr>
        <p:spPr bwMode="auto">
          <a:xfrm>
            <a:off x="6019800" y="3352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88" name="Text Box 28"/>
          <p:cNvSpPr txBox="1">
            <a:spLocks noChangeArrowheads="1"/>
          </p:cNvSpPr>
          <p:nvPr/>
        </p:nvSpPr>
        <p:spPr bwMode="auto">
          <a:xfrm>
            <a:off x="6096000" y="3276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89" name="Text Box 29"/>
          <p:cNvSpPr txBox="1">
            <a:spLocks noChangeArrowheads="1"/>
          </p:cNvSpPr>
          <p:nvPr/>
        </p:nvSpPr>
        <p:spPr bwMode="auto">
          <a:xfrm>
            <a:off x="5867400" y="3352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90" name="Text Box 30"/>
          <p:cNvSpPr txBox="1">
            <a:spLocks noChangeArrowheads="1"/>
          </p:cNvSpPr>
          <p:nvPr/>
        </p:nvSpPr>
        <p:spPr bwMode="auto">
          <a:xfrm>
            <a:off x="5791200" y="3276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91" name="Text Box 31"/>
          <p:cNvSpPr txBox="1">
            <a:spLocks noChangeArrowheads="1"/>
          </p:cNvSpPr>
          <p:nvPr/>
        </p:nvSpPr>
        <p:spPr bwMode="auto">
          <a:xfrm>
            <a:off x="59436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92" name="Text Box 32"/>
          <p:cNvSpPr txBox="1">
            <a:spLocks noChangeArrowheads="1"/>
          </p:cNvSpPr>
          <p:nvPr/>
        </p:nvSpPr>
        <p:spPr bwMode="auto">
          <a:xfrm>
            <a:off x="7239000" y="4419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4593" name="Text Box 33"/>
          <p:cNvSpPr txBox="1">
            <a:spLocks noChangeArrowheads="1"/>
          </p:cNvSpPr>
          <p:nvPr/>
        </p:nvSpPr>
        <p:spPr bwMode="auto">
          <a:xfrm>
            <a:off x="7391400" y="4343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94" name="Text Box 34"/>
          <p:cNvSpPr txBox="1">
            <a:spLocks noChangeArrowheads="1"/>
          </p:cNvSpPr>
          <p:nvPr/>
        </p:nvSpPr>
        <p:spPr bwMode="auto">
          <a:xfrm>
            <a:off x="7315200" y="4495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95" name="Text Box 35"/>
          <p:cNvSpPr txBox="1">
            <a:spLocks noChangeArrowheads="1"/>
          </p:cNvSpPr>
          <p:nvPr/>
        </p:nvSpPr>
        <p:spPr bwMode="auto">
          <a:xfrm>
            <a:off x="7391400" y="4419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96" name="Text Box 36"/>
          <p:cNvSpPr txBox="1">
            <a:spLocks noChangeArrowheads="1"/>
          </p:cNvSpPr>
          <p:nvPr/>
        </p:nvSpPr>
        <p:spPr bwMode="auto">
          <a:xfrm>
            <a:off x="7162800" y="4495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97" name="Text Box 37"/>
          <p:cNvSpPr txBox="1">
            <a:spLocks noChangeArrowheads="1"/>
          </p:cNvSpPr>
          <p:nvPr/>
        </p:nvSpPr>
        <p:spPr bwMode="auto">
          <a:xfrm>
            <a:off x="7086600" y="4419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98" name="Text Box 38"/>
          <p:cNvSpPr txBox="1">
            <a:spLocks noChangeArrowheads="1"/>
          </p:cNvSpPr>
          <p:nvPr/>
        </p:nvSpPr>
        <p:spPr bwMode="auto">
          <a:xfrm>
            <a:off x="7239000" y="4343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599" name="Text Box 39"/>
          <p:cNvSpPr txBox="1">
            <a:spLocks noChangeArrowheads="1"/>
          </p:cNvSpPr>
          <p:nvPr/>
        </p:nvSpPr>
        <p:spPr bwMode="auto">
          <a:xfrm>
            <a:off x="5715000" y="49530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4600" name="Text Box 40"/>
          <p:cNvSpPr txBox="1">
            <a:spLocks noChangeArrowheads="1"/>
          </p:cNvSpPr>
          <p:nvPr/>
        </p:nvSpPr>
        <p:spPr bwMode="auto">
          <a:xfrm>
            <a:off x="5867400" y="4876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01" name="Text Box 41"/>
          <p:cNvSpPr txBox="1">
            <a:spLocks noChangeArrowheads="1"/>
          </p:cNvSpPr>
          <p:nvPr/>
        </p:nvSpPr>
        <p:spPr bwMode="auto">
          <a:xfrm>
            <a:off x="5791200" y="5029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02" name="Text Box 42"/>
          <p:cNvSpPr txBox="1">
            <a:spLocks noChangeArrowheads="1"/>
          </p:cNvSpPr>
          <p:nvPr/>
        </p:nvSpPr>
        <p:spPr bwMode="auto">
          <a:xfrm>
            <a:off x="5867400" y="4953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03" name="Text Box 43"/>
          <p:cNvSpPr txBox="1">
            <a:spLocks noChangeArrowheads="1"/>
          </p:cNvSpPr>
          <p:nvPr/>
        </p:nvSpPr>
        <p:spPr bwMode="auto">
          <a:xfrm>
            <a:off x="5638800" y="5029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04" name="Text Box 44"/>
          <p:cNvSpPr txBox="1">
            <a:spLocks noChangeArrowheads="1"/>
          </p:cNvSpPr>
          <p:nvPr/>
        </p:nvSpPr>
        <p:spPr bwMode="auto">
          <a:xfrm>
            <a:off x="5562600" y="4953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05" name="Text Box 45"/>
          <p:cNvSpPr txBox="1">
            <a:spLocks noChangeArrowheads="1"/>
          </p:cNvSpPr>
          <p:nvPr/>
        </p:nvSpPr>
        <p:spPr bwMode="auto">
          <a:xfrm>
            <a:off x="5715000" y="4876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06" name="Text Box 46"/>
          <p:cNvSpPr txBox="1">
            <a:spLocks noChangeArrowheads="1"/>
          </p:cNvSpPr>
          <p:nvPr/>
        </p:nvSpPr>
        <p:spPr bwMode="auto">
          <a:xfrm>
            <a:off x="4343400" y="56388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4607" name="Text Box 47"/>
          <p:cNvSpPr txBox="1">
            <a:spLocks noChangeArrowheads="1"/>
          </p:cNvSpPr>
          <p:nvPr/>
        </p:nvSpPr>
        <p:spPr bwMode="auto">
          <a:xfrm>
            <a:off x="44958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08" name="Text Box 48"/>
          <p:cNvSpPr txBox="1">
            <a:spLocks noChangeArrowheads="1"/>
          </p:cNvSpPr>
          <p:nvPr/>
        </p:nvSpPr>
        <p:spPr bwMode="auto">
          <a:xfrm>
            <a:off x="4419600" y="5715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09" name="Text Box 49"/>
          <p:cNvSpPr txBox="1">
            <a:spLocks noChangeArrowheads="1"/>
          </p:cNvSpPr>
          <p:nvPr/>
        </p:nvSpPr>
        <p:spPr bwMode="auto">
          <a:xfrm>
            <a:off x="44958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10" name="Text Box 50"/>
          <p:cNvSpPr txBox="1">
            <a:spLocks noChangeArrowheads="1"/>
          </p:cNvSpPr>
          <p:nvPr/>
        </p:nvSpPr>
        <p:spPr bwMode="auto">
          <a:xfrm>
            <a:off x="4267200" y="5715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11" name="Text Box 51"/>
          <p:cNvSpPr txBox="1">
            <a:spLocks noChangeArrowheads="1"/>
          </p:cNvSpPr>
          <p:nvPr/>
        </p:nvSpPr>
        <p:spPr bwMode="auto">
          <a:xfrm>
            <a:off x="41910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12" name="Text Box 52"/>
          <p:cNvSpPr txBox="1">
            <a:spLocks noChangeArrowheads="1"/>
          </p:cNvSpPr>
          <p:nvPr/>
        </p:nvSpPr>
        <p:spPr bwMode="auto">
          <a:xfrm>
            <a:off x="43434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4613" name="Text Box 53"/>
          <p:cNvSpPr txBox="1">
            <a:spLocks noChangeArrowheads="1"/>
          </p:cNvSpPr>
          <p:nvPr/>
        </p:nvSpPr>
        <p:spPr bwMode="auto">
          <a:xfrm>
            <a:off x="3886200" y="1828800"/>
            <a:ext cx="5029200" cy="7016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Category boundaries that are maintained to keep these sound clusters distinct</a:t>
            </a:r>
          </a:p>
        </p:txBody>
      </p:sp>
      <p:sp>
        <p:nvSpPr>
          <p:cNvPr id="834614" name="Text Box 54"/>
          <p:cNvSpPr txBox="1">
            <a:spLocks noChangeArrowheads="1"/>
          </p:cNvSpPr>
          <p:nvPr/>
        </p:nvSpPr>
        <p:spPr bwMode="auto">
          <a:xfrm>
            <a:off x="4479925" y="885825"/>
            <a:ext cx="2682875" cy="466725"/>
          </a:xfrm>
          <a:prstGeom prst="rect">
            <a:avLst/>
          </a:prstGeom>
          <a:noFill/>
          <a:ln w="9525">
            <a:solidFill>
              <a:schemeClr val="bg2"/>
            </a:solidFill>
            <a:miter lim="800000"/>
            <a:headEnd/>
            <a:tailEnd/>
          </a:ln>
        </p:spPr>
        <p:txBody>
          <a:bodyPr wrap="none">
            <a:prstTxWarp prst="textNoShape">
              <a:avLst/>
            </a:prstTxWarp>
            <a:spAutoFit/>
          </a:bodyPr>
          <a:lstStyle/>
          <a:p>
            <a:r>
              <a:rPr lang="en-US"/>
              <a:t>“Use it or lose 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36611" name="Text Box 3"/>
          <p:cNvSpPr txBox="1">
            <a:spLocks noChangeArrowheads="1"/>
          </p:cNvSpPr>
          <p:nvPr/>
        </p:nvSpPr>
        <p:spPr bwMode="auto">
          <a:xfrm>
            <a:off x="381000" y="1295400"/>
            <a:ext cx="8229600" cy="822325"/>
          </a:xfrm>
          <a:prstGeom prst="rect">
            <a:avLst/>
          </a:prstGeom>
          <a:noFill/>
          <a:ln w="9525">
            <a:noFill/>
            <a:miter lim="800000"/>
            <a:headEnd/>
            <a:tailEnd/>
          </a:ln>
        </p:spPr>
        <p:txBody>
          <a:bodyPr>
            <a:prstTxWarp prst="textNoShape">
              <a:avLst/>
            </a:prstTxWarp>
            <a:spAutoFit/>
          </a:bodyPr>
          <a:lstStyle/>
          <a:p>
            <a:r>
              <a:rPr lang="en-US" b="0"/>
              <a:t>Infants maintain contrasts being used in their language and lose all the others.    </a:t>
            </a:r>
          </a:p>
        </p:txBody>
      </p:sp>
      <p:sp>
        <p:nvSpPr>
          <p:cNvPr id="836612" name="Text Box 4"/>
          <p:cNvSpPr txBox="1">
            <a:spLocks noChangeArrowheads="1"/>
          </p:cNvSpPr>
          <p:nvPr/>
        </p:nvSpPr>
        <p:spPr bwMode="auto">
          <a:xfrm>
            <a:off x="152400" y="914400"/>
            <a:ext cx="39798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Maintenance &amp; Loss Theory</a:t>
            </a:r>
          </a:p>
        </p:txBody>
      </p:sp>
      <p:pic>
        <p:nvPicPr>
          <p:cNvPr id="836613" name="Picture 5"/>
          <p:cNvPicPr>
            <a:picLocks noChangeAspect="1" noChangeArrowheads="1"/>
          </p:cNvPicPr>
          <p:nvPr/>
        </p:nvPicPr>
        <p:blipFill>
          <a:blip r:embed="rId3"/>
          <a:srcRect/>
          <a:stretch>
            <a:fillRect/>
          </a:stretch>
        </p:blipFill>
        <p:spPr bwMode="auto">
          <a:xfrm>
            <a:off x="152400" y="3657600"/>
            <a:ext cx="1617663" cy="2514600"/>
          </a:xfrm>
          <a:prstGeom prst="rect">
            <a:avLst/>
          </a:prstGeom>
          <a:noFill/>
        </p:spPr>
      </p:pic>
      <p:sp>
        <p:nvSpPr>
          <p:cNvPr id="836614" name="Text Box 6"/>
          <p:cNvSpPr txBox="1">
            <a:spLocks noChangeArrowheads="1"/>
          </p:cNvSpPr>
          <p:nvPr/>
        </p:nvSpPr>
        <p:spPr bwMode="auto">
          <a:xfrm>
            <a:off x="228600" y="3200400"/>
            <a:ext cx="1531938"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Times" pitchFamily="-84" charset="0"/>
              </a:rPr>
              <a:t>Patricia Kuhl</a:t>
            </a:r>
          </a:p>
        </p:txBody>
      </p:sp>
      <p:sp>
        <p:nvSpPr>
          <p:cNvPr id="836615" name="Text Box 7"/>
          <p:cNvSpPr txBox="1">
            <a:spLocks noChangeArrowheads="1"/>
          </p:cNvSpPr>
          <p:nvPr/>
        </p:nvSpPr>
        <p:spPr bwMode="auto">
          <a:xfrm>
            <a:off x="228600" y="6248400"/>
            <a:ext cx="2320925" cy="396875"/>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tx2"/>
                </a:solidFill>
                <a:latin typeface="Times" pitchFamily="-84" charset="0"/>
              </a:rPr>
              <a:t>“Perceptual Magnet”</a:t>
            </a:r>
          </a:p>
        </p:txBody>
      </p:sp>
      <p:sp>
        <p:nvSpPr>
          <p:cNvPr id="836616" name="Text Box 8"/>
          <p:cNvSpPr txBox="1">
            <a:spLocks noChangeArrowheads="1"/>
          </p:cNvSpPr>
          <p:nvPr/>
        </p:nvSpPr>
        <p:spPr bwMode="auto">
          <a:xfrm>
            <a:off x="3352800" y="1828800"/>
            <a:ext cx="5562600" cy="7016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Cross-linguistic variation in which contrasts are maintained, depending on language input</a:t>
            </a:r>
          </a:p>
        </p:txBody>
      </p:sp>
      <p:sp>
        <p:nvSpPr>
          <p:cNvPr id="836617" name="Text Box 9"/>
          <p:cNvSpPr txBox="1">
            <a:spLocks noChangeArrowheads="1"/>
          </p:cNvSpPr>
          <p:nvPr/>
        </p:nvSpPr>
        <p:spPr bwMode="auto">
          <a:xfrm>
            <a:off x="4479925" y="885825"/>
            <a:ext cx="2682875" cy="466725"/>
          </a:xfrm>
          <a:prstGeom prst="rect">
            <a:avLst/>
          </a:prstGeom>
          <a:noFill/>
          <a:ln w="9525">
            <a:solidFill>
              <a:schemeClr val="bg2"/>
            </a:solidFill>
            <a:miter lim="800000"/>
            <a:headEnd/>
            <a:tailEnd/>
          </a:ln>
        </p:spPr>
        <p:txBody>
          <a:bodyPr wrap="none">
            <a:prstTxWarp prst="textNoShape">
              <a:avLst/>
            </a:prstTxWarp>
            <a:spAutoFit/>
          </a:bodyPr>
          <a:lstStyle/>
          <a:p>
            <a:r>
              <a:rPr lang="en-US"/>
              <a:t>“Use it or lose it”</a:t>
            </a:r>
          </a:p>
        </p:txBody>
      </p:sp>
      <p:pic>
        <p:nvPicPr>
          <p:cNvPr id="836618" name="Picture 10"/>
          <p:cNvPicPr>
            <a:picLocks noChangeAspect="1" noChangeArrowheads="1"/>
          </p:cNvPicPr>
          <p:nvPr/>
        </p:nvPicPr>
        <p:blipFill>
          <a:blip r:embed="rId4"/>
          <a:srcRect/>
          <a:stretch>
            <a:fillRect/>
          </a:stretch>
        </p:blipFill>
        <p:spPr bwMode="auto">
          <a:xfrm>
            <a:off x="6096000" y="3200400"/>
            <a:ext cx="2617788" cy="2393950"/>
          </a:xfrm>
          <a:prstGeom prst="rect">
            <a:avLst/>
          </a:prstGeom>
          <a:noFill/>
          <a:ln w="63500">
            <a:solidFill>
              <a:schemeClr val="folHlink"/>
            </a:solidFill>
            <a:miter lim="800000"/>
            <a:headEnd/>
            <a:tailEnd/>
          </a:ln>
          <a:effectLst/>
        </p:spPr>
      </p:pic>
      <p:pic>
        <p:nvPicPr>
          <p:cNvPr id="836619" name="Picture 11"/>
          <p:cNvPicPr>
            <a:picLocks noChangeAspect="1" noChangeArrowheads="1"/>
          </p:cNvPicPr>
          <p:nvPr/>
        </p:nvPicPr>
        <p:blipFill>
          <a:blip r:embed="rId5"/>
          <a:srcRect/>
          <a:stretch>
            <a:fillRect/>
          </a:stretch>
        </p:blipFill>
        <p:spPr bwMode="auto">
          <a:xfrm>
            <a:off x="2590800" y="3154363"/>
            <a:ext cx="2743200" cy="2490787"/>
          </a:xfrm>
          <a:prstGeom prst="rect">
            <a:avLst/>
          </a:prstGeom>
          <a:noFill/>
          <a:ln w="63500">
            <a:solidFill>
              <a:schemeClr val="tx2"/>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38659" name="Text Box 3"/>
          <p:cNvSpPr txBox="1">
            <a:spLocks noChangeArrowheads="1"/>
          </p:cNvSpPr>
          <p:nvPr/>
        </p:nvSpPr>
        <p:spPr bwMode="auto">
          <a:xfrm>
            <a:off x="152400" y="1447800"/>
            <a:ext cx="8610600" cy="457200"/>
          </a:xfrm>
          <a:prstGeom prst="rect">
            <a:avLst/>
          </a:prstGeom>
          <a:noFill/>
          <a:ln w="9525">
            <a:noFill/>
            <a:miter lim="800000"/>
            <a:headEnd/>
            <a:tailEnd/>
          </a:ln>
        </p:spPr>
        <p:txBody>
          <a:bodyPr>
            <a:prstTxWarp prst="textNoShape">
              <a:avLst/>
            </a:prstTxWarp>
            <a:spAutoFit/>
          </a:bodyPr>
          <a:lstStyle/>
          <a:p>
            <a:r>
              <a:rPr lang="en-US" b="0"/>
              <a:t>Prediction for performance on non-native contrasts over time: </a:t>
            </a:r>
          </a:p>
        </p:txBody>
      </p:sp>
      <p:sp>
        <p:nvSpPr>
          <p:cNvPr id="838660" name="Text Box 4"/>
          <p:cNvSpPr txBox="1">
            <a:spLocks noChangeArrowheads="1"/>
          </p:cNvSpPr>
          <p:nvPr/>
        </p:nvSpPr>
        <p:spPr bwMode="auto">
          <a:xfrm>
            <a:off x="228600" y="914400"/>
            <a:ext cx="39798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Maintenance &amp; Loss Theory</a:t>
            </a:r>
          </a:p>
        </p:txBody>
      </p:sp>
      <p:sp>
        <p:nvSpPr>
          <p:cNvPr id="838661" name="Text Box 5"/>
          <p:cNvSpPr txBox="1">
            <a:spLocks noChangeArrowheads="1"/>
          </p:cNvSpPr>
          <p:nvPr/>
        </p:nvSpPr>
        <p:spPr bwMode="auto">
          <a:xfrm>
            <a:off x="762000" y="2133600"/>
            <a:ext cx="80772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Loss of discrimination ability is permanent and absolute</a:t>
            </a:r>
          </a:p>
        </p:txBody>
      </p:sp>
      <p:sp>
        <p:nvSpPr>
          <p:cNvPr id="838662" name="Text Box 6"/>
          <p:cNvSpPr txBox="1">
            <a:spLocks noChangeArrowheads="1"/>
          </p:cNvSpPr>
          <p:nvPr/>
        </p:nvSpPr>
        <p:spPr bwMode="auto">
          <a:xfrm>
            <a:off x="685800" y="2743200"/>
            <a:ext cx="4038600" cy="822325"/>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Should never be able to hear this distinction again</a:t>
            </a:r>
          </a:p>
        </p:txBody>
      </p:sp>
      <p:sp>
        <p:nvSpPr>
          <p:cNvPr id="838663" name="Text Box 7"/>
          <p:cNvSpPr txBox="1">
            <a:spLocks noChangeArrowheads="1"/>
          </p:cNvSpPr>
          <p:nvPr/>
        </p:nvSpPr>
        <p:spPr bwMode="auto">
          <a:xfrm>
            <a:off x="4479925" y="885825"/>
            <a:ext cx="2682875" cy="466725"/>
          </a:xfrm>
          <a:prstGeom prst="rect">
            <a:avLst/>
          </a:prstGeom>
          <a:noFill/>
          <a:ln w="9525">
            <a:solidFill>
              <a:schemeClr val="bg2"/>
            </a:solidFill>
            <a:miter lim="800000"/>
            <a:headEnd/>
            <a:tailEnd/>
          </a:ln>
        </p:spPr>
        <p:txBody>
          <a:bodyPr wrap="none">
            <a:prstTxWarp prst="textNoShape">
              <a:avLst/>
            </a:prstTxWarp>
            <a:spAutoFit/>
          </a:bodyPr>
          <a:lstStyle/>
          <a:p>
            <a:r>
              <a:rPr lang="en-US"/>
              <a:t>“Use it or lose it”</a:t>
            </a:r>
          </a:p>
        </p:txBody>
      </p:sp>
      <p:pic>
        <p:nvPicPr>
          <p:cNvPr id="838664" name="Picture 8"/>
          <p:cNvPicPr>
            <a:picLocks noChangeAspect="1" noChangeArrowheads="1"/>
          </p:cNvPicPr>
          <p:nvPr/>
        </p:nvPicPr>
        <p:blipFill>
          <a:blip r:embed="rId3"/>
          <a:srcRect/>
          <a:stretch>
            <a:fillRect/>
          </a:stretch>
        </p:blipFill>
        <p:spPr bwMode="auto">
          <a:xfrm>
            <a:off x="3429000" y="4114800"/>
            <a:ext cx="2617788" cy="2393950"/>
          </a:xfrm>
          <a:prstGeom prst="rect">
            <a:avLst/>
          </a:prstGeom>
          <a:noFill/>
          <a:ln w="63500">
            <a:solidFill>
              <a:schemeClr val="folHlink"/>
            </a:solidFill>
            <a:miter lim="800000"/>
            <a:headEnd/>
            <a:tailEnd/>
          </a:ln>
          <a:effectLst/>
        </p:spPr>
      </p:pic>
      <p:sp>
        <p:nvSpPr>
          <p:cNvPr id="838665" name="Line 9"/>
          <p:cNvSpPr>
            <a:spLocks noChangeShapeType="1"/>
          </p:cNvSpPr>
          <p:nvPr/>
        </p:nvSpPr>
        <p:spPr bwMode="auto">
          <a:xfrm flipH="1">
            <a:off x="4114800" y="3505200"/>
            <a:ext cx="228600" cy="838200"/>
          </a:xfrm>
          <a:prstGeom prst="line">
            <a:avLst/>
          </a:prstGeom>
          <a:noFill/>
          <a:ln w="63500">
            <a:solidFill>
              <a:schemeClr val="accent1"/>
            </a:solidFill>
            <a:round/>
            <a:headEnd/>
            <a:tailEnd type="triangle" w="med" len="med"/>
          </a:ln>
        </p:spPr>
        <p:txBody>
          <a:bodyPr wrap="none" anchor="ctr">
            <a:prstTxWarp prst="textNoShape">
              <a:avLst/>
            </a:prstTxWarp>
          </a:bodyPr>
          <a:lstStyle/>
          <a:p>
            <a:endParaRPr lang="en-US"/>
          </a:p>
        </p:txBody>
      </p:sp>
      <p:sp>
        <p:nvSpPr>
          <p:cNvPr id="838666" name="Line 10"/>
          <p:cNvSpPr>
            <a:spLocks noChangeShapeType="1"/>
          </p:cNvSpPr>
          <p:nvPr/>
        </p:nvSpPr>
        <p:spPr bwMode="auto">
          <a:xfrm>
            <a:off x="4343400" y="3505200"/>
            <a:ext cx="457200" cy="838200"/>
          </a:xfrm>
          <a:prstGeom prst="line">
            <a:avLst/>
          </a:prstGeom>
          <a:noFill/>
          <a:ln w="63500">
            <a:solidFill>
              <a:schemeClr val="accent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40707" name="Text Box 3"/>
          <p:cNvSpPr txBox="1">
            <a:spLocks noChangeArrowheads="1"/>
          </p:cNvSpPr>
          <p:nvPr/>
        </p:nvSpPr>
        <p:spPr bwMode="auto">
          <a:xfrm>
            <a:off x="762000" y="919163"/>
            <a:ext cx="648652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Problems with the Maintenance &amp; Loss Theory</a:t>
            </a:r>
            <a:endParaRPr lang="en-US" b="0">
              <a:solidFill>
                <a:schemeClr val="tx2"/>
              </a:solidFill>
              <a:effectLst>
                <a:outerShdw blurRad="38100" dist="38100" dir="2700000" algn="tl">
                  <a:srgbClr val="000000"/>
                </a:outerShdw>
              </a:effectLst>
            </a:endParaRPr>
          </a:p>
        </p:txBody>
      </p:sp>
      <p:pic>
        <p:nvPicPr>
          <p:cNvPr id="840708" name="Picture 4"/>
          <p:cNvPicPr>
            <a:picLocks noChangeAspect="1" noChangeArrowheads="1"/>
          </p:cNvPicPr>
          <p:nvPr/>
        </p:nvPicPr>
        <p:blipFill>
          <a:blip r:embed="rId3"/>
          <a:srcRect/>
          <a:stretch>
            <a:fillRect/>
          </a:stretch>
        </p:blipFill>
        <p:spPr bwMode="auto">
          <a:xfrm>
            <a:off x="6781800" y="2819400"/>
            <a:ext cx="1200150" cy="1600200"/>
          </a:xfrm>
          <a:prstGeom prst="rect">
            <a:avLst/>
          </a:prstGeom>
          <a:noFill/>
          <a:ln w="9525">
            <a:noFill/>
            <a:miter lim="800000"/>
            <a:headEnd/>
            <a:tailEnd/>
          </a:ln>
          <a:effectLst/>
        </p:spPr>
      </p:pic>
      <p:sp>
        <p:nvSpPr>
          <p:cNvPr id="840709" name="Text Box 5"/>
          <p:cNvSpPr txBox="1">
            <a:spLocks noChangeArrowheads="1"/>
          </p:cNvSpPr>
          <p:nvPr/>
        </p:nvSpPr>
        <p:spPr bwMode="auto">
          <a:xfrm>
            <a:off x="6629400" y="1905000"/>
            <a:ext cx="22860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Non-linguistic perception</a:t>
            </a:r>
          </a:p>
        </p:txBody>
      </p:sp>
      <p:sp>
        <p:nvSpPr>
          <p:cNvPr id="840710" name="Text Box 6"/>
          <p:cNvSpPr txBox="1">
            <a:spLocks noChangeArrowheads="1"/>
          </p:cNvSpPr>
          <p:nvPr/>
        </p:nvSpPr>
        <p:spPr bwMode="auto">
          <a:xfrm>
            <a:off x="685800" y="1600200"/>
            <a:ext cx="5486400" cy="4446588"/>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If it doesn’t sound like speech, adults can tell the difference.</a:t>
            </a:r>
            <a:r>
              <a:rPr lang="en-US" sz="2200" b="0"/>
              <a:t>  Werker &amp; Tees (1984) showed this with truncated portions of syllables of non-native contrasts.  They told subjects the sounds were water dropping into a bucket, and to tell them when the bucket changed.  Adults who could not perceive the difference when they heard the entire syllable could perceive the difference when they processed the consonant sounds separately as a non-linguistic sound - like water dropping into a bucket.</a:t>
            </a:r>
            <a:endParaRPr lang="en-US" sz="2200" b="0">
              <a:solidFill>
                <a:srgbClr val="9F4B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42755" name="Text Box 3"/>
          <p:cNvSpPr txBox="1">
            <a:spLocks noChangeArrowheads="1"/>
          </p:cNvSpPr>
          <p:nvPr/>
        </p:nvSpPr>
        <p:spPr bwMode="auto">
          <a:xfrm>
            <a:off x="762000" y="919163"/>
            <a:ext cx="648652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Problems with the Maintenance &amp; Loss Theory</a:t>
            </a:r>
            <a:endParaRPr lang="en-US" b="0">
              <a:solidFill>
                <a:schemeClr val="tx2"/>
              </a:solidFill>
              <a:effectLst>
                <a:outerShdw blurRad="38100" dist="38100" dir="2700000" algn="tl">
                  <a:srgbClr val="000000"/>
                </a:outerShdw>
              </a:effectLst>
            </a:endParaRPr>
          </a:p>
        </p:txBody>
      </p:sp>
      <p:sp>
        <p:nvSpPr>
          <p:cNvPr id="842756" name="Text Box 4"/>
          <p:cNvSpPr txBox="1">
            <a:spLocks noChangeArrowheads="1"/>
          </p:cNvSpPr>
          <p:nvPr/>
        </p:nvSpPr>
        <p:spPr bwMode="auto">
          <a:xfrm>
            <a:off x="914400" y="1752600"/>
            <a:ext cx="7467600" cy="3013075"/>
          </a:xfrm>
          <a:prstGeom prst="rect">
            <a:avLst/>
          </a:prstGeom>
          <a:noFill/>
          <a:ln w="9525">
            <a:noFill/>
            <a:miter lim="800000"/>
            <a:headEnd/>
            <a:tailEnd/>
          </a:ln>
        </p:spPr>
        <p:txBody>
          <a:bodyPr>
            <a:prstTxWarp prst="textNoShape">
              <a:avLst/>
            </a:prstTxWarp>
            <a:spAutoFit/>
          </a:bodyPr>
          <a:lstStyle/>
          <a:p>
            <a:r>
              <a:rPr lang="en-US" b="0"/>
              <a:t>Pisoni et al. (1982), Werker &amp; Logan (1985): </a:t>
            </a:r>
            <a:r>
              <a:rPr lang="en-US" b="0">
                <a:solidFill>
                  <a:schemeClr val="folHlink"/>
                </a:solidFill>
              </a:rPr>
              <a:t>adults can be trained</a:t>
            </a:r>
            <a:r>
              <a:rPr lang="en-US" b="0"/>
              <a:t> if given enough trials or tested in sensitive procedures with low memory demands.</a:t>
            </a:r>
          </a:p>
          <a:p>
            <a:endParaRPr lang="en-US" b="0"/>
          </a:p>
          <a:p>
            <a:r>
              <a:rPr lang="en-US" b="0"/>
              <a:t>Maintenance &amp; Loss would predict that this ability should be irrevocably lost - and it shouldn’t matter how much training adults receive, or how the task is manipulated to help them.</a:t>
            </a:r>
            <a:endParaRPr lang="en-US" b="0">
              <a:solidFill>
                <a:srgbClr val="9F4B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802" name="Text Box 2"/>
          <p:cNvSpPr txBox="1">
            <a:spLocks noChangeArrowheads="1"/>
          </p:cNvSpPr>
          <p:nvPr/>
        </p:nvSpPr>
        <p:spPr bwMode="auto">
          <a:xfrm>
            <a:off x="304800" y="1447800"/>
            <a:ext cx="8382000" cy="1552575"/>
          </a:xfrm>
          <a:prstGeom prst="rect">
            <a:avLst/>
          </a:prstGeom>
          <a:noFill/>
          <a:ln w="9525">
            <a:noFill/>
            <a:miter lim="800000"/>
            <a:headEnd/>
            <a:tailEnd/>
          </a:ln>
        </p:spPr>
        <p:txBody>
          <a:bodyPr>
            <a:prstTxWarp prst="textNoShape">
              <a:avLst/>
            </a:prstTxWarp>
            <a:spAutoFit/>
          </a:bodyPr>
          <a:lstStyle/>
          <a:p>
            <a:r>
              <a:rPr lang="en-US" b="0"/>
              <a:t>Some non-native contrasts are easy for older infants and adults to discriminate, even though these sounds are never heard in their own languages.  (Click languages (Zulu) - click sounds like “tsk tsk” nonspeech)</a:t>
            </a:r>
            <a:endParaRPr lang="en-US" b="0">
              <a:solidFill>
                <a:srgbClr val="9F4BFF"/>
              </a:solidFill>
              <a:effectLst>
                <a:outerShdw blurRad="38100" dist="38100" dir="2700000" algn="tl">
                  <a:srgbClr val="000000"/>
                </a:outerShdw>
              </a:effectLst>
            </a:endParaRPr>
          </a:p>
        </p:txBody>
      </p:sp>
      <p:pic>
        <p:nvPicPr>
          <p:cNvPr id="844803" name="Picture 3"/>
          <p:cNvPicPr>
            <a:picLocks noChangeAspect="1" noChangeArrowheads="1"/>
          </p:cNvPicPr>
          <p:nvPr/>
        </p:nvPicPr>
        <p:blipFill>
          <a:blip r:embed="rId9"/>
          <a:srcRect/>
          <a:stretch>
            <a:fillRect/>
          </a:stretch>
        </p:blipFill>
        <p:spPr bwMode="auto">
          <a:xfrm>
            <a:off x="1524000" y="3276600"/>
            <a:ext cx="4810125" cy="808038"/>
          </a:xfrm>
          <a:prstGeom prst="rect">
            <a:avLst/>
          </a:prstGeom>
          <a:noFill/>
          <a:ln w="9525">
            <a:noFill/>
            <a:miter lim="800000"/>
            <a:headEnd/>
            <a:tailEnd/>
          </a:ln>
          <a:effectLst/>
        </p:spPr>
      </p:pic>
      <p:sp>
        <p:nvSpPr>
          <p:cNvPr id="844804" name="Oval 4"/>
          <p:cNvSpPr>
            <a:spLocks noChangeArrowheads="1"/>
          </p:cNvSpPr>
          <p:nvPr/>
        </p:nvSpPr>
        <p:spPr bwMode="auto">
          <a:xfrm>
            <a:off x="2895600" y="3505200"/>
            <a:ext cx="152400" cy="457200"/>
          </a:xfrm>
          <a:prstGeom prst="ellipse">
            <a:avLst/>
          </a:prstGeom>
          <a:solidFill>
            <a:schemeClr val="bg2">
              <a:alpha val="46001"/>
            </a:schemeClr>
          </a:solidFill>
          <a:ln w="9525">
            <a:solidFill>
              <a:schemeClr val="bg2"/>
            </a:solidFill>
            <a:round/>
            <a:headEnd/>
            <a:tailEnd/>
          </a:ln>
        </p:spPr>
        <p:txBody>
          <a:bodyPr wrap="none" anchor="ctr">
            <a:prstTxWarp prst="textNoShape">
              <a:avLst/>
            </a:prstTxWarp>
          </a:bodyPr>
          <a:lstStyle/>
          <a:p>
            <a:endParaRPr lang="en-US"/>
          </a:p>
        </p:txBody>
      </p:sp>
      <p:sp>
        <p:nvSpPr>
          <p:cNvPr id="844805" name="Oval 5"/>
          <p:cNvSpPr>
            <a:spLocks noChangeArrowheads="1"/>
          </p:cNvSpPr>
          <p:nvPr/>
        </p:nvSpPr>
        <p:spPr bwMode="auto">
          <a:xfrm>
            <a:off x="4114800" y="3505200"/>
            <a:ext cx="152400" cy="457200"/>
          </a:xfrm>
          <a:prstGeom prst="ellipse">
            <a:avLst/>
          </a:prstGeom>
          <a:solidFill>
            <a:schemeClr val="bg2">
              <a:alpha val="46001"/>
            </a:schemeClr>
          </a:solidFill>
          <a:ln w="9525">
            <a:solidFill>
              <a:schemeClr val="bg2"/>
            </a:solidFill>
            <a:round/>
            <a:headEnd/>
            <a:tailEnd/>
          </a:ln>
        </p:spPr>
        <p:txBody>
          <a:bodyPr wrap="none" anchor="ctr">
            <a:prstTxWarp prst="textNoShape">
              <a:avLst/>
            </a:prstTxWarp>
          </a:bodyPr>
          <a:lstStyle/>
          <a:p>
            <a:endParaRPr lang="en-US"/>
          </a:p>
        </p:txBody>
      </p:sp>
      <p:sp>
        <p:nvSpPr>
          <p:cNvPr id="844806" name="Oval 6"/>
          <p:cNvSpPr>
            <a:spLocks noChangeArrowheads="1"/>
          </p:cNvSpPr>
          <p:nvPr/>
        </p:nvSpPr>
        <p:spPr bwMode="auto">
          <a:xfrm>
            <a:off x="4572000" y="3505200"/>
            <a:ext cx="152400" cy="457200"/>
          </a:xfrm>
          <a:prstGeom prst="ellipse">
            <a:avLst/>
          </a:prstGeom>
          <a:solidFill>
            <a:schemeClr val="bg2">
              <a:alpha val="46001"/>
            </a:schemeClr>
          </a:solidFill>
          <a:ln w="9525">
            <a:solidFill>
              <a:schemeClr val="bg2"/>
            </a:solidFill>
            <a:round/>
            <a:headEnd/>
            <a:tailEnd/>
          </a:ln>
        </p:spPr>
        <p:txBody>
          <a:bodyPr wrap="none" anchor="ctr">
            <a:prstTxWarp prst="textNoShape">
              <a:avLst/>
            </a:prstTxWarp>
          </a:bodyPr>
          <a:lstStyle/>
          <a:p>
            <a:endParaRPr lang="en-US"/>
          </a:p>
        </p:txBody>
      </p:sp>
      <p:sp>
        <p:nvSpPr>
          <p:cNvPr id="844807" name="Oval 7"/>
          <p:cNvSpPr>
            <a:spLocks noChangeArrowheads="1"/>
          </p:cNvSpPr>
          <p:nvPr/>
        </p:nvSpPr>
        <p:spPr bwMode="auto">
          <a:xfrm>
            <a:off x="5410200" y="3505200"/>
            <a:ext cx="228600" cy="457200"/>
          </a:xfrm>
          <a:prstGeom prst="ellipse">
            <a:avLst/>
          </a:prstGeom>
          <a:solidFill>
            <a:schemeClr val="bg2">
              <a:alpha val="46001"/>
            </a:schemeClr>
          </a:solidFill>
          <a:ln w="9525">
            <a:solidFill>
              <a:schemeClr val="bg2"/>
            </a:solidFill>
            <a:round/>
            <a:headEnd/>
            <a:tailEnd/>
          </a:ln>
        </p:spPr>
        <p:txBody>
          <a:bodyPr wrap="none" anchor="ctr">
            <a:prstTxWarp prst="textNoShape">
              <a:avLst/>
            </a:prstTxWarp>
          </a:bodyPr>
          <a:lstStyle/>
          <a:p>
            <a:endParaRPr lang="en-US"/>
          </a:p>
        </p:txBody>
      </p:sp>
      <p:pic>
        <p:nvPicPr>
          <p:cNvPr id="844808" name="Picture 8">
            <a:hlinkClick r:id="" action="ppaction://media"/>
          </p:cNvPr>
          <p:cNvPicPr>
            <a:picLocks noRot="1" noChangeAspect="1" noChangeArrowheads="1"/>
          </p:cNvPicPr>
          <p:nvPr>
            <a:wavAudioFile r:embed="rId1" name="Embedded Sound 39"/>
          </p:nvPr>
        </p:nvPicPr>
        <p:blipFill>
          <a:blip r:embed="rId10"/>
          <a:srcRect/>
          <a:stretch>
            <a:fillRect/>
          </a:stretch>
        </p:blipFill>
        <p:spPr bwMode="auto">
          <a:xfrm>
            <a:off x="2971800" y="4191000"/>
            <a:ext cx="406400" cy="406400"/>
          </a:xfrm>
          <a:prstGeom prst="rect">
            <a:avLst/>
          </a:prstGeom>
          <a:noFill/>
        </p:spPr>
      </p:pic>
      <p:pic>
        <p:nvPicPr>
          <p:cNvPr id="844809" name="Picture 9">
            <a:hlinkClick r:id="" action="ppaction://media"/>
          </p:cNvPr>
          <p:cNvPicPr>
            <a:picLocks noRot="1" noChangeAspect="1" noChangeArrowheads="1"/>
          </p:cNvPicPr>
          <p:nvPr>
            <a:wavAudioFile r:embed="rId2" name="Embedded Sound 40"/>
          </p:nvPr>
        </p:nvPicPr>
        <p:blipFill>
          <a:blip r:embed="rId10"/>
          <a:srcRect/>
          <a:stretch>
            <a:fillRect/>
          </a:stretch>
        </p:blipFill>
        <p:spPr bwMode="auto">
          <a:xfrm>
            <a:off x="4343400" y="4191000"/>
            <a:ext cx="406400" cy="406400"/>
          </a:xfrm>
          <a:prstGeom prst="rect">
            <a:avLst/>
          </a:prstGeom>
          <a:noFill/>
        </p:spPr>
      </p:pic>
      <p:pic>
        <p:nvPicPr>
          <p:cNvPr id="844810" name="Picture 10">
            <a:hlinkClick r:id="" action="ppaction://media"/>
          </p:cNvPr>
          <p:cNvPicPr>
            <a:picLocks noRot="1" noChangeAspect="1" noChangeArrowheads="1"/>
          </p:cNvPicPr>
          <p:nvPr>
            <a:wavAudioFile r:embed="rId3" name="Embedded Sound 41"/>
          </p:nvPr>
        </p:nvPicPr>
        <p:blipFill>
          <a:blip r:embed="rId10"/>
          <a:srcRect/>
          <a:stretch>
            <a:fillRect/>
          </a:stretch>
        </p:blipFill>
        <p:spPr bwMode="auto">
          <a:xfrm>
            <a:off x="5562600" y="4191000"/>
            <a:ext cx="406400" cy="406400"/>
          </a:xfrm>
          <a:prstGeom prst="rect">
            <a:avLst/>
          </a:prstGeom>
          <a:noFill/>
        </p:spPr>
      </p:pic>
      <p:pic>
        <p:nvPicPr>
          <p:cNvPr id="844811" name="Picture 11">
            <a:hlinkClick r:id="" action="ppaction://media"/>
          </p:cNvPr>
          <p:cNvPicPr>
            <a:picLocks noRot="1" noChangeAspect="1" noChangeArrowheads="1"/>
          </p:cNvPicPr>
          <p:nvPr>
            <a:wavAudioFile r:embed="rId4" name="Embedded Sound 42"/>
          </p:nvPr>
        </p:nvPicPr>
        <p:blipFill>
          <a:blip r:embed="rId10"/>
          <a:srcRect/>
          <a:stretch>
            <a:fillRect/>
          </a:stretch>
        </p:blipFill>
        <p:spPr bwMode="auto">
          <a:xfrm>
            <a:off x="2971800" y="4648200"/>
            <a:ext cx="406400" cy="406400"/>
          </a:xfrm>
          <a:prstGeom prst="rect">
            <a:avLst/>
          </a:prstGeom>
          <a:noFill/>
        </p:spPr>
      </p:pic>
      <p:pic>
        <p:nvPicPr>
          <p:cNvPr id="844812" name="Picture 12">
            <a:hlinkClick r:id="" action="ppaction://media"/>
          </p:cNvPr>
          <p:cNvPicPr>
            <a:picLocks noRot="1" noChangeAspect="1" noChangeArrowheads="1"/>
          </p:cNvPicPr>
          <p:nvPr>
            <a:wavAudioFile r:embed="rId5" name="Embedded Sound 43"/>
          </p:nvPr>
        </p:nvPicPr>
        <p:blipFill>
          <a:blip r:embed="rId10"/>
          <a:srcRect/>
          <a:stretch>
            <a:fillRect/>
          </a:stretch>
        </p:blipFill>
        <p:spPr bwMode="auto">
          <a:xfrm>
            <a:off x="4343400" y="4648200"/>
            <a:ext cx="406400" cy="406400"/>
          </a:xfrm>
          <a:prstGeom prst="rect">
            <a:avLst/>
          </a:prstGeom>
          <a:noFill/>
        </p:spPr>
      </p:pic>
      <p:pic>
        <p:nvPicPr>
          <p:cNvPr id="844813" name="Picture 13">
            <a:hlinkClick r:id="" action="ppaction://media"/>
          </p:cNvPr>
          <p:cNvPicPr>
            <a:picLocks noRot="1" noChangeAspect="1" noChangeArrowheads="1"/>
          </p:cNvPicPr>
          <p:nvPr>
            <a:wavAudioFile r:embed="rId6" name="Embedded Sound 44"/>
          </p:nvPr>
        </p:nvPicPr>
        <p:blipFill>
          <a:blip r:embed="rId10"/>
          <a:srcRect/>
          <a:stretch>
            <a:fillRect/>
          </a:stretch>
        </p:blipFill>
        <p:spPr bwMode="auto">
          <a:xfrm>
            <a:off x="5562600" y="4648200"/>
            <a:ext cx="406400" cy="406400"/>
          </a:xfrm>
          <a:prstGeom prst="rect">
            <a:avLst/>
          </a:prstGeom>
          <a:noFill/>
        </p:spPr>
      </p:pic>
      <p:sp>
        <p:nvSpPr>
          <p:cNvPr id="844814" name="Rectangle 14"/>
          <p:cNvSpPr>
            <a:spLocks noChangeArrowheads="1"/>
          </p:cNvSpPr>
          <p:nvPr/>
        </p:nvSpPr>
        <p:spPr bwMode="auto">
          <a:xfrm>
            <a:off x="762000" y="5410200"/>
            <a:ext cx="8077200" cy="822325"/>
          </a:xfrm>
          <a:prstGeom prst="rect">
            <a:avLst/>
          </a:prstGeom>
          <a:noFill/>
          <a:ln w="9525">
            <a:noFill/>
            <a:miter lim="800000"/>
            <a:headEnd/>
            <a:tailEnd/>
          </a:ln>
        </p:spPr>
        <p:txBody>
          <a:bodyPr>
            <a:prstTxWarp prst="textNoShape">
              <a:avLst/>
            </a:prstTxWarp>
            <a:spAutoFit/>
          </a:bodyPr>
          <a:lstStyle/>
          <a:p>
            <a:r>
              <a:rPr lang="en-US" b="0"/>
              <a:t>http://hctv.humnet.ucla.edu/departments/linguistics/VowelsandConsonants/course/chapter6/zulu/zulu.html</a:t>
            </a:r>
          </a:p>
        </p:txBody>
      </p:sp>
      <p:sp>
        <p:nvSpPr>
          <p:cNvPr id="844815" name="Rectangle 15"/>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44816" name="Rectangle 16"/>
          <p:cNvSpPr>
            <a:spLocks noChangeArrowheads="1"/>
          </p:cNvSpPr>
          <p:nvPr/>
        </p:nvSpPr>
        <p:spPr bwMode="auto">
          <a:xfrm>
            <a:off x="3886200" y="3276600"/>
            <a:ext cx="1066800" cy="1828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844817" name="Rectangle 17"/>
          <p:cNvSpPr>
            <a:spLocks noChangeArrowheads="1"/>
          </p:cNvSpPr>
          <p:nvPr/>
        </p:nvSpPr>
        <p:spPr bwMode="auto">
          <a:xfrm>
            <a:off x="1524000" y="3200400"/>
            <a:ext cx="1066800" cy="1828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844818" name="Text Box 18"/>
          <p:cNvSpPr txBox="1">
            <a:spLocks noChangeArrowheads="1"/>
          </p:cNvSpPr>
          <p:nvPr/>
        </p:nvSpPr>
        <p:spPr bwMode="auto">
          <a:xfrm>
            <a:off x="762000" y="919163"/>
            <a:ext cx="648652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Problems with the Maintenance &amp; Loss Theory</a:t>
            </a:r>
            <a:endParaRPr lang="en-US" b="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480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9" fill="hold"/>
                                        <p:tgtEl>
                                          <p:spTgt spid="844808"/>
                                        </p:tgtEl>
                                      </p:cBhvr>
                                    </p:cmd>
                                  </p:childTnLst>
                                </p:cTn>
                              </p:par>
                            </p:childTnLst>
                          </p:cTn>
                        </p:par>
                      </p:childTnLst>
                    </p:cTn>
                  </p:par>
                </p:childTnLst>
              </p:cTn>
              <p:nextCondLst>
                <p:cond evt="onClick" delay="0">
                  <p:tgtEl>
                    <p:spTgt spid="84480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44808"/>
                </p:tgtEl>
              </p:cMediaNode>
            </p:audio>
            <p:seq concurrent="1" nextAc="seek">
              <p:cTn id="8" restart="whenNotActive" fill="hold" evtFilter="cancelBubble" nodeType="interactiveSeq">
                <p:stCondLst>
                  <p:cond evt="onClick" delay="0">
                    <p:tgtEl>
                      <p:spTgt spid="84480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37" fill="hold"/>
                                        <p:tgtEl>
                                          <p:spTgt spid="844809"/>
                                        </p:tgtEl>
                                      </p:cBhvr>
                                    </p:cmd>
                                  </p:childTnLst>
                                </p:cTn>
                              </p:par>
                            </p:childTnLst>
                          </p:cTn>
                        </p:par>
                      </p:childTnLst>
                    </p:cTn>
                  </p:par>
                </p:childTnLst>
              </p:cTn>
              <p:nextCondLst>
                <p:cond evt="onClick" delay="0">
                  <p:tgtEl>
                    <p:spTgt spid="84480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44809"/>
                </p:tgtEl>
              </p:cMediaNode>
            </p:audio>
            <p:seq concurrent="1" nextAc="seek">
              <p:cTn id="14" restart="whenNotActive" fill="hold" evtFilter="cancelBubble" nodeType="interactiveSeq">
                <p:stCondLst>
                  <p:cond evt="onClick" delay="0">
                    <p:tgtEl>
                      <p:spTgt spid="8448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39" fill="hold"/>
                                        <p:tgtEl>
                                          <p:spTgt spid="844810"/>
                                        </p:tgtEl>
                                      </p:cBhvr>
                                    </p:cmd>
                                  </p:childTnLst>
                                </p:cTn>
                              </p:par>
                            </p:childTnLst>
                          </p:cTn>
                        </p:par>
                      </p:childTnLst>
                    </p:cTn>
                  </p:par>
                </p:childTnLst>
              </p:cTn>
              <p:nextCondLst>
                <p:cond evt="onClick" delay="0">
                  <p:tgtEl>
                    <p:spTgt spid="84481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844810"/>
                </p:tgtEl>
              </p:cMediaNode>
            </p:audio>
            <p:seq concurrent="1" nextAc="seek">
              <p:cTn id="20" restart="whenNotActive" fill="hold" evtFilter="cancelBubble" nodeType="interactiveSeq">
                <p:stCondLst>
                  <p:cond evt="onClick" delay="0">
                    <p:tgtEl>
                      <p:spTgt spid="84481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6" fill="hold"/>
                                        <p:tgtEl>
                                          <p:spTgt spid="844811"/>
                                        </p:tgtEl>
                                      </p:cBhvr>
                                    </p:cmd>
                                  </p:childTnLst>
                                </p:cTn>
                              </p:par>
                            </p:childTnLst>
                          </p:cTn>
                        </p:par>
                      </p:childTnLst>
                    </p:cTn>
                  </p:par>
                </p:childTnLst>
              </p:cTn>
              <p:nextCondLst>
                <p:cond evt="onClick" delay="0">
                  <p:tgtEl>
                    <p:spTgt spid="844811"/>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844811"/>
                </p:tgtEl>
              </p:cMediaNode>
            </p:audio>
            <p:seq concurrent="1" nextAc="seek">
              <p:cTn id="26" restart="whenNotActive" fill="hold" evtFilter="cancelBubble" nodeType="interactiveSeq">
                <p:stCondLst>
                  <p:cond evt="onClick" delay="0">
                    <p:tgtEl>
                      <p:spTgt spid="84481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31" fill="hold"/>
                                        <p:tgtEl>
                                          <p:spTgt spid="844812"/>
                                        </p:tgtEl>
                                      </p:cBhvr>
                                    </p:cmd>
                                  </p:childTnLst>
                                </p:cTn>
                              </p:par>
                            </p:childTnLst>
                          </p:cTn>
                        </p:par>
                      </p:childTnLst>
                    </p:cTn>
                  </p:par>
                </p:childTnLst>
              </p:cTn>
              <p:nextCondLst>
                <p:cond evt="onClick" delay="0">
                  <p:tgtEl>
                    <p:spTgt spid="844812"/>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844812"/>
                </p:tgtEl>
              </p:cMediaNode>
            </p:audio>
            <p:seq concurrent="1" nextAc="seek">
              <p:cTn id="32" restart="whenNotActive" fill="hold" evtFilter="cancelBubble" nodeType="interactiveSeq">
                <p:stCondLst>
                  <p:cond evt="onClick" delay="0">
                    <p:tgtEl>
                      <p:spTgt spid="844813"/>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55" fill="hold"/>
                                        <p:tgtEl>
                                          <p:spTgt spid="844813"/>
                                        </p:tgtEl>
                                      </p:cBhvr>
                                    </p:cmd>
                                  </p:childTnLst>
                                </p:cTn>
                              </p:par>
                            </p:childTnLst>
                          </p:cTn>
                        </p:par>
                      </p:childTnLst>
                    </p:cTn>
                  </p:par>
                </p:childTnLst>
              </p:cTn>
              <p:nextCondLst>
                <p:cond evt="onClick" delay="0">
                  <p:tgtEl>
                    <p:spTgt spid="844813"/>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844813"/>
                </p:tgtEl>
              </p:cMediaNode>
            </p:audi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685800" y="0"/>
            <a:ext cx="7772400" cy="1143000"/>
          </a:xfrm>
          <a:noFill/>
          <a:ln/>
        </p:spPr>
        <p:txBody>
          <a:bodyPr/>
          <a:lstStyle/>
          <a:p>
            <a:r>
              <a:rPr lang="en-US" sz="3200"/>
              <a:t>How change happens</a:t>
            </a:r>
          </a:p>
        </p:txBody>
      </p:sp>
      <p:pic>
        <p:nvPicPr>
          <p:cNvPr id="846851" name="Picture 3"/>
          <p:cNvPicPr>
            <a:picLocks noChangeAspect="1" noChangeArrowheads="1"/>
          </p:cNvPicPr>
          <p:nvPr/>
        </p:nvPicPr>
        <p:blipFill>
          <a:blip r:embed="rId3"/>
          <a:srcRect/>
          <a:stretch>
            <a:fillRect/>
          </a:stretch>
        </p:blipFill>
        <p:spPr bwMode="auto">
          <a:xfrm>
            <a:off x="1371600" y="2286000"/>
            <a:ext cx="1308100" cy="1174750"/>
          </a:xfrm>
          <a:prstGeom prst="rect">
            <a:avLst/>
          </a:prstGeom>
          <a:noFill/>
          <a:ln w="9525">
            <a:noFill/>
            <a:miter lim="800000"/>
            <a:headEnd/>
            <a:tailEnd/>
          </a:ln>
          <a:effectLst/>
        </p:spPr>
      </p:pic>
      <p:sp>
        <p:nvSpPr>
          <p:cNvPr id="846852" name="Text Box 4"/>
          <p:cNvSpPr txBox="1">
            <a:spLocks noChangeArrowheads="1"/>
          </p:cNvSpPr>
          <p:nvPr/>
        </p:nvSpPr>
        <p:spPr bwMode="auto">
          <a:xfrm>
            <a:off x="1295400" y="1905000"/>
            <a:ext cx="1530350"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Times" pitchFamily="-84" charset="0"/>
              </a:rPr>
              <a:t>Janet Werker</a:t>
            </a:r>
          </a:p>
        </p:txBody>
      </p:sp>
      <p:sp>
        <p:nvSpPr>
          <p:cNvPr id="846853" name="Rectangle 5"/>
          <p:cNvSpPr>
            <a:spLocks noChangeArrowheads="1"/>
          </p:cNvSpPr>
          <p:nvPr/>
        </p:nvSpPr>
        <p:spPr bwMode="auto">
          <a:xfrm>
            <a:off x="1828800" y="914400"/>
            <a:ext cx="577532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Another theory: Functional reorganization</a:t>
            </a:r>
          </a:p>
        </p:txBody>
      </p:sp>
      <p:sp>
        <p:nvSpPr>
          <p:cNvPr id="846854" name="Rectangle 6"/>
          <p:cNvSpPr>
            <a:spLocks noChangeArrowheads="1"/>
          </p:cNvSpPr>
          <p:nvPr/>
        </p:nvSpPr>
        <p:spPr bwMode="auto">
          <a:xfrm>
            <a:off x="3581400" y="2362200"/>
            <a:ext cx="4813300" cy="3441700"/>
          </a:xfrm>
          <a:prstGeom prst="rect">
            <a:avLst/>
          </a:prstGeom>
          <a:solidFill>
            <a:schemeClr val="accent1">
              <a:alpha val="25000"/>
            </a:schemeClr>
          </a:solidFill>
          <a:ln w="38100">
            <a:solidFill>
              <a:schemeClr val="bg2"/>
            </a:solidFill>
            <a:miter lim="800000"/>
            <a:headEnd/>
            <a:tailEnd/>
          </a:ln>
          <a:effectLst/>
        </p:spPr>
        <p:txBody>
          <a:bodyPr wrap="none" anchor="ctr">
            <a:prstTxWarp prst="textNoShape">
              <a:avLst/>
            </a:prstTxWarp>
          </a:bodyPr>
          <a:lstStyle/>
          <a:p>
            <a:pPr algn="ctr"/>
            <a:endParaRPr lang="en-US" sz="1800" b="0">
              <a:latin typeface="Tahoma" pitchFamily="-84" charset="0"/>
            </a:endParaRPr>
          </a:p>
        </p:txBody>
      </p:sp>
      <p:grpSp>
        <p:nvGrpSpPr>
          <p:cNvPr id="846855" name="Group 7"/>
          <p:cNvGrpSpPr>
            <a:grpSpLocks/>
          </p:cNvGrpSpPr>
          <p:nvPr/>
        </p:nvGrpSpPr>
        <p:grpSpPr bwMode="auto">
          <a:xfrm>
            <a:off x="4346575" y="4241800"/>
            <a:ext cx="3578225" cy="1292225"/>
            <a:chOff x="1818" y="1936"/>
            <a:chExt cx="2254" cy="814"/>
          </a:xfrm>
        </p:grpSpPr>
        <p:sp>
          <p:nvSpPr>
            <p:cNvPr id="846856" name="AutoShape 8"/>
            <p:cNvSpPr>
              <a:spLocks noChangeArrowheads="1"/>
            </p:cNvSpPr>
            <p:nvPr/>
          </p:nvSpPr>
          <p:spPr bwMode="auto">
            <a:xfrm>
              <a:off x="1818" y="1936"/>
              <a:ext cx="2254" cy="814"/>
            </a:xfrm>
            <a:prstGeom prst="parallelogram">
              <a:avLst>
                <a:gd name="adj" fmla="val 109557"/>
              </a:avLst>
            </a:prstGeom>
            <a:noFill/>
            <a:ln w="38100">
              <a:solidFill>
                <a:schemeClr val="bg2"/>
              </a:solidFill>
              <a:miter lim="800000"/>
              <a:headEnd/>
              <a:tailEnd/>
            </a:ln>
            <a:effectLst/>
          </p:spPr>
          <p:txBody>
            <a:bodyPr wrap="none" anchor="ctr">
              <a:prstTxWarp prst="textNoShape">
                <a:avLst/>
              </a:prstTxWarp>
            </a:bodyPr>
            <a:lstStyle/>
            <a:p>
              <a:endParaRPr lang="en-US"/>
            </a:p>
          </p:txBody>
        </p:sp>
        <p:sp>
          <p:nvSpPr>
            <p:cNvPr id="846857" name="Line 9"/>
            <p:cNvSpPr>
              <a:spLocks noChangeShapeType="1"/>
            </p:cNvSpPr>
            <p:nvPr/>
          </p:nvSpPr>
          <p:spPr bwMode="auto">
            <a:xfrm flipV="1">
              <a:off x="2254" y="1946"/>
              <a:ext cx="656" cy="598"/>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58" name="Line 10"/>
            <p:cNvSpPr>
              <a:spLocks noChangeShapeType="1"/>
            </p:cNvSpPr>
            <p:nvPr/>
          </p:nvSpPr>
          <p:spPr bwMode="auto">
            <a:xfrm flipV="1">
              <a:off x="2324" y="1936"/>
              <a:ext cx="865" cy="814"/>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59" name="Line 11"/>
            <p:cNvSpPr>
              <a:spLocks noChangeShapeType="1"/>
            </p:cNvSpPr>
            <p:nvPr/>
          </p:nvSpPr>
          <p:spPr bwMode="auto">
            <a:xfrm flipV="1">
              <a:off x="2891" y="1936"/>
              <a:ext cx="864" cy="814"/>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60" name="Line 12"/>
            <p:cNvSpPr>
              <a:spLocks noChangeShapeType="1"/>
            </p:cNvSpPr>
            <p:nvPr/>
          </p:nvSpPr>
          <p:spPr bwMode="auto">
            <a:xfrm>
              <a:off x="2478" y="2137"/>
              <a:ext cx="208"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61" name="Line 13"/>
            <p:cNvSpPr>
              <a:spLocks noChangeShapeType="1"/>
            </p:cNvSpPr>
            <p:nvPr/>
          </p:nvSpPr>
          <p:spPr bwMode="auto">
            <a:xfrm>
              <a:off x="2252" y="2324"/>
              <a:ext cx="1065"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62" name="Line 14"/>
            <p:cNvSpPr>
              <a:spLocks noChangeShapeType="1"/>
            </p:cNvSpPr>
            <p:nvPr/>
          </p:nvSpPr>
          <p:spPr bwMode="auto">
            <a:xfrm>
              <a:off x="2046" y="2549"/>
              <a:ext cx="1344"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63" name="Line 15"/>
            <p:cNvSpPr>
              <a:spLocks noChangeShapeType="1"/>
            </p:cNvSpPr>
            <p:nvPr/>
          </p:nvSpPr>
          <p:spPr bwMode="auto">
            <a:xfrm flipV="1">
              <a:off x="3097" y="1944"/>
              <a:ext cx="400" cy="366"/>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64" name="Line 16"/>
            <p:cNvSpPr>
              <a:spLocks noChangeShapeType="1"/>
            </p:cNvSpPr>
            <p:nvPr/>
          </p:nvSpPr>
          <p:spPr bwMode="auto">
            <a:xfrm>
              <a:off x="2950" y="2137"/>
              <a:ext cx="896" cy="24"/>
            </a:xfrm>
            <a:prstGeom prst="line">
              <a:avLst/>
            </a:prstGeom>
            <a:noFill/>
            <a:ln w="38100">
              <a:solidFill>
                <a:schemeClr val="bg2"/>
              </a:solidFill>
              <a:round/>
              <a:headEnd/>
              <a:tailEnd/>
            </a:ln>
            <a:effectLst/>
          </p:spPr>
          <p:txBody>
            <a:bodyPr>
              <a:prstTxWarp prst="textNoShape">
                <a:avLst/>
              </a:prstTxWarp>
            </a:bodyPr>
            <a:lstStyle/>
            <a:p>
              <a:endParaRPr lang="en-US"/>
            </a:p>
          </p:txBody>
        </p:sp>
      </p:grpSp>
      <p:sp>
        <p:nvSpPr>
          <p:cNvPr id="846865" name="Text Box 17"/>
          <p:cNvSpPr txBox="1">
            <a:spLocks noChangeArrowheads="1"/>
          </p:cNvSpPr>
          <p:nvPr/>
        </p:nvSpPr>
        <p:spPr bwMode="auto">
          <a:xfrm>
            <a:off x="5216525" y="2433638"/>
            <a:ext cx="1466850" cy="457200"/>
          </a:xfrm>
          <a:prstGeom prst="rect">
            <a:avLst/>
          </a:prstGeom>
          <a:noFill/>
          <a:ln w="9525">
            <a:noFill/>
            <a:miter lim="800000"/>
            <a:headEnd/>
            <a:tailEnd/>
          </a:ln>
          <a:effectLst/>
        </p:spPr>
        <p:txBody>
          <a:bodyPr wrap="none">
            <a:prstTxWarp prst="textNoShape">
              <a:avLst/>
            </a:prstTxWarp>
            <a:spAutoFit/>
          </a:bodyPr>
          <a:lstStyle/>
          <a:p>
            <a:r>
              <a:rPr lang="en-US" b="0">
                <a:solidFill>
                  <a:schemeClr val="accent2"/>
                </a:solidFill>
                <a:latin typeface="Tahoma" pitchFamily="-84" charset="0"/>
              </a:rPr>
              <a:t>Phonetics</a:t>
            </a:r>
          </a:p>
        </p:txBody>
      </p:sp>
      <p:sp>
        <p:nvSpPr>
          <p:cNvPr id="846866" name="Text Box 18"/>
          <p:cNvSpPr txBox="1">
            <a:spLocks noChangeArrowheads="1"/>
          </p:cNvSpPr>
          <p:nvPr/>
        </p:nvSpPr>
        <p:spPr bwMode="auto">
          <a:xfrm>
            <a:off x="5343525" y="6103938"/>
            <a:ext cx="1427163" cy="457200"/>
          </a:xfrm>
          <a:prstGeom prst="rect">
            <a:avLst/>
          </a:prstGeom>
          <a:noFill/>
          <a:ln w="9525">
            <a:noFill/>
            <a:miter lim="800000"/>
            <a:headEnd/>
            <a:tailEnd/>
          </a:ln>
          <a:effectLst/>
        </p:spPr>
        <p:txBody>
          <a:bodyPr wrap="none">
            <a:prstTxWarp prst="textNoShape">
              <a:avLst/>
            </a:prstTxWarp>
            <a:spAutoFit/>
          </a:bodyPr>
          <a:lstStyle/>
          <a:p>
            <a:r>
              <a:rPr lang="en-US" b="0">
                <a:solidFill>
                  <a:schemeClr val="tx2"/>
                </a:solidFill>
                <a:latin typeface="Tahoma" pitchFamily="-84" charset="0"/>
              </a:rPr>
              <a:t>Acoustics</a:t>
            </a:r>
          </a:p>
        </p:txBody>
      </p:sp>
      <p:sp>
        <p:nvSpPr>
          <p:cNvPr id="846867" name="Text Box 19"/>
          <p:cNvSpPr txBox="1">
            <a:spLocks noChangeArrowheads="1"/>
          </p:cNvSpPr>
          <p:nvPr/>
        </p:nvSpPr>
        <p:spPr bwMode="auto">
          <a:xfrm>
            <a:off x="5140325" y="1633538"/>
            <a:ext cx="1577975" cy="457200"/>
          </a:xfrm>
          <a:prstGeom prst="rect">
            <a:avLst/>
          </a:prstGeom>
          <a:noFill/>
          <a:ln w="9525">
            <a:noFill/>
            <a:miter lim="800000"/>
            <a:headEnd/>
            <a:tailEnd/>
          </a:ln>
          <a:effectLst/>
        </p:spPr>
        <p:txBody>
          <a:bodyPr wrap="none">
            <a:prstTxWarp prst="textNoShape">
              <a:avLst/>
            </a:prstTxWarp>
            <a:spAutoFit/>
          </a:bodyPr>
          <a:lstStyle/>
          <a:p>
            <a:r>
              <a:rPr lang="en-US" b="0">
                <a:solidFill>
                  <a:schemeClr val="tx2"/>
                </a:solidFill>
                <a:latin typeface="Tahoma" pitchFamily="-84" charset="0"/>
              </a:rPr>
              <a:t>Phonology</a:t>
            </a:r>
          </a:p>
        </p:txBody>
      </p:sp>
      <p:sp>
        <p:nvSpPr>
          <p:cNvPr id="846868" name="AutoShape 20"/>
          <p:cNvSpPr>
            <a:spLocks noChangeArrowheads="1"/>
          </p:cNvSpPr>
          <p:nvPr/>
        </p:nvSpPr>
        <p:spPr bwMode="auto">
          <a:xfrm>
            <a:off x="5803900" y="5613400"/>
            <a:ext cx="406400" cy="495300"/>
          </a:xfrm>
          <a:prstGeom prst="upArrow">
            <a:avLst>
              <a:gd name="adj1" fmla="val 50000"/>
              <a:gd name="adj2" fmla="val 30469"/>
            </a:avLst>
          </a:prstGeom>
          <a:solidFill>
            <a:srgbClr val="008000"/>
          </a:solidFill>
          <a:ln w="9525">
            <a:solidFill>
              <a:srgbClr val="008000"/>
            </a:solidFill>
            <a:miter lim="800000"/>
            <a:headEnd/>
            <a:tailEnd/>
          </a:ln>
          <a:effectLst/>
        </p:spPr>
        <p:txBody>
          <a:bodyPr vert="eaVert" wrap="none" anchor="ctr">
            <a:prstTxWarp prst="textNoShape">
              <a:avLst/>
            </a:prstTxWarp>
          </a:bodyPr>
          <a:lstStyle/>
          <a:p>
            <a:endParaRPr lang="en-US"/>
          </a:p>
        </p:txBody>
      </p:sp>
      <p:sp>
        <p:nvSpPr>
          <p:cNvPr id="846869" name="AutoShape 21"/>
          <p:cNvSpPr>
            <a:spLocks noChangeArrowheads="1"/>
          </p:cNvSpPr>
          <p:nvPr/>
        </p:nvSpPr>
        <p:spPr bwMode="auto">
          <a:xfrm>
            <a:off x="5791200" y="2019300"/>
            <a:ext cx="406400" cy="495300"/>
          </a:xfrm>
          <a:prstGeom prst="upArrow">
            <a:avLst>
              <a:gd name="adj1" fmla="val 50000"/>
              <a:gd name="adj2" fmla="val 30469"/>
            </a:avLst>
          </a:prstGeom>
          <a:solidFill>
            <a:srgbClr val="008000"/>
          </a:solidFill>
          <a:ln w="9525">
            <a:solidFill>
              <a:srgbClr val="008000"/>
            </a:solidFill>
            <a:miter lim="800000"/>
            <a:headEnd/>
            <a:tailEnd/>
          </a:ln>
          <a:effectLst/>
        </p:spPr>
        <p:txBody>
          <a:bodyPr vert="eaVert" wrap="none" anchor="ctr">
            <a:prstTxWarp prst="textNoShape">
              <a:avLst/>
            </a:prstTxWarp>
          </a:bodyPr>
          <a:lstStyle/>
          <a:p>
            <a:endParaRPr lang="en-US"/>
          </a:p>
        </p:txBody>
      </p:sp>
      <p:grpSp>
        <p:nvGrpSpPr>
          <p:cNvPr id="846870" name="Group 22"/>
          <p:cNvGrpSpPr>
            <a:grpSpLocks/>
          </p:cNvGrpSpPr>
          <p:nvPr/>
        </p:nvGrpSpPr>
        <p:grpSpPr bwMode="auto">
          <a:xfrm>
            <a:off x="4333875" y="4254500"/>
            <a:ext cx="3578225" cy="1295400"/>
            <a:chOff x="1714" y="2920"/>
            <a:chExt cx="2254" cy="816"/>
          </a:xfrm>
        </p:grpSpPr>
        <p:sp>
          <p:nvSpPr>
            <p:cNvPr id="846871" name="AutoShape 23"/>
            <p:cNvSpPr>
              <a:spLocks noChangeArrowheads="1"/>
            </p:cNvSpPr>
            <p:nvPr/>
          </p:nvSpPr>
          <p:spPr bwMode="auto">
            <a:xfrm>
              <a:off x="1714" y="2920"/>
              <a:ext cx="2254" cy="814"/>
            </a:xfrm>
            <a:prstGeom prst="parallelogram">
              <a:avLst>
                <a:gd name="adj" fmla="val 109557"/>
              </a:avLst>
            </a:prstGeom>
            <a:noFill/>
            <a:ln w="38100">
              <a:solidFill>
                <a:schemeClr val="bg2"/>
              </a:solidFill>
              <a:miter lim="800000"/>
              <a:headEnd/>
              <a:tailEnd/>
            </a:ln>
            <a:effectLst/>
          </p:spPr>
          <p:txBody>
            <a:bodyPr wrap="none" anchor="ctr">
              <a:prstTxWarp prst="textNoShape">
                <a:avLst/>
              </a:prstTxWarp>
            </a:bodyPr>
            <a:lstStyle/>
            <a:p>
              <a:endParaRPr lang="en-US"/>
            </a:p>
          </p:txBody>
        </p:sp>
        <p:sp>
          <p:nvSpPr>
            <p:cNvPr id="846872" name="Line 24"/>
            <p:cNvSpPr>
              <a:spLocks noChangeShapeType="1"/>
            </p:cNvSpPr>
            <p:nvPr/>
          </p:nvSpPr>
          <p:spPr bwMode="auto">
            <a:xfrm flipV="1">
              <a:off x="2150" y="2930"/>
              <a:ext cx="656" cy="598"/>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73" name="Line 25"/>
            <p:cNvSpPr>
              <a:spLocks noChangeShapeType="1"/>
            </p:cNvSpPr>
            <p:nvPr/>
          </p:nvSpPr>
          <p:spPr bwMode="auto">
            <a:xfrm flipV="1">
              <a:off x="2220" y="2920"/>
              <a:ext cx="865" cy="814"/>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74" name="Line 26"/>
            <p:cNvSpPr>
              <a:spLocks noChangeShapeType="1"/>
            </p:cNvSpPr>
            <p:nvPr/>
          </p:nvSpPr>
          <p:spPr bwMode="auto">
            <a:xfrm flipV="1">
              <a:off x="2537" y="3288"/>
              <a:ext cx="448" cy="446"/>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75" name="Line 27"/>
            <p:cNvSpPr>
              <a:spLocks noChangeShapeType="1"/>
            </p:cNvSpPr>
            <p:nvPr/>
          </p:nvSpPr>
          <p:spPr bwMode="auto">
            <a:xfrm flipV="1">
              <a:off x="2787" y="2920"/>
              <a:ext cx="864" cy="814"/>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76" name="Line 28"/>
            <p:cNvSpPr>
              <a:spLocks noChangeShapeType="1"/>
            </p:cNvSpPr>
            <p:nvPr/>
          </p:nvSpPr>
          <p:spPr bwMode="auto">
            <a:xfrm>
              <a:off x="2374" y="3121"/>
              <a:ext cx="208"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77" name="Line 29"/>
            <p:cNvSpPr>
              <a:spLocks noChangeShapeType="1"/>
            </p:cNvSpPr>
            <p:nvPr/>
          </p:nvSpPr>
          <p:spPr bwMode="auto">
            <a:xfrm>
              <a:off x="2148" y="3308"/>
              <a:ext cx="1065"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78" name="Line 30"/>
            <p:cNvSpPr>
              <a:spLocks noChangeShapeType="1"/>
            </p:cNvSpPr>
            <p:nvPr/>
          </p:nvSpPr>
          <p:spPr bwMode="auto">
            <a:xfrm>
              <a:off x="1942" y="3533"/>
              <a:ext cx="1344"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79" name="Line 31"/>
            <p:cNvSpPr>
              <a:spLocks noChangeShapeType="1"/>
            </p:cNvSpPr>
            <p:nvPr/>
          </p:nvSpPr>
          <p:spPr bwMode="auto">
            <a:xfrm>
              <a:off x="3220" y="3300"/>
              <a:ext cx="321" cy="8"/>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80" name="Line 32"/>
            <p:cNvSpPr>
              <a:spLocks noChangeShapeType="1"/>
            </p:cNvSpPr>
            <p:nvPr/>
          </p:nvSpPr>
          <p:spPr bwMode="auto">
            <a:xfrm flipV="1">
              <a:off x="2993" y="2928"/>
              <a:ext cx="400" cy="366"/>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81" name="Line 33"/>
            <p:cNvSpPr>
              <a:spLocks noChangeShapeType="1"/>
            </p:cNvSpPr>
            <p:nvPr/>
          </p:nvSpPr>
          <p:spPr bwMode="auto">
            <a:xfrm>
              <a:off x="2846" y="3121"/>
              <a:ext cx="896" cy="24"/>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82" name="Line 34"/>
            <p:cNvSpPr>
              <a:spLocks noChangeShapeType="1"/>
            </p:cNvSpPr>
            <p:nvPr/>
          </p:nvSpPr>
          <p:spPr bwMode="auto">
            <a:xfrm>
              <a:off x="2574" y="3121"/>
              <a:ext cx="304"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46883" name="Line 35"/>
            <p:cNvSpPr>
              <a:spLocks noChangeShapeType="1"/>
            </p:cNvSpPr>
            <p:nvPr/>
          </p:nvSpPr>
          <p:spPr bwMode="auto">
            <a:xfrm flipV="1">
              <a:off x="1958" y="3530"/>
              <a:ext cx="208" cy="206"/>
            </a:xfrm>
            <a:prstGeom prst="line">
              <a:avLst/>
            </a:prstGeom>
            <a:noFill/>
            <a:ln w="38100">
              <a:solidFill>
                <a:schemeClr val="bg2"/>
              </a:solidFill>
              <a:round/>
              <a:headEnd/>
              <a:tailEnd/>
            </a:ln>
            <a:effectLst/>
          </p:spPr>
          <p:txBody>
            <a:bodyPr>
              <a:prstTxWarp prst="textNoShape">
                <a:avLst/>
              </a:prstTxWarp>
            </a:bodyPr>
            <a:lstStyle/>
            <a:p>
              <a:endParaRPr lang="en-US"/>
            </a:p>
          </p:txBody>
        </p:sp>
      </p:grpSp>
      <p:sp>
        <p:nvSpPr>
          <p:cNvPr id="846884" name="Line 36"/>
          <p:cNvSpPr>
            <a:spLocks noChangeShapeType="1"/>
          </p:cNvSpPr>
          <p:nvPr/>
        </p:nvSpPr>
        <p:spPr bwMode="auto">
          <a:xfrm flipV="1">
            <a:off x="5715000" y="2895600"/>
            <a:ext cx="0" cy="1320800"/>
          </a:xfrm>
          <a:prstGeom prst="line">
            <a:avLst/>
          </a:prstGeom>
          <a:noFill/>
          <a:ln w="9525">
            <a:solidFill>
              <a:schemeClr val="folHlink"/>
            </a:solidFill>
            <a:prstDash val="dash"/>
            <a:round/>
            <a:headEnd/>
            <a:tailEnd/>
          </a:ln>
          <a:effectLst/>
        </p:spPr>
        <p:txBody>
          <a:bodyPr>
            <a:prstTxWarp prst="textNoShape">
              <a:avLst/>
            </a:prstTxWarp>
          </a:bodyPr>
          <a:lstStyle/>
          <a:p>
            <a:endParaRPr lang="en-US"/>
          </a:p>
        </p:txBody>
      </p:sp>
      <p:sp>
        <p:nvSpPr>
          <p:cNvPr id="846885" name="Line 37"/>
          <p:cNvSpPr>
            <a:spLocks noChangeShapeType="1"/>
          </p:cNvSpPr>
          <p:nvPr/>
        </p:nvSpPr>
        <p:spPr bwMode="auto">
          <a:xfrm flipV="1">
            <a:off x="4292600" y="4165600"/>
            <a:ext cx="0" cy="1320800"/>
          </a:xfrm>
          <a:prstGeom prst="line">
            <a:avLst/>
          </a:prstGeom>
          <a:noFill/>
          <a:ln w="9525">
            <a:solidFill>
              <a:schemeClr val="folHlink"/>
            </a:solidFill>
            <a:prstDash val="dash"/>
            <a:round/>
            <a:headEnd/>
            <a:tailEnd/>
          </a:ln>
          <a:effectLst/>
        </p:spPr>
        <p:txBody>
          <a:bodyPr>
            <a:prstTxWarp prst="textNoShape">
              <a:avLst/>
            </a:prstTxWarp>
          </a:bodyPr>
          <a:lstStyle/>
          <a:p>
            <a:endParaRPr lang="en-US"/>
          </a:p>
        </p:txBody>
      </p:sp>
      <p:sp>
        <p:nvSpPr>
          <p:cNvPr id="846886" name="Line 38"/>
          <p:cNvSpPr>
            <a:spLocks noChangeShapeType="1"/>
          </p:cNvSpPr>
          <p:nvPr/>
        </p:nvSpPr>
        <p:spPr bwMode="auto">
          <a:xfrm flipV="1">
            <a:off x="6489700" y="4191000"/>
            <a:ext cx="0" cy="1320800"/>
          </a:xfrm>
          <a:prstGeom prst="line">
            <a:avLst/>
          </a:prstGeom>
          <a:noFill/>
          <a:ln w="9525">
            <a:solidFill>
              <a:schemeClr val="folHlink"/>
            </a:solidFill>
            <a:prstDash val="dash"/>
            <a:round/>
            <a:headEnd/>
            <a:tailEnd/>
          </a:ln>
          <a:effectLst/>
        </p:spPr>
        <p:txBody>
          <a:bodyPr>
            <a:prstTxWarp prst="textNoShape">
              <a:avLst/>
            </a:prstTxWarp>
          </a:bodyPr>
          <a:lstStyle/>
          <a:p>
            <a:endParaRPr lang="en-US"/>
          </a:p>
        </p:txBody>
      </p:sp>
      <p:sp>
        <p:nvSpPr>
          <p:cNvPr id="846887" name="Line 39"/>
          <p:cNvSpPr>
            <a:spLocks noChangeShapeType="1"/>
          </p:cNvSpPr>
          <p:nvPr/>
        </p:nvSpPr>
        <p:spPr bwMode="auto">
          <a:xfrm flipV="1">
            <a:off x="7924800" y="2971800"/>
            <a:ext cx="0" cy="1320800"/>
          </a:xfrm>
          <a:prstGeom prst="line">
            <a:avLst/>
          </a:prstGeom>
          <a:noFill/>
          <a:ln w="9525">
            <a:solidFill>
              <a:schemeClr val="folHlink"/>
            </a:solidFill>
            <a:prstDash val="dash"/>
            <a:round/>
            <a:headEnd/>
            <a:tailEnd/>
          </a:ln>
          <a:effectLst/>
        </p:spPr>
        <p:txBody>
          <a:bodyPr>
            <a:prstTxWarp prst="textNoShape">
              <a:avLst/>
            </a:prstTxWarp>
          </a:bodyPr>
          <a:lstStyle/>
          <a:p>
            <a:endParaRPr lang="en-US"/>
          </a:p>
        </p:txBody>
      </p:sp>
      <p:sp>
        <p:nvSpPr>
          <p:cNvPr id="846888" name="Text Box 40"/>
          <p:cNvSpPr txBox="1">
            <a:spLocks noChangeArrowheads="1"/>
          </p:cNvSpPr>
          <p:nvPr/>
        </p:nvSpPr>
        <p:spPr bwMode="auto">
          <a:xfrm>
            <a:off x="1524000" y="3733800"/>
            <a:ext cx="1828800" cy="831850"/>
          </a:xfrm>
          <a:prstGeom prst="rect">
            <a:avLst/>
          </a:prstGeom>
          <a:noFill/>
          <a:ln w="9525">
            <a:solidFill>
              <a:schemeClr val="bg2"/>
            </a:solidFill>
            <a:miter lim="800000"/>
            <a:headEnd/>
            <a:tailEnd/>
          </a:ln>
          <a:effectLst/>
        </p:spPr>
        <p:txBody>
          <a:bodyPr>
            <a:prstTxWarp prst="textNoShape">
              <a:avLst/>
            </a:prstTxWarp>
            <a:spAutoFit/>
          </a:bodyPr>
          <a:lstStyle/>
          <a:p>
            <a:r>
              <a:rPr lang="en-US" u="sng">
                <a:solidFill>
                  <a:schemeClr val="folHlink"/>
                </a:solidFill>
                <a:latin typeface="Tahoma" pitchFamily="-84" charset="0"/>
              </a:rPr>
              <a:t>Structure-building</a:t>
            </a:r>
          </a:p>
        </p:txBody>
      </p:sp>
      <p:sp>
        <p:nvSpPr>
          <p:cNvPr id="846889" name="Text Box 41"/>
          <p:cNvSpPr txBox="1">
            <a:spLocks noChangeArrowheads="1"/>
          </p:cNvSpPr>
          <p:nvPr/>
        </p:nvSpPr>
        <p:spPr bwMode="auto">
          <a:xfrm>
            <a:off x="1524000" y="4724400"/>
            <a:ext cx="1981200" cy="1190625"/>
          </a:xfrm>
          <a:prstGeom prst="rect">
            <a:avLst/>
          </a:prstGeom>
          <a:noFill/>
          <a:ln w="9525">
            <a:noFill/>
            <a:miter lim="800000"/>
            <a:headEnd/>
            <a:tailEnd/>
          </a:ln>
          <a:effectLst/>
        </p:spPr>
        <p:txBody>
          <a:bodyPr>
            <a:prstTxWarp prst="textNoShape">
              <a:avLst/>
            </a:prstTxWarp>
            <a:spAutoFit/>
          </a:bodyPr>
          <a:lstStyle/>
          <a:p>
            <a:r>
              <a:rPr lang="en-US" sz="1800" b="0">
                <a:solidFill>
                  <a:schemeClr val="folHlink"/>
                </a:solidFill>
                <a:latin typeface="Tahoma" pitchFamily="-84" charset="0"/>
              </a:rPr>
              <a:t>Native language</a:t>
            </a:r>
          </a:p>
          <a:p>
            <a:r>
              <a:rPr lang="en-US" sz="1800" b="0">
                <a:solidFill>
                  <a:schemeClr val="folHlink"/>
                </a:solidFill>
                <a:latin typeface="Tahoma" pitchFamily="-84" charset="0"/>
              </a:rPr>
              <a:t>phonemes</a:t>
            </a:r>
          </a:p>
          <a:p>
            <a:r>
              <a:rPr lang="en-US" sz="1800" b="0">
                <a:solidFill>
                  <a:schemeClr val="folHlink"/>
                </a:solidFill>
                <a:latin typeface="Tahoma" pitchFamily="-84" charset="0"/>
              </a:rPr>
              <a:t>built from</a:t>
            </a:r>
          </a:p>
          <a:p>
            <a:r>
              <a:rPr lang="en-US" sz="1800" b="0">
                <a:solidFill>
                  <a:schemeClr val="folHlink"/>
                </a:solidFill>
                <a:latin typeface="Tahoma" pitchFamily="-84" charset="0"/>
              </a:rPr>
              <a:t>universal phones</a:t>
            </a:r>
          </a:p>
        </p:txBody>
      </p:sp>
      <p:sp>
        <p:nvSpPr>
          <p:cNvPr id="846890" name="AutoShape 42"/>
          <p:cNvSpPr>
            <a:spLocks noChangeArrowheads="1"/>
          </p:cNvSpPr>
          <p:nvPr/>
        </p:nvSpPr>
        <p:spPr bwMode="auto">
          <a:xfrm>
            <a:off x="4273550" y="2957513"/>
            <a:ext cx="3578225" cy="1292225"/>
          </a:xfrm>
          <a:prstGeom prst="parallelogram">
            <a:avLst>
              <a:gd name="adj" fmla="val 109557"/>
            </a:avLst>
          </a:prstGeom>
          <a:noFill/>
          <a:ln w="38100">
            <a:solidFill>
              <a:schemeClr val="folHlink"/>
            </a:solidFill>
            <a:miter lim="800000"/>
            <a:headEnd/>
            <a:tailEnd/>
          </a:ln>
          <a:effectLst/>
        </p:spPr>
        <p:txBody>
          <a:bodyPr wrap="none" anchor="ctr">
            <a:prstTxWarp prst="textNoShape">
              <a:avLst/>
            </a:prstTxWarp>
          </a:bodyPr>
          <a:lstStyle/>
          <a:p>
            <a:endParaRPr lang="en-US"/>
          </a:p>
        </p:txBody>
      </p:sp>
      <p:sp>
        <p:nvSpPr>
          <p:cNvPr id="846891" name="Line 43"/>
          <p:cNvSpPr>
            <a:spLocks noChangeShapeType="1"/>
          </p:cNvSpPr>
          <p:nvPr/>
        </p:nvSpPr>
        <p:spPr bwMode="auto">
          <a:xfrm flipV="1">
            <a:off x="4965700" y="2973388"/>
            <a:ext cx="1041400" cy="949325"/>
          </a:xfrm>
          <a:prstGeom prst="line">
            <a:avLst/>
          </a:prstGeom>
          <a:noFill/>
          <a:ln w="38100">
            <a:solidFill>
              <a:schemeClr val="folHlink"/>
            </a:solidFill>
            <a:prstDash val="dash"/>
            <a:round/>
            <a:headEnd/>
            <a:tailEnd/>
          </a:ln>
          <a:effectLst/>
        </p:spPr>
        <p:txBody>
          <a:bodyPr>
            <a:prstTxWarp prst="textNoShape">
              <a:avLst/>
            </a:prstTxWarp>
          </a:bodyPr>
          <a:lstStyle/>
          <a:p>
            <a:endParaRPr lang="en-US"/>
          </a:p>
        </p:txBody>
      </p:sp>
      <p:sp>
        <p:nvSpPr>
          <p:cNvPr id="846892" name="Line 44"/>
          <p:cNvSpPr>
            <a:spLocks noChangeShapeType="1"/>
          </p:cNvSpPr>
          <p:nvPr/>
        </p:nvSpPr>
        <p:spPr bwMode="auto">
          <a:xfrm flipV="1">
            <a:off x="5076825" y="2957513"/>
            <a:ext cx="1373188" cy="1292225"/>
          </a:xfrm>
          <a:prstGeom prst="line">
            <a:avLst/>
          </a:prstGeom>
          <a:noFill/>
          <a:ln w="38100">
            <a:solidFill>
              <a:schemeClr val="folHlink"/>
            </a:solidFill>
            <a:round/>
            <a:headEnd/>
            <a:tailEnd/>
          </a:ln>
          <a:effectLst/>
        </p:spPr>
        <p:txBody>
          <a:bodyPr>
            <a:prstTxWarp prst="textNoShape">
              <a:avLst/>
            </a:prstTxWarp>
          </a:bodyPr>
          <a:lstStyle/>
          <a:p>
            <a:endParaRPr lang="en-US"/>
          </a:p>
        </p:txBody>
      </p:sp>
      <p:sp>
        <p:nvSpPr>
          <p:cNvPr id="846893" name="Line 45"/>
          <p:cNvSpPr>
            <a:spLocks noChangeShapeType="1"/>
          </p:cNvSpPr>
          <p:nvPr/>
        </p:nvSpPr>
        <p:spPr bwMode="auto">
          <a:xfrm flipV="1">
            <a:off x="5580063" y="3541713"/>
            <a:ext cx="711200" cy="708025"/>
          </a:xfrm>
          <a:prstGeom prst="line">
            <a:avLst/>
          </a:prstGeom>
          <a:noFill/>
          <a:ln w="38100">
            <a:solidFill>
              <a:schemeClr val="folHlink"/>
            </a:solidFill>
            <a:round/>
            <a:headEnd/>
            <a:tailEnd/>
          </a:ln>
          <a:effectLst/>
        </p:spPr>
        <p:txBody>
          <a:bodyPr>
            <a:prstTxWarp prst="textNoShape">
              <a:avLst/>
            </a:prstTxWarp>
          </a:bodyPr>
          <a:lstStyle/>
          <a:p>
            <a:endParaRPr lang="en-US"/>
          </a:p>
        </p:txBody>
      </p:sp>
      <p:sp>
        <p:nvSpPr>
          <p:cNvPr id="846894" name="Line 46"/>
          <p:cNvSpPr>
            <a:spLocks noChangeShapeType="1"/>
          </p:cNvSpPr>
          <p:nvPr/>
        </p:nvSpPr>
        <p:spPr bwMode="auto">
          <a:xfrm flipV="1">
            <a:off x="5976938" y="2957513"/>
            <a:ext cx="1371600" cy="1292225"/>
          </a:xfrm>
          <a:prstGeom prst="line">
            <a:avLst/>
          </a:prstGeom>
          <a:noFill/>
          <a:ln w="38100">
            <a:solidFill>
              <a:schemeClr val="folHlink"/>
            </a:solidFill>
            <a:prstDash val="dash"/>
            <a:round/>
            <a:headEnd/>
            <a:tailEnd/>
          </a:ln>
          <a:effectLst/>
        </p:spPr>
        <p:txBody>
          <a:bodyPr>
            <a:prstTxWarp prst="textNoShape">
              <a:avLst/>
            </a:prstTxWarp>
          </a:bodyPr>
          <a:lstStyle/>
          <a:p>
            <a:endParaRPr lang="en-US"/>
          </a:p>
        </p:txBody>
      </p:sp>
      <p:sp>
        <p:nvSpPr>
          <p:cNvPr id="846895" name="Line 47"/>
          <p:cNvSpPr>
            <a:spLocks noChangeShapeType="1"/>
          </p:cNvSpPr>
          <p:nvPr/>
        </p:nvSpPr>
        <p:spPr bwMode="auto">
          <a:xfrm>
            <a:off x="5321300" y="3276600"/>
            <a:ext cx="330200" cy="0"/>
          </a:xfrm>
          <a:prstGeom prst="line">
            <a:avLst/>
          </a:prstGeom>
          <a:noFill/>
          <a:ln w="38100">
            <a:solidFill>
              <a:schemeClr val="folHlink"/>
            </a:solidFill>
            <a:round/>
            <a:headEnd/>
            <a:tailEnd/>
          </a:ln>
          <a:effectLst/>
        </p:spPr>
        <p:txBody>
          <a:bodyPr>
            <a:prstTxWarp prst="textNoShape">
              <a:avLst/>
            </a:prstTxWarp>
          </a:bodyPr>
          <a:lstStyle/>
          <a:p>
            <a:endParaRPr lang="en-US"/>
          </a:p>
        </p:txBody>
      </p:sp>
      <p:sp>
        <p:nvSpPr>
          <p:cNvPr id="846896" name="Line 48"/>
          <p:cNvSpPr>
            <a:spLocks noChangeShapeType="1"/>
          </p:cNvSpPr>
          <p:nvPr/>
        </p:nvSpPr>
        <p:spPr bwMode="auto">
          <a:xfrm>
            <a:off x="4962525" y="3573463"/>
            <a:ext cx="1690688" cy="0"/>
          </a:xfrm>
          <a:prstGeom prst="line">
            <a:avLst/>
          </a:prstGeom>
          <a:noFill/>
          <a:ln w="38100">
            <a:solidFill>
              <a:schemeClr val="folHlink"/>
            </a:solidFill>
            <a:prstDash val="dash"/>
            <a:round/>
            <a:headEnd/>
            <a:tailEnd/>
          </a:ln>
          <a:effectLst/>
        </p:spPr>
        <p:txBody>
          <a:bodyPr>
            <a:prstTxWarp prst="textNoShape">
              <a:avLst/>
            </a:prstTxWarp>
          </a:bodyPr>
          <a:lstStyle/>
          <a:p>
            <a:endParaRPr lang="en-US"/>
          </a:p>
        </p:txBody>
      </p:sp>
      <p:sp>
        <p:nvSpPr>
          <p:cNvPr id="846897" name="Line 49"/>
          <p:cNvSpPr>
            <a:spLocks noChangeShapeType="1"/>
          </p:cNvSpPr>
          <p:nvPr/>
        </p:nvSpPr>
        <p:spPr bwMode="auto">
          <a:xfrm>
            <a:off x="4635500" y="3930650"/>
            <a:ext cx="2133600" cy="0"/>
          </a:xfrm>
          <a:prstGeom prst="line">
            <a:avLst/>
          </a:prstGeom>
          <a:noFill/>
          <a:ln w="38100">
            <a:solidFill>
              <a:schemeClr val="folHlink"/>
            </a:solidFill>
            <a:prstDash val="dash"/>
            <a:round/>
            <a:headEnd/>
            <a:tailEnd/>
          </a:ln>
          <a:effectLst/>
        </p:spPr>
        <p:txBody>
          <a:bodyPr>
            <a:prstTxWarp prst="textNoShape">
              <a:avLst/>
            </a:prstTxWarp>
          </a:bodyPr>
          <a:lstStyle/>
          <a:p>
            <a:endParaRPr lang="en-US"/>
          </a:p>
        </p:txBody>
      </p:sp>
      <p:sp>
        <p:nvSpPr>
          <p:cNvPr id="846898" name="Line 50"/>
          <p:cNvSpPr>
            <a:spLocks noChangeShapeType="1"/>
          </p:cNvSpPr>
          <p:nvPr/>
        </p:nvSpPr>
        <p:spPr bwMode="auto">
          <a:xfrm>
            <a:off x="6664325" y="3560763"/>
            <a:ext cx="509588" cy="12700"/>
          </a:xfrm>
          <a:prstGeom prst="line">
            <a:avLst/>
          </a:prstGeom>
          <a:noFill/>
          <a:ln w="38100">
            <a:solidFill>
              <a:schemeClr val="folHlink"/>
            </a:solidFill>
            <a:prstDash val="dash"/>
            <a:round/>
            <a:headEnd/>
            <a:tailEnd/>
          </a:ln>
          <a:effectLst/>
        </p:spPr>
        <p:txBody>
          <a:bodyPr>
            <a:prstTxWarp prst="textNoShape">
              <a:avLst/>
            </a:prstTxWarp>
          </a:bodyPr>
          <a:lstStyle/>
          <a:p>
            <a:endParaRPr lang="en-US"/>
          </a:p>
        </p:txBody>
      </p:sp>
      <p:sp>
        <p:nvSpPr>
          <p:cNvPr id="846899" name="Line 51"/>
          <p:cNvSpPr>
            <a:spLocks noChangeShapeType="1"/>
          </p:cNvSpPr>
          <p:nvPr/>
        </p:nvSpPr>
        <p:spPr bwMode="auto">
          <a:xfrm flipV="1">
            <a:off x="6303963" y="2970213"/>
            <a:ext cx="635000" cy="581025"/>
          </a:xfrm>
          <a:prstGeom prst="line">
            <a:avLst/>
          </a:prstGeom>
          <a:noFill/>
          <a:ln w="38100">
            <a:solidFill>
              <a:schemeClr val="folHlink"/>
            </a:solidFill>
            <a:round/>
            <a:headEnd/>
            <a:tailEnd/>
          </a:ln>
          <a:effectLst/>
        </p:spPr>
        <p:txBody>
          <a:bodyPr>
            <a:prstTxWarp prst="textNoShape">
              <a:avLst/>
            </a:prstTxWarp>
          </a:bodyPr>
          <a:lstStyle/>
          <a:p>
            <a:endParaRPr lang="en-US"/>
          </a:p>
        </p:txBody>
      </p:sp>
      <p:sp>
        <p:nvSpPr>
          <p:cNvPr id="846900" name="Line 52"/>
          <p:cNvSpPr>
            <a:spLocks noChangeShapeType="1"/>
          </p:cNvSpPr>
          <p:nvPr/>
        </p:nvSpPr>
        <p:spPr bwMode="auto">
          <a:xfrm>
            <a:off x="6070600" y="3276600"/>
            <a:ext cx="1422400" cy="38100"/>
          </a:xfrm>
          <a:prstGeom prst="line">
            <a:avLst/>
          </a:prstGeom>
          <a:noFill/>
          <a:ln w="38100">
            <a:solidFill>
              <a:schemeClr val="folHlink"/>
            </a:solidFill>
            <a:round/>
            <a:headEnd/>
            <a:tailEnd/>
          </a:ln>
          <a:effectLst/>
        </p:spPr>
        <p:txBody>
          <a:bodyPr>
            <a:prstTxWarp prst="textNoShape">
              <a:avLst/>
            </a:prstTxWarp>
          </a:bodyPr>
          <a:lstStyle/>
          <a:p>
            <a:endParaRPr lang="en-US"/>
          </a:p>
        </p:txBody>
      </p:sp>
      <p:sp>
        <p:nvSpPr>
          <p:cNvPr id="846901" name="Line 53"/>
          <p:cNvSpPr>
            <a:spLocks noChangeShapeType="1"/>
          </p:cNvSpPr>
          <p:nvPr/>
        </p:nvSpPr>
        <p:spPr bwMode="auto">
          <a:xfrm>
            <a:off x="5638800" y="3276600"/>
            <a:ext cx="482600" cy="0"/>
          </a:xfrm>
          <a:prstGeom prst="line">
            <a:avLst/>
          </a:prstGeom>
          <a:noFill/>
          <a:ln w="38100">
            <a:solidFill>
              <a:schemeClr val="folHlink"/>
            </a:solidFill>
            <a:round/>
            <a:headEnd/>
            <a:tailEnd/>
          </a:ln>
          <a:effectLst/>
        </p:spPr>
        <p:txBody>
          <a:bodyPr>
            <a:prstTxWarp prst="textNoShape">
              <a:avLst/>
            </a:prstTxWarp>
          </a:bodyPr>
          <a:lstStyle/>
          <a:p>
            <a:endParaRPr lang="en-US"/>
          </a:p>
        </p:txBody>
      </p:sp>
      <p:sp>
        <p:nvSpPr>
          <p:cNvPr id="846902" name="Line 54"/>
          <p:cNvSpPr>
            <a:spLocks noChangeShapeType="1"/>
          </p:cNvSpPr>
          <p:nvPr/>
        </p:nvSpPr>
        <p:spPr bwMode="auto">
          <a:xfrm flipV="1">
            <a:off x="4660900" y="3925888"/>
            <a:ext cx="330200" cy="327025"/>
          </a:xfrm>
          <a:prstGeom prst="line">
            <a:avLst/>
          </a:prstGeom>
          <a:noFill/>
          <a:ln w="38100">
            <a:solidFill>
              <a:schemeClr val="folHlink"/>
            </a:solidFill>
            <a:prstDash val="dash"/>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688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4688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4688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84688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846891"/>
                                        </p:tgtEl>
                                      </p:cBhvr>
                                    </p:animEffect>
                                    <p:set>
                                      <p:cBhvr>
                                        <p:cTn id="20" dur="1" fill="hold">
                                          <p:stCondLst>
                                            <p:cond delay="499"/>
                                          </p:stCondLst>
                                        </p:cTn>
                                        <p:tgtEl>
                                          <p:spTgt spid="846891"/>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846894"/>
                                        </p:tgtEl>
                                      </p:cBhvr>
                                    </p:animEffect>
                                    <p:set>
                                      <p:cBhvr>
                                        <p:cTn id="23" dur="1" fill="hold">
                                          <p:stCondLst>
                                            <p:cond delay="499"/>
                                          </p:stCondLst>
                                        </p:cTn>
                                        <p:tgtEl>
                                          <p:spTgt spid="846894"/>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846896"/>
                                        </p:tgtEl>
                                      </p:cBhvr>
                                    </p:animEffect>
                                    <p:set>
                                      <p:cBhvr>
                                        <p:cTn id="26" dur="1" fill="hold">
                                          <p:stCondLst>
                                            <p:cond delay="499"/>
                                          </p:stCondLst>
                                        </p:cTn>
                                        <p:tgtEl>
                                          <p:spTgt spid="846896"/>
                                        </p:tgtEl>
                                        <p:attrNameLst>
                                          <p:attrName>style.visibility</p:attrName>
                                        </p:attrNameLst>
                                      </p:cBhvr>
                                      <p:to>
                                        <p:strVal val="hidden"/>
                                      </p:to>
                                    </p:set>
                                  </p:childTnLst>
                                </p:cTn>
                              </p:par>
                              <p:par>
                                <p:cTn id="27" presetID="9" presetClass="exit" presetSubtype="0" fill="hold" grpId="0" nodeType="withEffect">
                                  <p:stCondLst>
                                    <p:cond delay="0"/>
                                  </p:stCondLst>
                                  <p:childTnLst>
                                    <p:animEffect transition="out" filter="dissolve">
                                      <p:cBhvr>
                                        <p:cTn id="28" dur="500"/>
                                        <p:tgtEl>
                                          <p:spTgt spid="846897"/>
                                        </p:tgtEl>
                                      </p:cBhvr>
                                    </p:animEffect>
                                    <p:set>
                                      <p:cBhvr>
                                        <p:cTn id="29" dur="1" fill="hold">
                                          <p:stCondLst>
                                            <p:cond delay="499"/>
                                          </p:stCondLst>
                                        </p:cTn>
                                        <p:tgtEl>
                                          <p:spTgt spid="846897"/>
                                        </p:tgtEl>
                                        <p:attrNameLst>
                                          <p:attrName>style.visibility</p:attrName>
                                        </p:attrNameLst>
                                      </p:cBhvr>
                                      <p:to>
                                        <p:strVal val="hidden"/>
                                      </p:to>
                                    </p:set>
                                  </p:childTnLst>
                                </p:cTn>
                              </p:par>
                              <p:par>
                                <p:cTn id="30" presetID="9" presetClass="exit" presetSubtype="0" fill="hold" grpId="0" nodeType="withEffect">
                                  <p:stCondLst>
                                    <p:cond delay="0"/>
                                  </p:stCondLst>
                                  <p:childTnLst>
                                    <p:animEffect transition="out" filter="dissolve">
                                      <p:cBhvr>
                                        <p:cTn id="31" dur="500"/>
                                        <p:tgtEl>
                                          <p:spTgt spid="846902"/>
                                        </p:tgtEl>
                                      </p:cBhvr>
                                    </p:animEffect>
                                    <p:set>
                                      <p:cBhvr>
                                        <p:cTn id="32" dur="1" fill="hold">
                                          <p:stCondLst>
                                            <p:cond delay="499"/>
                                          </p:stCondLst>
                                        </p:cTn>
                                        <p:tgtEl>
                                          <p:spTgt spid="846902"/>
                                        </p:tgtEl>
                                        <p:attrNameLst>
                                          <p:attrName>style.visibility</p:attrName>
                                        </p:attrNameLst>
                                      </p:cBhvr>
                                      <p:to>
                                        <p:strVal val="hidden"/>
                                      </p:to>
                                    </p:set>
                                  </p:childTnLst>
                                </p:cTn>
                              </p:par>
                              <p:par>
                                <p:cTn id="33" presetID="9" presetClass="exit" presetSubtype="0" fill="hold" grpId="0" nodeType="withEffect">
                                  <p:stCondLst>
                                    <p:cond delay="0"/>
                                  </p:stCondLst>
                                  <p:childTnLst>
                                    <p:animEffect transition="out" filter="dissolve">
                                      <p:cBhvr>
                                        <p:cTn id="34" dur="500"/>
                                        <p:tgtEl>
                                          <p:spTgt spid="846898"/>
                                        </p:tgtEl>
                                      </p:cBhvr>
                                    </p:animEffect>
                                    <p:set>
                                      <p:cBhvr>
                                        <p:cTn id="35" dur="1" fill="hold">
                                          <p:stCondLst>
                                            <p:cond delay="499"/>
                                          </p:stCondLst>
                                        </p:cTn>
                                        <p:tgtEl>
                                          <p:spTgt spid="8468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84" grpId="0" animBg="1"/>
      <p:bldP spid="846885" grpId="0" animBg="1"/>
      <p:bldP spid="846886" grpId="0" animBg="1"/>
      <p:bldP spid="846887" grpId="0" animBg="1"/>
      <p:bldP spid="846891" grpId="0" animBg="1"/>
      <p:bldP spid="846894" grpId="0" animBg="1"/>
      <p:bldP spid="846896" grpId="0" animBg="1"/>
      <p:bldP spid="846897" grpId="0" animBg="1"/>
      <p:bldP spid="846898" grpId="0" animBg="1"/>
      <p:bldP spid="846902"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48899" name="Text Box 3"/>
          <p:cNvSpPr txBox="1">
            <a:spLocks noChangeArrowheads="1"/>
          </p:cNvSpPr>
          <p:nvPr/>
        </p:nvSpPr>
        <p:spPr bwMode="auto">
          <a:xfrm>
            <a:off x="762000" y="3657600"/>
            <a:ext cx="5715000" cy="3046988"/>
          </a:xfrm>
          <a:prstGeom prst="rect">
            <a:avLst/>
          </a:prstGeom>
          <a:noFill/>
          <a:ln w="9525">
            <a:noFill/>
            <a:miter lim="800000"/>
            <a:headEnd/>
            <a:tailEnd/>
          </a:ln>
        </p:spPr>
        <p:txBody>
          <a:bodyPr>
            <a:prstTxWarp prst="textNoShape">
              <a:avLst/>
            </a:prstTxWarp>
            <a:spAutoFit/>
          </a:bodyPr>
          <a:lstStyle/>
          <a:p>
            <a:r>
              <a:rPr lang="en-US" b="0" dirty="0"/>
              <a:t>Changes attested experimentally reflect operation of </a:t>
            </a:r>
            <a:r>
              <a:rPr lang="en-US" b="0" dirty="0" err="1">
                <a:solidFill>
                  <a:schemeClr val="folHlink"/>
                </a:solidFill>
              </a:rPr>
              <a:t>postperceptual</a:t>
            </a:r>
            <a:r>
              <a:rPr lang="en-US" b="0" dirty="0">
                <a:solidFill>
                  <a:schemeClr val="folHlink"/>
                </a:solidFill>
              </a:rPr>
              <a:t> processes that</a:t>
            </a:r>
            <a:r>
              <a:rPr lang="en-US" b="0" dirty="0" smtClean="0">
                <a:solidFill>
                  <a:schemeClr val="folHlink"/>
                </a:solidFill>
              </a:rPr>
              <a:t> activate for </a:t>
            </a:r>
            <a:r>
              <a:rPr lang="en-US" b="0" dirty="0">
                <a:solidFill>
                  <a:schemeClr val="folHlink"/>
                </a:solidFill>
              </a:rPr>
              <a:t>language sounds.</a:t>
            </a:r>
          </a:p>
          <a:p>
            <a:endParaRPr lang="en-US" b="0" dirty="0">
              <a:solidFill>
                <a:schemeClr val="folHlink"/>
              </a:solidFill>
            </a:endParaRPr>
          </a:p>
          <a:p>
            <a:r>
              <a:rPr lang="en-US" b="0" dirty="0"/>
              <a:t>Data distributions determine what the category boundaries are in the filter.  Importantly, constructing this filter does not affect </a:t>
            </a:r>
            <a:r>
              <a:rPr lang="en-US" b="0" dirty="0">
                <a:solidFill>
                  <a:schemeClr val="tx2"/>
                </a:solidFill>
              </a:rPr>
              <a:t>base-level sound perception</a:t>
            </a:r>
            <a:r>
              <a:rPr lang="en-US" b="0" dirty="0"/>
              <a:t>.</a:t>
            </a:r>
            <a:endParaRPr lang="en-US" b="0" dirty="0">
              <a:solidFill>
                <a:srgbClr val="9F4BFF"/>
              </a:solidFill>
              <a:effectLst>
                <a:outerShdw blurRad="38100" dist="38100" dir="2700000" algn="tl">
                  <a:srgbClr val="000000"/>
                </a:outerShdw>
              </a:effectLst>
            </a:endParaRPr>
          </a:p>
        </p:txBody>
      </p:sp>
      <p:sp>
        <p:nvSpPr>
          <p:cNvPr id="848900" name="Text Box 4"/>
          <p:cNvSpPr txBox="1">
            <a:spLocks noChangeArrowheads="1"/>
          </p:cNvSpPr>
          <p:nvPr/>
        </p:nvSpPr>
        <p:spPr bwMode="auto">
          <a:xfrm>
            <a:off x="6781800" y="4267200"/>
            <a:ext cx="2217738" cy="366713"/>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rPr>
              <a:t>Perception of sound</a:t>
            </a:r>
          </a:p>
        </p:txBody>
      </p:sp>
      <p:sp>
        <p:nvSpPr>
          <p:cNvPr id="848901" name="Text Box 5"/>
          <p:cNvSpPr txBox="1">
            <a:spLocks noChangeArrowheads="1"/>
          </p:cNvSpPr>
          <p:nvPr/>
        </p:nvSpPr>
        <p:spPr bwMode="auto">
          <a:xfrm>
            <a:off x="6248400" y="4724400"/>
            <a:ext cx="2100263" cy="376238"/>
          </a:xfrm>
          <a:prstGeom prst="rect">
            <a:avLst/>
          </a:prstGeom>
          <a:noFill/>
          <a:ln w="9525">
            <a:solidFill>
              <a:schemeClr val="tx2"/>
            </a:solidFill>
            <a:miter lim="800000"/>
            <a:headEnd/>
            <a:tailEnd/>
          </a:ln>
        </p:spPr>
        <p:txBody>
          <a:bodyPr wrap="none">
            <a:prstTxWarp prst="textNoShape">
              <a:avLst/>
            </a:prstTxWarp>
            <a:spAutoFit/>
          </a:bodyPr>
          <a:lstStyle/>
          <a:p>
            <a:r>
              <a:rPr lang="en-US" sz="1800" b="0">
                <a:solidFill>
                  <a:schemeClr val="tx2"/>
                </a:solidFill>
              </a:rPr>
              <a:t>Non-linguistic level</a:t>
            </a:r>
          </a:p>
        </p:txBody>
      </p:sp>
      <p:sp>
        <p:nvSpPr>
          <p:cNvPr id="848902" name="Text Box 6"/>
          <p:cNvSpPr txBox="1">
            <a:spLocks noChangeArrowheads="1"/>
          </p:cNvSpPr>
          <p:nvPr/>
        </p:nvSpPr>
        <p:spPr bwMode="auto">
          <a:xfrm>
            <a:off x="5181600" y="1676400"/>
            <a:ext cx="1679575" cy="376238"/>
          </a:xfrm>
          <a:prstGeom prst="rect">
            <a:avLst/>
          </a:prstGeom>
          <a:noFill/>
          <a:ln w="9525">
            <a:solidFill>
              <a:srgbClr val="9B25F1"/>
            </a:solidFill>
            <a:miter lim="800000"/>
            <a:headEnd/>
            <a:tailEnd/>
          </a:ln>
        </p:spPr>
        <p:txBody>
          <a:bodyPr wrap="none">
            <a:prstTxWarp prst="textNoShape">
              <a:avLst/>
            </a:prstTxWarp>
            <a:spAutoFit/>
          </a:bodyPr>
          <a:lstStyle/>
          <a:p>
            <a:r>
              <a:rPr lang="en-US" sz="1800" b="0">
                <a:solidFill>
                  <a:srgbClr val="9B25F1"/>
                </a:solidFill>
              </a:rPr>
              <a:t>Linguistic level</a:t>
            </a:r>
          </a:p>
        </p:txBody>
      </p:sp>
      <p:sp>
        <p:nvSpPr>
          <p:cNvPr id="848903" name="Line 7"/>
          <p:cNvSpPr>
            <a:spLocks noChangeShapeType="1"/>
          </p:cNvSpPr>
          <p:nvPr/>
        </p:nvSpPr>
        <p:spPr bwMode="auto">
          <a:xfrm flipV="1">
            <a:off x="7696200" y="3429000"/>
            <a:ext cx="0" cy="609600"/>
          </a:xfrm>
          <a:prstGeom prst="line">
            <a:avLst/>
          </a:prstGeom>
          <a:noFill/>
          <a:ln w="98425">
            <a:solidFill>
              <a:schemeClr val="tx2"/>
            </a:solidFill>
            <a:round/>
            <a:headEnd/>
            <a:tailEnd type="triangle" w="med" len="med"/>
          </a:ln>
        </p:spPr>
        <p:txBody>
          <a:bodyPr wrap="none" anchor="ctr">
            <a:prstTxWarp prst="textNoShape">
              <a:avLst/>
            </a:prstTxWarp>
          </a:bodyPr>
          <a:lstStyle/>
          <a:p>
            <a:endParaRPr lang="en-US"/>
          </a:p>
        </p:txBody>
      </p:sp>
      <p:sp>
        <p:nvSpPr>
          <p:cNvPr id="848904" name="Line 8"/>
          <p:cNvSpPr>
            <a:spLocks noChangeShapeType="1"/>
          </p:cNvSpPr>
          <p:nvPr/>
        </p:nvSpPr>
        <p:spPr bwMode="auto">
          <a:xfrm flipH="1">
            <a:off x="7315200" y="2971800"/>
            <a:ext cx="228600" cy="304800"/>
          </a:xfrm>
          <a:prstGeom prst="line">
            <a:avLst/>
          </a:prstGeom>
          <a:noFill/>
          <a:ln w="85725">
            <a:solidFill>
              <a:schemeClr val="folHlink"/>
            </a:solidFill>
            <a:round/>
            <a:headEnd/>
            <a:tailEnd/>
          </a:ln>
        </p:spPr>
        <p:txBody>
          <a:bodyPr wrap="none" anchor="ctr">
            <a:prstTxWarp prst="textNoShape">
              <a:avLst/>
            </a:prstTxWarp>
          </a:bodyPr>
          <a:lstStyle/>
          <a:p>
            <a:endParaRPr lang="en-US"/>
          </a:p>
        </p:txBody>
      </p:sp>
      <p:sp>
        <p:nvSpPr>
          <p:cNvPr id="848905" name="Line 9"/>
          <p:cNvSpPr>
            <a:spLocks noChangeShapeType="1"/>
          </p:cNvSpPr>
          <p:nvPr/>
        </p:nvSpPr>
        <p:spPr bwMode="auto">
          <a:xfrm flipH="1">
            <a:off x="8305800" y="2971800"/>
            <a:ext cx="228600" cy="304800"/>
          </a:xfrm>
          <a:prstGeom prst="line">
            <a:avLst/>
          </a:prstGeom>
          <a:noFill/>
          <a:ln w="85725">
            <a:solidFill>
              <a:schemeClr val="folHlink"/>
            </a:solidFill>
            <a:round/>
            <a:headEnd/>
            <a:tailEnd/>
          </a:ln>
        </p:spPr>
        <p:txBody>
          <a:bodyPr wrap="none" anchor="ctr">
            <a:prstTxWarp prst="textNoShape">
              <a:avLst/>
            </a:prstTxWarp>
          </a:bodyPr>
          <a:lstStyle/>
          <a:p>
            <a:endParaRPr lang="en-US"/>
          </a:p>
        </p:txBody>
      </p:sp>
      <p:sp>
        <p:nvSpPr>
          <p:cNvPr id="848906" name="Line 10"/>
          <p:cNvSpPr>
            <a:spLocks noChangeShapeType="1"/>
          </p:cNvSpPr>
          <p:nvPr/>
        </p:nvSpPr>
        <p:spPr bwMode="auto">
          <a:xfrm flipH="1">
            <a:off x="7543800" y="2971800"/>
            <a:ext cx="990600" cy="0"/>
          </a:xfrm>
          <a:prstGeom prst="line">
            <a:avLst/>
          </a:prstGeom>
          <a:noFill/>
          <a:ln w="60325">
            <a:solidFill>
              <a:schemeClr val="folHlink"/>
            </a:solidFill>
            <a:round/>
            <a:headEnd/>
            <a:tailEnd/>
          </a:ln>
        </p:spPr>
        <p:txBody>
          <a:bodyPr wrap="none" anchor="ctr">
            <a:prstTxWarp prst="textNoShape">
              <a:avLst/>
            </a:prstTxWarp>
          </a:bodyPr>
          <a:lstStyle/>
          <a:p>
            <a:endParaRPr lang="en-US"/>
          </a:p>
        </p:txBody>
      </p:sp>
      <p:sp>
        <p:nvSpPr>
          <p:cNvPr id="848907" name="Line 11"/>
          <p:cNvSpPr>
            <a:spLocks noChangeShapeType="1"/>
          </p:cNvSpPr>
          <p:nvPr/>
        </p:nvSpPr>
        <p:spPr bwMode="auto">
          <a:xfrm flipH="1">
            <a:off x="7467600" y="3048000"/>
            <a:ext cx="990600" cy="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48908" name="Line 12"/>
          <p:cNvSpPr>
            <a:spLocks noChangeShapeType="1"/>
          </p:cNvSpPr>
          <p:nvPr/>
        </p:nvSpPr>
        <p:spPr bwMode="auto">
          <a:xfrm flipH="1">
            <a:off x="7391400" y="3124200"/>
            <a:ext cx="990600" cy="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48909" name="Line 13"/>
          <p:cNvSpPr>
            <a:spLocks noChangeShapeType="1"/>
          </p:cNvSpPr>
          <p:nvPr/>
        </p:nvSpPr>
        <p:spPr bwMode="auto">
          <a:xfrm flipH="1">
            <a:off x="7391400" y="3200400"/>
            <a:ext cx="990600" cy="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48910" name="Line 14"/>
          <p:cNvSpPr>
            <a:spLocks noChangeShapeType="1"/>
          </p:cNvSpPr>
          <p:nvPr/>
        </p:nvSpPr>
        <p:spPr bwMode="auto">
          <a:xfrm flipH="1">
            <a:off x="7315200" y="3276600"/>
            <a:ext cx="990600" cy="0"/>
          </a:xfrm>
          <a:prstGeom prst="line">
            <a:avLst/>
          </a:prstGeom>
          <a:noFill/>
          <a:ln w="57150">
            <a:solidFill>
              <a:schemeClr val="folHlink"/>
            </a:solidFill>
            <a:round/>
            <a:headEnd/>
            <a:tailEnd/>
          </a:ln>
        </p:spPr>
        <p:txBody>
          <a:bodyPr wrap="none" anchor="ctr">
            <a:prstTxWarp prst="textNoShape">
              <a:avLst/>
            </a:prstTxWarp>
          </a:bodyPr>
          <a:lstStyle/>
          <a:p>
            <a:endParaRPr lang="en-US"/>
          </a:p>
        </p:txBody>
      </p:sp>
      <p:sp>
        <p:nvSpPr>
          <p:cNvPr id="848911" name="Line 15"/>
          <p:cNvSpPr>
            <a:spLocks noChangeShapeType="1"/>
          </p:cNvSpPr>
          <p:nvPr/>
        </p:nvSpPr>
        <p:spPr bwMode="auto">
          <a:xfrm flipH="1">
            <a:off x="7543800" y="2971800"/>
            <a:ext cx="228600" cy="304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48912" name="Line 16"/>
          <p:cNvSpPr>
            <a:spLocks noChangeShapeType="1"/>
          </p:cNvSpPr>
          <p:nvPr/>
        </p:nvSpPr>
        <p:spPr bwMode="auto">
          <a:xfrm flipH="1">
            <a:off x="7696200" y="2971800"/>
            <a:ext cx="228600" cy="304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48913" name="Line 17"/>
          <p:cNvSpPr>
            <a:spLocks noChangeShapeType="1"/>
          </p:cNvSpPr>
          <p:nvPr/>
        </p:nvSpPr>
        <p:spPr bwMode="auto">
          <a:xfrm flipH="1">
            <a:off x="7848600" y="2971800"/>
            <a:ext cx="228600" cy="304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48914" name="Line 18"/>
          <p:cNvSpPr>
            <a:spLocks noChangeShapeType="1"/>
          </p:cNvSpPr>
          <p:nvPr/>
        </p:nvSpPr>
        <p:spPr bwMode="auto">
          <a:xfrm flipH="1">
            <a:off x="8001000" y="2971800"/>
            <a:ext cx="228600" cy="304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48915" name="Line 19"/>
          <p:cNvSpPr>
            <a:spLocks noChangeShapeType="1"/>
          </p:cNvSpPr>
          <p:nvPr/>
        </p:nvSpPr>
        <p:spPr bwMode="auto">
          <a:xfrm flipH="1">
            <a:off x="8153400" y="2971800"/>
            <a:ext cx="228600" cy="304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48916" name="Line 20"/>
          <p:cNvSpPr>
            <a:spLocks noChangeShapeType="1"/>
          </p:cNvSpPr>
          <p:nvPr/>
        </p:nvSpPr>
        <p:spPr bwMode="auto">
          <a:xfrm flipV="1">
            <a:off x="7696200" y="2362200"/>
            <a:ext cx="0" cy="457200"/>
          </a:xfrm>
          <a:prstGeom prst="line">
            <a:avLst/>
          </a:prstGeom>
          <a:noFill/>
          <a:ln w="98425">
            <a:solidFill>
              <a:srgbClr val="9F4BFF"/>
            </a:solidFill>
            <a:round/>
            <a:headEnd/>
            <a:tailEnd type="triangle" w="med" len="med"/>
          </a:ln>
        </p:spPr>
        <p:txBody>
          <a:bodyPr wrap="none" anchor="ctr">
            <a:prstTxWarp prst="textNoShape">
              <a:avLst/>
            </a:prstTxWarp>
          </a:bodyPr>
          <a:lstStyle/>
          <a:p>
            <a:endParaRPr lang="en-US"/>
          </a:p>
        </p:txBody>
      </p:sp>
      <p:sp>
        <p:nvSpPr>
          <p:cNvPr id="848917" name="Text Box 21"/>
          <p:cNvSpPr txBox="1">
            <a:spLocks noChangeArrowheads="1"/>
          </p:cNvSpPr>
          <p:nvPr/>
        </p:nvSpPr>
        <p:spPr bwMode="auto">
          <a:xfrm>
            <a:off x="6934200" y="1447800"/>
            <a:ext cx="1981200" cy="925513"/>
          </a:xfrm>
          <a:prstGeom prst="rect">
            <a:avLst/>
          </a:prstGeom>
          <a:noFill/>
          <a:ln w="9525">
            <a:solidFill>
              <a:srgbClr val="9B25F1"/>
            </a:solidFill>
            <a:miter lim="800000"/>
            <a:headEnd/>
            <a:tailEnd/>
          </a:ln>
        </p:spPr>
        <p:txBody>
          <a:bodyPr>
            <a:prstTxWarp prst="textNoShape">
              <a:avLst/>
            </a:prstTxWarp>
            <a:spAutoFit/>
          </a:bodyPr>
          <a:lstStyle/>
          <a:p>
            <a:r>
              <a:rPr lang="en-US" sz="1800" b="0">
                <a:solidFill>
                  <a:srgbClr val="9B25F1"/>
                </a:solidFill>
              </a:rPr>
              <a:t>conscious perception of language sound</a:t>
            </a:r>
          </a:p>
        </p:txBody>
      </p:sp>
      <p:pic>
        <p:nvPicPr>
          <p:cNvPr id="848918" name="Picture 22"/>
          <p:cNvPicPr>
            <a:picLocks noChangeAspect="1" noChangeArrowheads="1"/>
          </p:cNvPicPr>
          <p:nvPr/>
        </p:nvPicPr>
        <p:blipFill>
          <a:blip r:embed="rId3"/>
          <a:srcRect/>
          <a:stretch>
            <a:fillRect/>
          </a:stretch>
        </p:blipFill>
        <p:spPr bwMode="auto">
          <a:xfrm>
            <a:off x="1371600" y="2286000"/>
            <a:ext cx="1308100" cy="1174750"/>
          </a:xfrm>
          <a:prstGeom prst="rect">
            <a:avLst/>
          </a:prstGeom>
          <a:noFill/>
          <a:ln w="9525">
            <a:noFill/>
            <a:miter lim="800000"/>
            <a:headEnd/>
            <a:tailEnd/>
          </a:ln>
          <a:effectLst/>
        </p:spPr>
      </p:pic>
      <p:sp>
        <p:nvSpPr>
          <p:cNvPr id="848919" name="Text Box 23"/>
          <p:cNvSpPr txBox="1">
            <a:spLocks noChangeArrowheads="1"/>
          </p:cNvSpPr>
          <p:nvPr/>
        </p:nvSpPr>
        <p:spPr bwMode="auto">
          <a:xfrm>
            <a:off x="1295400" y="1905000"/>
            <a:ext cx="1530350"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Times" pitchFamily="-84" charset="0"/>
              </a:rPr>
              <a:t>Janet Werker</a:t>
            </a:r>
          </a:p>
        </p:txBody>
      </p:sp>
      <p:sp>
        <p:nvSpPr>
          <p:cNvPr id="848920" name="Text Box 24"/>
          <p:cNvSpPr txBox="1">
            <a:spLocks noChangeArrowheads="1"/>
          </p:cNvSpPr>
          <p:nvPr/>
        </p:nvSpPr>
        <p:spPr bwMode="auto">
          <a:xfrm>
            <a:off x="4191000" y="2971800"/>
            <a:ext cx="2925763" cy="376238"/>
          </a:xfrm>
          <a:prstGeom prst="rect">
            <a:avLst/>
          </a:prstGeom>
          <a:noFill/>
          <a:ln w="9525">
            <a:solidFill>
              <a:schemeClr val="folHlink"/>
            </a:solidFill>
            <a:miter lim="800000"/>
            <a:headEnd/>
            <a:tailEnd/>
          </a:ln>
        </p:spPr>
        <p:txBody>
          <a:bodyPr wrap="none">
            <a:prstTxWarp prst="textNoShape">
              <a:avLst/>
            </a:prstTxWarp>
            <a:spAutoFit/>
          </a:bodyPr>
          <a:lstStyle/>
          <a:p>
            <a:r>
              <a:rPr lang="en-US" sz="1800" b="0">
                <a:solidFill>
                  <a:schemeClr val="folHlink"/>
                </a:solidFill>
              </a:rPr>
              <a:t>Unconscious filter imposed</a:t>
            </a:r>
          </a:p>
        </p:txBody>
      </p:sp>
      <p:sp>
        <p:nvSpPr>
          <p:cNvPr id="848921" name="Rectangle 25"/>
          <p:cNvSpPr>
            <a:spLocks noChangeArrowheads="1"/>
          </p:cNvSpPr>
          <p:nvPr/>
        </p:nvSpPr>
        <p:spPr bwMode="auto">
          <a:xfrm>
            <a:off x="1828800" y="914400"/>
            <a:ext cx="577532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Another theory: Functional reorganization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8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50947" name="Text Box 3"/>
          <p:cNvSpPr txBox="1">
            <a:spLocks noChangeArrowheads="1"/>
          </p:cNvSpPr>
          <p:nvPr/>
        </p:nvSpPr>
        <p:spPr bwMode="auto">
          <a:xfrm>
            <a:off x="381000" y="2514600"/>
            <a:ext cx="8001000" cy="2677656"/>
          </a:xfrm>
          <a:prstGeom prst="rect">
            <a:avLst/>
          </a:prstGeom>
          <a:noFill/>
          <a:ln w="9525">
            <a:noFill/>
            <a:miter lim="800000"/>
            <a:headEnd/>
            <a:tailEnd/>
          </a:ln>
        </p:spPr>
        <p:txBody>
          <a:bodyPr>
            <a:prstTxWarp prst="textNoShape">
              <a:avLst/>
            </a:prstTxWarp>
            <a:spAutoFit/>
          </a:bodyPr>
          <a:lstStyle/>
          <a:p>
            <a:r>
              <a:rPr lang="en-US" b="0" dirty="0">
                <a:solidFill>
                  <a:srgbClr val="9F4BFF"/>
                </a:solidFill>
                <a:effectLst>
                  <a:outerShdw blurRad="38100" dist="38100" dir="2700000" algn="tl">
                    <a:srgbClr val="000000"/>
                  </a:outerShdw>
                </a:effectLst>
              </a:rPr>
              <a:t>   </a:t>
            </a:r>
            <a:r>
              <a:rPr lang="en-US" b="0" dirty="0"/>
              <a:t>Very young infants respond to any detectable variation - so they can pick up any salient contrasts in surrounding language.  Adults have a bias for phonemic contrasts since those are the ones relevant to language.  If they’re in a non-language setting, adults can distinguish non-native contrastive </a:t>
            </a:r>
            <a:r>
              <a:rPr lang="en-US" b="0" dirty="0" smtClean="0"/>
              <a:t>sounds because their </a:t>
            </a:r>
            <a:r>
              <a:rPr lang="en-US" b="0" dirty="0" err="1" smtClean="0"/>
              <a:t>postperceptual</a:t>
            </a:r>
            <a:r>
              <a:rPr lang="en-US" b="0" dirty="0" smtClean="0"/>
              <a:t> language filter isn’t activated.</a:t>
            </a:r>
            <a:endParaRPr lang="en-US" b="0" dirty="0">
              <a:solidFill>
                <a:srgbClr val="9F4BFF"/>
              </a:solidFill>
              <a:effectLst>
                <a:outerShdw blurRad="38100" dist="38100" dir="2700000" algn="tl">
                  <a:srgbClr val="000000"/>
                </a:outerShdw>
              </a:effectLst>
            </a:endParaRPr>
          </a:p>
        </p:txBody>
      </p:sp>
      <p:sp>
        <p:nvSpPr>
          <p:cNvPr id="850948" name="Rectangle 4"/>
          <p:cNvSpPr>
            <a:spLocks noChangeArrowheads="1"/>
          </p:cNvSpPr>
          <p:nvPr/>
        </p:nvSpPr>
        <p:spPr bwMode="auto">
          <a:xfrm>
            <a:off x="304800" y="1905000"/>
            <a:ext cx="492760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Explanatory power: the whole story</a:t>
            </a:r>
          </a:p>
        </p:txBody>
      </p:sp>
      <p:sp>
        <p:nvSpPr>
          <p:cNvPr id="850949" name="Rectangle 5"/>
          <p:cNvSpPr>
            <a:spLocks noChangeArrowheads="1"/>
          </p:cNvSpPr>
          <p:nvPr/>
        </p:nvSpPr>
        <p:spPr bwMode="auto">
          <a:xfrm>
            <a:off x="1828800" y="914400"/>
            <a:ext cx="577532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Another theory: Functional reorganization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r>
              <a:rPr lang="en-US" sz="3200"/>
              <a:t>Announcements</a:t>
            </a:r>
          </a:p>
        </p:txBody>
      </p:sp>
      <p:sp>
        <p:nvSpPr>
          <p:cNvPr id="816131" name="Rectangle 3"/>
          <p:cNvSpPr>
            <a:spLocks noGrp="1" noChangeArrowheads="1"/>
          </p:cNvSpPr>
          <p:nvPr>
            <p:ph type="body" idx="1"/>
          </p:nvPr>
        </p:nvSpPr>
        <p:spPr/>
        <p:txBody>
          <a:bodyPr/>
          <a:lstStyle/>
          <a:p>
            <a:pPr>
              <a:buFontTx/>
              <a:buNone/>
            </a:pPr>
            <a:r>
              <a:rPr lang="en-US" sz="2000" dirty="0"/>
              <a:t>Be working on HW1 (due</a:t>
            </a:r>
            <a:r>
              <a:rPr lang="en-US" sz="2000" dirty="0" smtClean="0"/>
              <a:t> </a:t>
            </a:r>
            <a:r>
              <a:rPr lang="en-US" sz="2000" dirty="0"/>
              <a:t>4</a:t>
            </a:r>
            <a:r>
              <a:rPr lang="en-US" sz="2000" dirty="0" smtClean="0"/>
              <a:t>/19/</a:t>
            </a:r>
            <a:r>
              <a:rPr lang="en-US" sz="2000" dirty="0"/>
              <a:t>12)</a:t>
            </a:r>
          </a:p>
          <a:p>
            <a:pPr>
              <a:buFontTx/>
              <a:buNone/>
            </a:pPr>
            <a:endParaRPr lang="en-US" sz="2000" dirty="0"/>
          </a:p>
          <a:p>
            <a:pPr>
              <a:buFontTx/>
              <a:buNone/>
            </a:pPr>
            <a:r>
              <a:rPr lang="en-US" sz="2000" dirty="0"/>
              <a:t>Be working on the sounds &amp; sounds of words review questions</a:t>
            </a:r>
          </a:p>
          <a:p>
            <a:pPr>
              <a:buFontTx/>
              <a:buNone/>
            </a:pPr>
            <a:r>
              <a:rPr lang="en-US" sz="2000" dirty="0"/>
              <a:t>	</a:t>
            </a:r>
          </a:p>
          <a:p>
            <a:pPr>
              <a:buFontTx/>
              <a:buNone/>
            </a:pPr>
            <a:r>
              <a:rPr lang="en-US" sz="2000" dirty="0"/>
              <a:t>Read Stager &amp; </a:t>
            </a:r>
            <a:r>
              <a:rPr lang="en-US" sz="2000" dirty="0" err="1"/>
              <a:t>Werker</a:t>
            </a:r>
            <a:r>
              <a:rPr lang="en-US" sz="2000" dirty="0"/>
              <a:t> (1997) for next time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685800" y="152400"/>
            <a:ext cx="7772400" cy="1143000"/>
          </a:xfrm>
        </p:spPr>
        <p:txBody>
          <a:bodyPr/>
          <a:lstStyle/>
          <a:p>
            <a:r>
              <a:rPr lang="en-US" sz="3200"/>
              <a:t>How it happens</a:t>
            </a:r>
          </a:p>
        </p:txBody>
      </p:sp>
      <p:pic>
        <p:nvPicPr>
          <p:cNvPr id="852995" name="Picture 3"/>
          <p:cNvPicPr>
            <a:picLocks noChangeAspect="1" noChangeArrowheads="1"/>
          </p:cNvPicPr>
          <p:nvPr/>
        </p:nvPicPr>
        <p:blipFill>
          <a:blip r:embed="rId3"/>
          <a:srcRect/>
          <a:stretch>
            <a:fillRect/>
          </a:stretch>
        </p:blipFill>
        <p:spPr bwMode="auto">
          <a:xfrm>
            <a:off x="533400" y="1295400"/>
            <a:ext cx="1752600" cy="1598613"/>
          </a:xfrm>
          <a:prstGeom prst="rect">
            <a:avLst/>
          </a:prstGeom>
          <a:noFill/>
          <a:ln w="9525">
            <a:noFill/>
            <a:miter lim="800000"/>
            <a:headEnd/>
            <a:tailEnd/>
          </a:ln>
          <a:effectLst/>
        </p:spPr>
      </p:pic>
      <p:pic>
        <p:nvPicPr>
          <p:cNvPr id="852996" name="Picture 4"/>
          <p:cNvPicPr>
            <a:picLocks noChangeAspect="1" noChangeArrowheads="1"/>
          </p:cNvPicPr>
          <p:nvPr/>
        </p:nvPicPr>
        <p:blipFill>
          <a:blip r:embed="rId4"/>
          <a:srcRect/>
          <a:stretch>
            <a:fillRect/>
          </a:stretch>
        </p:blipFill>
        <p:spPr bwMode="auto">
          <a:xfrm>
            <a:off x="3124200" y="3124200"/>
            <a:ext cx="1828800" cy="1677988"/>
          </a:xfrm>
          <a:prstGeom prst="rect">
            <a:avLst/>
          </a:prstGeom>
          <a:noFill/>
          <a:ln w="9525">
            <a:noFill/>
            <a:miter lim="800000"/>
            <a:headEnd/>
            <a:tailEnd/>
          </a:ln>
          <a:effectLst/>
        </p:spPr>
      </p:pic>
      <p:cxnSp>
        <p:nvCxnSpPr>
          <p:cNvPr id="852997" name="AutoShape 5"/>
          <p:cNvCxnSpPr>
            <a:cxnSpLocks noChangeShapeType="1"/>
            <a:stCxn id="0" idx="2"/>
            <a:endCxn id="0" idx="1"/>
          </p:cNvCxnSpPr>
          <p:nvPr/>
        </p:nvCxnSpPr>
        <p:spPr bwMode="auto">
          <a:xfrm>
            <a:off x="1409700" y="2894013"/>
            <a:ext cx="1714500" cy="1069975"/>
          </a:xfrm>
          <a:prstGeom prst="straightConnector1">
            <a:avLst/>
          </a:prstGeom>
          <a:noFill/>
          <a:ln w="9525">
            <a:solidFill>
              <a:schemeClr val="tx1"/>
            </a:solidFill>
            <a:round/>
            <a:headEnd/>
            <a:tailEnd type="triangle" w="med" len="med"/>
          </a:ln>
        </p:spPr>
      </p:cxnSp>
      <p:cxnSp>
        <p:nvCxnSpPr>
          <p:cNvPr id="852998" name="AutoShape 6"/>
          <p:cNvCxnSpPr>
            <a:cxnSpLocks noChangeShapeType="1"/>
            <a:stCxn id="0" idx="2"/>
          </p:cNvCxnSpPr>
          <p:nvPr/>
        </p:nvCxnSpPr>
        <p:spPr bwMode="auto">
          <a:xfrm>
            <a:off x="4038600" y="4802188"/>
            <a:ext cx="2362200" cy="646112"/>
          </a:xfrm>
          <a:prstGeom prst="straightConnector1">
            <a:avLst/>
          </a:prstGeom>
          <a:noFill/>
          <a:ln w="9525">
            <a:solidFill>
              <a:schemeClr val="tx1"/>
            </a:solidFill>
            <a:round/>
            <a:headEnd/>
            <a:tailEnd type="triangle" w="med" len="med"/>
          </a:ln>
        </p:spPr>
      </p:cxnSp>
      <p:sp>
        <p:nvSpPr>
          <p:cNvPr id="852999" name="Text Box 7"/>
          <p:cNvSpPr txBox="1">
            <a:spLocks noChangeArrowheads="1"/>
          </p:cNvSpPr>
          <p:nvPr/>
        </p:nvSpPr>
        <p:spPr bwMode="auto">
          <a:xfrm>
            <a:off x="3581400" y="1143000"/>
            <a:ext cx="5349875" cy="1552575"/>
          </a:xfrm>
          <a:prstGeom prst="rect">
            <a:avLst/>
          </a:prstGeom>
          <a:noFill/>
          <a:ln w="9525">
            <a:noFill/>
            <a:miter lim="800000"/>
            <a:headEnd/>
            <a:tailEnd/>
          </a:ln>
        </p:spPr>
        <p:txBody>
          <a:bodyPr>
            <a:prstTxWarp prst="textNoShape">
              <a:avLst/>
            </a:prstTxWarp>
            <a:spAutoFit/>
          </a:bodyPr>
          <a:lstStyle/>
          <a:p>
            <a:r>
              <a:rPr lang="en-US" b="0"/>
              <a:t>Idea 1: </a:t>
            </a:r>
            <a:r>
              <a:rPr lang="en-US" b="0">
                <a:solidFill>
                  <a:schemeClr val="tx2"/>
                </a:solidFill>
              </a:rPr>
              <a:t>Maintenance &amp; Loss</a:t>
            </a:r>
            <a:endParaRPr lang="en-US" b="0"/>
          </a:p>
          <a:p>
            <a:r>
              <a:rPr lang="en-US" b="0"/>
              <a:t>Data distributions determine which boundaries are maintained and which ones are lost/ignored</a:t>
            </a:r>
          </a:p>
        </p:txBody>
      </p:sp>
      <p:sp>
        <p:nvSpPr>
          <p:cNvPr id="853000" name="Text Box 8"/>
          <p:cNvSpPr txBox="1">
            <a:spLocks noChangeArrowheads="1"/>
          </p:cNvSpPr>
          <p:nvPr/>
        </p:nvSpPr>
        <p:spPr bwMode="auto">
          <a:xfrm>
            <a:off x="381000" y="5029200"/>
            <a:ext cx="5349875" cy="1552575"/>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Problem: Doesn’t seem to be permanent loss, and doesn’t seem to affect sounds if processed as non-language</a:t>
            </a:r>
            <a:endParaRPr lang="en-US" b="0"/>
          </a:p>
        </p:txBody>
      </p:sp>
      <p:pic>
        <p:nvPicPr>
          <p:cNvPr id="853001" name="Picture 9"/>
          <p:cNvPicPr>
            <a:picLocks noChangeAspect="1" noChangeArrowheads="1"/>
          </p:cNvPicPr>
          <p:nvPr/>
        </p:nvPicPr>
        <p:blipFill>
          <a:blip r:embed="rId5"/>
          <a:srcRect/>
          <a:stretch>
            <a:fillRect/>
          </a:stretch>
        </p:blipFill>
        <p:spPr bwMode="auto">
          <a:xfrm>
            <a:off x="6477000" y="4572000"/>
            <a:ext cx="1752600" cy="1590675"/>
          </a:xfrm>
          <a:prstGeom prst="rect">
            <a:avLst/>
          </a:prstGeom>
          <a:noFill/>
          <a:ln w="63500">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685800" y="152400"/>
            <a:ext cx="7772400" cy="1143000"/>
          </a:xfrm>
          <a:noFill/>
          <a:ln/>
        </p:spPr>
        <p:txBody>
          <a:bodyPr/>
          <a:lstStyle/>
          <a:p>
            <a:r>
              <a:rPr lang="en-US" sz="3200"/>
              <a:t>How it happens</a:t>
            </a:r>
          </a:p>
        </p:txBody>
      </p:sp>
      <p:sp>
        <p:nvSpPr>
          <p:cNvPr id="855043" name="Text Box 3"/>
          <p:cNvSpPr txBox="1">
            <a:spLocks noChangeArrowheads="1"/>
          </p:cNvSpPr>
          <p:nvPr/>
        </p:nvSpPr>
        <p:spPr bwMode="auto">
          <a:xfrm>
            <a:off x="304800" y="1295400"/>
            <a:ext cx="4343400" cy="2647950"/>
          </a:xfrm>
          <a:prstGeom prst="rect">
            <a:avLst/>
          </a:prstGeom>
          <a:noFill/>
          <a:ln w="9525">
            <a:noFill/>
            <a:miter lim="800000"/>
            <a:headEnd/>
            <a:tailEnd/>
          </a:ln>
        </p:spPr>
        <p:txBody>
          <a:bodyPr>
            <a:prstTxWarp prst="textNoShape">
              <a:avLst/>
            </a:prstTxWarp>
            <a:spAutoFit/>
          </a:bodyPr>
          <a:lstStyle/>
          <a:p>
            <a:r>
              <a:rPr lang="en-US" b="0"/>
              <a:t>Idea 2: </a:t>
            </a:r>
          </a:p>
          <a:p>
            <a:r>
              <a:rPr lang="en-US" b="0">
                <a:solidFill>
                  <a:schemeClr val="folHlink"/>
                </a:solidFill>
              </a:rPr>
              <a:t>Functional Reorganization</a:t>
            </a:r>
            <a:endParaRPr lang="en-US" b="0"/>
          </a:p>
          <a:p>
            <a:r>
              <a:rPr lang="en-US" b="0"/>
              <a:t>Unconscious filter imposed when sounds are processed as language. Data distributions determine what the boundaries are in the filter.</a:t>
            </a:r>
          </a:p>
        </p:txBody>
      </p:sp>
      <p:sp>
        <p:nvSpPr>
          <p:cNvPr id="855044" name="Text Box 4"/>
          <p:cNvSpPr txBox="1">
            <a:spLocks noChangeArrowheads="1"/>
          </p:cNvSpPr>
          <p:nvPr/>
        </p:nvSpPr>
        <p:spPr bwMode="auto">
          <a:xfrm>
            <a:off x="381000" y="5029200"/>
            <a:ext cx="5349875" cy="1187450"/>
          </a:xfrm>
          <a:prstGeom prst="rect">
            <a:avLst/>
          </a:prstGeom>
          <a:noFill/>
          <a:ln w="9525">
            <a:noFill/>
            <a:miter lim="800000"/>
            <a:headEnd/>
            <a:tailEnd/>
          </a:ln>
        </p:spPr>
        <p:txBody>
          <a:bodyPr>
            <a:prstTxWarp prst="textNoShape">
              <a:avLst/>
            </a:prstTxWarp>
            <a:spAutoFit/>
          </a:bodyPr>
          <a:lstStyle/>
          <a:p>
            <a:r>
              <a:rPr lang="en-US" b="0">
                <a:solidFill>
                  <a:schemeClr val="tx2"/>
                </a:solidFill>
              </a:rPr>
              <a:t>Common theme: data distributions determine construction of relevant category boundaries for language</a:t>
            </a:r>
          </a:p>
        </p:txBody>
      </p:sp>
      <p:sp>
        <p:nvSpPr>
          <p:cNvPr id="855045" name="Text Box 5"/>
          <p:cNvSpPr txBox="1">
            <a:spLocks noChangeArrowheads="1"/>
          </p:cNvSpPr>
          <p:nvPr/>
        </p:nvSpPr>
        <p:spPr bwMode="auto">
          <a:xfrm>
            <a:off x="6781800" y="4267200"/>
            <a:ext cx="2217738" cy="366713"/>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rPr>
              <a:t>Perception of sound</a:t>
            </a:r>
          </a:p>
        </p:txBody>
      </p:sp>
      <p:sp>
        <p:nvSpPr>
          <p:cNvPr id="855046" name="Text Box 6"/>
          <p:cNvSpPr txBox="1">
            <a:spLocks noChangeArrowheads="1"/>
          </p:cNvSpPr>
          <p:nvPr/>
        </p:nvSpPr>
        <p:spPr bwMode="auto">
          <a:xfrm>
            <a:off x="6248400" y="4724400"/>
            <a:ext cx="2100263" cy="376238"/>
          </a:xfrm>
          <a:prstGeom prst="rect">
            <a:avLst/>
          </a:prstGeom>
          <a:noFill/>
          <a:ln w="9525">
            <a:solidFill>
              <a:schemeClr val="tx2"/>
            </a:solidFill>
            <a:miter lim="800000"/>
            <a:headEnd/>
            <a:tailEnd/>
          </a:ln>
        </p:spPr>
        <p:txBody>
          <a:bodyPr wrap="none">
            <a:prstTxWarp prst="textNoShape">
              <a:avLst/>
            </a:prstTxWarp>
            <a:spAutoFit/>
          </a:bodyPr>
          <a:lstStyle/>
          <a:p>
            <a:r>
              <a:rPr lang="en-US" sz="1800" b="0">
                <a:solidFill>
                  <a:schemeClr val="tx2"/>
                </a:solidFill>
              </a:rPr>
              <a:t>Non-linguistic level</a:t>
            </a:r>
          </a:p>
        </p:txBody>
      </p:sp>
      <p:sp>
        <p:nvSpPr>
          <p:cNvPr id="855047" name="Text Box 7"/>
          <p:cNvSpPr txBox="1">
            <a:spLocks noChangeArrowheads="1"/>
          </p:cNvSpPr>
          <p:nvPr/>
        </p:nvSpPr>
        <p:spPr bwMode="auto">
          <a:xfrm>
            <a:off x="5181600" y="1676400"/>
            <a:ext cx="1679575" cy="376238"/>
          </a:xfrm>
          <a:prstGeom prst="rect">
            <a:avLst/>
          </a:prstGeom>
          <a:noFill/>
          <a:ln w="9525">
            <a:solidFill>
              <a:srgbClr val="9B25F1"/>
            </a:solidFill>
            <a:miter lim="800000"/>
            <a:headEnd/>
            <a:tailEnd/>
          </a:ln>
        </p:spPr>
        <p:txBody>
          <a:bodyPr wrap="none">
            <a:prstTxWarp prst="textNoShape">
              <a:avLst/>
            </a:prstTxWarp>
            <a:spAutoFit/>
          </a:bodyPr>
          <a:lstStyle/>
          <a:p>
            <a:r>
              <a:rPr lang="en-US" sz="1800" b="0">
                <a:solidFill>
                  <a:srgbClr val="9B25F1"/>
                </a:solidFill>
              </a:rPr>
              <a:t>Linguistic level</a:t>
            </a:r>
          </a:p>
        </p:txBody>
      </p:sp>
      <p:sp>
        <p:nvSpPr>
          <p:cNvPr id="855048" name="Line 8"/>
          <p:cNvSpPr>
            <a:spLocks noChangeShapeType="1"/>
          </p:cNvSpPr>
          <p:nvPr/>
        </p:nvSpPr>
        <p:spPr bwMode="auto">
          <a:xfrm flipV="1">
            <a:off x="7696200" y="3429000"/>
            <a:ext cx="0" cy="609600"/>
          </a:xfrm>
          <a:prstGeom prst="line">
            <a:avLst/>
          </a:prstGeom>
          <a:noFill/>
          <a:ln w="98425">
            <a:solidFill>
              <a:schemeClr val="tx2"/>
            </a:solidFill>
            <a:round/>
            <a:headEnd/>
            <a:tailEnd type="triangle" w="med" len="med"/>
          </a:ln>
        </p:spPr>
        <p:txBody>
          <a:bodyPr wrap="none" anchor="ctr">
            <a:prstTxWarp prst="textNoShape">
              <a:avLst/>
            </a:prstTxWarp>
          </a:bodyPr>
          <a:lstStyle/>
          <a:p>
            <a:endParaRPr lang="en-US"/>
          </a:p>
        </p:txBody>
      </p:sp>
      <p:sp>
        <p:nvSpPr>
          <p:cNvPr id="855049" name="Line 9"/>
          <p:cNvSpPr>
            <a:spLocks noChangeShapeType="1"/>
          </p:cNvSpPr>
          <p:nvPr/>
        </p:nvSpPr>
        <p:spPr bwMode="auto">
          <a:xfrm flipH="1">
            <a:off x="7315200" y="2971800"/>
            <a:ext cx="228600" cy="304800"/>
          </a:xfrm>
          <a:prstGeom prst="line">
            <a:avLst/>
          </a:prstGeom>
          <a:noFill/>
          <a:ln w="85725">
            <a:solidFill>
              <a:schemeClr val="folHlink"/>
            </a:solidFill>
            <a:round/>
            <a:headEnd/>
            <a:tailEnd/>
          </a:ln>
        </p:spPr>
        <p:txBody>
          <a:bodyPr wrap="none" anchor="ctr">
            <a:prstTxWarp prst="textNoShape">
              <a:avLst/>
            </a:prstTxWarp>
          </a:bodyPr>
          <a:lstStyle/>
          <a:p>
            <a:endParaRPr lang="en-US"/>
          </a:p>
        </p:txBody>
      </p:sp>
      <p:sp>
        <p:nvSpPr>
          <p:cNvPr id="855050" name="Line 10"/>
          <p:cNvSpPr>
            <a:spLocks noChangeShapeType="1"/>
          </p:cNvSpPr>
          <p:nvPr/>
        </p:nvSpPr>
        <p:spPr bwMode="auto">
          <a:xfrm flipH="1">
            <a:off x="8305800" y="2971800"/>
            <a:ext cx="228600" cy="304800"/>
          </a:xfrm>
          <a:prstGeom prst="line">
            <a:avLst/>
          </a:prstGeom>
          <a:noFill/>
          <a:ln w="85725">
            <a:solidFill>
              <a:schemeClr val="folHlink"/>
            </a:solidFill>
            <a:round/>
            <a:headEnd/>
            <a:tailEnd/>
          </a:ln>
        </p:spPr>
        <p:txBody>
          <a:bodyPr wrap="none" anchor="ctr">
            <a:prstTxWarp prst="textNoShape">
              <a:avLst/>
            </a:prstTxWarp>
          </a:bodyPr>
          <a:lstStyle/>
          <a:p>
            <a:endParaRPr lang="en-US"/>
          </a:p>
        </p:txBody>
      </p:sp>
      <p:sp>
        <p:nvSpPr>
          <p:cNvPr id="855051" name="Line 11"/>
          <p:cNvSpPr>
            <a:spLocks noChangeShapeType="1"/>
          </p:cNvSpPr>
          <p:nvPr/>
        </p:nvSpPr>
        <p:spPr bwMode="auto">
          <a:xfrm flipH="1">
            <a:off x="7543800" y="2971800"/>
            <a:ext cx="990600" cy="0"/>
          </a:xfrm>
          <a:prstGeom prst="line">
            <a:avLst/>
          </a:prstGeom>
          <a:noFill/>
          <a:ln w="60325">
            <a:solidFill>
              <a:schemeClr val="folHlink"/>
            </a:solidFill>
            <a:round/>
            <a:headEnd/>
            <a:tailEnd/>
          </a:ln>
        </p:spPr>
        <p:txBody>
          <a:bodyPr wrap="none" anchor="ctr">
            <a:prstTxWarp prst="textNoShape">
              <a:avLst/>
            </a:prstTxWarp>
          </a:bodyPr>
          <a:lstStyle/>
          <a:p>
            <a:endParaRPr lang="en-US"/>
          </a:p>
        </p:txBody>
      </p:sp>
      <p:sp>
        <p:nvSpPr>
          <p:cNvPr id="855052" name="Line 12"/>
          <p:cNvSpPr>
            <a:spLocks noChangeShapeType="1"/>
          </p:cNvSpPr>
          <p:nvPr/>
        </p:nvSpPr>
        <p:spPr bwMode="auto">
          <a:xfrm flipH="1">
            <a:off x="7467600" y="3048000"/>
            <a:ext cx="990600" cy="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55053" name="Line 13"/>
          <p:cNvSpPr>
            <a:spLocks noChangeShapeType="1"/>
          </p:cNvSpPr>
          <p:nvPr/>
        </p:nvSpPr>
        <p:spPr bwMode="auto">
          <a:xfrm flipH="1">
            <a:off x="7391400" y="3124200"/>
            <a:ext cx="990600" cy="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55054" name="Line 14"/>
          <p:cNvSpPr>
            <a:spLocks noChangeShapeType="1"/>
          </p:cNvSpPr>
          <p:nvPr/>
        </p:nvSpPr>
        <p:spPr bwMode="auto">
          <a:xfrm flipH="1">
            <a:off x="7391400" y="3200400"/>
            <a:ext cx="990600" cy="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55055" name="Line 15"/>
          <p:cNvSpPr>
            <a:spLocks noChangeShapeType="1"/>
          </p:cNvSpPr>
          <p:nvPr/>
        </p:nvSpPr>
        <p:spPr bwMode="auto">
          <a:xfrm flipH="1">
            <a:off x="7315200" y="3276600"/>
            <a:ext cx="990600" cy="0"/>
          </a:xfrm>
          <a:prstGeom prst="line">
            <a:avLst/>
          </a:prstGeom>
          <a:noFill/>
          <a:ln w="57150">
            <a:solidFill>
              <a:schemeClr val="folHlink"/>
            </a:solidFill>
            <a:round/>
            <a:headEnd/>
            <a:tailEnd/>
          </a:ln>
        </p:spPr>
        <p:txBody>
          <a:bodyPr wrap="none" anchor="ctr">
            <a:prstTxWarp prst="textNoShape">
              <a:avLst/>
            </a:prstTxWarp>
          </a:bodyPr>
          <a:lstStyle/>
          <a:p>
            <a:endParaRPr lang="en-US"/>
          </a:p>
        </p:txBody>
      </p:sp>
      <p:sp>
        <p:nvSpPr>
          <p:cNvPr id="855056" name="Line 16"/>
          <p:cNvSpPr>
            <a:spLocks noChangeShapeType="1"/>
          </p:cNvSpPr>
          <p:nvPr/>
        </p:nvSpPr>
        <p:spPr bwMode="auto">
          <a:xfrm flipH="1">
            <a:off x="7543800" y="2971800"/>
            <a:ext cx="228600" cy="304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55057" name="Line 17"/>
          <p:cNvSpPr>
            <a:spLocks noChangeShapeType="1"/>
          </p:cNvSpPr>
          <p:nvPr/>
        </p:nvSpPr>
        <p:spPr bwMode="auto">
          <a:xfrm flipH="1">
            <a:off x="7696200" y="2971800"/>
            <a:ext cx="228600" cy="304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55058" name="Line 18"/>
          <p:cNvSpPr>
            <a:spLocks noChangeShapeType="1"/>
          </p:cNvSpPr>
          <p:nvPr/>
        </p:nvSpPr>
        <p:spPr bwMode="auto">
          <a:xfrm flipH="1">
            <a:off x="7848600" y="2971800"/>
            <a:ext cx="228600" cy="304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55059" name="Line 19"/>
          <p:cNvSpPr>
            <a:spLocks noChangeShapeType="1"/>
          </p:cNvSpPr>
          <p:nvPr/>
        </p:nvSpPr>
        <p:spPr bwMode="auto">
          <a:xfrm flipH="1">
            <a:off x="8001000" y="2971800"/>
            <a:ext cx="228600" cy="304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55060" name="Line 20"/>
          <p:cNvSpPr>
            <a:spLocks noChangeShapeType="1"/>
          </p:cNvSpPr>
          <p:nvPr/>
        </p:nvSpPr>
        <p:spPr bwMode="auto">
          <a:xfrm flipH="1">
            <a:off x="8153400" y="2971800"/>
            <a:ext cx="228600" cy="304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855061" name="Line 21"/>
          <p:cNvSpPr>
            <a:spLocks noChangeShapeType="1"/>
          </p:cNvSpPr>
          <p:nvPr/>
        </p:nvSpPr>
        <p:spPr bwMode="auto">
          <a:xfrm flipV="1">
            <a:off x="7696200" y="2362200"/>
            <a:ext cx="0" cy="457200"/>
          </a:xfrm>
          <a:prstGeom prst="line">
            <a:avLst/>
          </a:prstGeom>
          <a:noFill/>
          <a:ln w="98425">
            <a:solidFill>
              <a:srgbClr val="9F4BFF"/>
            </a:solidFill>
            <a:round/>
            <a:headEnd/>
            <a:tailEnd type="triangle" w="med" len="med"/>
          </a:ln>
        </p:spPr>
        <p:txBody>
          <a:bodyPr wrap="none" anchor="ctr">
            <a:prstTxWarp prst="textNoShape">
              <a:avLst/>
            </a:prstTxWarp>
          </a:bodyPr>
          <a:lstStyle/>
          <a:p>
            <a:endParaRPr lang="en-US"/>
          </a:p>
        </p:txBody>
      </p:sp>
      <p:sp>
        <p:nvSpPr>
          <p:cNvPr id="855062" name="Text Box 22"/>
          <p:cNvSpPr txBox="1">
            <a:spLocks noChangeArrowheads="1"/>
          </p:cNvSpPr>
          <p:nvPr/>
        </p:nvSpPr>
        <p:spPr bwMode="auto">
          <a:xfrm>
            <a:off x="6934200" y="1447800"/>
            <a:ext cx="1981200" cy="925513"/>
          </a:xfrm>
          <a:prstGeom prst="rect">
            <a:avLst/>
          </a:prstGeom>
          <a:noFill/>
          <a:ln w="9525">
            <a:solidFill>
              <a:srgbClr val="9B25F1"/>
            </a:solidFill>
            <a:miter lim="800000"/>
            <a:headEnd/>
            <a:tailEnd/>
          </a:ln>
        </p:spPr>
        <p:txBody>
          <a:bodyPr>
            <a:prstTxWarp prst="textNoShape">
              <a:avLst/>
            </a:prstTxWarp>
            <a:spAutoFit/>
          </a:bodyPr>
          <a:lstStyle/>
          <a:p>
            <a:r>
              <a:rPr lang="en-US" sz="1800" b="0">
                <a:solidFill>
                  <a:srgbClr val="9B25F1"/>
                </a:solidFill>
              </a:rPr>
              <a:t>conscious perception of language sound</a:t>
            </a:r>
          </a:p>
        </p:txBody>
      </p:sp>
      <p:sp>
        <p:nvSpPr>
          <p:cNvPr id="855063" name="Text Box 23"/>
          <p:cNvSpPr txBox="1">
            <a:spLocks noChangeArrowheads="1"/>
          </p:cNvSpPr>
          <p:nvPr/>
        </p:nvSpPr>
        <p:spPr bwMode="auto">
          <a:xfrm>
            <a:off x="4419600" y="2743200"/>
            <a:ext cx="2925763" cy="376238"/>
          </a:xfrm>
          <a:prstGeom prst="rect">
            <a:avLst/>
          </a:prstGeom>
          <a:noFill/>
          <a:ln w="9525">
            <a:solidFill>
              <a:schemeClr val="folHlink"/>
            </a:solidFill>
            <a:miter lim="800000"/>
            <a:headEnd/>
            <a:tailEnd/>
          </a:ln>
        </p:spPr>
        <p:txBody>
          <a:bodyPr wrap="none">
            <a:prstTxWarp prst="textNoShape">
              <a:avLst/>
            </a:prstTxWarp>
            <a:spAutoFit/>
          </a:bodyPr>
          <a:lstStyle/>
          <a:p>
            <a:r>
              <a:rPr lang="en-US" sz="1800" b="0">
                <a:solidFill>
                  <a:schemeClr val="folHlink"/>
                </a:solidFill>
              </a:rPr>
              <a:t>Unconscious filter imposed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609600" y="152400"/>
            <a:ext cx="7772400" cy="1143000"/>
          </a:xfrm>
        </p:spPr>
        <p:txBody>
          <a:bodyPr/>
          <a:lstStyle/>
          <a:p>
            <a:r>
              <a:rPr lang="en-US" sz="3200" dirty="0"/>
              <a:t>Learning Sounds:</a:t>
            </a:r>
            <a:r>
              <a:rPr lang="en-US" sz="3200" dirty="0" smtClean="0"/>
              <a:t> Taking stock</a:t>
            </a:r>
            <a:endParaRPr lang="en-US" sz="2400" dirty="0"/>
          </a:p>
        </p:txBody>
      </p:sp>
      <p:sp>
        <p:nvSpPr>
          <p:cNvPr id="857091" name="Rectangle 3"/>
          <p:cNvSpPr>
            <a:spLocks noGrp="1" noChangeArrowheads="1"/>
          </p:cNvSpPr>
          <p:nvPr>
            <p:ph type="body" idx="1"/>
          </p:nvPr>
        </p:nvSpPr>
        <p:spPr>
          <a:xfrm>
            <a:off x="228600" y="1295400"/>
            <a:ext cx="8686800" cy="5257800"/>
          </a:xfrm>
        </p:spPr>
        <p:txBody>
          <a:bodyPr/>
          <a:lstStyle/>
          <a:p>
            <a:pPr>
              <a:buFontTx/>
              <a:buNone/>
            </a:pPr>
            <a:r>
              <a:rPr lang="en-US" sz="2200" dirty="0"/>
              <a:t>One of the things children must do is figure out what the meaningful contrastive sounds (phonemes) in their native language are.   </a:t>
            </a:r>
          </a:p>
          <a:p>
            <a:pPr>
              <a:buFontTx/>
              <a:buNone/>
            </a:pPr>
            <a:endParaRPr lang="en-US" sz="2200" dirty="0"/>
          </a:p>
          <a:p>
            <a:pPr>
              <a:buFontTx/>
              <a:buNone/>
            </a:pPr>
            <a:r>
              <a:rPr lang="en-US" sz="2200" dirty="0"/>
              <a:t>Phonemes vary from one language to another.  </a:t>
            </a:r>
          </a:p>
          <a:p>
            <a:pPr>
              <a:buFontTx/>
              <a:buNone/>
            </a:pPr>
            <a:endParaRPr lang="en-US" sz="2200" dirty="0"/>
          </a:p>
          <a:p>
            <a:pPr>
              <a:buFontTx/>
              <a:buNone/>
            </a:pPr>
            <a:r>
              <a:rPr lang="en-US" sz="2200" dirty="0"/>
              <a:t>Children initially can hear many contrastive sounds, even non-native ones.  However, they seem to have lost this ability by 10-12 months and instead only consciously hear the contrastive sounds of their native language.</a:t>
            </a:r>
          </a:p>
          <a:p>
            <a:pPr>
              <a:buFontTx/>
              <a:buNone/>
            </a:pPr>
            <a:endParaRPr lang="en-US" sz="2200" dirty="0"/>
          </a:p>
          <a:p>
            <a:pPr>
              <a:buFontTx/>
              <a:buNone/>
            </a:pPr>
            <a:r>
              <a:rPr lang="en-US" sz="2200" dirty="0"/>
              <a:t>Evidence suggests that this perceptual change is a specialized unconscious filter that is only active when the brain believes it is processing language sounds.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4914" name="Rectangle 4"/>
          <p:cNvSpPr>
            <a:spLocks noGrp="1" noChangeArrowheads="1"/>
          </p:cNvSpPr>
          <p:nvPr>
            <p:ph type="title" idx="4294967295"/>
          </p:nvPr>
        </p:nvSpPr>
        <p:spPr>
          <a:xfrm>
            <a:off x="0" y="0"/>
            <a:ext cx="9144000" cy="1143000"/>
          </a:xfrm>
          <a:noFill/>
        </p:spPr>
        <p:txBody>
          <a:bodyPr/>
          <a:lstStyle/>
          <a:p>
            <a:r>
              <a:rPr lang="en-US" sz="3200"/>
              <a:t>More about contrastive sounds</a:t>
            </a:r>
          </a:p>
        </p:txBody>
      </p:sp>
      <p:sp>
        <p:nvSpPr>
          <p:cNvPr id="934915" name="Text Box 5"/>
          <p:cNvSpPr txBox="1">
            <a:spLocks noChangeArrowheads="1"/>
          </p:cNvSpPr>
          <p:nvPr/>
        </p:nvSpPr>
        <p:spPr bwMode="auto">
          <a:xfrm>
            <a:off x="228600" y="1066800"/>
            <a:ext cx="8610600" cy="4781550"/>
          </a:xfrm>
          <a:prstGeom prst="rect">
            <a:avLst/>
          </a:prstGeom>
          <a:noFill/>
          <a:ln w="9525">
            <a:noFill/>
            <a:miter lim="800000"/>
            <a:headEnd/>
            <a:tailEnd/>
          </a:ln>
        </p:spPr>
        <p:txBody>
          <a:bodyPr>
            <a:prstTxWarp prst="textNoShape">
              <a:avLst/>
            </a:prstTxWarp>
            <a:spAutoFit/>
          </a:bodyPr>
          <a:lstStyle/>
          <a:p>
            <a:r>
              <a:rPr lang="en-US" sz="2200" b="0"/>
              <a:t>There are a number of acoustically salient features for sounds.  </a:t>
            </a:r>
            <a:r>
              <a:rPr lang="en-US" sz="2200" b="0">
                <a:solidFill>
                  <a:schemeClr val="tx2"/>
                </a:solidFill>
              </a:rPr>
              <a:t>All it takes for sounds to be contrastive is for them to have “opposite” values for one feature.</a:t>
            </a:r>
            <a:endParaRPr lang="en-US" sz="2200" b="0"/>
          </a:p>
          <a:p>
            <a:endParaRPr lang="en-US" sz="2200" b="0"/>
          </a:p>
          <a:p>
            <a:r>
              <a:rPr lang="en-US" sz="2200" b="0"/>
              <a:t>Example: </a:t>
            </a:r>
          </a:p>
          <a:p>
            <a:r>
              <a:rPr lang="en-US" sz="2200" b="0"/>
              <a:t>English sounds “</a:t>
            </a:r>
            <a:r>
              <a:rPr lang="en-US" sz="2200" b="0">
                <a:solidFill>
                  <a:schemeClr val="tx2"/>
                </a:solidFill>
              </a:rPr>
              <a:t>k</a:t>
            </a:r>
            <a:r>
              <a:rPr lang="en-US" sz="2200" b="0"/>
              <a:t>” and “</a:t>
            </a:r>
            <a:r>
              <a:rPr lang="en-US" sz="2200" b="0">
                <a:solidFill>
                  <a:schemeClr val="tx2"/>
                </a:solidFill>
              </a:rPr>
              <a:t>g</a:t>
            </a:r>
            <a:r>
              <a:rPr lang="en-US" sz="2200" b="0"/>
              <a:t>” differ only with respect to voicing.  They are pretty much identical on all other features.  Many contrastive sounds in English use the voicing feature as the relevant feature of contrast (p/b, t/d, s/z, etc.).  However, there are other features that are used as well (air flow, manner of articulation, etc.).</a:t>
            </a:r>
          </a:p>
          <a:p>
            <a:endParaRPr lang="en-US" sz="2200" b="0"/>
          </a:p>
          <a:p>
            <a:r>
              <a:rPr lang="en-US" sz="2200" b="0"/>
              <a:t>Task for the child: </a:t>
            </a:r>
            <a:r>
              <a:rPr lang="en-US" sz="2200" b="0">
                <a:solidFill>
                  <a:schemeClr val="tx2"/>
                </a:solidFill>
              </a:rPr>
              <a:t>Figure out which features are used contrastively by the language.</a:t>
            </a:r>
            <a:r>
              <a:rPr lang="en-US" sz="2200" b="0"/>
              <a:t>  Contrastive sounds for the language will usually vary with respect to one of those features.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4066" name="Rectangle 4"/>
          <p:cNvSpPr>
            <a:spLocks noGrp="1" noChangeArrowheads="1"/>
          </p:cNvSpPr>
          <p:nvPr>
            <p:ph type="title" idx="4294967295"/>
          </p:nvPr>
        </p:nvSpPr>
        <p:spPr>
          <a:xfrm>
            <a:off x="0" y="0"/>
            <a:ext cx="9144000" cy="1143000"/>
          </a:xfrm>
          <a:noFill/>
        </p:spPr>
        <p:txBody>
          <a:bodyPr/>
          <a:lstStyle/>
          <a:p>
            <a:r>
              <a:rPr lang="en-US" sz="3200"/>
              <a:t>Experimental Study: </a:t>
            </a:r>
            <a:br>
              <a:rPr lang="en-US" sz="3200"/>
            </a:br>
            <a:r>
              <a:rPr lang="en-US" sz="3200"/>
              <a:t>Dietrich, Swingley &amp; Werker (2007)</a:t>
            </a:r>
          </a:p>
        </p:txBody>
      </p:sp>
      <p:sp>
        <p:nvSpPr>
          <p:cNvPr id="984067" name="Text Box 5"/>
          <p:cNvSpPr txBox="1">
            <a:spLocks noChangeArrowheads="1"/>
          </p:cNvSpPr>
          <p:nvPr/>
        </p:nvSpPr>
        <p:spPr bwMode="auto">
          <a:xfrm>
            <a:off x="457200" y="2209800"/>
            <a:ext cx="6400800" cy="4446588"/>
          </a:xfrm>
          <a:prstGeom prst="rect">
            <a:avLst/>
          </a:prstGeom>
          <a:noFill/>
          <a:ln w="9525">
            <a:noFill/>
            <a:miter lim="800000"/>
            <a:headEnd/>
            <a:tailEnd/>
          </a:ln>
        </p:spPr>
        <p:txBody>
          <a:bodyPr>
            <a:prstTxWarp prst="textNoShape">
              <a:avLst/>
            </a:prstTxWarp>
            <a:spAutoFit/>
          </a:bodyPr>
          <a:lstStyle/>
          <a:p>
            <a:r>
              <a:rPr lang="en-US" sz="2200" b="0"/>
              <a:t>Dutch and English contrastive features differ.</a:t>
            </a:r>
          </a:p>
          <a:p>
            <a:endParaRPr lang="en-US" sz="2200" b="0"/>
          </a:p>
          <a:p>
            <a:r>
              <a:rPr lang="en-US" sz="2200" b="0"/>
              <a:t>In English, the length of the vowel is </a:t>
            </a:r>
            <a:r>
              <a:rPr lang="en-US" sz="2200" b="0">
                <a:solidFill>
                  <a:schemeClr val="tx2"/>
                </a:solidFill>
              </a:rPr>
              <a:t>not contrastive</a:t>
            </a:r>
          </a:p>
          <a:p>
            <a:r>
              <a:rPr lang="en-US" sz="2200" b="0"/>
              <a:t>  </a:t>
            </a:r>
          </a:p>
          <a:p>
            <a:r>
              <a:rPr lang="en-US" sz="2200" b="0">
                <a:solidFill>
                  <a:schemeClr val="tx2"/>
                </a:solidFill>
              </a:rPr>
              <a:t>	 “cat” = “caat”</a:t>
            </a:r>
            <a:endParaRPr lang="en-US" sz="2200" b="0"/>
          </a:p>
          <a:p>
            <a:endParaRPr lang="en-US" sz="2200" b="0"/>
          </a:p>
          <a:p>
            <a:r>
              <a:rPr lang="en-US" sz="2200" b="0"/>
              <a:t>In Dutch, the length of the vowel </a:t>
            </a:r>
            <a:r>
              <a:rPr lang="en-US" sz="2200" b="0">
                <a:solidFill>
                  <a:schemeClr val="folHlink"/>
                </a:solidFill>
              </a:rPr>
              <a:t>is contrastive</a:t>
            </a:r>
          </a:p>
          <a:p>
            <a:endParaRPr lang="en-US" sz="2200" b="0"/>
          </a:p>
          <a:p>
            <a:pPr lvl="1"/>
            <a:r>
              <a:rPr lang="en-US" sz="2200" b="0">
                <a:solidFill>
                  <a:schemeClr val="folHlink"/>
                </a:solidFill>
              </a:rPr>
              <a:t>   	 “cat” </a:t>
            </a:r>
            <a:r>
              <a:rPr lang="en-US" sz="2200" b="0">
                <a:solidFill>
                  <a:schemeClr val="folHlink"/>
                </a:solidFill>
                <a:sym typeface="Symbol" pitchFamily="-84" charset="2"/>
              </a:rPr>
              <a:t> “caat”</a:t>
            </a:r>
            <a:endParaRPr lang="en-US" sz="2200" b="0"/>
          </a:p>
          <a:p>
            <a:endParaRPr lang="en-US" sz="2200" b="0"/>
          </a:p>
          <a:p>
            <a:r>
              <a:rPr lang="en-US" sz="2200" b="0"/>
              <a:t>	(Japanese also uses this feature)</a:t>
            </a:r>
          </a:p>
          <a:p>
            <a:endParaRPr lang="en-US" sz="2200" b="0"/>
          </a:p>
        </p:txBody>
      </p:sp>
      <p:sp>
        <p:nvSpPr>
          <p:cNvPr id="984068" name="Text Box 6"/>
          <p:cNvSpPr txBox="1">
            <a:spLocks noChangeArrowheads="1"/>
          </p:cNvSpPr>
          <p:nvPr/>
        </p:nvSpPr>
        <p:spPr bwMode="auto">
          <a:xfrm>
            <a:off x="304800" y="1371600"/>
            <a:ext cx="82296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Testing children’s perception of contrastive sounds</a:t>
            </a:r>
          </a:p>
        </p:txBody>
      </p:sp>
      <p:pic>
        <p:nvPicPr>
          <p:cNvPr id="984069" name="Picture 7"/>
          <p:cNvPicPr>
            <a:picLocks noChangeAspect="1" noChangeArrowheads="1"/>
          </p:cNvPicPr>
          <p:nvPr/>
        </p:nvPicPr>
        <p:blipFill>
          <a:blip r:embed="rId3"/>
          <a:srcRect/>
          <a:stretch>
            <a:fillRect/>
          </a:stretch>
        </p:blipFill>
        <p:spPr bwMode="auto">
          <a:xfrm>
            <a:off x="6553200" y="2819400"/>
            <a:ext cx="2070100" cy="179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6114" name="Rectangle 5"/>
          <p:cNvSpPr>
            <a:spLocks noGrp="1" noChangeArrowheads="1"/>
          </p:cNvSpPr>
          <p:nvPr>
            <p:ph type="title" idx="4294967295"/>
          </p:nvPr>
        </p:nvSpPr>
        <p:spPr>
          <a:xfrm>
            <a:off x="0" y="0"/>
            <a:ext cx="9144000" cy="1143000"/>
          </a:xfrm>
          <a:noFill/>
        </p:spPr>
        <p:txBody>
          <a:bodyPr/>
          <a:lstStyle/>
          <a:p>
            <a:r>
              <a:rPr lang="en-US" sz="3200"/>
              <a:t>Does the data distribution show this?</a:t>
            </a:r>
          </a:p>
        </p:txBody>
      </p:sp>
      <p:sp>
        <p:nvSpPr>
          <p:cNvPr id="986115" name="Text Box 6"/>
          <p:cNvSpPr txBox="1">
            <a:spLocks noChangeArrowheads="1"/>
          </p:cNvSpPr>
          <p:nvPr/>
        </p:nvSpPr>
        <p:spPr bwMode="auto">
          <a:xfrm>
            <a:off x="228600" y="914400"/>
            <a:ext cx="8305800" cy="2282825"/>
          </a:xfrm>
          <a:prstGeom prst="rect">
            <a:avLst/>
          </a:prstGeom>
          <a:noFill/>
          <a:ln w="9525">
            <a:noFill/>
            <a:miter lim="800000"/>
            <a:headEnd/>
            <a:tailEnd/>
          </a:ln>
        </p:spPr>
        <p:txBody>
          <a:bodyPr>
            <a:prstTxWarp prst="textNoShape">
              <a:avLst/>
            </a:prstTxWarp>
            <a:spAutoFit/>
          </a:bodyPr>
          <a:lstStyle/>
          <a:p>
            <a:r>
              <a:rPr lang="en-US" b="0"/>
              <a:t>Dutch and English vowel sounds in the native language environment also seem to differ</a:t>
            </a:r>
          </a:p>
          <a:p>
            <a:endParaRPr lang="en-US" b="0"/>
          </a:p>
          <a:p>
            <a:r>
              <a:rPr lang="en-US" b="0"/>
              <a:t>“…studies suggest that differences between the long and short vowels of Dutch are larger than any analogous differences for English.”</a:t>
            </a:r>
          </a:p>
        </p:txBody>
      </p:sp>
      <p:sp>
        <p:nvSpPr>
          <p:cNvPr id="986116" name="Line 8"/>
          <p:cNvSpPr>
            <a:spLocks noChangeShapeType="1"/>
          </p:cNvSpPr>
          <p:nvPr/>
        </p:nvSpPr>
        <p:spPr bwMode="auto">
          <a:xfrm>
            <a:off x="2590800" y="3810000"/>
            <a:ext cx="0" cy="2057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6117" name="Line 9"/>
          <p:cNvSpPr>
            <a:spLocks noChangeShapeType="1"/>
          </p:cNvSpPr>
          <p:nvPr/>
        </p:nvSpPr>
        <p:spPr bwMode="auto">
          <a:xfrm>
            <a:off x="2590800" y="5867400"/>
            <a:ext cx="518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6118" name="Text Box 15"/>
          <p:cNvSpPr txBox="1">
            <a:spLocks noChangeArrowheads="1"/>
          </p:cNvSpPr>
          <p:nvPr/>
        </p:nvSpPr>
        <p:spPr bwMode="auto">
          <a:xfrm>
            <a:off x="7467600" y="38100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Dutch</a:t>
            </a:r>
          </a:p>
        </p:txBody>
      </p:sp>
      <p:sp>
        <p:nvSpPr>
          <p:cNvPr id="986119" name="Text Box 21"/>
          <p:cNvSpPr txBox="1">
            <a:spLocks noChangeArrowheads="1"/>
          </p:cNvSpPr>
          <p:nvPr/>
        </p:nvSpPr>
        <p:spPr bwMode="auto">
          <a:xfrm>
            <a:off x="685800" y="3792538"/>
            <a:ext cx="1676400" cy="1552575"/>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Frequency of sound in input</a:t>
            </a:r>
          </a:p>
          <a:p>
            <a:endParaRPr lang="en-US" b="0">
              <a:solidFill>
                <a:schemeClr val="folHlink"/>
              </a:solidFill>
            </a:endParaRPr>
          </a:p>
        </p:txBody>
      </p:sp>
      <p:sp>
        <p:nvSpPr>
          <p:cNvPr id="986120" name="Text Box 25"/>
          <p:cNvSpPr txBox="1">
            <a:spLocks noChangeArrowheads="1"/>
          </p:cNvSpPr>
          <p:nvPr/>
        </p:nvSpPr>
        <p:spPr bwMode="auto">
          <a:xfrm>
            <a:off x="3200400" y="6019800"/>
            <a:ext cx="25908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Vowel duration</a:t>
            </a:r>
          </a:p>
        </p:txBody>
      </p:sp>
      <p:sp>
        <p:nvSpPr>
          <p:cNvPr id="986121" name="Text Box 26"/>
          <p:cNvSpPr txBox="1">
            <a:spLocks noChangeArrowheads="1"/>
          </p:cNvSpPr>
          <p:nvPr/>
        </p:nvSpPr>
        <p:spPr bwMode="auto">
          <a:xfrm>
            <a:off x="2286000" y="5867400"/>
            <a:ext cx="381000" cy="366713"/>
          </a:xfrm>
          <a:prstGeom prst="rect">
            <a:avLst/>
          </a:prstGeom>
          <a:noFill/>
          <a:ln w="9525">
            <a:noFill/>
            <a:miter lim="800000"/>
            <a:headEnd/>
            <a:tailEnd/>
          </a:ln>
        </p:spPr>
        <p:txBody>
          <a:bodyPr>
            <a:prstTxWarp prst="textNoShape">
              <a:avLst/>
            </a:prstTxWarp>
            <a:spAutoFit/>
          </a:bodyPr>
          <a:lstStyle/>
          <a:p>
            <a:r>
              <a:rPr lang="en-US" sz="1800" b="0"/>
              <a:t>0</a:t>
            </a:r>
            <a:endParaRPr lang="en-US" sz="1800" b="0">
              <a:solidFill>
                <a:schemeClr val="tx2"/>
              </a:solidFill>
            </a:endParaRPr>
          </a:p>
        </p:txBody>
      </p:sp>
      <p:sp>
        <p:nvSpPr>
          <p:cNvPr id="986122" name="Freeform 28"/>
          <p:cNvSpPr>
            <a:spLocks/>
          </p:cNvSpPr>
          <p:nvPr/>
        </p:nvSpPr>
        <p:spPr bwMode="auto">
          <a:xfrm>
            <a:off x="2667000" y="46355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986123" name="Freeform 29"/>
          <p:cNvSpPr>
            <a:spLocks/>
          </p:cNvSpPr>
          <p:nvPr/>
        </p:nvSpPr>
        <p:spPr bwMode="auto">
          <a:xfrm>
            <a:off x="6019800" y="46482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986124" name="Freeform 30"/>
          <p:cNvSpPr>
            <a:spLocks/>
          </p:cNvSpPr>
          <p:nvPr/>
        </p:nvSpPr>
        <p:spPr bwMode="auto">
          <a:xfrm>
            <a:off x="2971800" y="4648200"/>
            <a:ext cx="2971800" cy="1231900"/>
          </a:xfrm>
          <a:custGeom>
            <a:avLst/>
            <a:gdLst>
              <a:gd name="T0" fmla="*/ 0 w 816"/>
              <a:gd name="T1" fmla="*/ 1955641250 h 776"/>
              <a:gd name="T2" fmla="*/ 1909945996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solidFill>
                <a:schemeClr val="accent2"/>
              </a:solidFill>
            </a:endParaRPr>
          </a:p>
        </p:txBody>
      </p:sp>
      <p:sp>
        <p:nvSpPr>
          <p:cNvPr id="986125" name="Text Box 31"/>
          <p:cNvSpPr txBox="1">
            <a:spLocks noChangeArrowheads="1"/>
          </p:cNvSpPr>
          <p:nvPr/>
        </p:nvSpPr>
        <p:spPr bwMode="auto">
          <a:xfrm>
            <a:off x="7467600" y="42672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English</a:t>
            </a:r>
            <a:endParaRPr lang="en-US" b="0">
              <a:solidFill>
                <a:srgbClr val="C29EF1"/>
              </a:solidFill>
            </a:endParaRPr>
          </a:p>
        </p:txBody>
      </p:sp>
      <p:sp>
        <p:nvSpPr>
          <p:cNvPr id="986126" name="Freeform 32"/>
          <p:cNvSpPr>
            <a:spLocks/>
          </p:cNvSpPr>
          <p:nvPr/>
        </p:nvSpPr>
        <p:spPr bwMode="auto">
          <a:xfrm>
            <a:off x="3581400" y="4648200"/>
            <a:ext cx="3124200" cy="1231900"/>
          </a:xfrm>
          <a:custGeom>
            <a:avLst/>
            <a:gdLst>
              <a:gd name="T0" fmla="*/ 0 w 816"/>
              <a:gd name="T1" fmla="*/ 1955641250 h 776"/>
              <a:gd name="T2" fmla="*/ 2110860370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8162" name="Rectangle 4"/>
          <p:cNvSpPr>
            <a:spLocks noGrp="1" noChangeArrowheads="1"/>
          </p:cNvSpPr>
          <p:nvPr>
            <p:ph type="title" idx="4294967295"/>
          </p:nvPr>
        </p:nvSpPr>
        <p:spPr>
          <a:xfrm>
            <a:off x="0" y="0"/>
            <a:ext cx="9144000" cy="1143000"/>
          </a:xfrm>
          <a:noFill/>
        </p:spPr>
        <p:txBody>
          <a:bodyPr/>
          <a:lstStyle/>
          <a:p>
            <a:r>
              <a:rPr lang="en-US" sz="3200"/>
              <a:t>Does the data distribution show this?</a:t>
            </a:r>
          </a:p>
        </p:txBody>
      </p:sp>
      <p:sp>
        <p:nvSpPr>
          <p:cNvPr id="988163" name="Text Box 5"/>
          <p:cNvSpPr txBox="1">
            <a:spLocks noChangeArrowheads="1"/>
          </p:cNvSpPr>
          <p:nvPr/>
        </p:nvSpPr>
        <p:spPr bwMode="auto">
          <a:xfrm>
            <a:off x="228600" y="914400"/>
            <a:ext cx="8305800" cy="2282825"/>
          </a:xfrm>
          <a:prstGeom prst="rect">
            <a:avLst/>
          </a:prstGeom>
          <a:noFill/>
          <a:ln w="9525">
            <a:noFill/>
            <a:miter lim="800000"/>
            <a:headEnd/>
            <a:tailEnd/>
          </a:ln>
        </p:spPr>
        <p:txBody>
          <a:bodyPr>
            <a:prstTxWarp prst="textNoShape">
              <a:avLst/>
            </a:prstTxWarp>
            <a:spAutoFit/>
          </a:bodyPr>
          <a:lstStyle/>
          <a:p>
            <a:r>
              <a:rPr lang="en-US" b="0"/>
              <a:t>Dutch and English vowel sounds in the native language environment also seem to differ</a:t>
            </a:r>
          </a:p>
          <a:p>
            <a:endParaRPr lang="en-US" b="0"/>
          </a:p>
          <a:p>
            <a:r>
              <a:rPr lang="en-US" b="0"/>
              <a:t>“…studies suggest that differences between the long and short vowels of Dutch are larger than any analogous differences for English.”</a:t>
            </a:r>
          </a:p>
        </p:txBody>
      </p:sp>
      <p:sp>
        <p:nvSpPr>
          <p:cNvPr id="988164" name="Line 6"/>
          <p:cNvSpPr>
            <a:spLocks noChangeShapeType="1"/>
          </p:cNvSpPr>
          <p:nvPr/>
        </p:nvSpPr>
        <p:spPr bwMode="auto">
          <a:xfrm>
            <a:off x="2590800" y="3810000"/>
            <a:ext cx="0" cy="2057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8165" name="Line 7"/>
          <p:cNvSpPr>
            <a:spLocks noChangeShapeType="1"/>
          </p:cNvSpPr>
          <p:nvPr/>
        </p:nvSpPr>
        <p:spPr bwMode="auto">
          <a:xfrm>
            <a:off x="2590800" y="5867400"/>
            <a:ext cx="518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8166" name="Text Box 8"/>
          <p:cNvSpPr txBox="1">
            <a:spLocks noChangeArrowheads="1"/>
          </p:cNvSpPr>
          <p:nvPr/>
        </p:nvSpPr>
        <p:spPr bwMode="auto">
          <a:xfrm>
            <a:off x="7467600" y="38100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Dutch</a:t>
            </a:r>
          </a:p>
        </p:txBody>
      </p:sp>
      <p:sp>
        <p:nvSpPr>
          <p:cNvPr id="988167" name="Text Box 9"/>
          <p:cNvSpPr txBox="1">
            <a:spLocks noChangeArrowheads="1"/>
          </p:cNvSpPr>
          <p:nvPr/>
        </p:nvSpPr>
        <p:spPr bwMode="auto">
          <a:xfrm>
            <a:off x="685800" y="3792538"/>
            <a:ext cx="1676400" cy="1552575"/>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Frequency of sound in input</a:t>
            </a:r>
          </a:p>
          <a:p>
            <a:endParaRPr lang="en-US" b="0">
              <a:solidFill>
                <a:schemeClr val="folHlink"/>
              </a:solidFill>
            </a:endParaRPr>
          </a:p>
        </p:txBody>
      </p:sp>
      <p:sp>
        <p:nvSpPr>
          <p:cNvPr id="988168" name="Text Box 10"/>
          <p:cNvSpPr txBox="1">
            <a:spLocks noChangeArrowheads="1"/>
          </p:cNvSpPr>
          <p:nvPr/>
        </p:nvSpPr>
        <p:spPr bwMode="auto">
          <a:xfrm>
            <a:off x="3200400" y="6019800"/>
            <a:ext cx="25908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Vowel duration</a:t>
            </a:r>
          </a:p>
        </p:txBody>
      </p:sp>
      <p:sp>
        <p:nvSpPr>
          <p:cNvPr id="988169" name="Text Box 11"/>
          <p:cNvSpPr txBox="1">
            <a:spLocks noChangeArrowheads="1"/>
          </p:cNvSpPr>
          <p:nvPr/>
        </p:nvSpPr>
        <p:spPr bwMode="auto">
          <a:xfrm>
            <a:off x="2286000" y="5867400"/>
            <a:ext cx="381000" cy="366713"/>
          </a:xfrm>
          <a:prstGeom prst="rect">
            <a:avLst/>
          </a:prstGeom>
          <a:noFill/>
          <a:ln w="9525">
            <a:noFill/>
            <a:miter lim="800000"/>
            <a:headEnd/>
            <a:tailEnd/>
          </a:ln>
        </p:spPr>
        <p:txBody>
          <a:bodyPr>
            <a:prstTxWarp prst="textNoShape">
              <a:avLst/>
            </a:prstTxWarp>
            <a:spAutoFit/>
          </a:bodyPr>
          <a:lstStyle/>
          <a:p>
            <a:r>
              <a:rPr lang="en-US" sz="1800" b="0"/>
              <a:t>0</a:t>
            </a:r>
            <a:endParaRPr lang="en-US" sz="1800" b="0">
              <a:solidFill>
                <a:schemeClr val="tx2"/>
              </a:solidFill>
            </a:endParaRPr>
          </a:p>
        </p:txBody>
      </p:sp>
      <p:sp>
        <p:nvSpPr>
          <p:cNvPr id="988170" name="Freeform 12"/>
          <p:cNvSpPr>
            <a:spLocks/>
          </p:cNvSpPr>
          <p:nvPr/>
        </p:nvSpPr>
        <p:spPr bwMode="auto">
          <a:xfrm>
            <a:off x="2667000" y="46355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988171" name="Freeform 13"/>
          <p:cNvSpPr>
            <a:spLocks/>
          </p:cNvSpPr>
          <p:nvPr/>
        </p:nvSpPr>
        <p:spPr bwMode="auto">
          <a:xfrm>
            <a:off x="6019800" y="46482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988172" name="Text Box 15"/>
          <p:cNvSpPr txBox="1">
            <a:spLocks noChangeArrowheads="1"/>
          </p:cNvSpPr>
          <p:nvPr/>
        </p:nvSpPr>
        <p:spPr bwMode="auto">
          <a:xfrm>
            <a:off x="7467600" y="42672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English</a:t>
            </a:r>
            <a:endParaRPr lang="en-US" b="0">
              <a:solidFill>
                <a:srgbClr val="C29EF1"/>
              </a:solidFill>
            </a:endParaRPr>
          </a:p>
        </p:txBody>
      </p:sp>
      <p:sp>
        <p:nvSpPr>
          <p:cNvPr id="988173" name="Text Box 17"/>
          <p:cNvSpPr txBox="1">
            <a:spLocks noChangeArrowheads="1"/>
          </p:cNvSpPr>
          <p:nvPr/>
        </p:nvSpPr>
        <p:spPr bwMode="auto">
          <a:xfrm>
            <a:off x="2667000" y="3200400"/>
            <a:ext cx="4648200" cy="1187450"/>
          </a:xfrm>
          <a:prstGeom prst="rect">
            <a:avLst/>
          </a:prstGeom>
          <a:noFill/>
          <a:ln w="9525">
            <a:noFill/>
            <a:miter lim="800000"/>
            <a:headEnd/>
            <a:tailEnd/>
          </a:ln>
        </p:spPr>
        <p:txBody>
          <a:bodyPr>
            <a:prstTxWarp prst="textNoShape">
              <a:avLst/>
            </a:prstTxWarp>
            <a:spAutoFit/>
          </a:bodyPr>
          <a:lstStyle/>
          <a:p>
            <a:r>
              <a:rPr lang="en-US" b="0">
                <a:solidFill>
                  <a:schemeClr val="tx2"/>
                </a:solidFill>
              </a:rPr>
              <a:t>Dutch vowel length used contrastively; vowels tend to be either very short or very long</a:t>
            </a:r>
          </a:p>
        </p:txBody>
      </p:sp>
      <p:sp>
        <p:nvSpPr>
          <p:cNvPr id="988174" name="Freeform 18"/>
          <p:cNvSpPr>
            <a:spLocks/>
          </p:cNvSpPr>
          <p:nvPr/>
        </p:nvSpPr>
        <p:spPr bwMode="auto">
          <a:xfrm>
            <a:off x="2971800" y="4648200"/>
            <a:ext cx="2971800" cy="1231900"/>
          </a:xfrm>
          <a:custGeom>
            <a:avLst/>
            <a:gdLst>
              <a:gd name="T0" fmla="*/ 0 w 816"/>
              <a:gd name="T1" fmla="*/ 1955641250 h 776"/>
              <a:gd name="T2" fmla="*/ 1909945996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prstDash val="dash"/>
            <a:round/>
            <a:headEnd/>
            <a:tailEnd/>
          </a:ln>
        </p:spPr>
        <p:txBody>
          <a:bodyPr wrap="none" anchor="ctr">
            <a:prstTxWarp prst="textNoShape">
              <a:avLst/>
            </a:prstTxWarp>
          </a:bodyPr>
          <a:lstStyle/>
          <a:p>
            <a:endParaRPr lang="en-US"/>
          </a:p>
        </p:txBody>
      </p:sp>
      <p:sp>
        <p:nvSpPr>
          <p:cNvPr id="988175" name="Freeform 19"/>
          <p:cNvSpPr>
            <a:spLocks/>
          </p:cNvSpPr>
          <p:nvPr/>
        </p:nvSpPr>
        <p:spPr bwMode="auto">
          <a:xfrm>
            <a:off x="3581400" y="4648200"/>
            <a:ext cx="3124200" cy="1231900"/>
          </a:xfrm>
          <a:custGeom>
            <a:avLst/>
            <a:gdLst>
              <a:gd name="T0" fmla="*/ 0 w 816"/>
              <a:gd name="T1" fmla="*/ 1955641250 h 776"/>
              <a:gd name="T2" fmla="*/ 2110860370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prstDash val="dash"/>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0210" name="Rectangle 4"/>
          <p:cNvSpPr>
            <a:spLocks noGrp="1" noChangeArrowheads="1"/>
          </p:cNvSpPr>
          <p:nvPr>
            <p:ph type="title" idx="4294967295"/>
          </p:nvPr>
        </p:nvSpPr>
        <p:spPr>
          <a:xfrm>
            <a:off x="0" y="0"/>
            <a:ext cx="9144000" cy="1143000"/>
          </a:xfrm>
          <a:noFill/>
        </p:spPr>
        <p:txBody>
          <a:bodyPr/>
          <a:lstStyle/>
          <a:p>
            <a:r>
              <a:rPr lang="en-US" sz="3200"/>
              <a:t>Does the data distribution show this?</a:t>
            </a:r>
          </a:p>
        </p:txBody>
      </p:sp>
      <p:sp>
        <p:nvSpPr>
          <p:cNvPr id="990211" name="Text Box 5"/>
          <p:cNvSpPr txBox="1">
            <a:spLocks noChangeArrowheads="1"/>
          </p:cNvSpPr>
          <p:nvPr/>
        </p:nvSpPr>
        <p:spPr bwMode="auto">
          <a:xfrm>
            <a:off x="228600" y="914400"/>
            <a:ext cx="8305800" cy="2282825"/>
          </a:xfrm>
          <a:prstGeom prst="rect">
            <a:avLst/>
          </a:prstGeom>
          <a:noFill/>
          <a:ln w="9525">
            <a:noFill/>
            <a:miter lim="800000"/>
            <a:headEnd/>
            <a:tailEnd/>
          </a:ln>
        </p:spPr>
        <p:txBody>
          <a:bodyPr>
            <a:prstTxWarp prst="textNoShape">
              <a:avLst/>
            </a:prstTxWarp>
            <a:spAutoFit/>
          </a:bodyPr>
          <a:lstStyle/>
          <a:p>
            <a:r>
              <a:rPr lang="en-US" b="0"/>
              <a:t>Dutch and English vowel sounds in the native language environment also seem to differ</a:t>
            </a:r>
          </a:p>
          <a:p>
            <a:endParaRPr lang="en-US" b="0"/>
          </a:p>
          <a:p>
            <a:r>
              <a:rPr lang="en-US" b="0"/>
              <a:t>“…studies suggest that differences between the long and short vowels of Dutch are larger than any analogous differences for English.”</a:t>
            </a:r>
          </a:p>
        </p:txBody>
      </p:sp>
      <p:sp>
        <p:nvSpPr>
          <p:cNvPr id="990212" name="Line 6"/>
          <p:cNvSpPr>
            <a:spLocks noChangeShapeType="1"/>
          </p:cNvSpPr>
          <p:nvPr/>
        </p:nvSpPr>
        <p:spPr bwMode="auto">
          <a:xfrm>
            <a:off x="2590800" y="3810000"/>
            <a:ext cx="0" cy="2057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90213" name="Line 7"/>
          <p:cNvSpPr>
            <a:spLocks noChangeShapeType="1"/>
          </p:cNvSpPr>
          <p:nvPr/>
        </p:nvSpPr>
        <p:spPr bwMode="auto">
          <a:xfrm>
            <a:off x="2590800" y="5867400"/>
            <a:ext cx="518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90214" name="Text Box 8"/>
          <p:cNvSpPr txBox="1">
            <a:spLocks noChangeArrowheads="1"/>
          </p:cNvSpPr>
          <p:nvPr/>
        </p:nvSpPr>
        <p:spPr bwMode="auto">
          <a:xfrm>
            <a:off x="7467600" y="38100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Dutch</a:t>
            </a:r>
          </a:p>
        </p:txBody>
      </p:sp>
      <p:sp>
        <p:nvSpPr>
          <p:cNvPr id="990215" name="Text Box 9"/>
          <p:cNvSpPr txBox="1">
            <a:spLocks noChangeArrowheads="1"/>
          </p:cNvSpPr>
          <p:nvPr/>
        </p:nvSpPr>
        <p:spPr bwMode="auto">
          <a:xfrm>
            <a:off x="685800" y="3792538"/>
            <a:ext cx="1676400" cy="1552575"/>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Frequency of sound in input</a:t>
            </a:r>
          </a:p>
          <a:p>
            <a:endParaRPr lang="en-US" b="0">
              <a:solidFill>
                <a:schemeClr val="folHlink"/>
              </a:solidFill>
            </a:endParaRPr>
          </a:p>
        </p:txBody>
      </p:sp>
      <p:sp>
        <p:nvSpPr>
          <p:cNvPr id="990216" name="Text Box 10"/>
          <p:cNvSpPr txBox="1">
            <a:spLocks noChangeArrowheads="1"/>
          </p:cNvSpPr>
          <p:nvPr/>
        </p:nvSpPr>
        <p:spPr bwMode="auto">
          <a:xfrm>
            <a:off x="3200400" y="6019800"/>
            <a:ext cx="25908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Vowel duration</a:t>
            </a:r>
          </a:p>
        </p:txBody>
      </p:sp>
      <p:sp>
        <p:nvSpPr>
          <p:cNvPr id="990217" name="Text Box 11"/>
          <p:cNvSpPr txBox="1">
            <a:spLocks noChangeArrowheads="1"/>
          </p:cNvSpPr>
          <p:nvPr/>
        </p:nvSpPr>
        <p:spPr bwMode="auto">
          <a:xfrm>
            <a:off x="2286000" y="5867400"/>
            <a:ext cx="381000" cy="366713"/>
          </a:xfrm>
          <a:prstGeom prst="rect">
            <a:avLst/>
          </a:prstGeom>
          <a:noFill/>
          <a:ln w="9525">
            <a:noFill/>
            <a:miter lim="800000"/>
            <a:headEnd/>
            <a:tailEnd/>
          </a:ln>
        </p:spPr>
        <p:txBody>
          <a:bodyPr>
            <a:prstTxWarp prst="textNoShape">
              <a:avLst/>
            </a:prstTxWarp>
            <a:spAutoFit/>
          </a:bodyPr>
          <a:lstStyle/>
          <a:p>
            <a:r>
              <a:rPr lang="en-US" sz="1800" b="0"/>
              <a:t>0</a:t>
            </a:r>
            <a:endParaRPr lang="en-US" sz="1800" b="0">
              <a:solidFill>
                <a:schemeClr val="tx2"/>
              </a:solidFill>
            </a:endParaRPr>
          </a:p>
        </p:txBody>
      </p:sp>
      <p:sp>
        <p:nvSpPr>
          <p:cNvPr id="990218" name="Freeform 12"/>
          <p:cNvSpPr>
            <a:spLocks/>
          </p:cNvSpPr>
          <p:nvPr/>
        </p:nvSpPr>
        <p:spPr bwMode="auto">
          <a:xfrm>
            <a:off x="2667000" y="46355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prstDash val="dash"/>
            <a:round/>
            <a:headEnd/>
            <a:tailEnd/>
          </a:ln>
        </p:spPr>
        <p:txBody>
          <a:bodyPr wrap="none" anchor="ctr">
            <a:prstTxWarp prst="textNoShape">
              <a:avLst/>
            </a:prstTxWarp>
          </a:bodyPr>
          <a:lstStyle/>
          <a:p>
            <a:endParaRPr lang="en-US"/>
          </a:p>
        </p:txBody>
      </p:sp>
      <p:sp>
        <p:nvSpPr>
          <p:cNvPr id="990219" name="Freeform 13"/>
          <p:cNvSpPr>
            <a:spLocks/>
          </p:cNvSpPr>
          <p:nvPr/>
        </p:nvSpPr>
        <p:spPr bwMode="auto">
          <a:xfrm>
            <a:off x="6019800" y="46482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prstDash val="dash"/>
            <a:round/>
            <a:headEnd/>
            <a:tailEnd/>
          </a:ln>
        </p:spPr>
        <p:txBody>
          <a:bodyPr wrap="none" anchor="ctr">
            <a:prstTxWarp prst="textNoShape">
              <a:avLst/>
            </a:prstTxWarp>
          </a:bodyPr>
          <a:lstStyle/>
          <a:p>
            <a:endParaRPr lang="en-US"/>
          </a:p>
        </p:txBody>
      </p:sp>
      <p:sp>
        <p:nvSpPr>
          <p:cNvPr id="990220" name="Text Box 15"/>
          <p:cNvSpPr txBox="1">
            <a:spLocks noChangeArrowheads="1"/>
          </p:cNvSpPr>
          <p:nvPr/>
        </p:nvSpPr>
        <p:spPr bwMode="auto">
          <a:xfrm>
            <a:off x="7467600" y="42672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English</a:t>
            </a:r>
            <a:endParaRPr lang="en-US" b="0">
              <a:solidFill>
                <a:srgbClr val="C29EF1"/>
              </a:solidFill>
            </a:endParaRPr>
          </a:p>
        </p:txBody>
      </p:sp>
      <p:sp>
        <p:nvSpPr>
          <p:cNvPr id="990221" name="Text Box 17"/>
          <p:cNvSpPr txBox="1">
            <a:spLocks noChangeArrowheads="1"/>
          </p:cNvSpPr>
          <p:nvPr/>
        </p:nvSpPr>
        <p:spPr bwMode="auto">
          <a:xfrm>
            <a:off x="2667000" y="3200400"/>
            <a:ext cx="4648200" cy="1096963"/>
          </a:xfrm>
          <a:prstGeom prst="rect">
            <a:avLst/>
          </a:prstGeom>
          <a:noFill/>
          <a:ln w="9525">
            <a:noFill/>
            <a:miter lim="800000"/>
            <a:headEnd/>
            <a:tailEnd/>
          </a:ln>
        </p:spPr>
        <p:txBody>
          <a:bodyPr>
            <a:prstTxWarp prst="textNoShape">
              <a:avLst/>
            </a:prstTxWarp>
            <a:spAutoFit/>
          </a:bodyPr>
          <a:lstStyle/>
          <a:p>
            <a:r>
              <a:rPr lang="en-US" sz="2200" b="0">
                <a:solidFill>
                  <a:schemeClr val="accent2"/>
                </a:solidFill>
              </a:rPr>
              <a:t>English vowel length not used contrastively; vowels tend to be less short and less long (comparatively)</a:t>
            </a:r>
          </a:p>
        </p:txBody>
      </p:sp>
      <p:sp>
        <p:nvSpPr>
          <p:cNvPr id="990222" name="Freeform 18"/>
          <p:cNvSpPr>
            <a:spLocks/>
          </p:cNvSpPr>
          <p:nvPr/>
        </p:nvSpPr>
        <p:spPr bwMode="auto">
          <a:xfrm>
            <a:off x="2971800" y="4648200"/>
            <a:ext cx="2971800" cy="1231900"/>
          </a:xfrm>
          <a:custGeom>
            <a:avLst/>
            <a:gdLst>
              <a:gd name="T0" fmla="*/ 0 w 816"/>
              <a:gd name="T1" fmla="*/ 1955641250 h 776"/>
              <a:gd name="T2" fmla="*/ 1909945996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p>
        </p:txBody>
      </p:sp>
      <p:sp>
        <p:nvSpPr>
          <p:cNvPr id="990223" name="Freeform 19"/>
          <p:cNvSpPr>
            <a:spLocks/>
          </p:cNvSpPr>
          <p:nvPr/>
        </p:nvSpPr>
        <p:spPr bwMode="auto">
          <a:xfrm>
            <a:off x="3581400" y="4648200"/>
            <a:ext cx="3124200" cy="1231900"/>
          </a:xfrm>
          <a:custGeom>
            <a:avLst/>
            <a:gdLst>
              <a:gd name="T0" fmla="*/ 0 w 816"/>
              <a:gd name="T1" fmla="*/ 1955641250 h 776"/>
              <a:gd name="T2" fmla="*/ 2110860370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2258" name="Rectangle 4"/>
          <p:cNvSpPr>
            <a:spLocks noGrp="1" noChangeArrowheads="1"/>
          </p:cNvSpPr>
          <p:nvPr>
            <p:ph type="title" idx="4294967295"/>
          </p:nvPr>
        </p:nvSpPr>
        <p:spPr>
          <a:xfrm>
            <a:off x="0" y="0"/>
            <a:ext cx="9144000" cy="1143000"/>
          </a:xfrm>
          <a:noFill/>
        </p:spPr>
        <p:txBody>
          <a:bodyPr/>
          <a:lstStyle/>
          <a:p>
            <a:r>
              <a:rPr lang="en-US" sz="3200"/>
              <a:t>Does the data distribution show this?</a:t>
            </a:r>
          </a:p>
        </p:txBody>
      </p:sp>
      <p:sp>
        <p:nvSpPr>
          <p:cNvPr id="992259" name="Text Box 5"/>
          <p:cNvSpPr txBox="1">
            <a:spLocks noChangeArrowheads="1"/>
          </p:cNvSpPr>
          <p:nvPr/>
        </p:nvSpPr>
        <p:spPr bwMode="auto">
          <a:xfrm>
            <a:off x="228600" y="914400"/>
            <a:ext cx="8305800" cy="2282825"/>
          </a:xfrm>
          <a:prstGeom prst="rect">
            <a:avLst/>
          </a:prstGeom>
          <a:noFill/>
          <a:ln w="9525">
            <a:noFill/>
            <a:miter lim="800000"/>
            <a:headEnd/>
            <a:tailEnd/>
          </a:ln>
        </p:spPr>
        <p:txBody>
          <a:bodyPr>
            <a:prstTxWarp prst="textNoShape">
              <a:avLst/>
            </a:prstTxWarp>
            <a:spAutoFit/>
          </a:bodyPr>
          <a:lstStyle/>
          <a:p>
            <a:r>
              <a:rPr lang="en-US" b="0"/>
              <a:t>Dutch and English vowel sounds in the native language environment also seem to differ</a:t>
            </a:r>
          </a:p>
          <a:p>
            <a:endParaRPr lang="en-US" b="0"/>
          </a:p>
          <a:p>
            <a:r>
              <a:rPr lang="en-US" b="0"/>
              <a:t>“…studies suggest that differences between the long and short vowels of Dutch are larger than any analogous differences for English.”</a:t>
            </a:r>
          </a:p>
        </p:txBody>
      </p:sp>
      <p:sp>
        <p:nvSpPr>
          <p:cNvPr id="992260" name="Line 6"/>
          <p:cNvSpPr>
            <a:spLocks noChangeShapeType="1"/>
          </p:cNvSpPr>
          <p:nvPr/>
        </p:nvSpPr>
        <p:spPr bwMode="auto">
          <a:xfrm>
            <a:off x="2590800" y="3810000"/>
            <a:ext cx="0" cy="2057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92261" name="Line 7"/>
          <p:cNvSpPr>
            <a:spLocks noChangeShapeType="1"/>
          </p:cNvSpPr>
          <p:nvPr/>
        </p:nvSpPr>
        <p:spPr bwMode="auto">
          <a:xfrm>
            <a:off x="2590800" y="5867400"/>
            <a:ext cx="518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92262" name="Text Box 8"/>
          <p:cNvSpPr txBox="1">
            <a:spLocks noChangeArrowheads="1"/>
          </p:cNvSpPr>
          <p:nvPr/>
        </p:nvSpPr>
        <p:spPr bwMode="auto">
          <a:xfrm>
            <a:off x="7467600" y="38100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Dutch</a:t>
            </a:r>
          </a:p>
        </p:txBody>
      </p:sp>
      <p:sp>
        <p:nvSpPr>
          <p:cNvPr id="992263" name="Text Box 9"/>
          <p:cNvSpPr txBox="1">
            <a:spLocks noChangeArrowheads="1"/>
          </p:cNvSpPr>
          <p:nvPr/>
        </p:nvSpPr>
        <p:spPr bwMode="auto">
          <a:xfrm>
            <a:off x="685800" y="3792538"/>
            <a:ext cx="1676400" cy="1552575"/>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Frequency of sound in input</a:t>
            </a:r>
          </a:p>
          <a:p>
            <a:endParaRPr lang="en-US" b="0">
              <a:solidFill>
                <a:schemeClr val="folHlink"/>
              </a:solidFill>
            </a:endParaRPr>
          </a:p>
        </p:txBody>
      </p:sp>
      <p:sp>
        <p:nvSpPr>
          <p:cNvPr id="992264" name="Text Box 10"/>
          <p:cNvSpPr txBox="1">
            <a:spLocks noChangeArrowheads="1"/>
          </p:cNvSpPr>
          <p:nvPr/>
        </p:nvSpPr>
        <p:spPr bwMode="auto">
          <a:xfrm>
            <a:off x="3200400" y="6019800"/>
            <a:ext cx="25908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Vowel duration</a:t>
            </a:r>
          </a:p>
        </p:txBody>
      </p:sp>
      <p:sp>
        <p:nvSpPr>
          <p:cNvPr id="992265" name="Text Box 11"/>
          <p:cNvSpPr txBox="1">
            <a:spLocks noChangeArrowheads="1"/>
          </p:cNvSpPr>
          <p:nvPr/>
        </p:nvSpPr>
        <p:spPr bwMode="auto">
          <a:xfrm>
            <a:off x="2286000" y="5867400"/>
            <a:ext cx="381000" cy="366713"/>
          </a:xfrm>
          <a:prstGeom prst="rect">
            <a:avLst/>
          </a:prstGeom>
          <a:noFill/>
          <a:ln w="9525">
            <a:noFill/>
            <a:miter lim="800000"/>
            <a:headEnd/>
            <a:tailEnd/>
          </a:ln>
        </p:spPr>
        <p:txBody>
          <a:bodyPr>
            <a:prstTxWarp prst="textNoShape">
              <a:avLst/>
            </a:prstTxWarp>
            <a:spAutoFit/>
          </a:bodyPr>
          <a:lstStyle/>
          <a:p>
            <a:r>
              <a:rPr lang="en-US" sz="1800" b="0"/>
              <a:t>0</a:t>
            </a:r>
            <a:endParaRPr lang="en-US" sz="1800" b="0">
              <a:solidFill>
                <a:schemeClr val="tx2"/>
              </a:solidFill>
            </a:endParaRPr>
          </a:p>
        </p:txBody>
      </p:sp>
      <p:sp>
        <p:nvSpPr>
          <p:cNvPr id="992266" name="Freeform 12"/>
          <p:cNvSpPr>
            <a:spLocks/>
          </p:cNvSpPr>
          <p:nvPr/>
        </p:nvSpPr>
        <p:spPr bwMode="auto">
          <a:xfrm>
            <a:off x="2667000" y="46355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992267" name="Freeform 13"/>
          <p:cNvSpPr>
            <a:spLocks/>
          </p:cNvSpPr>
          <p:nvPr/>
        </p:nvSpPr>
        <p:spPr bwMode="auto">
          <a:xfrm>
            <a:off x="6019800" y="46482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992268" name="Text Box 14"/>
          <p:cNvSpPr txBox="1">
            <a:spLocks noChangeArrowheads="1"/>
          </p:cNvSpPr>
          <p:nvPr/>
        </p:nvSpPr>
        <p:spPr bwMode="auto">
          <a:xfrm>
            <a:off x="7467600" y="42672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English</a:t>
            </a:r>
            <a:endParaRPr lang="en-US" b="0">
              <a:solidFill>
                <a:srgbClr val="C29EF1"/>
              </a:solidFill>
            </a:endParaRPr>
          </a:p>
        </p:txBody>
      </p:sp>
      <p:sp>
        <p:nvSpPr>
          <p:cNvPr id="992269" name="Text Box 15"/>
          <p:cNvSpPr txBox="1">
            <a:spLocks noChangeArrowheads="1"/>
          </p:cNvSpPr>
          <p:nvPr/>
        </p:nvSpPr>
        <p:spPr bwMode="auto">
          <a:xfrm>
            <a:off x="2667000" y="3200400"/>
            <a:ext cx="4648200" cy="7620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Dutch = bimodal distribution?</a:t>
            </a:r>
            <a:endParaRPr lang="en-US" sz="2200" b="0">
              <a:solidFill>
                <a:srgbClr val="C29EF1"/>
              </a:solidFill>
            </a:endParaRPr>
          </a:p>
          <a:p>
            <a:r>
              <a:rPr lang="en-US" sz="2200" b="0">
                <a:solidFill>
                  <a:schemeClr val="accent2"/>
                </a:solidFill>
              </a:rPr>
              <a:t>English = unimodal distribution?</a:t>
            </a:r>
            <a:endParaRPr lang="en-US" sz="2200" b="0">
              <a:solidFill>
                <a:srgbClr val="C29EF1"/>
              </a:solidFill>
            </a:endParaRPr>
          </a:p>
        </p:txBody>
      </p:sp>
      <p:sp>
        <p:nvSpPr>
          <p:cNvPr id="992270" name="Freeform 16"/>
          <p:cNvSpPr>
            <a:spLocks/>
          </p:cNvSpPr>
          <p:nvPr/>
        </p:nvSpPr>
        <p:spPr bwMode="auto">
          <a:xfrm>
            <a:off x="2971800" y="4648200"/>
            <a:ext cx="2971800" cy="1231900"/>
          </a:xfrm>
          <a:custGeom>
            <a:avLst/>
            <a:gdLst>
              <a:gd name="T0" fmla="*/ 0 w 816"/>
              <a:gd name="T1" fmla="*/ 1955641250 h 776"/>
              <a:gd name="T2" fmla="*/ 1909945996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p>
        </p:txBody>
      </p:sp>
      <p:sp>
        <p:nvSpPr>
          <p:cNvPr id="992271" name="Freeform 17"/>
          <p:cNvSpPr>
            <a:spLocks/>
          </p:cNvSpPr>
          <p:nvPr/>
        </p:nvSpPr>
        <p:spPr bwMode="auto">
          <a:xfrm>
            <a:off x="3581400" y="4648200"/>
            <a:ext cx="3124200" cy="1231900"/>
          </a:xfrm>
          <a:custGeom>
            <a:avLst/>
            <a:gdLst>
              <a:gd name="T0" fmla="*/ 0 w 816"/>
              <a:gd name="T1" fmla="*/ 1955641250 h 776"/>
              <a:gd name="T2" fmla="*/ 2110860370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solidFill>
                <a:schemeClr val="accent2"/>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4306" name="Rectangle 4"/>
          <p:cNvSpPr>
            <a:spLocks noGrp="1" noChangeArrowheads="1"/>
          </p:cNvSpPr>
          <p:nvPr>
            <p:ph type="title" idx="4294967295"/>
          </p:nvPr>
        </p:nvSpPr>
        <p:spPr>
          <a:xfrm>
            <a:off x="0" y="0"/>
            <a:ext cx="9144000" cy="1143000"/>
          </a:xfrm>
          <a:noFill/>
        </p:spPr>
        <p:txBody>
          <a:bodyPr/>
          <a:lstStyle/>
          <a:p>
            <a:r>
              <a:rPr lang="en-US" sz="3200"/>
              <a:t>Does the data distribution show this?</a:t>
            </a:r>
          </a:p>
        </p:txBody>
      </p:sp>
      <p:sp>
        <p:nvSpPr>
          <p:cNvPr id="994307" name="Text Box 5"/>
          <p:cNvSpPr txBox="1">
            <a:spLocks noChangeArrowheads="1"/>
          </p:cNvSpPr>
          <p:nvPr/>
        </p:nvSpPr>
        <p:spPr bwMode="auto">
          <a:xfrm>
            <a:off x="228600" y="914400"/>
            <a:ext cx="8305800" cy="2282825"/>
          </a:xfrm>
          <a:prstGeom prst="rect">
            <a:avLst/>
          </a:prstGeom>
          <a:noFill/>
          <a:ln w="9525">
            <a:noFill/>
            <a:miter lim="800000"/>
            <a:headEnd/>
            <a:tailEnd/>
          </a:ln>
        </p:spPr>
        <p:txBody>
          <a:bodyPr>
            <a:prstTxWarp prst="textNoShape">
              <a:avLst/>
            </a:prstTxWarp>
            <a:spAutoFit/>
          </a:bodyPr>
          <a:lstStyle/>
          <a:p>
            <a:r>
              <a:rPr lang="en-US" b="0"/>
              <a:t>Dutch and English vowel sounds in the native language environment also seem to differ</a:t>
            </a:r>
          </a:p>
          <a:p>
            <a:endParaRPr lang="en-US" b="0"/>
          </a:p>
          <a:p>
            <a:r>
              <a:rPr lang="en-US" b="0"/>
              <a:t>“…studies suggest that differences between the long and short vowels of Dutch are larger than any analogous differences for English.”</a:t>
            </a:r>
          </a:p>
        </p:txBody>
      </p:sp>
      <p:sp>
        <p:nvSpPr>
          <p:cNvPr id="994308" name="Line 6"/>
          <p:cNvSpPr>
            <a:spLocks noChangeShapeType="1"/>
          </p:cNvSpPr>
          <p:nvPr/>
        </p:nvSpPr>
        <p:spPr bwMode="auto">
          <a:xfrm>
            <a:off x="2590800" y="3810000"/>
            <a:ext cx="0" cy="2057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94309" name="Line 7"/>
          <p:cNvSpPr>
            <a:spLocks noChangeShapeType="1"/>
          </p:cNvSpPr>
          <p:nvPr/>
        </p:nvSpPr>
        <p:spPr bwMode="auto">
          <a:xfrm>
            <a:off x="2590800" y="5867400"/>
            <a:ext cx="518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94310" name="Text Box 8"/>
          <p:cNvSpPr txBox="1">
            <a:spLocks noChangeArrowheads="1"/>
          </p:cNvSpPr>
          <p:nvPr/>
        </p:nvSpPr>
        <p:spPr bwMode="auto">
          <a:xfrm>
            <a:off x="7467600" y="38100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Dutch</a:t>
            </a:r>
          </a:p>
        </p:txBody>
      </p:sp>
      <p:sp>
        <p:nvSpPr>
          <p:cNvPr id="994311" name="Text Box 9"/>
          <p:cNvSpPr txBox="1">
            <a:spLocks noChangeArrowheads="1"/>
          </p:cNvSpPr>
          <p:nvPr/>
        </p:nvSpPr>
        <p:spPr bwMode="auto">
          <a:xfrm>
            <a:off x="685800" y="3792538"/>
            <a:ext cx="1676400" cy="1552575"/>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Frequency of sound in input</a:t>
            </a:r>
          </a:p>
          <a:p>
            <a:endParaRPr lang="en-US" b="0">
              <a:solidFill>
                <a:schemeClr val="folHlink"/>
              </a:solidFill>
            </a:endParaRPr>
          </a:p>
        </p:txBody>
      </p:sp>
      <p:sp>
        <p:nvSpPr>
          <p:cNvPr id="994312" name="Text Box 10"/>
          <p:cNvSpPr txBox="1">
            <a:spLocks noChangeArrowheads="1"/>
          </p:cNvSpPr>
          <p:nvPr/>
        </p:nvSpPr>
        <p:spPr bwMode="auto">
          <a:xfrm>
            <a:off x="3200400" y="6019800"/>
            <a:ext cx="25908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Vowel duration</a:t>
            </a:r>
          </a:p>
        </p:txBody>
      </p:sp>
      <p:sp>
        <p:nvSpPr>
          <p:cNvPr id="994313" name="Text Box 11"/>
          <p:cNvSpPr txBox="1">
            <a:spLocks noChangeArrowheads="1"/>
          </p:cNvSpPr>
          <p:nvPr/>
        </p:nvSpPr>
        <p:spPr bwMode="auto">
          <a:xfrm>
            <a:off x="2286000" y="5867400"/>
            <a:ext cx="381000" cy="366713"/>
          </a:xfrm>
          <a:prstGeom prst="rect">
            <a:avLst/>
          </a:prstGeom>
          <a:noFill/>
          <a:ln w="9525">
            <a:noFill/>
            <a:miter lim="800000"/>
            <a:headEnd/>
            <a:tailEnd/>
          </a:ln>
        </p:spPr>
        <p:txBody>
          <a:bodyPr>
            <a:prstTxWarp prst="textNoShape">
              <a:avLst/>
            </a:prstTxWarp>
            <a:spAutoFit/>
          </a:bodyPr>
          <a:lstStyle/>
          <a:p>
            <a:r>
              <a:rPr lang="en-US" sz="1800" b="0"/>
              <a:t>0</a:t>
            </a:r>
            <a:endParaRPr lang="en-US" sz="1800" b="0">
              <a:solidFill>
                <a:schemeClr val="tx2"/>
              </a:solidFill>
            </a:endParaRPr>
          </a:p>
        </p:txBody>
      </p:sp>
      <p:sp>
        <p:nvSpPr>
          <p:cNvPr id="994314" name="Freeform 12"/>
          <p:cNvSpPr>
            <a:spLocks/>
          </p:cNvSpPr>
          <p:nvPr/>
        </p:nvSpPr>
        <p:spPr bwMode="auto">
          <a:xfrm>
            <a:off x="2667000" y="46355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994315" name="Freeform 13"/>
          <p:cNvSpPr>
            <a:spLocks/>
          </p:cNvSpPr>
          <p:nvPr/>
        </p:nvSpPr>
        <p:spPr bwMode="auto">
          <a:xfrm>
            <a:off x="6019800" y="46482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994316" name="Text Box 14"/>
          <p:cNvSpPr txBox="1">
            <a:spLocks noChangeArrowheads="1"/>
          </p:cNvSpPr>
          <p:nvPr/>
        </p:nvSpPr>
        <p:spPr bwMode="auto">
          <a:xfrm>
            <a:off x="7467600" y="42672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English</a:t>
            </a:r>
            <a:endParaRPr lang="en-US" b="0">
              <a:solidFill>
                <a:srgbClr val="C29EF1"/>
              </a:solidFill>
            </a:endParaRPr>
          </a:p>
        </p:txBody>
      </p:sp>
      <p:sp>
        <p:nvSpPr>
          <p:cNvPr id="994317" name="Text Box 15"/>
          <p:cNvSpPr txBox="1">
            <a:spLocks noChangeArrowheads="1"/>
          </p:cNvSpPr>
          <p:nvPr/>
        </p:nvSpPr>
        <p:spPr bwMode="auto">
          <a:xfrm>
            <a:off x="2667000" y="3200400"/>
            <a:ext cx="4648200" cy="7620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Dutch = bimodal distribution?</a:t>
            </a:r>
            <a:endParaRPr lang="en-US" sz="2200" b="0">
              <a:solidFill>
                <a:srgbClr val="C29EF1"/>
              </a:solidFill>
            </a:endParaRPr>
          </a:p>
          <a:p>
            <a:r>
              <a:rPr lang="en-US" sz="2200" b="0">
                <a:solidFill>
                  <a:schemeClr val="accent2"/>
                </a:solidFill>
              </a:rPr>
              <a:t>English = unimodal distribution?</a:t>
            </a:r>
            <a:endParaRPr lang="en-US" sz="2200" b="0">
              <a:solidFill>
                <a:srgbClr val="C29EF1"/>
              </a:solidFill>
            </a:endParaRPr>
          </a:p>
        </p:txBody>
      </p:sp>
      <p:sp>
        <p:nvSpPr>
          <p:cNvPr id="994318" name="Freeform 16"/>
          <p:cNvSpPr>
            <a:spLocks/>
          </p:cNvSpPr>
          <p:nvPr/>
        </p:nvSpPr>
        <p:spPr bwMode="auto">
          <a:xfrm>
            <a:off x="2971800" y="4648200"/>
            <a:ext cx="2971800" cy="1231900"/>
          </a:xfrm>
          <a:custGeom>
            <a:avLst/>
            <a:gdLst>
              <a:gd name="T0" fmla="*/ 0 w 816"/>
              <a:gd name="T1" fmla="*/ 1955641250 h 776"/>
              <a:gd name="T2" fmla="*/ 1909945996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prstDash val="sysDot"/>
            <a:round/>
            <a:headEnd/>
            <a:tailEnd/>
          </a:ln>
        </p:spPr>
        <p:txBody>
          <a:bodyPr wrap="none" anchor="ctr">
            <a:prstTxWarp prst="textNoShape">
              <a:avLst/>
            </a:prstTxWarp>
          </a:bodyPr>
          <a:lstStyle/>
          <a:p>
            <a:endParaRPr lang="en-US"/>
          </a:p>
        </p:txBody>
      </p:sp>
      <p:sp>
        <p:nvSpPr>
          <p:cNvPr id="994319" name="Freeform 17"/>
          <p:cNvSpPr>
            <a:spLocks/>
          </p:cNvSpPr>
          <p:nvPr/>
        </p:nvSpPr>
        <p:spPr bwMode="auto">
          <a:xfrm>
            <a:off x="3581400" y="4648200"/>
            <a:ext cx="3124200" cy="1231900"/>
          </a:xfrm>
          <a:custGeom>
            <a:avLst/>
            <a:gdLst>
              <a:gd name="T0" fmla="*/ 0 w 816"/>
              <a:gd name="T1" fmla="*/ 1955641250 h 776"/>
              <a:gd name="T2" fmla="*/ 2110860370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prstDash val="sysDot"/>
            <a:round/>
            <a:headEnd/>
            <a:tailEnd/>
          </a:ln>
        </p:spPr>
        <p:txBody>
          <a:bodyPr wrap="none" anchor="ctr">
            <a:prstTxWarp prst="textNoShape">
              <a:avLst/>
            </a:prstTxWarp>
          </a:bodyPr>
          <a:lstStyle/>
          <a:p>
            <a:endParaRPr lang="en-US"/>
          </a:p>
        </p:txBody>
      </p:sp>
      <p:sp>
        <p:nvSpPr>
          <p:cNvPr id="994320" name="Freeform 19"/>
          <p:cNvSpPr>
            <a:spLocks/>
          </p:cNvSpPr>
          <p:nvPr/>
        </p:nvSpPr>
        <p:spPr bwMode="auto">
          <a:xfrm>
            <a:off x="3048000" y="4597400"/>
            <a:ext cx="3657600" cy="1295400"/>
          </a:xfrm>
          <a:custGeom>
            <a:avLst/>
            <a:gdLst>
              <a:gd name="T0" fmla="*/ 0 w 2304"/>
              <a:gd name="T1" fmla="*/ 2016125000 h 816"/>
              <a:gd name="T2" fmla="*/ 1088707500 w 2304"/>
              <a:gd name="T3" fmla="*/ 1774190000 h 816"/>
              <a:gd name="T4" fmla="*/ 2056447500 w 2304"/>
              <a:gd name="T5" fmla="*/ 322580000 h 816"/>
              <a:gd name="T6" fmla="*/ 2147483647 w 2304"/>
              <a:gd name="T7" fmla="*/ 201612500 h 816"/>
              <a:gd name="T8" fmla="*/ 2147483647 w 2304"/>
              <a:gd name="T9" fmla="*/ 1532255000 h 816"/>
              <a:gd name="T10" fmla="*/ 2147483647 w 2304"/>
              <a:gd name="T11" fmla="*/ 2016125000 h 816"/>
              <a:gd name="T12" fmla="*/ 0 60000 65536"/>
              <a:gd name="T13" fmla="*/ 0 60000 65536"/>
              <a:gd name="T14" fmla="*/ 0 60000 65536"/>
              <a:gd name="T15" fmla="*/ 0 60000 65536"/>
              <a:gd name="T16" fmla="*/ 0 60000 65536"/>
              <a:gd name="T17" fmla="*/ 0 60000 65536"/>
              <a:gd name="T18" fmla="*/ 0 w 2304"/>
              <a:gd name="T19" fmla="*/ 0 h 816"/>
              <a:gd name="T20" fmla="*/ 2304 w 2304"/>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2304" h="816">
                <a:moveTo>
                  <a:pt x="0" y="800"/>
                </a:moveTo>
                <a:cubicBezTo>
                  <a:pt x="148" y="808"/>
                  <a:pt x="296" y="816"/>
                  <a:pt x="432" y="704"/>
                </a:cubicBezTo>
                <a:cubicBezTo>
                  <a:pt x="568" y="592"/>
                  <a:pt x="648" y="232"/>
                  <a:pt x="816" y="128"/>
                </a:cubicBezTo>
                <a:cubicBezTo>
                  <a:pt x="984" y="24"/>
                  <a:pt x="1264" y="0"/>
                  <a:pt x="1440" y="80"/>
                </a:cubicBezTo>
                <a:cubicBezTo>
                  <a:pt x="1616" y="160"/>
                  <a:pt x="1728" y="488"/>
                  <a:pt x="1872" y="608"/>
                </a:cubicBezTo>
                <a:cubicBezTo>
                  <a:pt x="2016" y="728"/>
                  <a:pt x="2160" y="764"/>
                  <a:pt x="2304" y="800"/>
                </a:cubicBezTo>
              </a:path>
            </a:pathLst>
          </a:custGeom>
          <a:noFill/>
          <a:ln w="63500">
            <a:solidFill>
              <a:schemeClr val="accent2"/>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685800" y="228600"/>
            <a:ext cx="7772400" cy="1143000"/>
          </a:xfrm>
        </p:spPr>
        <p:txBody>
          <a:bodyPr/>
          <a:lstStyle/>
          <a:p>
            <a:r>
              <a:rPr lang="en-US" sz="3200"/>
              <a:t>What Happens</a:t>
            </a:r>
          </a:p>
        </p:txBody>
      </p:sp>
      <p:sp>
        <p:nvSpPr>
          <p:cNvPr id="818179" name="AutoShape 3"/>
          <p:cNvSpPr>
            <a:spLocks noChangeArrowheads="1"/>
          </p:cNvSpPr>
          <p:nvPr/>
        </p:nvSpPr>
        <p:spPr bwMode="auto">
          <a:xfrm>
            <a:off x="5105400" y="4038600"/>
            <a:ext cx="2209800" cy="1371600"/>
          </a:xfrm>
          <a:prstGeom prst="roundRect">
            <a:avLst>
              <a:gd name="adj" fmla="val 16667"/>
            </a:avLst>
          </a:prstGeom>
          <a:solidFill>
            <a:schemeClr val="bg2"/>
          </a:solidFill>
          <a:ln w="9525">
            <a:solidFill>
              <a:schemeClr val="tx1"/>
            </a:solidFill>
            <a:round/>
            <a:headEnd/>
            <a:tailEnd/>
          </a:ln>
        </p:spPr>
        <p:txBody>
          <a:bodyPr wrap="none" anchor="ctr">
            <a:prstTxWarp prst="textNoShape">
              <a:avLst/>
            </a:prstTxWarp>
          </a:bodyPr>
          <a:lstStyle/>
          <a:p>
            <a:pPr algn="ctr"/>
            <a:endParaRPr lang="en-US" b="0">
              <a:solidFill>
                <a:schemeClr val="bg2"/>
              </a:solidFill>
            </a:endParaRPr>
          </a:p>
        </p:txBody>
      </p:sp>
      <p:sp>
        <p:nvSpPr>
          <p:cNvPr id="818180" name="Freeform 4"/>
          <p:cNvSpPr>
            <a:spLocks/>
          </p:cNvSpPr>
          <p:nvPr/>
        </p:nvSpPr>
        <p:spPr bwMode="auto">
          <a:xfrm>
            <a:off x="6248400" y="4038600"/>
            <a:ext cx="1066800" cy="762000"/>
          </a:xfrm>
          <a:custGeom>
            <a:avLst/>
            <a:gdLst/>
            <a:ahLst/>
            <a:cxnLst>
              <a:cxn ang="0">
                <a:pos x="0" y="0"/>
              </a:cxn>
              <a:cxn ang="0">
                <a:pos x="192" y="384"/>
              </a:cxn>
              <a:cxn ang="0">
                <a:pos x="672" y="480"/>
              </a:cxn>
            </a:cxnLst>
            <a:rect l="0" t="0" r="r" b="b"/>
            <a:pathLst>
              <a:path w="672" h="480">
                <a:moveTo>
                  <a:pt x="0" y="0"/>
                </a:moveTo>
                <a:cubicBezTo>
                  <a:pt x="40" y="152"/>
                  <a:pt x="80" y="304"/>
                  <a:pt x="192" y="384"/>
                </a:cubicBezTo>
                <a:cubicBezTo>
                  <a:pt x="304" y="464"/>
                  <a:pt x="488" y="472"/>
                  <a:pt x="672" y="480"/>
                </a:cubicBezTo>
              </a:path>
            </a:pathLst>
          </a:custGeom>
          <a:noFill/>
          <a:ln w="25400" cap="flat">
            <a:solidFill>
              <a:schemeClr val="bg1"/>
            </a:solidFill>
            <a:prstDash val="dash"/>
            <a:round/>
            <a:headEnd/>
            <a:tailEnd/>
          </a:ln>
        </p:spPr>
        <p:txBody>
          <a:bodyPr wrap="none" anchor="ctr">
            <a:prstTxWarp prst="textNoShape">
              <a:avLst/>
            </a:prstTxWarp>
          </a:bodyPr>
          <a:lstStyle/>
          <a:p>
            <a:endParaRPr lang="en-US"/>
          </a:p>
        </p:txBody>
      </p:sp>
      <p:sp>
        <p:nvSpPr>
          <p:cNvPr id="818181" name="Freeform 5"/>
          <p:cNvSpPr>
            <a:spLocks/>
          </p:cNvSpPr>
          <p:nvPr/>
        </p:nvSpPr>
        <p:spPr bwMode="auto">
          <a:xfrm>
            <a:off x="5105400" y="4495800"/>
            <a:ext cx="1295400" cy="381000"/>
          </a:xfrm>
          <a:custGeom>
            <a:avLst/>
            <a:gdLst/>
            <a:ahLst/>
            <a:cxnLst>
              <a:cxn ang="0">
                <a:pos x="816" y="0"/>
              </a:cxn>
              <a:cxn ang="0">
                <a:pos x="288" y="240"/>
              </a:cxn>
              <a:cxn ang="0">
                <a:pos x="0" y="0"/>
              </a:cxn>
            </a:cxnLst>
            <a:rect l="0" t="0" r="r" b="b"/>
            <a:pathLst>
              <a:path w="816" h="240">
                <a:moveTo>
                  <a:pt x="816" y="0"/>
                </a:moveTo>
                <a:cubicBezTo>
                  <a:pt x="620" y="120"/>
                  <a:pt x="424" y="240"/>
                  <a:pt x="288" y="240"/>
                </a:cubicBezTo>
                <a:cubicBezTo>
                  <a:pt x="152" y="240"/>
                  <a:pt x="76" y="120"/>
                  <a:pt x="0" y="0"/>
                </a:cubicBezTo>
              </a:path>
            </a:pathLst>
          </a:custGeom>
          <a:noFill/>
          <a:ln w="25400" cap="flat">
            <a:solidFill>
              <a:schemeClr val="bg1"/>
            </a:solidFill>
            <a:prstDash val="dash"/>
            <a:round/>
            <a:headEnd/>
            <a:tailEnd/>
          </a:ln>
        </p:spPr>
        <p:txBody>
          <a:bodyPr wrap="none" anchor="ctr">
            <a:prstTxWarp prst="textNoShape">
              <a:avLst/>
            </a:prstTxWarp>
          </a:bodyPr>
          <a:lstStyle/>
          <a:p>
            <a:endParaRPr lang="en-US"/>
          </a:p>
        </p:txBody>
      </p:sp>
      <p:sp>
        <p:nvSpPr>
          <p:cNvPr id="818182" name="Freeform 6"/>
          <p:cNvSpPr>
            <a:spLocks/>
          </p:cNvSpPr>
          <p:nvPr/>
        </p:nvSpPr>
        <p:spPr bwMode="auto">
          <a:xfrm>
            <a:off x="5943600" y="4800600"/>
            <a:ext cx="444500" cy="609600"/>
          </a:xfrm>
          <a:custGeom>
            <a:avLst/>
            <a:gdLst/>
            <a:ahLst/>
            <a:cxnLst>
              <a:cxn ang="0">
                <a:pos x="0" y="0"/>
              </a:cxn>
              <a:cxn ang="0">
                <a:pos x="240" y="144"/>
              </a:cxn>
              <a:cxn ang="0">
                <a:pos x="240" y="384"/>
              </a:cxn>
            </a:cxnLst>
            <a:rect l="0" t="0" r="r" b="b"/>
            <a:pathLst>
              <a:path w="280" h="384">
                <a:moveTo>
                  <a:pt x="0" y="0"/>
                </a:moveTo>
                <a:cubicBezTo>
                  <a:pt x="100" y="40"/>
                  <a:pt x="200" y="80"/>
                  <a:pt x="240" y="144"/>
                </a:cubicBezTo>
                <a:cubicBezTo>
                  <a:pt x="280" y="208"/>
                  <a:pt x="260" y="296"/>
                  <a:pt x="240" y="384"/>
                </a:cubicBezTo>
              </a:path>
            </a:pathLst>
          </a:custGeom>
          <a:noFill/>
          <a:ln w="25400" cap="flat">
            <a:solidFill>
              <a:schemeClr val="bg1"/>
            </a:solidFill>
            <a:prstDash val="dash"/>
            <a:round/>
            <a:headEnd/>
            <a:tailEnd/>
          </a:ln>
        </p:spPr>
        <p:txBody>
          <a:bodyPr wrap="none" anchor="ctr">
            <a:prstTxWarp prst="textNoShape">
              <a:avLst/>
            </a:prstTxWarp>
          </a:bodyPr>
          <a:lstStyle/>
          <a:p>
            <a:endParaRPr lang="en-US"/>
          </a:p>
        </p:txBody>
      </p:sp>
      <p:sp>
        <p:nvSpPr>
          <p:cNvPr id="818183" name="Text Box 7"/>
          <p:cNvSpPr txBox="1">
            <a:spLocks noChangeArrowheads="1"/>
          </p:cNvSpPr>
          <p:nvPr/>
        </p:nvSpPr>
        <p:spPr bwMode="auto">
          <a:xfrm>
            <a:off x="53340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84" name="Text Box 8"/>
          <p:cNvSpPr txBox="1">
            <a:spLocks noChangeArrowheads="1"/>
          </p:cNvSpPr>
          <p:nvPr/>
        </p:nvSpPr>
        <p:spPr bwMode="auto">
          <a:xfrm>
            <a:off x="54864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85" name="Text Box 9"/>
          <p:cNvSpPr txBox="1">
            <a:spLocks noChangeArrowheads="1"/>
          </p:cNvSpPr>
          <p:nvPr/>
        </p:nvSpPr>
        <p:spPr bwMode="auto">
          <a:xfrm>
            <a:off x="5638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86" name="Text Box 10"/>
          <p:cNvSpPr txBox="1">
            <a:spLocks noChangeArrowheads="1"/>
          </p:cNvSpPr>
          <p:nvPr/>
        </p:nvSpPr>
        <p:spPr bwMode="auto">
          <a:xfrm>
            <a:off x="59436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87" name="Text Box 11"/>
          <p:cNvSpPr txBox="1">
            <a:spLocks noChangeArrowheads="1"/>
          </p:cNvSpPr>
          <p:nvPr/>
        </p:nvSpPr>
        <p:spPr bwMode="auto">
          <a:xfrm>
            <a:off x="5334000" y="4495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88" name="Text Box 12"/>
          <p:cNvSpPr txBox="1">
            <a:spLocks noChangeArrowheads="1"/>
          </p:cNvSpPr>
          <p:nvPr/>
        </p:nvSpPr>
        <p:spPr bwMode="auto">
          <a:xfrm>
            <a:off x="51816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89" name="Text Box 13"/>
          <p:cNvSpPr txBox="1">
            <a:spLocks noChangeArrowheads="1"/>
          </p:cNvSpPr>
          <p:nvPr/>
        </p:nvSpPr>
        <p:spPr bwMode="auto">
          <a:xfrm>
            <a:off x="54102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90" name="Text Box 14"/>
          <p:cNvSpPr txBox="1">
            <a:spLocks noChangeArrowheads="1"/>
          </p:cNvSpPr>
          <p:nvPr/>
        </p:nvSpPr>
        <p:spPr bwMode="auto">
          <a:xfrm>
            <a:off x="56388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91" name="Text Box 15"/>
          <p:cNvSpPr txBox="1">
            <a:spLocks noChangeArrowheads="1"/>
          </p:cNvSpPr>
          <p:nvPr/>
        </p:nvSpPr>
        <p:spPr bwMode="auto">
          <a:xfrm>
            <a:off x="5638800" y="4953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92" name="Text Box 16"/>
          <p:cNvSpPr txBox="1">
            <a:spLocks noChangeArrowheads="1"/>
          </p:cNvSpPr>
          <p:nvPr/>
        </p:nvSpPr>
        <p:spPr bwMode="auto">
          <a:xfrm>
            <a:off x="59436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93" name="Text Box 17"/>
          <p:cNvSpPr txBox="1">
            <a:spLocks noChangeArrowheads="1"/>
          </p:cNvSpPr>
          <p:nvPr/>
        </p:nvSpPr>
        <p:spPr bwMode="auto">
          <a:xfrm>
            <a:off x="6248400" y="4648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94" name="Text Box 18"/>
          <p:cNvSpPr txBox="1">
            <a:spLocks noChangeArrowheads="1"/>
          </p:cNvSpPr>
          <p:nvPr/>
        </p:nvSpPr>
        <p:spPr bwMode="auto">
          <a:xfrm>
            <a:off x="64008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95" name="Text Box 19"/>
          <p:cNvSpPr txBox="1">
            <a:spLocks noChangeArrowheads="1"/>
          </p:cNvSpPr>
          <p:nvPr/>
        </p:nvSpPr>
        <p:spPr bwMode="auto">
          <a:xfrm>
            <a:off x="6629400" y="4724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96" name="Text Box 20"/>
          <p:cNvSpPr txBox="1">
            <a:spLocks noChangeArrowheads="1"/>
          </p:cNvSpPr>
          <p:nvPr/>
        </p:nvSpPr>
        <p:spPr bwMode="auto">
          <a:xfrm>
            <a:off x="64008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97" name="Text Box 21"/>
          <p:cNvSpPr txBox="1">
            <a:spLocks noChangeArrowheads="1"/>
          </p:cNvSpPr>
          <p:nvPr/>
        </p:nvSpPr>
        <p:spPr bwMode="auto">
          <a:xfrm>
            <a:off x="66294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98" name="Text Box 22"/>
          <p:cNvSpPr txBox="1">
            <a:spLocks noChangeArrowheads="1"/>
          </p:cNvSpPr>
          <p:nvPr/>
        </p:nvSpPr>
        <p:spPr bwMode="auto">
          <a:xfrm>
            <a:off x="56388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199" name="Text Box 23"/>
          <p:cNvSpPr txBox="1">
            <a:spLocks noChangeArrowheads="1"/>
          </p:cNvSpPr>
          <p:nvPr/>
        </p:nvSpPr>
        <p:spPr bwMode="auto">
          <a:xfrm>
            <a:off x="68580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00" name="Text Box 24"/>
          <p:cNvSpPr txBox="1">
            <a:spLocks noChangeArrowheads="1"/>
          </p:cNvSpPr>
          <p:nvPr/>
        </p:nvSpPr>
        <p:spPr bwMode="auto">
          <a:xfrm>
            <a:off x="64770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01" name="Text Box 25"/>
          <p:cNvSpPr txBox="1">
            <a:spLocks noChangeArrowheads="1"/>
          </p:cNvSpPr>
          <p:nvPr/>
        </p:nvSpPr>
        <p:spPr bwMode="auto">
          <a:xfrm>
            <a:off x="66294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02" name="Text Box 26"/>
          <p:cNvSpPr txBox="1">
            <a:spLocks noChangeArrowheads="1"/>
          </p:cNvSpPr>
          <p:nvPr/>
        </p:nvSpPr>
        <p:spPr bwMode="auto">
          <a:xfrm>
            <a:off x="6781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03" name="Text Box 27"/>
          <p:cNvSpPr txBox="1">
            <a:spLocks noChangeArrowheads="1"/>
          </p:cNvSpPr>
          <p:nvPr/>
        </p:nvSpPr>
        <p:spPr bwMode="auto">
          <a:xfrm>
            <a:off x="68580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04" name="Text Box 28"/>
          <p:cNvSpPr txBox="1">
            <a:spLocks noChangeArrowheads="1"/>
          </p:cNvSpPr>
          <p:nvPr/>
        </p:nvSpPr>
        <p:spPr bwMode="auto">
          <a:xfrm>
            <a:off x="7010400" y="4191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05" name="Text Box 29"/>
          <p:cNvSpPr txBox="1">
            <a:spLocks noChangeArrowheads="1"/>
          </p:cNvSpPr>
          <p:nvPr/>
        </p:nvSpPr>
        <p:spPr bwMode="auto">
          <a:xfrm>
            <a:off x="64008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06" name="Text Box 30"/>
          <p:cNvSpPr txBox="1">
            <a:spLocks noChangeArrowheads="1"/>
          </p:cNvSpPr>
          <p:nvPr/>
        </p:nvSpPr>
        <p:spPr bwMode="auto">
          <a:xfrm>
            <a:off x="5470525" y="4238625"/>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C1</a:t>
            </a:r>
          </a:p>
        </p:txBody>
      </p:sp>
      <p:sp>
        <p:nvSpPr>
          <p:cNvPr id="818207" name="Text Box 31"/>
          <p:cNvSpPr txBox="1">
            <a:spLocks noChangeArrowheads="1"/>
          </p:cNvSpPr>
          <p:nvPr/>
        </p:nvSpPr>
        <p:spPr bwMode="auto">
          <a:xfrm>
            <a:off x="6705600" y="4191000"/>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C2</a:t>
            </a:r>
          </a:p>
        </p:txBody>
      </p:sp>
      <p:sp>
        <p:nvSpPr>
          <p:cNvPr id="818208" name="Text Box 32"/>
          <p:cNvSpPr txBox="1">
            <a:spLocks noChangeArrowheads="1"/>
          </p:cNvSpPr>
          <p:nvPr/>
        </p:nvSpPr>
        <p:spPr bwMode="auto">
          <a:xfrm>
            <a:off x="6400800" y="4800600"/>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C3</a:t>
            </a:r>
          </a:p>
        </p:txBody>
      </p:sp>
      <p:sp>
        <p:nvSpPr>
          <p:cNvPr id="818209" name="Text Box 33"/>
          <p:cNvSpPr txBox="1">
            <a:spLocks noChangeArrowheads="1"/>
          </p:cNvSpPr>
          <p:nvPr/>
        </p:nvSpPr>
        <p:spPr bwMode="auto">
          <a:xfrm>
            <a:off x="5486400" y="4876800"/>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C4</a:t>
            </a:r>
          </a:p>
        </p:txBody>
      </p:sp>
      <p:sp>
        <p:nvSpPr>
          <p:cNvPr id="818210" name="AutoShape 34"/>
          <p:cNvSpPr>
            <a:spLocks noChangeArrowheads="1"/>
          </p:cNvSpPr>
          <p:nvPr/>
        </p:nvSpPr>
        <p:spPr bwMode="auto">
          <a:xfrm>
            <a:off x="1600200" y="4038600"/>
            <a:ext cx="2209800" cy="1371600"/>
          </a:xfrm>
          <a:prstGeom prst="roundRect">
            <a:avLst>
              <a:gd name="adj" fmla="val 16667"/>
            </a:avLst>
          </a:prstGeom>
          <a:solidFill>
            <a:schemeClr val="bg2"/>
          </a:solidFill>
          <a:ln w="9525">
            <a:solidFill>
              <a:schemeClr val="tx1"/>
            </a:solidFill>
            <a:round/>
            <a:headEnd/>
            <a:tailEnd/>
          </a:ln>
        </p:spPr>
        <p:txBody>
          <a:bodyPr wrap="none" anchor="ctr">
            <a:prstTxWarp prst="textNoShape">
              <a:avLst/>
            </a:prstTxWarp>
          </a:bodyPr>
          <a:lstStyle/>
          <a:p>
            <a:pPr algn="ctr"/>
            <a:endParaRPr lang="en-US" b="0">
              <a:solidFill>
                <a:schemeClr val="bg2"/>
              </a:solidFill>
            </a:endParaRPr>
          </a:p>
        </p:txBody>
      </p:sp>
      <p:sp>
        <p:nvSpPr>
          <p:cNvPr id="818211" name="Text Box 35"/>
          <p:cNvSpPr txBox="1">
            <a:spLocks noChangeArrowheads="1"/>
          </p:cNvSpPr>
          <p:nvPr/>
        </p:nvSpPr>
        <p:spPr bwMode="auto">
          <a:xfrm>
            <a:off x="1828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12" name="Text Box 36"/>
          <p:cNvSpPr txBox="1">
            <a:spLocks noChangeArrowheads="1"/>
          </p:cNvSpPr>
          <p:nvPr/>
        </p:nvSpPr>
        <p:spPr bwMode="auto">
          <a:xfrm>
            <a:off x="19812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13" name="Text Box 37"/>
          <p:cNvSpPr txBox="1">
            <a:spLocks noChangeArrowheads="1"/>
          </p:cNvSpPr>
          <p:nvPr/>
        </p:nvSpPr>
        <p:spPr bwMode="auto">
          <a:xfrm>
            <a:off x="21336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14" name="Text Box 38"/>
          <p:cNvSpPr txBox="1">
            <a:spLocks noChangeArrowheads="1"/>
          </p:cNvSpPr>
          <p:nvPr/>
        </p:nvSpPr>
        <p:spPr bwMode="auto">
          <a:xfrm>
            <a:off x="24384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15" name="Text Box 39"/>
          <p:cNvSpPr txBox="1">
            <a:spLocks noChangeArrowheads="1"/>
          </p:cNvSpPr>
          <p:nvPr/>
        </p:nvSpPr>
        <p:spPr bwMode="auto">
          <a:xfrm>
            <a:off x="1828800" y="4495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16" name="Text Box 40"/>
          <p:cNvSpPr txBox="1">
            <a:spLocks noChangeArrowheads="1"/>
          </p:cNvSpPr>
          <p:nvPr/>
        </p:nvSpPr>
        <p:spPr bwMode="auto">
          <a:xfrm>
            <a:off x="16764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17" name="Text Box 41"/>
          <p:cNvSpPr txBox="1">
            <a:spLocks noChangeArrowheads="1"/>
          </p:cNvSpPr>
          <p:nvPr/>
        </p:nvSpPr>
        <p:spPr bwMode="auto">
          <a:xfrm>
            <a:off x="19050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18" name="Text Box 42"/>
          <p:cNvSpPr txBox="1">
            <a:spLocks noChangeArrowheads="1"/>
          </p:cNvSpPr>
          <p:nvPr/>
        </p:nvSpPr>
        <p:spPr bwMode="auto">
          <a:xfrm>
            <a:off x="21336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19" name="Text Box 43"/>
          <p:cNvSpPr txBox="1">
            <a:spLocks noChangeArrowheads="1"/>
          </p:cNvSpPr>
          <p:nvPr/>
        </p:nvSpPr>
        <p:spPr bwMode="auto">
          <a:xfrm>
            <a:off x="2133600" y="4953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20" name="Text Box 44"/>
          <p:cNvSpPr txBox="1">
            <a:spLocks noChangeArrowheads="1"/>
          </p:cNvSpPr>
          <p:nvPr/>
        </p:nvSpPr>
        <p:spPr bwMode="auto">
          <a:xfrm>
            <a:off x="24384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21" name="Text Box 45"/>
          <p:cNvSpPr txBox="1">
            <a:spLocks noChangeArrowheads="1"/>
          </p:cNvSpPr>
          <p:nvPr/>
        </p:nvSpPr>
        <p:spPr bwMode="auto">
          <a:xfrm>
            <a:off x="2743200" y="4648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22" name="Text Box 46"/>
          <p:cNvSpPr txBox="1">
            <a:spLocks noChangeArrowheads="1"/>
          </p:cNvSpPr>
          <p:nvPr/>
        </p:nvSpPr>
        <p:spPr bwMode="auto">
          <a:xfrm>
            <a:off x="28956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23" name="Text Box 47"/>
          <p:cNvSpPr txBox="1">
            <a:spLocks noChangeArrowheads="1"/>
          </p:cNvSpPr>
          <p:nvPr/>
        </p:nvSpPr>
        <p:spPr bwMode="auto">
          <a:xfrm>
            <a:off x="3124200" y="4724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24" name="Text Box 48"/>
          <p:cNvSpPr txBox="1">
            <a:spLocks noChangeArrowheads="1"/>
          </p:cNvSpPr>
          <p:nvPr/>
        </p:nvSpPr>
        <p:spPr bwMode="auto">
          <a:xfrm>
            <a:off x="28956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25" name="Text Box 49"/>
          <p:cNvSpPr txBox="1">
            <a:spLocks noChangeArrowheads="1"/>
          </p:cNvSpPr>
          <p:nvPr/>
        </p:nvSpPr>
        <p:spPr bwMode="auto">
          <a:xfrm>
            <a:off x="31242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26" name="Text Box 50"/>
          <p:cNvSpPr txBox="1">
            <a:spLocks noChangeArrowheads="1"/>
          </p:cNvSpPr>
          <p:nvPr/>
        </p:nvSpPr>
        <p:spPr bwMode="auto">
          <a:xfrm>
            <a:off x="21336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27" name="Text Box 51"/>
          <p:cNvSpPr txBox="1">
            <a:spLocks noChangeArrowheads="1"/>
          </p:cNvSpPr>
          <p:nvPr/>
        </p:nvSpPr>
        <p:spPr bwMode="auto">
          <a:xfrm>
            <a:off x="33528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28" name="Text Box 52"/>
          <p:cNvSpPr txBox="1">
            <a:spLocks noChangeArrowheads="1"/>
          </p:cNvSpPr>
          <p:nvPr/>
        </p:nvSpPr>
        <p:spPr bwMode="auto">
          <a:xfrm>
            <a:off x="2971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29" name="Text Box 53"/>
          <p:cNvSpPr txBox="1">
            <a:spLocks noChangeArrowheads="1"/>
          </p:cNvSpPr>
          <p:nvPr/>
        </p:nvSpPr>
        <p:spPr bwMode="auto">
          <a:xfrm>
            <a:off x="31242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30" name="Text Box 54"/>
          <p:cNvSpPr txBox="1">
            <a:spLocks noChangeArrowheads="1"/>
          </p:cNvSpPr>
          <p:nvPr/>
        </p:nvSpPr>
        <p:spPr bwMode="auto">
          <a:xfrm>
            <a:off x="32766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31" name="Text Box 55"/>
          <p:cNvSpPr txBox="1">
            <a:spLocks noChangeArrowheads="1"/>
          </p:cNvSpPr>
          <p:nvPr/>
        </p:nvSpPr>
        <p:spPr bwMode="auto">
          <a:xfrm>
            <a:off x="33528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32" name="Text Box 56"/>
          <p:cNvSpPr txBox="1">
            <a:spLocks noChangeArrowheads="1"/>
          </p:cNvSpPr>
          <p:nvPr/>
        </p:nvSpPr>
        <p:spPr bwMode="auto">
          <a:xfrm>
            <a:off x="3505200" y="4191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818233" name="Text Box 57"/>
          <p:cNvSpPr txBox="1">
            <a:spLocks noChangeArrowheads="1"/>
          </p:cNvSpPr>
          <p:nvPr/>
        </p:nvSpPr>
        <p:spPr bwMode="auto">
          <a:xfrm>
            <a:off x="28956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cxnSp>
        <p:nvCxnSpPr>
          <p:cNvPr id="818234" name="AutoShape 58"/>
          <p:cNvCxnSpPr>
            <a:cxnSpLocks noChangeShapeType="1"/>
            <a:stCxn id="818210" idx="3"/>
            <a:endCxn id="818179" idx="1"/>
          </p:cNvCxnSpPr>
          <p:nvPr/>
        </p:nvCxnSpPr>
        <p:spPr bwMode="auto">
          <a:xfrm>
            <a:off x="3810000" y="4724400"/>
            <a:ext cx="1295400" cy="0"/>
          </a:xfrm>
          <a:prstGeom prst="straightConnector1">
            <a:avLst/>
          </a:prstGeom>
          <a:noFill/>
          <a:ln w="9525">
            <a:solidFill>
              <a:schemeClr val="tx1"/>
            </a:solidFill>
            <a:round/>
            <a:headEnd/>
            <a:tailEnd type="triangle" w="med" len="med"/>
          </a:ln>
        </p:spPr>
      </p:cxnSp>
      <p:sp>
        <p:nvSpPr>
          <p:cNvPr id="818235" name="Rectangle 59"/>
          <p:cNvSpPr>
            <a:spLocks noChangeArrowheads="1"/>
          </p:cNvSpPr>
          <p:nvPr/>
        </p:nvSpPr>
        <p:spPr bwMode="auto">
          <a:xfrm>
            <a:off x="762000" y="2209800"/>
            <a:ext cx="7435850" cy="457200"/>
          </a:xfrm>
          <a:prstGeom prst="rect">
            <a:avLst/>
          </a:prstGeom>
          <a:noFill/>
          <a:ln w="9525">
            <a:noFill/>
            <a:miter lim="800000"/>
            <a:headEnd/>
            <a:tailEnd/>
          </a:ln>
        </p:spPr>
        <p:txBody>
          <a:bodyPr wrap="none">
            <a:prstTxWarp prst="textNoShape">
              <a:avLst/>
            </a:prstTxWarp>
            <a:spAutoFit/>
          </a:bodyPr>
          <a:lstStyle/>
          <a:p>
            <a:r>
              <a:rPr lang="en-US" b="0">
                <a:ea typeface="Osaka" pitchFamily="-84" charset="-128"/>
                <a:cs typeface="Osaka" pitchFamily="-84" charset="-128"/>
              </a:rPr>
              <a:t>Divide sounds into contrastive categories (phonemes)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6354" name="Rectangle 4"/>
          <p:cNvSpPr>
            <a:spLocks noGrp="1" noChangeArrowheads="1"/>
          </p:cNvSpPr>
          <p:nvPr>
            <p:ph type="title" idx="4294967295"/>
          </p:nvPr>
        </p:nvSpPr>
        <p:spPr>
          <a:xfrm>
            <a:off x="0" y="0"/>
            <a:ext cx="9144000" cy="1143000"/>
          </a:xfrm>
          <a:noFill/>
        </p:spPr>
        <p:txBody>
          <a:bodyPr/>
          <a:lstStyle/>
          <a:p>
            <a:r>
              <a:rPr lang="en-US" sz="3200"/>
              <a:t>Learning from real data distributions</a:t>
            </a:r>
          </a:p>
        </p:txBody>
      </p:sp>
      <p:sp>
        <p:nvSpPr>
          <p:cNvPr id="996355" name="Text Box 5"/>
          <p:cNvSpPr txBox="1">
            <a:spLocks noChangeArrowheads="1"/>
          </p:cNvSpPr>
          <p:nvPr/>
        </p:nvSpPr>
        <p:spPr bwMode="auto">
          <a:xfrm>
            <a:off x="609600" y="2209800"/>
            <a:ext cx="8001000" cy="2838450"/>
          </a:xfrm>
          <a:prstGeom prst="rect">
            <a:avLst/>
          </a:prstGeom>
          <a:noFill/>
          <a:ln w="9525">
            <a:noFill/>
            <a:miter lim="800000"/>
            <a:headEnd/>
            <a:tailEnd/>
          </a:ln>
        </p:spPr>
        <p:txBody>
          <a:bodyPr>
            <a:prstTxWarp prst="textNoShape">
              <a:avLst/>
            </a:prstTxWarp>
            <a:spAutoFit/>
          </a:bodyPr>
          <a:lstStyle/>
          <a:p>
            <a:r>
              <a:rPr lang="en-US" sz="3600" b="0"/>
              <a:t>How do we know that children are sensitive to distributional information?</a:t>
            </a:r>
          </a:p>
          <a:p>
            <a:endParaRPr lang="en-US" sz="3600" b="0"/>
          </a:p>
          <a:p>
            <a:endParaRPr lang="en-US" sz="3600" b="0"/>
          </a:p>
          <a:p>
            <a:endParaRPr lang="en-US" sz="3600" b="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8402" name="Rectangle 4"/>
          <p:cNvSpPr>
            <a:spLocks noGrp="1" noChangeArrowheads="1"/>
          </p:cNvSpPr>
          <p:nvPr>
            <p:ph type="title" idx="4294967295"/>
          </p:nvPr>
        </p:nvSpPr>
        <p:spPr>
          <a:xfrm>
            <a:off x="0" y="0"/>
            <a:ext cx="9144000" cy="1143000"/>
          </a:xfrm>
          <a:noFill/>
        </p:spPr>
        <p:txBody>
          <a:bodyPr/>
          <a:lstStyle/>
          <a:p>
            <a:r>
              <a:rPr lang="en-US" sz="3200"/>
              <a:t>Maye, Werker, &amp; Gerken (2002)</a:t>
            </a:r>
          </a:p>
        </p:txBody>
      </p:sp>
      <p:sp>
        <p:nvSpPr>
          <p:cNvPr id="998403" name="Rectangle 6"/>
          <p:cNvSpPr>
            <a:spLocks noGrp="1" noChangeArrowheads="1"/>
          </p:cNvSpPr>
          <p:nvPr>
            <p:ph type="body" idx="4294967295"/>
          </p:nvPr>
        </p:nvSpPr>
        <p:spPr>
          <a:xfrm>
            <a:off x="914400" y="5105400"/>
            <a:ext cx="7543800" cy="990600"/>
          </a:xfrm>
          <a:noFill/>
        </p:spPr>
        <p:txBody>
          <a:bodyPr/>
          <a:lstStyle/>
          <a:p>
            <a:pPr>
              <a:lnSpc>
                <a:spcPct val="90000"/>
              </a:lnSpc>
              <a:buFontTx/>
              <a:buNone/>
            </a:pPr>
            <a:r>
              <a:rPr lang="en-US" sz="1800"/>
              <a:t>Created synthetic sounds ranging from [da] to [ta] that were non-native for the infants (because they were unaspirated).</a:t>
            </a:r>
            <a:r>
              <a:rPr lang="en-US" sz="2400"/>
              <a:t> </a:t>
            </a:r>
          </a:p>
          <a:p>
            <a:pPr>
              <a:lnSpc>
                <a:spcPct val="90000"/>
              </a:lnSpc>
              <a:buFontTx/>
              <a:buNone/>
            </a:pPr>
            <a:endParaRPr lang="en-US" sz="2400"/>
          </a:p>
        </p:txBody>
      </p:sp>
      <p:pic>
        <p:nvPicPr>
          <p:cNvPr id="998404" name="Picture 7"/>
          <p:cNvPicPr>
            <a:picLocks noChangeAspect="1" noChangeArrowheads="1"/>
          </p:cNvPicPr>
          <p:nvPr/>
        </p:nvPicPr>
        <p:blipFill>
          <a:blip r:embed="rId3"/>
          <a:srcRect/>
          <a:stretch>
            <a:fillRect/>
          </a:stretch>
        </p:blipFill>
        <p:spPr bwMode="auto">
          <a:xfrm>
            <a:off x="1981200" y="1752600"/>
            <a:ext cx="5257800" cy="2589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0450" name="Rectangle 7"/>
          <p:cNvSpPr>
            <a:spLocks noGrp="1" noChangeArrowheads="1"/>
          </p:cNvSpPr>
          <p:nvPr>
            <p:ph type="title" idx="4294967295"/>
          </p:nvPr>
        </p:nvSpPr>
        <p:spPr>
          <a:xfrm>
            <a:off x="0" y="0"/>
            <a:ext cx="9144000" cy="1143000"/>
          </a:xfrm>
          <a:noFill/>
        </p:spPr>
        <p:txBody>
          <a:bodyPr/>
          <a:lstStyle/>
          <a:p>
            <a:r>
              <a:rPr lang="en-US" sz="3200"/>
              <a:t>Maye, Werker, &amp; Gerken (2002)</a:t>
            </a:r>
          </a:p>
        </p:txBody>
      </p:sp>
      <p:sp>
        <p:nvSpPr>
          <p:cNvPr id="1000451" name="Rectangle 11"/>
          <p:cNvSpPr>
            <a:spLocks noGrp="1" noChangeArrowheads="1"/>
          </p:cNvSpPr>
          <p:nvPr>
            <p:ph type="body" idx="4294967295"/>
          </p:nvPr>
        </p:nvSpPr>
        <p:spPr>
          <a:xfrm>
            <a:off x="790575" y="3884613"/>
            <a:ext cx="8353425" cy="2654300"/>
          </a:xfrm>
          <a:noFill/>
        </p:spPr>
        <p:txBody>
          <a:bodyPr/>
          <a:lstStyle/>
          <a:p>
            <a:pPr>
              <a:lnSpc>
                <a:spcPct val="90000"/>
              </a:lnSpc>
            </a:pPr>
            <a:r>
              <a:rPr lang="en-US" sz="2200"/>
              <a:t>Familiarized 6 to 8-month-old infants to one of two sets</a:t>
            </a:r>
          </a:p>
          <a:p>
            <a:pPr lvl="1">
              <a:lnSpc>
                <a:spcPct val="90000"/>
              </a:lnSpc>
            </a:pPr>
            <a:r>
              <a:rPr lang="en-US" sz="2200">
                <a:solidFill>
                  <a:schemeClr val="folHlink"/>
                </a:solidFill>
              </a:rPr>
              <a:t>Bimodal Set</a:t>
            </a:r>
            <a:r>
              <a:rPr lang="en-US" sz="2200"/>
              <a:t>: Sounds on the ends near [da] and [ta].</a:t>
            </a:r>
          </a:p>
          <a:p>
            <a:pPr lvl="1">
              <a:lnSpc>
                <a:spcPct val="90000"/>
              </a:lnSpc>
            </a:pPr>
            <a:r>
              <a:rPr lang="en-US" sz="2200">
                <a:solidFill>
                  <a:schemeClr val="accent2"/>
                </a:solidFill>
              </a:rPr>
              <a:t>Unimodal Set</a:t>
            </a:r>
            <a:r>
              <a:rPr lang="en-US" sz="2200"/>
              <a:t>: Sounds in the middle.</a:t>
            </a:r>
          </a:p>
          <a:p>
            <a:pPr>
              <a:lnSpc>
                <a:spcPct val="90000"/>
              </a:lnSpc>
            </a:pPr>
            <a:r>
              <a:rPr lang="en-US" sz="2200"/>
              <a:t>Test preference for:</a:t>
            </a:r>
          </a:p>
          <a:p>
            <a:pPr lvl="1">
              <a:lnSpc>
                <a:spcPct val="90000"/>
              </a:lnSpc>
            </a:pPr>
            <a:r>
              <a:rPr lang="en-US" sz="2200"/>
              <a:t>3 6 3 6… (</a:t>
            </a:r>
            <a:r>
              <a:rPr lang="en-US" sz="2200">
                <a:solidFill>
                  <a:schemeClr val="folHlink"/>
                </a:solidFill>
              </a:rPr>
              <a:t>Alternating</a:t>
            </a:r>
            <a:r>
              <a:rPr lang="en-US" sz="2200"/>
              <a:t>) vs. 3 3 3 3… (</a:t>
            </a:r>
            <a:r>
              <a:rPr lang="en-US" sz="2200">
                <a:solidFill>
                  <a:schemeClr val="accent2"/>
                </a:solidFill>
              </a:rPr>
              <a:t>Non-alternating</a:t>
            </a:r>
            <a:r>
              <a:rPr lang="en-US" sz="2200"/>
              <a:t>) stimuli</a:t>
            </a:r>
          </a:p>
        </p:txBody>
      </p:sp>
      <p:pic>
        <p:nvPicPr>
          <p:cNvPr id="1000452" name="Picture 12"/>
          <p:cNvPicPr>
            <a:picLocks noChangeAspect="1" noChangeArrowheads="1"/>
          </p:cNvPicPr>
          <p:nvPr/>
        </p:nvPicPr>
        <p:blipFill>
          <a:blip r:embed="rId3"/>
          <a:srcRect/>
          <a:stretch>
            <a:fillRect/>
          </a:stretch>
        </p:blipFill>
        <p:spPr bwMode="auto">
          <a:xfrm>
            <a:off x="4267200" y="1219200"/>
            <a:ext cx="4608513" cy="2270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02498" name="Picture 5"/>
          <p:cNvPicPr>
            <a:picLocks noChangeAspect="1" noChangeArrowheads="1"/>
          </p:cNvPicPr>
          <p:nvPr/>
        </p:nvPicPr>
        <p:blipFill>
          <a:blip r:embed="rId3"/>
          <a:srcRect/>
          <a:stretch>
            <a:fillRect/>
          </a:stretch>
        </p:blipFill>
        <p:spPr bwMode="auto">
          <a:xfrm>
            <a:off x="73025" y="4033838"/>
            <a:ext cx="8997950" cy="2273300"/>
          </a:xfrm>
          <a:prstGeom prst="rect">
            <a:avLst/>
          </a:prstGeom>
          <a:noFill/>
          <a:ln w="9525">
            <a:noFill/>
            <a:miter lim="800000"/>
            <a:headEnd/>
            <a:tailEnd/>
          </a:ln>
        </p:spPr>
      </p:pic>
      <p:sp>
        <p:nvSpPr>
          <p:cNvPr id="1002499" name="Text Box 6"/>
          <p:cNvSpPr txBox="1">
            <a:spLocks noChangeArrowheads="1"/>
          </p:cNvSpPr>
          <p:nvPr/>
        </p:nvSpPr>
        <p:spPr bwMode="auto">
          <a:xfrm>
            <a:off x="5094288" y="4811713"/>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accent2"/>
                </a:solidFill>
              </a:rPr>
              <a:t>=</a:t>
            </a:r>
          </a:p>
        </p:txBody>
      </p:sp>
      <p:sp>
        <p:nvSpPr>
          <p:cNvPr id="1002500" name="Text Box 7"/>
          <p:cNvSpPr txBox="1">
            <a:spLocks noChangeArrowheads="1"/>
          </p:cNvSpPr>
          <p:nvPr/>
        </p:nvSpPr>
        <p:spPr bwMode="auto">
          <a:xfrm>
            <a:off x="5094288" y="5078413"/>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accent2"/>
                </a:solidFill>
              </a:rPr>
              <a:t>=</a:t>
            </a:r>
          </a:p>
        </p:txBody>
      </p:sp>
      <p:sp>
        <p:nvSpPr>
          <p:cNvPr id="1002501" name="Text Box 8"/>
          <p:cNvSpPr txBox="1">
            <a:spLocks noChangeArrowheads="1"/>
          </p:cNvSpPr>
          <p:nvPr/>
        </p:nvSpPr>
        <p:spPr bwMode="auto">
          <a:xfrm>
            <a:off x="5094288" y="5392738"/>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folHlink"/>
                </a:solidFill>
              </a:rPr>
              <a:t>&lt;</a:t>
            </a:r>
          </a:p>
        </p:txBody>
      </p:sp>
      <p:sp>
        <p:nvSpPr>
          <p:cNvPr id="1002502" name="Text Box 9"/>
          <p:cNvSpPr txBox="1">
            <a:spLocks noChangeArrowheads="1"/>
          </p:cNvSpPr>
          <p:nvPr/>
        </p:nvSpPr>
        <p:spPr bwMode="auto">
          <a:xfrm>
            <a:off x="5094288" y="5659438"/>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folHlink"/>
                </a:solidFill>
              </a:rPr>
              <a:t>&lt;</a:t>
            </a:r>
          </a:p>
        </p:txBody>
      </p:sp>
      <p:sp>
        <p:nvSpPr>
          <p:cNvPr id="1002503" name="Text Box 11"/>
          <p:cNvSpPr txBox="1">
            <a:spLocks noChangeArrowheads="1"/>
          </p:cNvSpPr>
          <p:nvPr/>
        </p:nvSpPr>
        <p:spPr bwMode="auto">
          <a:xfrm>
            <a:off x="3613150" y="3952875"/>
            <a:ext cx="1155700" cy="366713"/>
          </a:xfrm>
          <a:prstGeom prst="rect">
            <a:avLst/>
          </a:prstGeom>
          <a:solidFill>
            <a:srgbClr val="FFFFFF"/>
          </a:solidFill>
          <a:ln w="9525">
            <a:noFill/>
            <a:miter lim="800000"/>
            <a:headEnd/>
            <a:tailEnd/>
          </a:ln>
        </p:spPr>
        <p:txBody>
          <a:bodyPr wrap="none">
            <a:prstTxWarp prst="textNoShape">
              <a:avLst/>
            </a:prstTxWarp>
            <a:spAutoFit/>
          </a:bodyPr>
          <a:lstStyle/>
          <a:p>
            <a:r>
              <a:rPr lang="en-US" sz="1800" b="0">
                <a:solidFill>
                  <a:schemeClr val="folHlink"/>
                </a:solidFill>
                <a:latin typeface="Tahoma" pitchFamily="-84" charset="0"/>
              </a:rPr>
              <a:t>3 6 3 6 …</a:t>
            </a:r>
          </a:p>
        </p:txBody>
      </p:sp>
      <p:sp>
        <p:nvSpPr>
          <p:cNvPr id="1002504" name="Text Box 12"/>
          <p:cNvSpPr txBox="1">
            <a:spLocks noChangeArrowheads="1"/>
          </p:cNvSpPr>
          <p:nvPr/>
        </p:nvSpPr>
        <p:spPr bwMode="auto">
          <a:xfrm>
            <a:off x="6899275" y="3932238"/>
            <a:ext cx="896938" cy="366712"/>
          </a:xfrm>
          <a:prstGeom prst="rect">
            <a:avLst/>
          </a:prstGeom>
          <a:solidFill>
            <a:srgbClr val="FFFFFF"/>
          </a:solidFill>
          <a:ln w="9525">
            <a:noFill/>
            <a:miter lim="800000"/>
            <a:headEnd/>
            <a:tailEnd/>
          </a:ln>
        </p:spPr>
        <p:txBody>
          <a:bodyPr wrap="none">
            <a:prstTxWarp prst="textNoShape">
              <a:avLst/>
            </a:prstTxWarp>
            <a:spAutoFit/>
          </a:bodyPr>
          <a:lstStyle/>
          <a:p>
            <a:r>
              <a:rPr lang="en-US" sz="1800" b="0">
                <a:solidFill>
                  <a:schemeClr val="accent2"/>
                </a:solidFill>
                <a:latin typeface="Tahoma" pitchFamily="-84" charset="0"/>
              </a:rPr>
              <a:t>3 3 3 3</a:t>
            </a:r>
          </a:p>
        </p:txBody>
      </p:sp>
      <p:sp>
        <p:nvSpPr>
          <p:cNvPr id="1002505" name="Rectangle 13"/>
          <p:cNvSpPr>
            <a:spLocks noGrp="1" noChangeArrowheads="1"/>
          </p:cNvSpPr>
          <p:nvPr>
            <p:ph type="title" idx="4294967295"/>
          </p:nvPr>
        </p:nvSpPr>
        <p:spPr>
          <a:xfrm>
            <a:off x="0" y="0"/>
            <a:ext cx="9144000" cy="1143000"/>
          </a:xfrm>
          <a:noFill/>
        </p:spPr>
        <p:txBody>
          <a:bodyPr/>
          <a:lstStyle/>
          <a:p>
            <a:r>
              <a:rPr lang="en-US" sz="3200"/>
              <a:t>Maye, Werker, &amp; Gerken (2002)</a:t>
            </a:r>
          </a:p>
        </p:txBody>
      </p:sp>
      <p:pic>
        <p:nvPicPr>
          <p:cNvPr id="1002506" name="Picture 14"/>
          <p:cNvPicPr>
            <a:picLocks noChangeAspect="1" noChangeArrowheads="1"/>
          </p:cNvPicPr>
          <p:nvPr/>
        </p:nvPicPr>
        <p:blipFill>
          <a:blip r:embed="rId4"/>
          <a:srcRect/>
          <a:stretch>
            <a:fillRect/>
          </a:stretch>
        </p:blipFill>
        <p:spPr bwMode="auto">
          <a:xfrm>
            <a:off x="4267200" y="1219200"/>
            <a:ext cx="4608513" cy="2270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04546" name="Picture 5"/>
          <p:cNvPicPr>
            <a:picLocks noChangeAspect="1" noChangeArrowheads="1"/>
          </p:cNvPicPr>
          <p:nvPr/>
        </p:nvPicPr>
        <p:blipFill>
          <a:blip r:embed="rId3"/>
          <a:srcRect/>
          <a:stretch>
            <a:fillRect/>
          </a:stretch>
        </p:blipFill>
        <p:spPr bwMode="auto">
          <a:xfrm>
            <a:off x="73025" y="4033838"/>
            <a:ext cx="8997950" cy="2273300"/>
          </a:xfrm>
          <a:prstGeom prst="rect">
            <a:avLst/>
          </a:prstGeom>
          <a:noFill/>
          <a:ln w="9525">
            <a:noFill/>
            <a:miter lim="800000"/>
            <a:headEnd/>
            <a:tailEnd/>
          </a:ln>
        </p:spPr>
      </p:pic>
      <p:sp>
        <p:nvSpPr>
          <p:cNvPr id="1004547" name="Text Box 6"/>
          <p:cNvSpPr txBox="1">
            <a:spLocks noChangeArrowheads="1"/>
          </p:cNvSpPr>
          <p:nvPr/>
        </p:nvSpPr>
        <p:spPr bwMode="auto">
          <a:xfrm>
            <a:off x="5094288" y="4811713"/>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accent2"/>
                </a:solidFill>
              </a:rPr>
              <a:t>=</a:t>
            </a:r>
          </a:p>
        </p:txBody>
      </p:sp>
      <p:sp>
        <p:nvSpPr>
          <p:cNvPr id="1004548" name="Text Box 7"/>
          <p:cNvSpPr txBox="1">
            <a:spLocks noChangeArrowheads="1"/>
          </p:cNvSpPr>
          <p:nvPr/>
        </p:nvSpPr>
        <p:spPr bwMode="auto">
          <a:xfrm>
            <a:off x="5094288" y="5078413"/>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accent2"/>
                </a:solidFill>
              </a:rPr>
              <a:t>=</a:t>
            </a:r>
          </a:p>
        </p:txBody>
      </p:sp>
      <p:sp>
        <p:nvSpPr>
          <p:cNvPr id="1004549" name="Text Box 8"/>
          <p:cNvSpPr txBox="1">
            <a:spLocks noChangeArrowheads="1"/>
          </p:cNvSpPr>
          <p:nvPr/>
        </p:nvSpPr>
        <p:spPr bwMode="auto">
          <a:xfrm>
            <a:off x="5094288" y="5392738"/>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folHlink"/>
                </a:solidFill>
              </a:rPr>
              <a:t>&lt;</a:t>
            </a:r>
          </a:p>
        </p:txBody>
      </p:sp>
      <p:sp>
        <p:nvSpPr>
          <p:cNvPr id="1004550" name="Text Box 9"/>
          <p:cNvSpPr txBox="1">
            <a:spLocks noChangeArrowheads="1"/>
          </p:cNvSpPr>
          <p:nvPr/>
        </p:nvSpPr>
        <p:spPr bwMode="auto">
          <a:xfrm>
            <a:off x="5094288" y="5659438"/>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folHlink"/>
                </a:solidFill>
              </a:rPr>
              <a:t>&lt;</a:t>
            </a:r>
          </a:p>
        </p:txBody>
      </p:sp>
      <p:sp>
        <p:nvSpPr>
          <p:cNvPr id="1004551" name="Text Box 10"/>
          <p:cNvSpPr txBox="1">
            <a:spLocks noChangeArrowheads="1"/>
          </p:cNvSpPr>
          <p:nvPr/>
        </p:nvSpPr>
        <p:spPr bwMode="auto">
          <a:xfrm>
            <a:off x="381000" y="1295400"/>
            <a:ext cx="3810000" cy="1920875"/>
          </a:xfrm>
          <a:prstGeom prst="rect">
            <a:avLst/>
          </a:prstGeom>
          <a:noFill/>
          <a:ln w="9525">
            <a:noFill/>
            <a:miter lim="800000"/>
            <a:headEnd/>
            <a:tailEnd/>
          </a:ln>
        </p:spPr>
        <p:txBody>
          <a:bodyPr>
            <a:prstTxWarp prst="textNoShape">
              <a:avLst/>
            </a:prstTxWarp>
            <a:spAutoFit/>
          </a:bodyPr>
          <a:lstStyle/>
          <a:p>
            <a:pPr eaLnBrk="1" hangingPunct="1"/>
            <a:r>
              <a:rPr lang="en-US" sz="2000" b="0">
                <a:solidFill>
                  <a:schemeClr val="folHlink"/>
                </a:solidFill>
              </a:rPr>
              <a:t>Infants trained on the Bimodal data had a novelty preference for non-alternating trials. They learned to expect alteration, and were surprised by non-alteration.</a:t>
            </a:r>
            <a:endParaRPr lang="en-US" sz="2000" b="0"/>
          </a:p>
        </p:txBody>
      </p:sp>
      <p:sp>
        <p:nvSpPr>
          <p:cNvPr id="1004552" name="Text Box 11"/>
          <p:cNvSpPr txBox="1">
            <a:spLocks noChangeArrowheads="1"/>
          </p:cNvSpPr>
          <p:nvPr/>
        </p:nvSpPr>
        <p:spPr bwMode="auto">
          <a:xfrm>
            <a:off x="3613150" y="3952875"/>
            <a:ext cx="1155700" cy="366713"/>
          </a:xfrm>
          <a:prstGeom prst="rect">
            <a:avLst/>
          </a:prstGeom>
          <a:solidFill>
            <a:srgbClr val="FFFFFF"/>
          </a:solidFill>
          <a:ln w="9525">
            <a:noFill/>
            <a:miter lim="800000"/>
            <a:headEnd/>
            <a:tailEnd/>
          </a:ln>
        </p:spPr>
        <p:txBody>
          <a:bodyPr wrap="none">
            <a:prstTxWarp prst="textNoShape">
              <a:avLst/>
            </a:prstTxWarp>
            <a:spAutoFit/>
          </a:bodyPr>
          <a:lstStyle/>
          <a:p>
            <a:r>
              <a:rPr lang="en-US" sz="1800" b="0">
                <a:solidFill>
                  <a:schemeClr val="folHlink"/>
                </a:solidFill>
                <a:latin typeface="Tahoma" pitchFamily="-84" charset="0"/>
              </a:rPr>
              <a:t>3 6 3 6 …</a:t>
            </a:r>
          </a:p>
        </p:txBody>
      </p:sp>
      <p:sp>
        <p:nvSpPr>
          <p:cNvPr id="1004553" name="Text Box 12"/>
          <p:cNvSpPr txBox="1">
            <a:spLocks noChangeArrowheads="1"/>
          </p:cNvSpPr>
          <p:nvPr/>
        </p:nvSpPr>
        <p:spPr bwMode="auto">
          <a:xfrm>
            <a:off x="6899275" y="3932238"/>
            <a:ext cx="896938" cy="366712"/>
          </a:xfrm>
          <a:prstGeom prst="rect">
            <a:avLst/>
          </a:prstGeom>
          <a:solidFill>
            <a:srgbClr val="FFFFFF"/>
          </a:solidFill>
          <a:ln w="9525">
            <a:noFill/>
            <a:miter lim="800000"/>
            <a:headEnd/>
            <a:tailEnd/>
          </a:ln>
        </p:spPr>
        <p:txBody>
          <a:bodyPr wrap="none">
            <a:prstTxWarp prst="textNoShape">
              <a:avLst/>
            </a:prstTxWarp>
            <a:spAutoFit/>
          </a:bodyPr>
          <a:lstStyle/>
          <a:p>
            <a:r>
              <a:rPr lang="en-US" sz="1800" b="0">
                <a:solidFill>
                  <a:schemeClr val="accent2"/>
                </a:solidFill>
                <a:latin typeface="Tahoma" pitchFamily="-84" charset="0"/>
              </a:rPr>
              <a:t>3 3 3 3</a:t>
            </a:r>
          </a:p>
        </p:txBody>
      </p:sp>
      <p:sp>
        <p:nvSpPr>
          <p:cNvPr id="1004554" name="Rectangle 13"/>
          <p:cNvSpPr>
            <a:spLocks noGrp="1" noChangeArrowheads="1"/>
          </p:cNvSpPr>
          <p:nvPr>
            <p:ph type="title" idx="4294967295"/>
          </p:nvPr>
        </p:nvSpPr>
        <p:spPr>
          <a:xfrm>
            <a:off x="0" y="0"/>
            <a:ext cx="9144000" cy="1143000"/>
          </a:xfrm>
          <a:noFill/>
        </p:spPr>
        <p:txBody>
          <a:bodyPr/>
          <a:lstStyle/>
          <a:p>
            <a:r>
              <a:rPr lang="en-US" sz="3200"/>
              <a:t>Maye, Werker, &amp; Gerken (2002)</a:t>
            </a:r>
          </a:p>
        </p:txBody>
      </p:sp>
      <p:sp>
        <p:nvSpPr>
          <p:cNvPr id="1004555" name="Oval 14"/>
          <p:cNvSpPr>
            <a:spLocks noChangeArrowheads="1"/>
          </p:cNvSpPr>
          <p:nvPr/>
        </p:nvSpPr>
        <p:spPr bwMode="auto">
          <a:xfrm>
            <a:off x="2819400" y="5410200"/>
            <a:ext cx="5562600" cy="762000"/>
          </a:xfrm>
          <a:prstGeom prst="ellipse">
            <a:avLst/>
          </a:prstGeom>
          <a:solidFill>
            <a:srgbClr val="FFF731">
              <a:alpha val="20000"/>
            </a:srgbClr>
          </a:solidFill>
          <a:ln w="9525">
            <a:solidFill>
              <a:srgbClr val="FFF731"/>
            </a:solidFill>
            <a:round/>
            <a:headEnd/>
            <a:tailEnd/>
          </a:ln>
        </p:spPr>
        <p:txBody>
          <a:bodyPr wrap="none" anchor="ctr">
            <a:prstTxWarp prst="textNoShape">
              <a:avLst/>
            </a:prstTxWarp>
          </a:bodyPr>
          <a:lstStyle/>
          <a:p>
            <a:endParaRPr lang="en-US"/>
          </a:p>
        </p:txBody>
      </p:sp>
      <p:pic>
        <p:nvPicPr>
          <p:cNvPr id="1004556" name="Picture 15"/>
          <p:cNvPicPr>
            <a:picLocks noChangeAspect="1" noChangeArrowheads="1"/>
          </p:cNvPicPr>
          <p:nvPr/>
        </p:nvPicPr>
        <p:blipFill>
          <a:blip r:embed="rId4"/>
          <a:srcRect/>
          <a:stretch>
            <a:fillRect/>
          </a:stretch>
        </p:blipFill>
        <p:spPr bwMode="auto">
          <a:xfrm>
            <a:off x="4267200" y="1219200"/>
            <a:ext cx="4608513" cy="2270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06594" name="Picture 5"/>
          <p:cNvPicPr>
            <a:picLocks noChangeAspect="1" noChangeArrowheads="1"/>
          </p:cNvPicPr>
          <p:nvPr/>
        </p:nvPicPr>
        <p:blipFill>
          <a:blip r:embed="rId3"/>
          <a:srcRect/>
          <a:stretch>
            <a:fillRect/>
          </a:stretch>
        </p:blipFill>
        <p:spPr bwMode="auto">
          <a:xfrm>
            <a:off x="73025" y="4033838"/>
            <a:ext cx="8997950" cy="2273300"/>
          </a:xfrm>
          <a:prstGeom prst="rect">
            <a:avLst/>
          </a:prstGeom>
          <a:noFill/>
          <a:ln w="9525">
            <a:noFill/>
            <a:miter lim="800000"/>
            <a:headEnd/>
            <a:tailEnd/>
          </a:ln>
        </p:spPr>
      </p:pic>
      <p:sp>
        <p:nvSpPr>
          <p:cNvPr id="1006595" name="Text Box 6"/>
          <p:cNvSpPr txBox="1">
            <a:spLocks noChangeArrowheads="1"/>
          </p:cNvSpPr>
          <p:nvPr/>
        </p:nvSpPr>
        <p:spPr bwMode="auto">
          <a:xfrm>
            <a:off x="5094288" y="4811713"/>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accent2"/>
                </a:solidFill>
              </a:rPr>
              <a:t>=</a:t>
            </a:r>
          </a:p>
        </p:txBody>
      </p:sp>
      <p:sp>
        <p:nvSpPr>
          <p:cNvPr id="1006596" name="Text Box 7"/>
          <p:cNvSpPr txBox="1">
            <a:spLocks noChangeArrowheads="1"/>
          </p:cNvSpPr>
          <p:nvPr/>
        </p:nvSpPr>
        <p:spPr bwMode="auto">
          <a:xfrm>
            <a:off x="5094288" y="5078413"/>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accent2"/>
                </a:solidFill>
              </a:rPr>
              <a:t>=</a:t>
            </a:r>
          </a:p>
        </p:txBody>
      </p:sp>
      <p:sp>
        <p:nvSpPr>
          <p:cNvPr id="1006597" name="Text Box 8"/>
          <p:cNvSpPr txBox="1">
            <a:spLocks noChangeArrowheads="1"/>
          </p:cNvSpPr>
          <p:nvPr/>
        </p:nvSpPr>
        <p:spPr bwMode="auto">
          <a:xfrm>
            <a:off x="5094288" y="5392738"/>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folHlink"/>
                </a:solidFill>
              </a:rPr>
              <a:t>&lt;</a:t>
            </a:r>
          </a:p>
        </p:txBody>
      </p:sp>
      <p:sp>
        <p:nvSpPr>
          <p:cNvPr id="1006598" name="Text Box 9"/>
          <p:cNvSpPr txBox="1">
            <a:spLocks noChangeArrowheads="1"/>
          </p:cNvSpPr>
          <p:nvPr/>
        </p:nvSpPr>
        <p:spPr bwMode="auto">
          <a:xfrm>
            <a:off x="5094288" y="5659438"/>
            <a:ext cx="361950" cy="457200"/>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folHlink"/>
                </a:solidFill>
              </a:rPr>
              <a:t>&lt;</a:t>
            </a:r>
          </a:p>
        </p:txBody>
      </p:sp>
      <p:sp>
        <p:nvSpPr>
          <p:cNvPr id="1006599" name="Text Box 10"/>
          <p:cNvSpPr txBox="1">
            <a:spLocks noChangeArrowheads="1"/>
          </p:cNvSpPr>
          <p:nvPr/>
        </p:nvSpPr>
        <p:spPr bwMode="auto">
          <a:xfrm>
            <a:off x="304800" y="1524000"/>
            <a:ext cx="3581400" cy="1616075"/>
          </a:xfrm>
          <a:prstGeom prst="rect">
            <a:avLst/>
          </a:prstGeom>
          <a:noFill/>
          <a:ln w="9525">
            <a:noFill/>
            <a:miter lim="800000"/>
            <a:headEnd/>
            <a:tailEnd/>
          </a:ln>
        </p:spPr>
        <p:txBody>
          <a:bodyPr>
            <a:prstTxWarp prst="textNoShape">
              <a:avLst/>
            </a:prstTxWarp>
            <a:spAutoFit/>
          </a:bodyPr>
          <a:lstStyle/>
          <a:p>
            <a:pPr eaLnBrk="1" hangingPunct="1"/>
            <a:r>
              <a:rPr lang="en-US" sz="2000" b="0">
                <a:solidFill>
                  <a:schemeClr val="accent2"/>
                </a:solidFill>
              </a:rPr>
              <a:t>Infants trained on the Unimodal data did not prefer/disprefer one over the other.  The did not seem to learn any expectation.</a:t>
            </a:r>
            <a:endParaRPr lang="en-US" sz="2000" b="0"/>
          </a:p>
        </p:txBody>
      </p:sp>
      <p:sp>
        <p:nvSpPr>
          <p:cNvPr id="1006600" name="Text Box 11"/>
          <p:cNvSpPr txBox="1">
            <a:spLocks noChangeArrowheads="1"/>
          </p:cNvSpPr>
          <p:nvPr/>
        </p:nvSpPr>
        <p:spPr bwMode="auto">
          <a:xfrm>
            <a:off x="3613150" y="3952875"/>
            <a:ext cx="1155700" cy="366713"/>
          </a:xfrm>
          <a:prstGeom prst="rect">
            <a:avLst/>
          </a:prstGeom>
          <a:solidFill>
            <a:srgbClr val="FFFFFF"/>
          </a:solidFill>
          <a:ln w="9525">
            <a:noFill/>
            <a:miter lim="800000"/>
            <a:headEnd/>
            <a:tailEnd/>
          </a:ln>
        </p:spPr>
        <p:txBody>
          <a:bodyPr wrap="none">
            <a:prstTxWarp prst="textNoShape">
              <a:avLst/>
            </a:prstTxWarp>
            <a:spAutoFit/>
          </a:bodyPr>
          <a:lstStyle/>
          <a:p>
            <a:r>
              <a:rPr lang="en-US" sz="1800" b="0">
                <a:solidFill>
                  <a:schemeClr val="folHlink"/>
                </a:solidFill>
                <a:latin typeface="Tahoma" pitchFamily="-84" charset="0"/>
              </a:rPr>
              <a:t>3 6 3 6 …</a:t>
            </a:r>
          </a:p>
        </p:txBody>
      </p:sp>
      <p:sp>
        <p:nvSpPr>
          <p:cNvPr id="1006601" name="Text Box 12"/>
          <p:cNvSpPr txBox="1">
            <a:spLocks noChangeArrowheads="1"/>
          </p:cNvSpPr>
          <p:nvPr/>
        </p:nvSpPr>
        <p:spPr bwMode="auto">
          <a:xfrm>
            <a:off x="6899275" y="3932238"/>
            <a:ext cx="896938" cy="366712"/>
          </a:xfrm>
          <a:prstGeom prst="rect">
            <a:avLst/>
          </a:prstGeom>
          <a:solidFill>
            <a:srgbClr val="FFFFFF"/>
          </a:solidFill>
          <a:ln w="9525">
            <a:noFill/>
            <a:miter lim="800000"/>
            <a:headEnd/>
            <a:tailEnd/>
          </a:ln>
        </p:spPr>
        <p:txBody>
          <a:bodyPr wrap="none">
            <a:prstTxWarp prst="textNoShape">
              <a:avLst/>
            </a:prstTxWarp>
            <a:spAutoFit/>
          </a:bodyPr>
          <a:lstStyle/>
          <a:p>
            <a:r>
              <a:rPr lang="en-US" sz="1800" b="0">
                <a:solidFill>
                  <a:schemeClr val="accent2"/>
                </a:solidFill>
                <a:latin typeface="Tahoma" pitchFamily="-84" charset="0"/>
              </a:rPr>
              <a:t>3 3 3 3</a:t>
            </a:r>
          </a:p>
        </p:txBody>
      </p:sp>
      <p:sp>
        <p:nvSpPr>
          <p:cNvPr id="1006602" name="Rectangle 13"/>
          <p:cNvSpPr>
            <a:spLocks noGrp="1" noChangeArrowheads="1"/>
          </p:cNvSpPr>
          <p:nvPr>
            <p:ph type="title" idx="4294967295"/>
          </p:nvPr>
        </p:nvSpPr>
        <p:spPr>
          <a:xfrm>
            <a:off x="0" y="0"/>
            <a:ext cx="9144000" cy="1143000"/>
          </a:xfrm>
          <a:noFill/>
        </p:spPr>
        <p:txBody>
          <a:bodyPr/>
          <a:lstStyle/>
          <a:p>
            <a:r>
              <a:rPr lang="en-US" sz="3200"/>
              <a:t>Maye, Werker, &amp; Gerken (2002)</a:t>
            </a:r>
          </a:p>
        </p:txBody>
      </p:sp>
      <p:sp>
        <p:nvSpPr>
          <p:cNvPr id="1006603" name="Oval 14"/>
          <p:cNvSpPr>
            <a:spLocks noChangeArrowheads="1"/>
          </p:cNvSpPr>
          <p:nvPr/>
        </p:nvSpPr>
        <p:spPr bwMode="auto">
          <a:xfrm>
            <a:off x="2819400" y="4800600"/>
            <a:ext cx="5562600" cy="762000"/>
          </a:xfrm>
          <a:prstGeom prst="ellipse">
            <a:avLst/>
          </a:prstGeom>
          <a:solidFill>
            <a:srgbClr val="75E519">
              <a:alpha val="20000"/>
            </a:srgbClr>
          </a:solidFill>
          <a:ln w="9525">
            <a:solidFill>
              <a:srgbClr val="1D4B36"/>
            </a:solidFill>
            <a:round/>
            <a:headEnd/>
            <a:tailEnd/>
          </a:ln>
        </p:spPr>
        <p:txBody>
          <a:bodyPr wrap="none" anchor="ctr">
            <a:prstTxWarp prst="textNoShape">
              <a:avLst/>
            </a:prstTxWarp>
          </a:bodyPr>
          <a:lstStyle/>
          <a:p>
            <a:endParaRPr lang="en-US"/>
          </a:p>
        </p:txBody>
      </p:sp>
      <p:pic>
        <p:nvPicPr>
          <p:cNvPr id="1006604" name="Picture 15"/>
          <p:cNvPicPr>
            <a:picLocks noChangeAspect="1" noChangeArrowheads="1"/>
          </p:cNvPicPr>
          <p:nvPr/>
        </p:nvPicPr>
        <p:blipFill>
          <a:blip r:embed="rId4"/>
          <a:srcRect/>
          <a:stretch>
            <a:fillRect/>
          </a:stretch>
        </p:blipFill>
        <p:spPr bwMode="auto">
          <a:xfrm>
            <a:off x="4267200" y="1219200"/>
            <a:ext cx="4608513" cy="2270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8642" name="Rectangle 4"/>
          <p:cNvSpPr>
            <a:spLocks noGrp="1" noChangeArrowheads="1"/>
          </p:cNvSpPr>
          <p:nvPr>
            <p:ph type="title" idx="4294967295"/>
          </p:nvPr>
        </p:nvSpPr>
        <p:spPr>
          <a:xfrm>
            <a:off x="0" y="0"/>
            <a:ext cx="9144000" cy="1143000"/>
          </a:xfrm>
          <a:noFill/>
        </p:spPr>
        <p:txBody>
          <a:bodyPr/>
          <a:lstStyle/>
          <a:p>
            <a:r>
              <a:rPr lang="en-US" sz="3200"/>
              <a:t>Back to Dietrich, Swingley, &amp; Werker (2007)</a:t>
            </a:r>
          </a:p>
        </p:txBody>
      </p:sp>
      <p:sp>
        <p:nvSpPr>
          <p:cNvPr id="1008643" name="Text Box 27"/>
          <p:cNvSpPr txBox="1">
            <a:spLocks noChangeArrowheads="1"/>
          </p:cNvSpPr>
          <p:nvPr/>
        </p:nvSpPr>
        <p:spPr bwMode="auto">
          <a:xfrm>
            <a:off x="228600" y="914400"/>
            <a:ext cx="8305800" cy="2282825"/>
          </a:xfrm>
          <a:prstGeom prst="rect">
            <a:avLst/>
          </a:prstGeom>
          <a:noFill/>
          <a:ln w="9525">
            <a:noFill/>
            <a:miter lim="800000"/>
            <a:headEnd/>
            <a:tailEnd/>
          </a:ln>
        </p:spPr>
        <p:txBody>
          <a:bodyPr>
            <a:prstTxWarp prst="textNoShape">
              <a:avLst/>
            </a:prstTxWarp>
            <a:spAutoFit/>
          </a:bodyPr>
          <a:lstStyle/>
          <a:p>
            <a:r>
              <a:rPr lang="en-US" b="0"/>
              <a:t>Dutch and English vowel sounds in the native language environment also seem to differ</a:t>
            </a:r>
          </a:p>
          <a:p>
            <a:endParaRPr lang="en-US" b="0"/>
          </a:p>
          <a:p>
            <a:r>
              <a:rPr lang="en-US" b="0"/>
              <a:t>“…studies suggest that differences between the long and short vowels of Dutch are larger than any analogous differences for English.”</a:t>
            </a:r>
          </a:p>
        </p:txBody>
      </p:sp>
      <p:sp>
        <p:nvSpPr>
          <p:cNvPr id="1008644" name="Line 28"/>
          <p:cNvSpPr>
            <a:spLocks noChangeShapeType="1"/>
          </p:cNvSpPr>
          <p:nvPr/>
        </p:nvSpPr>
        <p:spPr bwMode="auto">
          <a:xfrm>
            <a:off x="2590800" y="3810000"/>
            <a:ext cx="0" cy="2057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08645" name="Line 29"/>
          <p:cNvSpPr>
            <a:spLocks noChangeShapeType="1"/>
          </p:cNvSpPr>
          <p:nvPr/>
        </p:nvSpPr>
        <p:spPr bwMode="auto">
          <a:xfrm>
            <a:off x="2590800" y="5867400"/>
            <a:ext cx="518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08646" name="Text Box 30"/>
          <p:cNvSpPr txBox="1">
            <a:spLocks noChangeArrowheads="1"/>
          </p:cNvSpPr>
          <p:nvPr/>
        </p:nvSpPr>
        <p:spPr bwMode="auto">
          <a:xfrm>
            <a:off x="7467600" y="38100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Dutch</a:t>
            </a:r>
          </a:p>
        </p:txBody>
      </p:sp>
      <p:sp>
        <p:nvSpPr>
          <p:cNvPr id="1008647" name="Text Box 31"/>
          <p:cNvSpPr txBox="1">
            <a:spLocks noChangeArrowheads="1"/>
          </p:cNvSpPr>
          <p:nvPr/>
        </p:nvSpPr>
        <p:spPr bwMode="auto">
          <a:xfrm>
            <a:off x="685800" y="3792538"/>
            <a:ext cx="1676400" cy="1552575"/>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Frequency of sound in input</a:t>
            </a:r>
          </a:p>
          <a:p>
            <a:endParaRPr lang="en-US" b="0">
              <a:solidFill>
                <a:schemeClr val="folHlink"/>
              </a:solidFill>
            </a:endParaRPr>
          </a:p>
        </p:txBody>
      </p:sp>
      <p:sp>
        <p:nvSpPr>
          <p:cNvPr id="1008648" name="Text Box 32"/>
          <p:cNvSpPr txBox="1">
            <a:spLocks noChangeArrowheads="1"/>
          </p:cNvSpPr>
          <p:nvPr/>
        </p:nvSpPr>
        <p:spPr bwMode="auto">
          <a:xfrm>
            <a:off x="3200400" y="6019800"/>
            <a:ext cx="25908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Vowel duration</a:t>
            </a:r>
          </a:p>
        </p:txBody>
      </p:sp>
      <p:sp>
        <p:nvSpPr>
          <p:cNvPr id="1008649" name="Text Box 33"/>
          <p:cNvSpPr txBox="1">
            <a:spLocks noChangeArrowheads="1"/>
          </p:cNvSpPr>
          <p:nvPr/>
        </p:nvSpPr>
        <p:spPr bwMode="auto">
          <a:xfrm>
            <a:off x="2286000" y="5867400"/>
            <a:ext cx="381000" cy="366713"/>
          </a:xfrm>
          <a:prstGeom prst="rect">
            <a:avLst/>
          </a:prstGeom>
          <a:noFill/>
          <a:ln w="9525">
            <a:noFill/>
            <a:miter lim="800000"/>
            <a:headEnd/>
            <a:tailEnd/>
          </a:ln>
        </p:spPr>
        <p:txBody>
          <a:bodyPr>
            <a:prstTxWarp prst="textNoShape">
              <a:avLst/>
            </a:prstTxWarp>
            <a:spAutoFit/>
          </a:bodyPr>
          <a:lstStyle/>
          <a:p>
            <a:r>
              <a:rPr lang="en-US" sz="1800" b="0"/>
              <a:t>0</a:t>
            </a:r>
            <a:endParaRPr lang="en-US" sz="1800" b="0">
              <a:solidFill>
                <a:schemeClr val="tx2"/>
              </a:solidFill>
            </a:endParaRPr>
          </a:p>
        </p:txBody>
      </p:sp>
      <p:sp>
        <p:nvSpPr>
          <p:cNvPr id="1008650" name="Freeform 34"/>
          <p:cNvSpPr>
            <a:spLocks/>
          </p:cNvSpPr>
          <p:nvPr/>
        </p:nvSpPr>
        <p:spPr bwMode="auto">
          <a:xfrm>
            <a:off x="2667000" y="46355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1008651" name="Freeform 35"/>
          <p:cNvSpPr>
            <a:spLocks/>
          </p:cNvSpPr>
          <p:nvPr/>
        </p:nvSpPr>
        <p:spPr bwMode="auto">
          <a:xfrm>
            <a:off x="6019800" y="46482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1008652" name="Text Box 36"/>
          <p:cNvSpPr txBox="1">
            <a:spLocks noChangeArrowheads="1"/>
          </p:cNvSpPr>
          <p:nvPr/>
        </p:nvSpPr>
        <p:spPr bwMode="auto">
          <a:xfrm>
            <a:off x="7467600" y="42672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English</a:t>
            </a:r>
            <a:endParaRPr lang="en-US" b="0">
              <a:solidFill>
                <a:srgbClr val="C29EF1"/>
              </a:solidFill>
            </a:endParaRPr>
          </a:p>
        </p:txBody>
      </p:sp>
      <p:sp>
        <p:nvSpPr>
          <p:cNvPr id="1008653" name="Text Box 37"/>
          <p:cNvSpPr txBox="1">
            <a:spLocks noChangeArrowheads="1"/>
          </p:cNvSpPr>
          <p:nvPr/>
        </p:nvSpPr>
        <p:spPr bwMode="auto">
          <a:xfrm>
            <a:off x="2667000" y="3200400"/>
            <a:ext cx="4648200" cy="7620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Dutch = bimodal distribution?</a:t>
            </a:r>
            <a:endParaRPr lang="en-US" sz="2200" b="0">
              <a:solidFill>
                <a:srgbClr val="C29EF1"/>
              </a:solidFill>
            </a:endParaRPr>
          </a:p>
          <a:p>
            <a:r>
              <a:rPr lang="en-US" sz="2200" b="0">
                <a:solidFill>
                  <a:schemeClr val="accent2"/>
                </a:solidFill>
              </a:rPr>
              <a:t>English = unimodal distribution?</a:t>
            </a:r>
            <a:endParaRPr lang="en-US" sz="2200" b="0">
              <a:solidFill>
                <a:srgbClr val="C29EF1"/>
              </a:solidFill>
            </a:endParaRPr>
          </a:p>
        </p:txBody>
      </p:sp>
      <p:sp>
        <p:nvSpPr>
          <p:cNvPr id="1008654" name="Freeform 38"/>
          <p:cNvSpPr>
            <a:spLocks/>
          </p:cNvSpPr>
          <p:nvPr/>
        </p:nvSpPr>
        <p:spPr bwMode="auto">
          <a:xfrm>
            <a:off x="2971800" y="4648200"/>
            <a:ext cx="2971800" cy="1231900"/>
          </a:xfrm>
          <a:custGeom>
            <a:avLst/>
            <a:gdLst>
              <a:gd name="T0" fmla="*/ 0 w 816"/>
              <a:gd name="T1" fmla="*/ 1955641250 h 776"/>
              <a:gd name="T2" fmla="*/ 1909945996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prstDash val="sysDot"/>
            <a:round/>
            <a:headEnd/>
            <a:tailEnd/>
          </a:ln>
        </p:spPr>
        <p:txBody>
          <a:bodyPr wrap="none" anchor="ctr">
            <a:prstTxWarp prst="textNoShape">
              <a:avLst/>
            </a:prstTxWarp>
          </a:bodyPr>
          <a:lstStyle/>
          <a:p>
            <a:endParaRPr lang="en-US"/>
          </a:p>
        </p:txBody>
      </p:sp>
      <p:sp>
        <p:nvSpPr>
          <p:cNvPr id="1008655" name="Freeform 39"/>
          <p:cNvSpPr>
            <a:spLocks/>
          </p:cNvSpPr>
          <p:nvPr/>
        </p:nvSpPr>
        <p:spPr bwMode="auto">
          <a:xfrm>
            <a:off x="3581400" y="4648200"/>
            <a:ext cx="3124200" cy="1231900"/>
          </a:xfrm>
          <a:custGeom>
            <a:avLst/>
            <a:gdLst>
              <a:gd name="T0" fmla="*/ 0 w 816"/>
              <a:gd name="T1" fmla="*/ 1955641250 h 776"/>
              <a:gd name="T2" fmla="*/ 2110860370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prstDash val="sysDot"/>
            <a:round/>
            <a:headEnd/>
            <a:tailEnd/>
          </a:ln>
        </p:spPr>
        <p:txBody>
          <a:bodyPr wrap="none" anchor="ctr">
            <a:prstTxWarp prst="textNoShape">
              <a:avLst/>
            </a:prstTxWarp>
          </a:bodyPr>
          <a:lstStyle/>
          <a:p>
            <a:endParaRPr lang="en-US">
              <a:solidFill>
                <a:schemeClr val="accent2"/>
              </a:solidFill>
            </a:endParaRPr>
          </a:p>
        </p:txBody>
      </p:sp>
      <p:sp>
        <p:nvSpPr>
          <p:cNvPr id="1008656" name="Freeform 40"/>
          <p:cNvSpPr>
            <a:spLocks/>
          </p:cNvSpPr>
          <p:nvPr/>
        </p:nvSpPr>
        <p:spPr bwMode="auto">
          <a:xfrm>
            <a:off x="3048000" y="4597400"/>
            <a:ext cx="3657600" cy="1295400"/>
          </a:xfrm>
          <a:custGeom>
            <a:avLst/>
            <a:gdLst>
              <a:gd name="T0" fmla="*/ 0 w 2304"/>
              <a:gd name="T1" fmla="*/ 2016125000 h 816"/>
              <a:gd name="T2" fmla="*/ 1088707500 w 2304"/>
              <a:gd name="T3" fmla="*/ 1774190000 h 816"/>
              <a:gd name="T4" fmla="*/ 2056447500 w 2304"/>
              <a:gd name="T5" fmla="*/ 322580000 h 816"/>
              <a:gd name="T6" fmla="*/ 2147483647 w 2304"/>
              <a:gd name="T7" fmla="*/ 201612500 h 816"/>
              <a:gd name="T8" fmla="*/ 2147483647 w 2304"/>
              <a:gd name="T9" fmla="*/ 1532255000 h 816"/>
              <a:gd name="T10" fmla="*/ 2147483647 w 2304"/>
              <a:gd name="T11" fmla="*/ 2016125000 h 816"/>
              <a:gd name="T12" fmla="*/ 0 60000 65536"/>
              <a:gd name="T13" fmla="*/ 0 60000 65536"/>
              <a:gd name="T14" fmla="*/ 0 60000 65536"/>
              <a:gd name="T15" fmla="*/ 0 60000 65536"/>
              <a:gd name="T16" fmla="*/ 0 60000 65536"/>
              <a:gd name="T17" fmla="*/ 0 60000 65536"/>
              <a:gd name="T18" fmla="*/ 0 w 2304"/>
              <a:gd name="T19" fmla="*/ 0 h 816"/>
              <a:gd name="T20" fmla="*/ 2304 w 2304"/>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2304" h="816">
                <a:moveTo>
                  <a:pt x="0" y="800"/>
                </a:moveTo>
                <a:cubicBezTo>
                  <a:pt x="148" y="808"/>
                  <a:pt x="296" y="816"/>
                  <a:pt x="432" y="704"/>
                </a:cubicBezTo>
                <a:cubicBezTo>
                  <a:pt x="568" y="592"/>
                  <a:pt x="648" y="232"/>
                  <a:pt x="816" y="128"/>
                </a:cubicBezTo>
                <a:cubicBezTo>
                  <a:pt x="984" y="24"/>
                  <a:pt x="1264" y="0"/>
                  <a:pt x="1440" y="80"/>
                </a:cubicBezTo>
                <a:cubicBezTo>
                  <a:pt x="1616" y="160"/>
                  <a:pt x="1728" y="488"/>
                  <a:pt x="1872" y="608"/>
                </a:cubicBezTo>
                <a:cubicBezTo>
                  <a:pt x="2016" y="728"/>
                  <a:pt x="2160" y="764"/>
                  <a:pt x="2304" y="800"/>
                </a:cubicBezTo>
              </a:path>
            </a:pathLst>
          </a:custGeom>
          <a:noFill/>
          <a:ln w="63500">
            <a:solidFill>
              <a:schemeClr val="accent2"/>
            </a:solidFill>
            <a:round/>
            <a:headEnd/>
            <a:tailEnd/>
          </a:ln>
        </p:spPr>
        <p:txBody>
          <a:bodyPr wrap="none" anchor="ctr">
            <a:prstTxWarp prst="textNoShape">
              <a:avLst/>
            </a:prstTxWarp>
          </a:bodyPr>
          <a:lstStyle/>
          <a:p>
            <a:endParaRPr lang="en-US">
              <a:solidFill>
                <a:schemeClr val="accent2"/>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0690" name="Rectangle 4"/>
          <p:cNvSpPr>
            <a:spLocks noGrp="1" noChangeArrowheads="1"/>
          </p:cNvSpPr>
          <p:nvPr>
            <p:ph type="title" idx="4294967295"/>
          </p:nvPr>
        </p:nvSpPr>
        <p:spPr>
          <a:xfrm>
            <a:off x="0" y="0"/>
            <a:ext cx="9144000" cy="1143000"/>
          </a:xfrm>
          <a:noFill/>
        </p:spPr>
        <p:txBody>
          <a:bodyPr/>
          <a:lstStyle/>
          <a:p>
            <a:r>
              <a:rPr lang="en-US" sz="3200"/>
              <a:t>Back to Dietrich, Swingley, &amp; Werker (2007)</a:t>
            </a:r>
          </a:p>
        </p:txBody>
      </p:sp>
      <p:sp>
        <p:nvSpPr>
          <p:cNvPr id="1010691" name="Text Box 5"/>
          <p:cNvSpPr txBox="1">
            <a:spLocks noChangeArrowheads="1"/>
          </p:cNvSpPr>
          <p:nvPr/>
        </p:nvSpPr>
        <p:spPr bwMode="auto">
          <a:xfrm>
            <a:off x="228600" y="1295400"/>
            <a:ext cx="8915400" cy="5203825"/>
          </a:xfrm>
          <a:prstGeom prst="rect">
            <a:avLst/>
          </a:prstGeom>
          <a:noFill/>
          <a:ln w="9525">
            <a:noFill/>
            <a:miter lim="800000"/>
            <a:headEnd/>
            <a:tailEnd/>
          </a:ln>
        </p:spPr>
        <p:txBody>
          <a:bodyPr>
            <a:prstTxWarp prst="textNoShape">
              <a:avLst/>
            </a:prstTxWarp>
            <a:spAutoFit/>
          </a:bodyPr>
          <a:lstStyle/>
          <a:p>
            <a:r>
              <a:rPr lang="en-US" b="0"/>
              <a:t>Prediction if children are sensitive to this distribution</a:t>
            </a:r>
          </a:p>
          <a:p>
            <a:endParaRPr lang="en-US" b="0"/>
          </a:p>
          <a:p>
            <a:r>
              <a:rPr lang="en-US" b="0">
                <a:solidFill>
                  <a:schemeClr val="tx2"/>
                </a:solidFill>
              </a:rPr>
              <a:t>Dutch children interpret vowel duration as a meaningful contrast because the distribution is more bimodal</a:t>
            </a:r>
          </a:p>
          <a:p>
            <a:endParaRPr lang="en-US" b="0"/>
          </a:p>
          <a:p>
            <a:r>
              <a:rPr lang="en-US" b="0"/>
              <a:t>Implication: Change to vowel duration = new word</a:t>
            </a:r>
          </a:p>
          <a:p>
            <a:endParaRPr lang="en-US" b="0"/>
          </a:p>
          <a:p>
            <a:r>
              <a:rPr lang="en-US" b="0">
                <a:solidFill>
                  <a:schemeClr val="accent2"/>
                </a:solidFill>
              </a:rPr>
              <a:t>English children should not interpret vowel duration as a meaningful contrast because the distribution is more unimodal</a:t>
            </a:r>
            <a:endParaRPr lang="en-US" b="0"/>
          </a:p>
          <a:p>
            <a:endParaRPr lang="en-US" b="0"/>
          </a:p>
          <a:p>
            <a:r>
              <a:rPr lang="en-US" b="0"/>
              <a:t>Implication: Change to vowel duration = same word as before</a:t>
            </a:r>
          </a:p>
          <a:p>
            <a:endParaRPr lang="en-US" b="0"/>
          </a:p>
          <a:p>
            <a:endParaRPr lang="en-US" b="0"/>
          </a:p>
          <a:p>
            <a:endParaRPr lang="en-US" b="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2738" name="Rectangle 4"/>
          <p:cNvSpPr>
            <a:spLocks noGrp="1" noChangeArrowheads="1"/>
          </p:cNvSpPr>
          <p:nvPr>
            <p:ph type="title" idx="4294967295"/>
          </p:nvPr>
        </p:nvSpPr>
        <p:spPr>
          <a:xfrm>
            <a:off x="0" y="0"/>
            <a:ext cx="9144000" cy="1143000"/>
          </a:xfrm>
          <a:noFill/>
        </p:spPr>
        <p:txBody>
          <a:bodyPr/>
          <a:lstStyle/>
          <a:p>
            <a:r>
              <a:rPr lang="en-US" sz="3200"/>
              <a:t>Dietrich, Swingley, &amp; Werker (2007)</a:t>
            </a:r>
          </a:p>
        </p:txBody>
      </p:sp>
      <p:sp>
        <p:nvSpPr>
          <p:cNvPr id="1012739" name="Text Box 20"/>
          <p:cNvSpPr txBox="1">
            <a:spLocks noChangeArrowheads="1"/>
          </p:cNvSpPr>
          <p:nvPr/>
        </p:nvSpPr>
        <p:spPr bwMode="auto">
          <a:xfrm>
            <a:off x="152400" y="1066800"/>
            <a:ext cx="4800600" cy="1311275"/>
          </a:xfrm>
          <a:prstGeom prst="rect">
            <a:avLst/>
          </a:prstGeom>
          <a:noFill/>
          <a:ln w="9525">
            <a:noFill/>
            <a:miter lim="800000"/>
            <a:headEnd/>
            <a:tailEnd/>
          </a:ln>
        </p:spPr>
        <p:txBody>
          <a:bodyPr>
            <a:prstTxWarp prst="textNoShape">
              <a:avLst/>
            </a:prstTxWarp>
            <a:spAutoFit/>
          </a:bodyPr>
          <a:lstStyle/>
          <a:p>
            <a:r>
              <a:rPr lang="en-US" sz="2000" b="0"/>
              <a:t>Tests with 18-month-old children who know some words (and so have figured out the meaningful sounds in their language)</a:t>
            </a:r>
          </a:p>
        </p:txBody>
      </p:sp>
      <p:pic>
        <p:nvPicPr>
          <p:cNvPr id="1012740" name="Picture 21"/>
          <p:cNvPicPr>
            <a:picLocks noChangeAspect="1" noChangeArrowheads="1"/>
          </p:cNvPicPr>
          <p:nvPr/>
        </p:nvPicPr>
        <p:blipFill>
          <a:blip r:embed="rId3"/>
          <a:srcRect/>
          <a:stretch>
            <a:fillRect/>
          </a:stretch>
        </p:blipFill>
        <p:spPr bwMode="auto">
          <a:xfrm>
            <a:off x="4953000" y="1066800"/>
            <a:ext cx="1765300" cy="1647825"/>
          </a:xfrm>
          <a:prstGeom prst="rect">
            <a:avLst/>
          </a:prstGeom>
          <a:noFill/>
          <a:ln w="9525">
            <a:noFill/>
            <a:miter lim="800000"/>
            <a:headEnd/>
            <a:tailEnd/>
          </a:ln>
        </p:spPr>
      </p:pic>
      <p:sp>
        <p:nvSpPr>
          <p:cNvPr id="1012741" name="Text Box 22"/>
          <p:cNvSpPr txBox="1">
            <a:spLocks noChangeArrowheads="1"/>
          </p:cNvSpPr>
          <p:nvPr/>
        </p:nvSpPr>
        <p:spPr bwMode="auto">
          <a:xfrm>
            <a:off x="1295400" y="2743200"/>
            <a:ext cx="6553200" cy="396875"/>
          </a:xfrm>
          <a:prstGeom prst="rect">
            <a:avLst/>
          </a:prstGeom>
          <a:noFill/>
          <a:ln w="9525">
            <a:noFill/>
            <a:miter lim="800000"/>
            <a:headEnd/>
            <a:tailEnd/>
          </a:ln>
        </p:spPr>
        <p:txBody>
          <a:bodyPr>
            <a:prstTxWarp prst="textNoShape">
              <a:avLst/>
            </a:prstTxWarp>
            <a:spAutoFit/>
          </a:bodyPr>
          <a:lstStyle/>
          <a:p>
            <a:r>
              <a:rPr lang="en-US" sz="2000" b="0"/>
              <a:t>“Switch” Procedure: measures looking time</a:t>
            </a:r>
          </a:p>
        </p:txBody>
      </p:sp>
      <p:pic>
        <p:nvPicPr>
          <p:cNvPr id="1012742" name="Picture 23"/>
          <p:cNvPicPr>
            <a:picLocks noChangeAspect="1" noChangeArrowheads="1"/>
          </p:cNvPicPr>
          <p:nvPr/>
        </p:nvPicPr>
        <p:blipFill>
          <a:blip r:embed="rId4"/>
          <a:srcRect/>
          <a:stretch>
            <a:fillRect/>
          </a:stretch>
        </p:blipFill>
        <p:spPr bwMode="auto">
          <a:xfrm>
            <a:off x="3810000" y="3657600"/>
            <a:ext cx="831850" cy="862013"/>
          </a:xfrm>
          <a:prstGeom prst="rect">
            <a:avLst/>
          </a:prstGeom>
          <a:noFill/>
          <a:ln w="9525">
            <a:noFill/>
            <a:miter lim="800000"/>
            <a:headEnd/>
            <a:tailEnd/>
          </a:ln>
        </p:spPr>
      </p:pic>
      <p:sp>
        <p:nvSpPr>
          <p:cNvPr id="677912" name="Text Box 24"/>
          <p:cNvSpPr txBox="1">
            <a:spLocks noChangeArrowheads="1"/>
          </p:cNvSpPr>
          <p:nvPr/>
        </p:nvSpPr>
        <p:spPr bwMode="auto">
          <a:xfrm>
            <a:off x="3733800" y="3200400"/>
            <a:ext cx="3886200" cy="366713"/>
          </a:xfrm>
          <a:prstGeom prst="rect">
            <a:avLst/>
          </a:prstGeom>
          <a:noFill/>
          <a:ln w="9525">
            <a:noFill/>
            <a:miter lim="800000"/>
            <a:headEnd/>
            <a:tailEnd/>
          </a:ln>
        </p:spPr>
        <p:txBody>
          <a:bodyPr>
            <a:prstTxWarp prst="textNoShape">
              <a:avLst/>
            </a:prstTxWarp>
            <a:spAutoFit/>
          </a:bodyPr>
          <a:lstStyle/>
          <a:p>
            <a:pPr>
              <a:defRPr/>
            </a:pPr>
            <a:r>
              <a:rPr lang="en-US" sz="1800" b="0">
                <a:latin typeface="Arial" charset="0"/>
                <a:ea typeface="ＭＳ Ｐゴシック" charset="-128"/>
                <a:cs typeface="ＭＳ Ｐゴシック" charset="-128"/>
              </a:rPr>
              <a:t>…this is a</a:t>
            </a:r>
            <a:r>
              <a:rPr lang="en-US" sz="1800" b="0">
                <a:solidFill>
                  <a:srgbClr val="9F4BFF"/>
                </a:solidFill>
                <a:effectLst>
                  <a:outerShdw blurRad="38100" dist="38100" dir="2700000" algn="tl">
                    <a:srgbClr val="000000"/>
                  </a:outerShdw>
                </a:effectLst>
                <a:latin typeface="Arial" charset="0"/>
                <a:ea typeface="ＭＳ Ｐゴシック" charset="-128"/>
                <a:cs typeface="ＭＳ Ｐゴシック" charset="-128"/>
              </a:rPr>
              <a:t> </a:t>
            </a:r>
            <a:r>
              <a:rPr lang="en-US" sz="1800" b="0" i="1">
                <a:solidFill>
                  <a:schemeClr val="tx2"/>
                </a:solidFill>
                <a:latin typeface="Arial" charset="0"/>
                <a:ea typeface="ＭＳ Ｐゴシック" charset="-128"/>
                <a:cs typeface="ＭＳ Ｐゴシック" charset="-128"/>
              </a:rPr>
              <a:t>tam</a:t>
            </a:r>
            <a:r>
              <a:rPr lang="en-US" sz="1800" b="0">
                <a:latin typeface="Arial" charset="0"/>
                <a:ea typeface="ＭＳ Ｐゴシック" charset="-128"/>
                <a:cs typeface="ＭＳ Ｐゴシック" charset="-128"/>
              </a:rPr>
              <a:t>…look at the</a:t>
            </a:r>
            <a:r>
              <a:rPr lang="en-US" sz="1800" b="0">
                <a:solidFill>
                  <a:srgbClr val="9F4BFF"/>
                </a:solidFill>
                <a:effectLst>
                  <a:outerShdw blurRad="38100" dist="38100" dir="2700000" algn="tl">
                    <a:srgbClr val="000000"/>
                  </a:outerShdw>
                </a:effectLst>
                <a:latin typeface="Arial" charset="0"/>
                <a:ea typeface="ＭＳ Ｐゴシック" charset="-128"/>
                <a:cs typeface="ＭＳ Ｐゴシック" charset="-128"/>
              </a:rPr>
              <a:t> </a:t>
            </a:r>
            <a:r>
              <a:rPr lang="en-US" sz="1800" b="0" i="1">
                <a:solidFill>
                  <a:schemeClr val="tx2"/>
                </a:solidFill>
                <a:latin typeface="Arial" charset="0"/>
                <a:ea typeface="ＭＳ Ｐゴシック" charset="-128"/>
                <a:cs typeface="ＭＳ Ｐゴシック" charset="-128"/>
              </a:rPr>
              <a:t>tam</a:t>
            </a:r>
            <a:endParaRPr lang="en-US" sz="1800" b="0">
              <a:solidFill>
                <a:srgbClr val="9F4BFF"/>
              </a:solidFill>
              <a:effectLst>
                <a:outerShdw blurRad="38100" dist="38100" dir="2700000" algn="tl">
                  <a:srgbClr val="000000"/>
                </a:outerShdw>
              </a:effectLst>
              <a:latin typeface="Arial" charset="0"/>
              <a:ea typeface="ＭＳ Ｐゴシック" charset="-128"/>
              <a:cs typeface="ＭＳ Ｐゴシック" charset="-128"/>
            </a:endParaRPr>
          </a:p>
        </p:txBody>
      </p:sp>
      <p:pic>
        <p:nvPicPr>
          <p:cNvPr id="1012744" name="Picture 25"/>
          <p:cNvPicPr>
            <a:picLocks noChangeAspect="1" noChangeArrowheads="1"/>
          </p:cNvPicPr>
          <p:nvPr/>
        </p:nvPicPr>
        <p:blipFill>
          <a:blip r:embed="rId4"/>
          <a:srcRect/>
          <a:stretch>
            <a:fillRect/>
          </a:stretch>
        </p:blipFill>
        <p:spPr bwMode="auto">
          <a:xfrm>
            <a:off x="3505200" y="5562600"/>
            <a:ext cx="831850" cy="862013"/>
          </a:xfrm>
          <a:prstGeom prst="rect">
            <a:avLst/>
          </a:prstGeom>
          <a:noFill/>
          <a:ln w="9525">
            <a:noFill/>
            <a:miter lim="800000"/>
            <a:headEnd/>
            <a:tailEnd/>
          </a:ln>
        </p:spPr>
      </p:pic>
      <p:sp>
        <p:nvSpPr>
          <p:cNvPr id="677914" name="Text Box 26"/>
          <p:cNvSpPr txBox="1">
            <a:spLocks noChangeArrowheads="1"/>
          </p:cNvSpPr>
          <p:nvPr/>
        </p:nvSpPr>
        <p:spPr bwMode="auto">
          <a:xfrm>
            <a:off x="3124200" y="4876800"/>
            <a:ext cx="1981200" cy="641350"/>
          </a:xfrm>
          <a:prstGeom prst="rect">
            <a:avLst/>
          </a:prstGeom>
          <a:noFill/>
          <a:ln w="9525">
            <a:noFill/>
            <a:miter lim="800000"/>
            <a:headEnd/>
            <a:tailEnd/>
          </a:ln>
        </p:spPr>
        <p:txBody>
          <a:bodyPr>
            <a:prstTxWarp prst="textNoShape">
              <a:avLst/>
            </a:prstTxWarp>
            <a:spAutoFit/>
          </a:bodyPr>
          <a:lstStyle/>
          <a:p>
            <a:pPr>
              <a:defRPr/>
            </a:pPr>
            <a:r>
              <a:rPr lang="en-US" sz="1800" b="0">
                <a:latin typeface="Arial" charset="0"/>
                <a:ea typeface="ＭＳ Ｐゴシック" charset="-128"/>
                <a:cs typeface="ＭＳ Ｐゴシック" charset="-128"/>
              </a:rPr>
              <a:t>Same: </a:t>
            </a:r>
          </a:p>
          <a:p>
            <a:pPr>
              <a:defRPr/>
            </a:pPr>
            <a:r>
              <a:rPr lang="en-US" sz="1800" b="0">
                <a:latin typeface="Arial" charset="0"/>
                <a:ea typeface="ＭＳ Ｐゴシック" charset="-128"/>
                <a:cs typeface="ＭＳ Ｐゴシック" charset="-128"/>
              </a:rPr>
              <a:t>look at the</a:t>
            </a:r>
            <a:r>
              <a:rPr lang="en-US" sz="1800" b="0">
                <a:solidFill>
                  <a:srgbClr val="9F4BFF"/>
                </a:solidFill>
                <a:effectLst>
                  <a:outerShdw blurRad="38100" dist="38100" dir="2700000" algn="tl">
                    <a:srgbClr val="000000"/>
                  </a:outerShdw>
                </a:effectLst>
                <a:latin typeface="Arial" charset="0"/>
                <a:ea typeface="ＭＳ Ｐゴシック" charset="-128"/>
                <a:cs typeface="ＭＳ Ｐゴシック" charset="-128"/>
              </a:rPr>
              <a:t> </a:t>
            </a:r>
            <a:r>
              <a:rPr lang="en-US" sz="1800" b="0" i="1">
                <a:solidFill>
                  <a:schemeClr val="tx2"/>
                </a:solidFill>
                <a:latin typeface="Arial" charset="0"/>
                <a:ea typeface="ＭＳ Ｐゴシック" charset="-128"/>
                <a:cs typeface="ＭＳ Ｐゴシック" charset="-128"/>
              </a:rPr>
              <a:t>tam!</a:t>
            </a:r>
            <a:endParaRPr lang="en-US" sz="1800" b="0">
              <a:solidFill>
                <a:srgbClr val="9F4BFF"/>
              </a:solidFill>
              <a:latin typeface="Arial" charset="0"/>
              <a:ea typeface="ＭＳ Ｐゴシック" charset="-128"/>
              <a:cs typeface="ＭＳ Ｐゴシック" charset="-128"/>
            </a:endParaRPr>
          </a:p>
        </p:txBody>
      </p:sp>
      <p:pic>
        <p:nvPicPr>
          <p:cNvPr id="1012746" name="Picture 27"/>
          <p:cNvPicPr>
            <a:picLocks noChangeAspect="1" noChangeArrowheads="1"/>
          </p:cNvPicPr>
          <p:nvPr/>
        </p:nvPicPr>
        <p:blipFill>
          <a:blip r:embed="rId4"/>
          <a:srcRect/>
          <a:stretch>
            <a:fillRect/>
          </a:stretch>
        </p:blipFill>
        <p:spPr bwMode="auto">
          <a:xfrm>
            <a:off x="6096000" y="5562600"/>
            <a:ext cx="831850" cy="862013"/>
          </a:xfrm>
          <a:prstGeom prst="rect">
            <a:avLst/>
          </a:prstGeom>
          <a:noFill/>
          <a:ln w="9525">
            <a:noFill/>
            <a:miter lim="800000"/>
            <a:headEnd/>
            <a:tailEnd/>
          </a:ln>
        </p:spPr>
      </p:pic>
      <p:sp>
        <p:nvSpPr>
          <p:cNvPr id="677916" name="Text Box 28"/>
          <p:cNvSpPr txBox="1">
            <a:spLocks noChangeArrowheads="1"/>
          </p:cNvSpPr>
          <p:nvPr/>
        </p:nvSpPr>
        <p:spPr bwMode="auto">
          <a:xfrm>
            <a:off x="5486400" y="4876800"/>
            <a:ext cx="1981200" cy="641350"/>
          </a:xfrm>
          <a:prstGeom prst="rect">
            <a:avLst/>
          </a:prstGeom>
          <a:noFill/>
          <a:ln w="9525">
            <a:noFill/>
            <a:miter lim="800000"/>
            <a:headEnd/>
            <a:tailEnd/>
          </a:ln>
        </p:spPr>
        <p:txBody>
          <a:bodyPr>
            <a:prstTxWarp prst="textNoShape">
              <a:avLst/>
            </a:prstTxWarp>
            <a:spAutoFit/>
          </a:bodyPr>
          <a:lstStyle/>
          <a:p>
            <a:pPr>
              <a:defRPr/>
            </a:pPr>
            <a:r>
              <a:rPr lang="en-US" sz="1800" b="0">
                <a:latin typeface="Arial" charset="0"/>
                <a:ea typeface="ＭＳ Ｐゴシック" charset="-128"/>
                <a:cs typeface="ＭＳ Ｐゴシック" charset="-128"/>
              </a:rPr>
              <a:t>Switch: </a:t>
            </a:r>
          </a:p>
          <a:p>
            <a:pPr>
              <a:defRPr/>
            </a:pPr>
            <a:r>
              <a:rPr lang="en-US" sz="1800" b="0">
                <a:latin typeface="Arial" charset="0"/>
                <a:ea typeface="ＭＳ Ｐゴシック" charset="-128"/>
                <a:cs typeface="ＭＳ Ｐゴシック" charset="-128"/>
              </a:rPr>
              <a:t>look at the</a:t>
            </a:r>
            <a:r>
              <a:rPr lang="en-US" sz="1800" b="0">
                <a:solidFill>
                  <a:srgbClr val="9F4BFF"/>
                </a:solidFill>
                <a:effectLst>
                  <a:outerShdw blurRad="38100" dist="38100" dir="2700000" algn="tl">
                    <a:srgbClr val="000000"/>
                  </a:outerShdw>
                </a:effectLst>
                <a:latin typeface="Arial" charset="0"/>
                <a:ea typeface="ＭＳ Ｐゴシック" charset="-128"/>
                <a:cs typeface="ＭＳ Ｐゴシック" charset="-128"/>
              </a:rPr>
              <a:t> </a:t>
            </a:r>
            <a:r>
              <a:rPr lang="en-US" sz="1800" b="0" i="1">
                <a:solidFill>
                  <a:schemeClr val="folHlink"/>
                </a:solidFill>
                <a:latin typeface="Arial" charset="0"/>
                <a:ea typeface="ＭＳ Ｐゴシック" charset="-128"/>
                <a:cs typeface="ＭＳ Ｐゴシック" charset="-128"/>
              </a:rPr>
              <a:t>taam</a:t>
            </a:r>
            <a:r>
              <a:rPr lang="en-US" sz="1800" b="0" i="1">
                <a:solidFill>
                  <a:schemeClr val="tx2"/>
                </a:solidFill>
                <a:latin typeface="Arial" charset="0"/>
                <a:ea typeface="ＭＳ Ｐゴシック" charset="-128"/>
                <a:cs typeface="ＭＳ Ｐゴシック" charset="-128"/>
              </a:rPr>
              <a:t>!</a:t>
            </a:r>
            <a:endParaRPr lang="en-US" sz="1800" b="0">
              <a:solidFill>
                <a:srgbClr val="9F4BFF"/>
              </a:solidFill>
              <a:latin typeface="Arial" charset="0"/>
              <a:ea typeface="ＭＳ Ｐゴシック" charset="-128"/>
              <a:cs typeface="ＭＳ Ｐゴシック" charset="-128"/>
            </a:endParaRPr>
          </a:p>
        </p:txBody>
      </p:sp>
      <p:sp>
        <p:nvSpPr>
          <p:cNvPr id="1012748" name="Freeform 29"/>
          <p:cNvSpPr>
            <a:spLocks/>
          </p:cNvSpPr>
          <p:nvPr/>
        </p:nvSpPr>
        <p:spPr bwMode="auto">
          <a:xfrm>
            <a:off x="41148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49" name="Freeform 30"/>
          <p:cNvSpPr>
            <a:spLocks/>
          </p:cNvSpPr>
          <p:nvPr/>
        </p:nvSpPr>
        <p:spPr bwMode="auto">
          <a:xfrm>
            <a:off x="40386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50" name="Freeform 31"/>
          <p:cNvSpPr>
            <a:spLocks/>
          </p:cNvSpPr>
          <p:nvPr/>
        </p:nvSpPr>
        <p:spPr bwMode="auto">
          <a:xfrm>
            <a:off x="3644900" y="56388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51" name="Freeform 32"/>
          <p:cNvSpPr>
            <a:spLocks/>
          </p:cNvSpPr>
          <p:nvPr/>
        </p:nvSpPr>
        <p:spPr bwMode="auto">
          <a:xfrm>
            <a:off x="3581400" y="57150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52" name="Freeform 33"/>
          <p:cNvSpPr>
            <a:spLocks/>
          </p:cNvSpPr>
          <p:nvPr/>
        </p:nvSpPr>
        <p:spPr bwMode="auto">
          <a:xfrm>
            <a:off x="67056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53" name="Freeform 34"/>
          <p:cNvSpPr>
            <a:spLocks/>
          </p:cNvSpPr>
          <p:nvPr/>
        </p:nvSpPr>
        <p:spPr bwMode="auto">
          <a:xfrm>
            <a:off x="66294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54" name="Freeform 35"/>
          <p:cNvSpPr>
            <a:spLocks/>
          </p:cNvSpPr>
          <p:nvPr/>
        </p:nvSpPr>
        <p:spPr bwMode="auto">
          <a:xfrm>
            <a:off x="6235700" y="56388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55" name="Freeform 36"/>
          <p:cNvSpPr>
            <a:spLocks/>
          </p:cNvSpPr>
          <p:nvPr/>
        </p:nvSpPr>
        <p:spPr bwMode="auto">
          <a:xfrm>
            <a:off x="6172200" y="57150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56" name="Freeform 37"/>
          <p:cNvSpPr>
            <a:spLocks/>
          </p:cNvSpPr>
          <p:nvPr/>
        </p:nvSpPr>
        <p:spPr bwMode="auto">
          <a:xfrm>
            <a:off x="4419600" y="3733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57" name="Freeform 38"/>
          <p:cNvSpPr>
            <a:spLocks/>
          </p:cNvSpPr>
          <p:nvPr/>
        </p:nvSpPr>
        <p:spPr bwMode="auto">
          <a:xfrm>
            <a:off x="4343400" y="3733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58" name="Freeform 39"/>
          <p:cNvSpPr>
            <a:spLocks/>
          </p:cNvSpPr>
          <p:nvPr/>
        </p:nvSpPr>
        <p:spPr bwMode="auto">
          <a:xfrm>
            <a:off x="3949700" y="37338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59" name="Freeform 40"/>
          <p:cNvSpPr>
            <a:spLocks/>
          </p:cNvSpPr>
          <p:nvPr/>
        </p:nvSpPr>
        <p:spPr bwMode="auto">
          <a:xfrm>
            <a:off x="3886200" y="38100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2760" name="Text Box 41"/>
          <p:cNvSpPr txBox="1">
            <a:spLocks noChangeArrowheads="1"/>
          </p:cNvSpPr>
          <p:nvPr/>
        </p:nvSpPr>
        <p:spPr bwMode="auto">
          <a:xfrm>
            <a:off x="1600200" y="3962400"/>
            <a:ext cx="1600200" cy="396875"/>
          </a:xfrm>
          <a:prstGeom prst="rect">
            <a:avLst/>
          </a:prstGeom>
          <a:noFill/>
          <a:ln w="9525">
            <a:noFill/>
            <a:miter lim="800000"/>
            <a:headEnd/>
            <a:tailEnd/>
          </a:ln>
        </p:spPr>
        <p:txBody>
          <a:bodyPr>
            <a:prstTxWarp prst="textNoShape">
              <a:avLst/>
            </a:prstTxWarp>
            <a:spAutoFit/>
          </a:bodyPr>
          <a:lstStyle/>
          <a:p>
            <a:r>
              <a:rPr lang="en-US" sz="2000" b="0"/>
              <a:t>Habituation</a:t>
            </a:r>
          </a:p>
        </p:txBody>
      </p:sp>
      <p:sp>
        <p:nvSpPr>
          <p:cNvPr id="1012761" name="Text Box 42"/>
          <p:cNvSpPr txBox="1">
            <a:spLocks noChangeArrowheads="1"/>
          </p:cNvSpPr>
          <p:nvPr/>
        </p:nvSpPr>
        <p:spPr bwMode="auto">
          <a:xfrm>
            <a:off x="1600200" y="54102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4786" name="Rectangle 4"/>
          <p:cNvSpPr>
            <a:spLocks noGrp="1" noChangeArrowheads="1"/>
          </p:cNvSpPr>
          <p:nvPr>
            <p:ph type="title" idx="4294967295"/>
          </p:nvPr>
        </p:nvSpPr>
        <p:spPr>
          <a:xfrm>
            <a:off x="0" y="0"/>
            <a:ext cx="9144000" cy="1143000"/>
          </a:xfrm>
          <a:noFill/>
        </p:spPr>
        <p:txBody>
          <a:bodyPr/>
          <a:lstStyle/>
          <a:p>
            <a:r>
              <a:rPr lang="en-US" sz="3200"/>
              <a:t>Dietrich, Swingley, &amp; Werker (2007)</a:t>
            </a:r>
          </a:p>
        </p:txBody>
      </p:sp>
      <p:sp>
        <p:nvSpPr>
          <p:cNvPr id="1014787" name="Text Box 5"/>
          <p:cNvSpPr txBox="1">
            <a:spLocks noChangeArrowheads="1"/>
          </p:cNvSpPr>
          <p:nvPr/>
        </p:nvSpPr>
        <p:spPr bwMode="auto">
          <a:xfrm>
            <a:off x="152400" y="1066800"/>
            <a:ext cx="8686800" cy="396875"/>
          </a:xfrm>
          <a:prstGeom prst="rect">
            <a:avLst/>
          </a:prstGeom>
          <a:noFill/>
          <a:ln w="9525">
            <a:noFill/>
            <a:miter lim="800000"/>
            <a:headEnd/>
            <a:tailEnd/>
          </a:ln>
        </p:spPr>
        <p:txBody>
          <a:bodyPr>
            <a:prstTxWarp prst="textNoShape">
              <a:avLst/>
            </a:prstTxWarp>
            <a:spAutoFit/>
          </a:bodyPr>
          <a:lstStyle/>
          <a:p>
            <a:r>
              <a:rPr lang="en-US" sz="2000" b="0"/>
              <a:t>Experiment 1: Testing English and Dutch kids on </a:t>
            </a:r>
            <a:r>
              <a:rPr lang="en-US" sz="2000" b="0">
                <a:solidFill>
                  <a:schemeClr val="folHlink"/>
                </a:solidFill>
              </a:rPr>
              <a:t>Dutch vowel durations</a:t>
            </a:r>
            <a:endParaRPr lang="en-US" sz="2000" b="0"/>
          </a:p>
        </p:txBody>
      </p:sp>
      <p:pic>
        <p:nvPicPr>
          <p:cNvPr id="1014788" name="Picture 10"/>
          <p:cNvPicPr>
            <a:picLocks noChangeAspect="1" noChangeArrowheads="1"/>
          </p:cNvPicPr>
          <p:nvPr/>
        </p:nvPicPr>
        <p:blipFill>
          <a:blip r:embed="rId3"/>
          <a:srcRect/>
          <a:stretch>
            <a:fillRect/>
          </a:stretch>
        </p:blipFill>
        <p:spPr bwMode="auto">
          <a:xfrm>
            <a:off x="3505200" y="5562600"/>
            <a:ext cx="831850" cy="862013"/>
          </a:xfrm>
          <a:prstGeom prst="rect">
            <a:avLst/>
          </a:prstGeom>
          <a:noFill/>
          <a:ln w="9525">
            <a:noFill/>
            <a:miter lim="800000"/>
            <a:headEnd/>
            <a:tailEnd/>
          </a:ln>
        </p:spPr>
      </p:pic>
      <p:sp>
        <p:nvSpPr>
          <p:cNvPr id="812043" name="Text Box 11"/>
          <p:cNvSpPr txBox="1">
            <a:spLocks noChangeArrowheads="1"/>
          </p:cNvSpPr>
          <p:nvPr/>
        </p:nvSpPr>
        <p:spPr bwMode="auto">
          <a:xfrm>
            <a:off x="3124200" y="4876800"/>
            <a:ext cx="1981200" cy="641350"/>
          </a:xfrm>
          <a:prstGeom prst="rect">
            <a:avLst/>
          </a:prstGeom>
          <a:noFill/>
          <a:ln w="9525">
            <a:noFill/>
            <a:miter lim="800000"/>
            <a:headEnd/>
            <a:tailEnd/>
          </a:ln>
        </p:spPr>
        <p:txBody>
          <a:bodyPr>
            <a:prstTxWarp prst="textNoShape">
              <a:avLst/>
            </a:prstTxWarp>
            <a:spAutoFit/>
          </a:bodyPr>
          <a:lstStyle/>
          <a:p>
            <a:pPr>
              <a:defRPr/>
            </a:pPr>
            <a:r>
              <a:rPr lang="en-US" sz="1800" b="0">
                <a:latin typeface="Arial" charset="0"/>
                <a:ea typeface="ＭＳ Ｐゴシック" charset="-128"/>
                <a:cs typeface="ＭＳ Ｐゴシック" charset="-128"/>
              </a:rPr>
              <a:t>Same: </a:t>
            </a:r>
          </a:p>
          <a:p>
            <a:pPr>
              <a:defRPr/>
            </a:pPr>
            <a:r>
              <a:rPr lang="en-US" sz="1800" b="0">
                <a:latin typeface="Arial" charset="0"/>
                <a:ea typeface="ＭＳ Ｐゴシック" charset="-128"/>
                <a:cs typeface="ＭＳ Ｐゴシック" charset="-128"/>
              </a:rPr>
              <a:t>look at the</a:t>
            </a:r>
            <a:r>
              <a:rPr lang="en-US" sz="1800" b="0">
                <a:solidFill>
                  <a:srgbClr val="9F4BFF"/>
                </a:solidFill>
                <a:effectLst>
                  <a:outerShdw blurRad="38100" dist="38100" dir="2700000" algn="tl">
                    <a:srgbClr val="000000"/>
                  </a:outerShdw>
                </a:effectLst>
                <a:latin typeface="Arial" charset="0"/>
                <a:ea typeface="ＭＳ Ｐゴシック" charset="-128"/>
                <a:cs typeface="ＭＳ Ｐゴシック" charset="-128"/>
              </a:rPr>
              <a:t> </a:t>
            </a:r>
            <a:r>
              <a:rPr lang="en-US" sz="1800" b="0" i="1">
                <a:solidFill>
                  <a:schemeClr val="tx2"/>
                </a:solidFill>
                <a:latin typeface="Arial" charset="0"/>
                <a:ea typeface="ＭＳ Ｐゴシック" charset="-128"/>
                <a:cs typeface="ＭＳ Ｐゴシック" charset="-128"/>
              </a:rPr>
              <a:t>tam!</a:t>
            </a:r>
            <a:endParaRPr lang="en-US" sz="1800" b="0">
              <a:solidFill>
                <a:schemeClr val="folHlink"/>
              </a:solidFill>
              <a:latin typeface="Arial" charset="0"/>
              <a:ea typeface="ＭＳ Ｐゴシック" charset="-128"/>
              <a:cs typeface="ＭＳ Ｐゴシック" charset="-128"/>
            </a:endParaRPr>
          </a:p>
        </p:txBody>
      </p:sp>
      <p:pic>
        <p:nvPicPr>
          <p:cNvPr id="1014790" name="Picture 12"/>
          <p:cNvPicPr>
            <a:picLocks noChangeAspect="1" noChangeArrowheads="1"/>
          </p:cNvPicPr>
          <p:nvPr/>
        </p:nvPicPr>
        <p:blipFill>
          <a:blip r:embed="rId3"/>
          <a:srcRect/>
          <a:stretch>
            <a:fillRect/>
          </a:stretch>
        </p:blipFill>
        <p:spPr bwMode="auto">
          <a:xfrm>
            <a:off x="6096000" y="5562600"/>
            <a:ext cx="831850" cy="862013"/>
          </a:xfrm>
          <a:prstGeom prst="rect">
            <a:avLst/>
          </a:prstGeom>
          <a:noFill/>
          <a:ln w="9525">
            <a:noFill/>
            <a:miter lim="800000"/>
            <a:headEnd/>
            <a:tailEnd/>
          </a:ln>
        </p:spPr>
      </p:pic>
      <p:sp>
        <p:nvSpPr>
          <p:cNvPr id="812045" name="Text Box 13"/>
          <p:cNvSpPr txBox="1">
            <a:spLocks noChangeArrowheads="1"/>
          </p:cNvSpPr>
          <p:nvPr/>
        </p:nvSpPr>
        <p:spPr bwMode="auto">
          <a:xfrm>
            <a:off x="5486400" y="4876800"/>
            <a:ext cx="1981200" cy="641350"/>
          </a:xfrm>
          <a:prstGeom prst="rect">
            <a:avLst/>
          </a:prstGeom>
          <a:noFill/>
          <a:ln w="9525">
            <a:noFill/>
            <a:miter lim="800000"/>
            <a:headEnd/>
            <a:tailEnd/>
          </a:ln>
        </p:spPr>
        <p:txBody>
          <a:bodyPr>
            <a:prstTxWarp prst="textNoShape">
              <a:avLst/>
            </a:prstTxWarp>
            <a:spAutoFit/>
          </a:bodyPr>
          <a:lstStyle/>
          <a:p>
            <a:pPr>
              <a:defRPr/>
            </a:pPr>
            <a:r>
              <a:rPr lang="en-US" sz="1800" b="0">
                <a:latin typeface="Arial" charset="0"/>
                <a:ea typeface="ＭＳ Ｐゴシック" charset="-128"/>
                <a:cs typeface="ＭＳ Ｐゴシック" charset="-128"/>
              </a:rPr>
              <a:t>Switch: </a:t>
            </a:r>
          </a:p>
          <a:p>
            <a:pPr>
              <a:defRPr/>
            </a:pPr>
            <a:r>
              <a:rPr lang="en-US" sz="1800" b="0">
                <a:latin typeface="Arial" charset="0"/>
                <a:ea typeface="ＭＳ Ｐゴシック" charset="-128"/>
                <a:cs typeface="ＭＳ Ｐゴシック" charset="-128"/>
              </a:rPr>
              <a:t>look at the</a:t>
            </a:r>
            <a:r>
              <a:rPr lang="en-US" sz="1800" b="0">
                <a:solidFill>
                  <a:srgbClr val="9F4BFF"/>
                </a:solidFill>
                <a:effectLst>
                  <a:outerShdw blurRad="38100" dist="38100" dir="2700000" algn="tl">
                    <a:srgbClr val="000000"/>
                  </a:outerShdw>
                </a:effectLst>
                <a:latin typeface="Arial" charset="0"/>
                <a:ea typeface="ＭＳ Ｐゴシック" charset="-128"/>
                <a:cs typeface="ＭＳ Ｐゴシック" charset="-128"/>
              </a:rPr>
              <a:t> </a:t>
            </a:r>
            <a:r>
              <a:rPr lang="en-US" sz="1800" b="0" i="1">
                <a:solidFill>
                  <a:schemeClr val="folHlink"/>
                </a:solidFill>
                <a:latin typeface="Arial" charset="0"/>
                <a:ea typeface="ＭＳ Ｐゴシック" charset="-128"/>
                <a:cs typeface="ＭＳ Ｐゴシック" charset="-128"/>
              </a:rPr>
              <a:t>taam!</a:t>
            </a:r>
            <a:endParaRPr lang="en-US" sz="1800" b="0">
              <a:solidFill>
                <a:srgbClr val="9F4BFF"/>
              </a:solidFill>
              <a:latin typeface="Arial" charset="0"/>
              <a:ea typeface="ＭＳ Ｐゴシック" charset="-128"/>
              <a:cs typeface="ＭＳ Ｐゴシック" charset="-128"/>
            </a:endParaRPr>
          </a:p>
        </p:txBody>
      </p:sp>
      <p:sp>
        <p:nvSpPr>
          <p:cNvPr id="1014792" name="Freeform 14"/>
          <p:cNvSpPr>
            <a:spLocks/>
          </p:cNvSpPr>
          <p:nvPr/>
        </p:nvSpPr>
        <p:spPr bwMode="auto">
          <a:xfrm>
            <a:off x="41148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4793" name="Freeform 15"/>
          <p:cNvSpPr>
            <a:spLocks/>
          </p:cNvSpPr>
          <p:nvPr/>
        </p:nvSpPr>
        <p:spPr bwMode="auto">
          <a:xfrm>
            <a:off x="40386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4794" name="Freeform 16"/>
          <p:cNvSpPr>
            <a:spLocks/>
          </p:cNvSpPr>
          <p:nvPr/>
        </p:nvSpPr>
        <p:spPr bwMode="auto">
          <a:xfrm>
            <a:off x="3644900" y="56388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4795" name="Freeform 17"/>
          <p:cNvSpPr>
            <a:spLocks/>
          </p:cNvSpPr>
          <p:nvPr/>
        </p:nvSpPr>
        <p:spPr bwMode="auto">
          <a:xfrm>
            <a:off x="3581400" y="57150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4796" name="Freeform 18"/>
          <p:cNvSpPr>
            <a:spLocks/>
          </p:cNvSpPr>
          <p:nvPr/>
        </p:nvSpPr>
        <p:spPr bwMode="auto">
          <a:xfrm>
            <a:off x="67056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4797" name="Freeform 19"/>
          <p:cNvSpPr>
            <a:spLocks/>
          </p:cNvSpPr>
          <p:nvPr/>
        </p:nvSpPr>
        <p:spPr bwMode="auto">
          <a:xfrm>
            <a:off x="66294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4798" name="Freeform 20"/>
          <p:cNvSpPr>
            <a:spLocks/>
          </p:cNvSpPr>
          <p:nvPr/>
        </p:nvSpPr>
        <p:spPr bwMode="auto">
          <a:xfrm>
            <a:off x="6235700" y="56388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4799" name="Freeform 21"/>
          <p:cNvSpPr>
            <a:spLocks/>
          </p:cNvSpPr>
          <p:nvPr/>
        </p:nvSpPr>
        <p:spPr bwMode="auto">
          <a:xfrm>
            <a:off x="6172200" y="57150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4800" name="Text Box 27"/>
          <p:cNvSpPr txBox="1">
            <a:spLocks noChangeArrowheads="1"/>
          </p:cNvSpPr>
          <p:nvPr/>
        </p:nvSpPr>
        <p:spPr bwMode="auto">
          <a:xfrm>
            <a:off x="1600200" y="54102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
        <p:nvSpPr>
          <p:cNvPr id="1014801" name="Text Box 28"/>
          <p:cNvSpPr txBox="1">
            <a:spLocks noChangeArrowheads="1"/>
          </p:cNvSpPr>
          <p:nvPr/>
        </p:nvSpPr>
        <p:spPr bwMode="auto">
          <a:xfrm>
            <a:off x="4038600" y="32004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Dutch kids</a:t>
            </a:r>
          </a:p>
        </p:txBody>
      </p:sp>
      <p:sp>
        <p:nvSpPr>
          <p:cNvPr id="1014802" name="Text Box 29"/>
          <p:cNvSpPr txBox="1">
            <a:spLocks noChangeArrowheads="1"/>
          </p:cNvSpPr>
          <p:nvPr/>
        </p:nvSpPr>
        <p:spPr bwMode="auto">
          <a:xfrm>
            <a:off x="3276600" y="35814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5.04 sec</a:t>
            </a:r>
          </a:p>
        </p:txBody>
      </p:sp>
      <p:sp>
        <p:nvSpPr>
          <p:cNvPr id="1014803" name="Text Box 30"/>
          <p:cNvSpPr txBox="1">
            <a:spLocks noChangeArrowheads="1"/>
          </p:cNvSpPr>
          <p:nvPr/>
        </p:nvSpPr>
        <p:spPr bwMode="auto">
          <a:xfrm>
            <a:off x="5334000" y="35814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9.23 sec</a:t>
            </a:r>
          </a:p>
        </p:txBody>
      </p:sp>
      <p:sp>
        <p:nvSpPr>
          <p:cNvPr id="1014804" name="Text Box 31"/>
          <p:cNvSpPr txBox="1">
            <a:spLocks noChangeArrowheads="1"/>
          </p:cNvSpPr>
          <p:nvPr/>
        </p:nvSpPr>
        <p:spPr bwMode="auto">
          <a:xfrm>
            <a:off x="4114800" y="4114800"/>
            <a:ext cx="16764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English kids</a:t>
            </a:r>
          </a:p>
        </p:txBody>
      </p:sp>
      <p:sp>
        <p:nvSpPr>
          <p:cNvPr id="1014805" name="Text Box 32"/>
          <p:cNvSpPr txBox="1">
            <a:spLocks noChangeArrowheads="1"/>
          </p:cNvSpPr>
          <p:nvPr/>
        </p:nvSpPr>
        <p:spPr bwMode="auto">
          <a:xfrm>
            <a:off x="3352800" y="44958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6.66 sec</a:t>
            </a:r>
          </a:p>
        </p:txBody>
      </p:sp>
      <p:sp>
        <p:nvSpPr>
          <p:cNvPr id="1014806" name="Text Box 33"/>
          <p:cNvSpPr txBox="1">
            <a:spLocks noChangeArrowheads="1"/>
          </p:cNvSpPr>
          <p:nvPr/>
        </p:nvSpPr>
        <p:spPr bwMode="auto">
          <a:xfrm>
            <a:off x="5410200" y="44958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7.15 sec</a:t>
            </a:r>
          </a:p>
        </p:txBody>
      </p:sp>
      <p:sp>
        <p:nvSpPr>
          <p:cNvPr id="1014807" name="Text Box 34"/>
          <p:cNvSpPr txBox="1">
            <a:spLocks noChangeArrowheads="1"/>
          </p:cNvSpPr>
          <p:nvPr/>
        </p:nvSpPr>
        <p:spPr bwMode="auto">
          <a:xfrm>
            <a:off x="7010400" y="3429000"/>
            <a:ext cx="1447800" cy="396875"/>
          </a:xfrm>
          <a:prstGeom prst="rect">
            <a:avLst/>
          </a:prstGeom>
          <a:noFill/>
          <a:ln w="9525">
            <a:noFill/>
            <a:miter lim="800000"/>
            <a:headEnd/>
            <a:tailEnd/>
          </a:ln>
        </p:spPr>
        <p:txBody>
          <a:bodyPr>
            <a:prstTxWarp prst="textNoShape">
              <a:avLst/>
            </a:prstTxWarp>
            <a:spAutoFit/>
          </a:bodyPr>
          <a:lstStyle/>
          <a:p>
            <a:r>
              <a:rPr lang="en-US" sz="2000" b="0"/>
              <a:t>difference</a:t>
            </a:r>
          </a:p>
        </p:txBody>
      </p:sp>
      <p:sp>
        <p:nvSpPr>
          <p:cNvPr id="1014808" name="Text Box 35"/>
          <p:cNvSpPr txBox="1">
            <a:spLocks noChangeArrowheads="1"/>
          </p:cNvSpPr>
          <p:nvPr/>
        </p:nvSpPr>
        <p:spPr bwMode="auto">
          <a:xfrm>
            <a:off x="7086600" y="4343400"/>
            <a:ext cx="1828800" cy="396875"/>
          </a:xfrm>
          <a:prstGeom prst="rect">
            <a:avLst/>
          </a:prstGeom>
          <a:noFill/>
          <a:ln w="9525">
            <a:noFill/>
            <a:miter lim="800000"/>
            <a:headEnd/>
            <a:tailEnd/>
          </a:ln>
        </p:spPr>
        <p:txBody>
          <a:bodyPr>
            <a:prstTxWarp prst="textNoShape">
              <a:avLst/>
            </a:prstTxWarp>
            <a:spAutoFit/>
          </a:bodyPr>
          <a:lstStyle/>
          <a:p>
            <a:r>
              <a:rPr lang="en-US" sz="2000" b="0"/>
              <a:t>no difference</a:t>
            </a:r>
          </a:p>
        </p:txBody>
      </p:sp>
      <p:sp>
        <p:nvSpPr>
          <p:cNvPr id="1014809" name="Line 36"/>
          <p:cNvSpPr>
            <a:spLocks noChangeShapeType="1"/>
          </p:cNvSpPr>
          <p:nvPr/>
        </p:nvSpPr>
        <p:spPr bwMode="auto">
          <a:xfrm>
            <a:off x="2286000" y="1524000"/>
            <a:ext cx="0" cy="1143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14810" name="Line 37"/>
          <p:cNvSpPr>
            <a:spLocks noChangeShapeType="1"/>
          </p:cNvSpPr>
          <p:nvPr/>
        </p:nvSpPr>
        <p:spPr bwMode="auto">
          <a:xfrm>
            <a:off x="2286000" y="2667000"/>
            <a:ext cx="518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14811" name="Text Box 38"/>
          <p:cNvSpPr txBox="1">
            <a:spLocks noChangeArrowheads="1"/>
          </p:cNvSpPr>
          <p:nvPr/>
        </p:nvSpPr>
        <p:spPr bwMode="auto">
          <a:xfrm>
            <a:off x="152400" y="1600200"/>
            <a:ext cx="2057400" cy="7016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Frequency of sound in input</a:t>
            </a:r>
            <a:endParaRPr lang="en-US" b="0">
              <a:solidFill>
                <a:schemeClr val="folHlink"/>
              </a:solidFill>
            </a:endParaRPr>
          </a:p>
        </p:txBody>
      </p:sp>
      <p:sp>
        <p:nvSpPr>
          <p:cNvPr id="1014812" name="Text Box 39"/>
          <p:cNvSpPr txBox="1">
            <a:spLocks noChangeArrowheads="1"/>
          </p:cNvSpPr>
          <p:nvPr/>
        </p:nvSpPr>
        <p:spPr bwMode="auto">
          <a:xfrm>
            <a:off x="2895600" y="2743200"/>
            <a:ext cx="2590800" cy="3968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Vowel duration</a:t>
            </a:r>
          </a:p>
        </p:txBody>
      </p:sp>
      <p:sp>
        <p:nvSpPr>
          <p:cNvPr id="1014813" name="Text Box 40"/>
          <p:cNvSpPr txBox="1">
            <a:spLocks noChangeArrowheads="1"/>
          </p:cNvSpPr>
          <p:nvPr/>
        </p:nvSpPr>
        <p:spPr bwMode="auto">
          <a:xfrm>
            <a:off x="1981200" y="2667000"/>
            <a:ext cx="381000" cy="366713"/>
          </a:xfrm>
          <a:prstGeom prst="rect">
            <a:avLst/>
          </a:prstGeom>
          <a:noFill/>
          <a:ln w="9525">
            <a:noFill/>
            <a:miter lim="800000"/>
            <a:headEnd/>
            <a:tailEnd/>
          </a:ln>
        </p:spPr>
        <p:txBody>
          <a:bodyPr>
            <a:prstTxWarp prst="textNoShape">
              <a:avLst/>
            </a:prstTxWarp>
            <a:spAutoFit/>
          </a:bodyPr>
          <a:lstStyle/>
          <a:p>
            <a:r>
              <a:rPr lang="en-US" sz="1800" b="0"/>
              <a:t>0</a:t>
            </a:r>
            <a:endParaRPr lang="en-US" sz="1800" b="0">
              <a:solidFill>
                <a:schemeClr val="tx2"/>
              </a:solidFill>
            </a:endParaRPr>
          </a:p>
        </p:txBody>
      </p:sp>
      <p:sp>
        <p:nvSpPr>
          <p:cNvPr id="1014814" name="Freeform 41"/>
          <p:cNvSpPr>
            <a:spLocks/>
          </p:cNvSpPr>
          <p:nvPr/>
        </p:nvSpPr>
        <p:spPr bwMode="auto">
          <a:xfrm>
            <a:off x="2362200" y="1968500"/>
            <a:ext cx="1295400" cy="698500"/>
          </a:xfrm>
          <a:custGeom>
            <a:avLst/>
            <a:gdLst>
              <a:gd name="T0" fmla="*/ 0 w 816"/>
              <a:gd name="T1" fmla="*/ 628740013 h 776"/>
              <a:gd name="T2" fmla="*/ 362902500 w 816"/>
              <a:gd name="T3" fmla="*/ 589849045 h 776"/>
              <a:gd name="T4" fmla="*/ 604837500 w 816"/>
              <a:gd name="T5" fmla="*/ 473175242 h 776"/>
              <a:gd name="T6" fmla="*/ 1088707500 w 816"/>
              <a:gd name="T7" fmla="*/ 6481828 h 776"/>
              <a:gd name="T8" fmla="*/ 1572577500 w 816"/>
              <a:gd name="T9" fmla="*/ 434284274 h 776"/>
              <a:gd name="T10" fmla="*/ 2056447500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1014815" name="Freeform 42"/>
          <p:cNvSpPr>
            <a:spLocks/>
          </p:cNvSpPr>
          <p:nvPr/>
        </p:nvSpPr>
        <p:spPr bwMode="auto">
          <a:xfrm>
            <a:off x="5715000" y="1981200"/>
            <a:ext cx="1295400" cy="698500"/>
          </a:xfrm>
          <a:custGeom>
            <a:avLst/>
            <a:gdLst>
              <a:gd name="T0" fmla="*/ 0 w 816"/>
              <a:gd name="T1" fmla="*/ 628740013 h 776"/>
              <a:gd name="T2" fmla="*/ 362902500 w 816"/>
              <a:gd name="T3" fmla="*/ 589849045 h 776"/>
              <a:gd name="T4" fmla="*/ 604837500 w 816"/>
              <a:gd name="T5" fmla="*/ 473175242 h 776"/>
              <a:gd name="T6" fmla="*/ 1088707500 w 816"/>
              <a:gd name="T7" fmla="*/ 6481828 h 776"/>
              <a:gd name="T8" fmla="*/ 1572577500 w 816"/>
              <a:gd name="T9" fmla="*/ 434284274 h 776"/>
              <a:gd name="T10" fmla="*/ 2056447500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1014816" name="Freeform 43"/>
          <p:cNvSpPr>
            <a:spLocks/>
          </p:cNvSpPr>
          <p:nvPr/>
        </p:nvSpPr>
        <p:spPr bwMode="auto">
          <a:xfrm>
            <a:off x="2667000" y="1981200"/>
            <a:ext cx="2971800" cy="698500"/>
          </a:xfrm>
          <a:custGeom>
            <a:avLst/>
            <a:gdLst>
              <a:gd name="T0" fmla="*/ 0 w 816"/>
              <a:gd name="T1" fmla="*/ 628740013 h 776"/>
              <a:gd name="T2" fmla="*/ 1909945996 w 816"/>
              <a:gd name="T3" fmla="*/ 589849045 h 776"/>
              <a:gd name="T4" fmla="*/ 2147483647 w 816"/>
              <a:gd name="T5" fmla="*/ 473175242 h 776"/>
              <a:gd name="T6" fmla="*/ 2147483647 w 816"/>
              <a:gd name="T7" fmla="*/ 6481828 h 776"/>
              <a:gd name="T8" fmla="*/ 2147483647 w 816"/>
              <a:gd name="T9" fmla="*/ 434284274 h 776"/>
              <a:gd name="T10" fmla="*/ 2147483647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prstDash val="sysDot"/>
            <a:round/>
            <a:headEnd/>
            <a:tailEnd/>
          </a:ln>
        </p:spPr>
        <p:txBody>
          <a:bodyPr wrap="none" anchor="ctr">
            <a:prstTxWarp prst="textNoShape">
              <a:avLst/>
            </a:prstTxWarp>
          </a:bodyPr>
          <a:lstStyle/>
          <a:p>
            <a:endParaRPr lang="en-US"/>
          </a:p>
        </p:txBody>
      </p:sp>
      <p:sp>
        <p:nvSpPr>
          <p:cNvPr id="1014817" name="Freeform 44"/>
          <p:cNvSpPr>
            <a:spLocks/>
          </p:cNvSpPr>
          <p:nvPr/>
        </p:nvSpPr>
        <p:spPr bwMode="auto">
          <a:xfrm>
            <a:off x="3276600" y="1981200"/>
            <a:ext cx="3124200" cy="698500"/>
          </a:xfrm>
          <a:custGeom>
            <a:avLst/>
            <a:gdLst>
              <a:gd name="T0" fmla="*/ 0 w 816"/>
              <a:gd name="T1" fmla="*/ 628740013 h 776"/>
              <a:gd name="T2" fmla="*/ 2110860370 w 816"/>
              <a:gd name="T3" fmla="*/ 589849045 h 776"/>
              <a:gd name="T4" fmla="*/ 2147483647 w 816"/>
              <a:gd name="T5" fmla="*/ 473175242 h 776"/>
              <a:gd name="T6" fmla="*/ 2147483647 w 816"/>
              <a:gd name="T7" fmla="*/ 6481828 h 776"/>
              <a:gd name="T8" fmla="*/ 2147483647 w 816"/>
              <a:gd name="T9" fmla="*/ 434284274 h 776"/>
              <a:gd name="T10" fmla="*/ 2147483647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prstDash val="sysDot"/>
            <a:round/>
            <a:headEnd/>
            <a:tailEnd/>
          </a:ln>
        </p:spPr>
        <p:txBody>
          <a:bodyPr wrap="none" anchor="ctr">
            <a:prstTxWarp prst="textNoShape">
              <a:avLst/>
            </a:prstTxWarp>
          </a:bodyPr>
          <a:lstStyle/>
          <a:p>
            <a:endParaRPr lang="en-US"/>
          </a:p>
        </p:txBody>
      </p:sp>
      <p:sp>
        <p:nvSpPr>
          <p:cNvPr id="1014818" name="Oval 45"/>
          <p:cNvSpPr>
            <a:spLocks noChangeArrowheads="1"/>
          </p:cNvSpPr>
          <p:nvPr/>
        </p:nvSpPr>
        <p:spPr bwMode="auto">
          <a:xfrm>
            <a:off x="2971800" y="1828800"/>
            <a:ext cx="228600" cy="2286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1014819" name="Oval 46"/>
          <p:cNvSpPr>
            <a:spLocks noChangeArrowheads="1"/>
          </p:cNvSpPr>
          <p:nvPr/>
        </p:nvSpPr>
        <p:spPr bwMode="auto">
          <a:xfrm>
            <a:off x="6324600" y="1905000"/>
            <a:ext cx="228600" cy="2286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0226" name="Text Box 2"/>
          <p:cNvSpPr txBox="1">
            <a:spLocks noChangeArrowheads="1"/>
          </p:cNvSpPr>
          <p:nvPr/>
        </p:nvSpPr>
        <p:spPr bwMode="auto">
          <a:xfrm>
            <a:off x="2286000" y="5486400"/>
            <a:ext cx="5029200" cy="366713"/>
          </a:xfrm>
          <a:prstGeom prst="rect">
            <a:avLst/>
          </a:prstGeom>
          <a:noFill/>
          <a:ln w="9525">
            <a:noFill/>
            <a:miter lim="800000"/>
            <a:headEnd/>
            <a:tailEnd/>
          </a:ln>
        </p:spPr>
        <p:txBody>
          <a:bodyPr>
            <a:prstTxWarp prst="textNoShape">
              <a:avLst/>
            </a:prstTxWarp>
            <a:spAutoFit/>
          </a:bodyPr>
          <a:lstStyle/>
          <a:p>
            <a:r>
              <a:rPr lang="en-US" sz="1800" b="0"/>
              <a:t> Werker &amp; Tees (1984), testing English infants </a:t>
            </a:r>
          </a:p>
        </p:txBody>
      </p:sp>
      <p:sp>
        <p:nvSpPr>
          <p:cNvPr id="820227" name="Text Box 3"/>
          <p:cNvSpPr txBox="1">
            <a:spLocks noChangeArrowheads="1"/>
          </p:cNvSpPr>
          <p:nvPr/>
        </p:nvSpPr>
        <p:spPr bwMode="auto">
          <a:xfrm>
            <a:off x="914400" y="1295400"/>
            <a:ext cx="3810000" cy="457200"/>
          </a:xfrm>
          <a:prstGeom prst="rect">
            <a:avLst/>
          </a:prstGeom>
          <a:noFill/>
          <a:ln w="9525">
            <a:noFill/>
            <a:miter lim="800000"/>
            <a:headEnd/>
            <a:tailEnd/>
          </a:ln>
        </p:spPr>
        <p:txBody>
          <a:bodyPr>
            <a:prstTxWarp prst="textNoShape">
              <a:avLst/>
            </a:prstTxWarp>
            <a:spAutoFit/>
          </a:bodyPr>
          <a:lstStyle/>
          <a:p>
            <a:r>
              <a:rPr lang="en-US" b="0" dirty="0" smtClean="0">
                <a:solidFill>
                  <a:schemeClr val="folHlink"/>
                </a:solidFill>
              </a:rPr>
              <a:t>Around 10 </a:t>
            </a:r>
            <a:r>
              <a:rPr lang="en-US" b="0" dirty="0">
                <a:solidFill>
                  <a:schemeClr val="folHlink"/>
                </a:solidFill>
              </a:rPr>
              <a:t>months</a:t>
            </a:r>
          </a:p>
        </p:txBody>
      </p:sp>
      <p:pic>
        <p:nvPicPr>
          <p:cNvPr id="820228" name="Picture 4"/>
          <p:cNvPicPr>
            <a:picLocks noChangeAspect="1" noChangeArrowheads="1"/>
          </p:cNvPicPr>
          <p:nvPr/>
        </p:nvPicPr>
        <p:blipFill>
          <a:blip r:embed="rId3"/>
          <a:srcRect/>
          <a:stretch>
            <a:fillRect/>
          </a:stretch>
        </p:blipFill>
        <p:spPr bwMode="auto">
          <a:xfrm>
            <a:off x="2209800" y="2133600"/>
            <a:ext cx="4419600" cy="3222625"/>
          </a:xfrm>
          <a:prstGeom prst="rect">
            <a:avLst/>
          </a:prstGeom>
          <a:noFill/>
          <a:ln w="9525">
            <a:noFill/>
            <a:miter lim="800000"/>
            <a:headEnd/>
            <a:tailEnd/>
          </a:ln>
          <a:effectLst/>
        </p:spPr>
      </p:pic>
      <p:sp>
        <p:nvSpPr>
          <p:cNvPr id="820229" name="Rectangle 5"/>
          <p:cNvSpPr>
            <a:spLocks noGrp="1" noChangeArrowheads="1"/>
          </p:cNvSpPr>
          <p:nvPr>
            <p:ph type="title"/>
          </p:nvPr>
        </p:nvSpPr>
        <p:spPr>
          <a:xfrm>
            <a:off x="685800" y="0"/>
            <a:ext cx="7772400" cy="1143000"/>
          </a:xfrm>
          <a:noFill/>
          <a:ln/>
        </p:spPr>
        <p:txBody>
          <a:bodyPr/>
          <a:lstStyle/>
          <a:p>
            <a:r>
              <a:rPr lang="en-US" sz="3200"/>
              <a:t>When It Happens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6834" name="Rectangle 4"/>
          <p:cNvSpPr>
            <a:spLocks noGrp="1" noChangeArrowheads="1"/>
          </p:cNvSpPr>
          <p:nvPr>
            <p:ph type="title" idx="4294967295"/>
          </p:nvPr>
        </p:nvSpPr>
        <p:spPr>
          <a:xfrm>
            <a:off x="0" y="0"/>
            <a:ext cx="9144000" cy="1143000"/>
          </a:xfrm>
          <a:noFill/>
        </p:spPr>
        <p:txBody>
          <a:bodyPr/>
          <a:lstStyle/>
          <a:p>
            <a:r>
              <a:rPr lang="en-US" sz="3200"/>
              <a:t>Dietrich, Swingley, &amp; Werker (2007)</a:t>
            </a:r>
          </a:p>
        </p:txBody>
      </p:sp>
      <p:sp>
        <p:nvSpPr>
          <p:cNvPr id="1016835" name="Text Box 5"/>
          <p:cNvSpPr txBox="1">
            <a:spLocks noChangeArrowheads="1"/>
          </p:cNvSpPr>
          <p:nvPr/>
        </p:nvSpPr>
        <p:spPr bwMode="auto">
          <a:xfrm>
            <a:off x="152400" y="1066800"/>
            <a:ext cx="8686800" cy="396875"/>
          </a:xfrm>
          <a:prstGeom prst="rect">
            <a:avLst/>
          </a:prstGeom>
          <a:noFill/>
          <a:ln w="9525">
            <a:noFill/>
            <a:miter lim="800000"/>
            <a:headEnd/>
            <a:tailEnd/>
          </a:ln>
        </p:spPr>
        <p:txBody>
          <a:bodyPr>
            <a:prstTxWarp prst="textNoShape">
              <a:avLst/>
            </a:prstTxWarp>
            <a:spAutoFit/>
          </a:bodyPr>
          <a:lstStyle/>
          <a:p>
            <a:r>
              <a:rPr lang="en-US" sz="2000" b="0"/>
              <a:t>Experiment 2: Testing English and Dutch kids on </a:t>
            </a:r>
            <a:r>
              <a:rPr lang="en-US" sz="2000" b="0">
                <a:solidFill>
                  <a:schemeClr val="accent2"/>
                </a:solidFill>
              </a:rPr>
              <a:t>English vowel durations</a:t>
            </a:r>
          </a:p>
        </p:txBody>
      </p:sp>
      <p:pic>
        <p:nvPicPr>
          <p:cNvPr id="1016836" name="Picture 6"/>
          <p:cNvPicPr>
            <a:picLocks noChangeAspect="1" noChangeArrowheads="1"/>
          </p:cNvPicPr>
          <p:nvPr/>
        </p:nvPicPr>
        <p:blipFill>
          <a:blip r:embed="rId3"/>
          <a:srcRect/>
          <a:stretch>
            <a:fillRect/>
          </a:stretch>
        </p:blipFill>
        <p:spPr bwMode="auto">
          <a:xfrm>
            <a:off x="3505200" y="5562600"/>
            <a:ext cx="831850" cy="862013"/>
          </a:xfrm>
          <a:prstGeom prst="rect">
            <a:avLst/>
          </a:prstGeom>
          <a:noFill/>
          <a:ln w="9525">
            <a:noFill/>
            <a:miter lim="800000"/>
            <a:headEnd/>
            <a:tailEnd/>
          </a:ln>
        </p:spPr>
      </p:pic>
      <p:sp>
        <p:nvSpPr>
          <p:cNvPr id="813063" name="Text Box 7"/>
          <p:cNvSpPr txBox="1">
            <a:spLocks noChangeArrowheads="1"/>
          </p:cNvSpPr>
          <p:nvPr/>
        </p:nvSpPr>
        <p:spPr bwMode="auto">
          <a:xfrm>
            <a:off x="3124200" y="4876800"/>
            <a:ext cx="1981200" cy="641350"/>
          </a:xfrm>
          <a:prstGeom prst="rect">
            <a:avLst/>
          </a:prstGeom>
          <a:noFill/>
          <a:ln w="9525">
            <a:noFill/>
            <a:miter lim="800000"/>
            <a:headEnd/>
            <a:tailEnd/>
          </a:ln>
        </p:spPr>
        <p:txBody>
          <a:bodyPr>
            <a:prstTxWarp prst="textNoShape">
              <a:avLst/>
            </a:prstTxWarp>
            <a:spAutoFit/>
          </a:bodyPr>
          <a:lstStyle/>
          <a:p>
            <a:pPr>
              <a:defRPr/>
            </a:pPr>
            <a:r>
              <a:rPr lang="en-US" sz="1800" b="0">
                <a:latin typeface="Arial" charset="0"/>
                <a:ea typeface="ＭＳ Ｐゴシック" charset="-128"/>
                <a:cs typeface="ＭＳ Ｐゴシック" charset="-128"/>
              </a:rPr>
              <a:t>Same: </a:t>
            </a:r>
          </a:p>
          <a:p>
            <a:pPr>
              <a:defRPr/>
            </a:pPr>
            <a:r>
              <a:rPr lang="en-US" sz="1800" b="0">
                <a:latin typeface="Arial" charset="0"/>
                <a:ea typeface="ＭＳ Ｐゴシック" charset="-128"/>
                <a:cs typeface="ＭＳ Ｐゴシック" charset="-128"/>
              </a:rPr>
              <a:t>look at the</a:t>
            </a:r>
            <a:r>
              <a:rPr lang="en-US" sz="1800" b="0">
                <a:solidFill>
                  <a:srgbClr val="9F4BFF"/>
                </a:solidFill>
                <a:effectLst>
                  <a:outerShdw blurRad="38100" dist="38100" dir="2700000" algn="tl">
                    <a:srgbClr val="000000"/>
                  </a:outerShdw>
                </a:effectLst>
                <a:latin typeface="Arial" charset="0"/>
                <a:ea typeface="ＭＳ Ｐゴシック" charset="-128"/>
                <a:cs typeface="ＭＳ Ｐゴシック" charset="-128"/>
              </a:rPr>
              <a:t> </a:t>
            </a:r>
            <a:r>
              <a:rPr lang="en-US" sz="1800" b="0" i="1">
                <a:solidFill>
                  <a:schemeClr val="tx2"/>
                </a:solidFill>
                <a:latin typeface="Arial" charset="0"/>
                <a:ea typeface="ＭＳ Ｐゴシック" charset="-128"/>
                <a:cs typeface="ＭＳ Ｐゴシック" charset="-128"/>
              </a:rPr>
              <a:t>tam!</a:t>
            </a:r>
            <a:endParaRPr lang="en-US" sz="1800" b="0">
              <a:solidFill>
                <a:schemeClr val="accent2"/>
              </a:solidFill>
              <a:latin typeface="Arial" charset="0"/>
              <a:ea typeface="ＭＳ Ｐゴシック" charset="-128"/>
              <a:cs typeface="ＭＳ Ｐゴシック" charset="-128"/>
            </a:endParaRPr>
          </a:p>
        </p:txBody>
      </p:sp>
      <p:pic>
        <p:nvPicPr>
          <p:cNvPr id="1016838" name="Picture 8"/>
          <p:cNvPicPr>
            <a:picLocks noChangeAspect="1" noChangeArrowheads="1"/>
          </p:cNvPicPr>
          <p:nvPr/>
        </p:nvPicPr>
        <p:blipFill>
          <a:blip r:embed="rId3"/>
          <a:srcRect/>
          <a:stretch>
            <a:fillRect/>
          </a:stretch>
        </p:blipFill>
        <p:spPr bwMode="auto">
          <a:xfrm>
            <a:off x="6096000" y="5562600"/>
            <a:ext cx="831850" cy="862013"/>
          </a:xfrm>
          <a:prstGeom prst="rect">
            <a:avLst/>
          </a:prstGeom>
          <a:noFill/>
          <a:ln w="9525">
            <a:noFill/>
            <a:miter lim="800000"/>
            <a:headEnd/>
            <a:tailEnd/>
          </a:ln>
        </p:spPr>
      </p:pic>
      <p:sp>
        <p:nvSpPr>
          <p:cNvPr id="813065" name="Text Box 9"/>
          <p:cNvSpPr txBox="1">
            <a:spLocks noChangeArrowheads="1"/>
          </p:cNvSpPr>
          <p:nvPr/>
        </p:nvSpPr>
        <p:spPr bwMode="auto">
          <a:xfrm>
            <a:off x="5486400" y="4876800"/>
            <a:ext cx="1981200" cy="641350"/>
          </a:xfrm>
          <a:prstGeom prst="rect">
            <a:avLst/>
          </a:prstGeom>
          <a:noFill/>
          <a:ln w="9525">
            <a:noFill/>
            <a:miter lim="800000"/>
            <a:headEnd/>
            <a:tailEnd/>
          </a:ln>
        </p:spPr>
        <p:txBody>
          <a:bodyPr>
            <a:prstTxWarp prst="textNoShape">
              <a:avLst/>
            </a:prstTxWarp>
            <a:spAutoFit/>
          </a:bodyPr>
          <a:lstStyle/>
          <a:p>
            <a:pPr>
              <a:defRPr/>
            </a:pPr>
            <a:r>
              <a:rPr lang="en-US" sz="1800" b="0">
                <a:latin typeface="Arial" charset="0"/>
                <a:ea typeface="ＭＳ Ｐゴシック" charset="-128"/>
                <a:cs typeface="ＭＳ Ｐゴシック" charset="-128"/>
              </a:rPr>
              <a:t>Switch: </a:t>
            </a:r>
          </a:p>
          <a:p>
            <a:pPr>
              <a:defRPr/>
            </a:pPr>
            <a:r>
              <a:rPr lang="en-US" sz="1800" b="0">
                <a:latin typeface="Arial" charset="0"/>
                <a:ea typeface="ＭＳ Ｐゴシック" charset="-128"/>
                <a:cs typeface="ＭＳ Ｐゴシック" charset="-128"/>
              </a:rPr>
              <a:t>look at the</a:t>
            </a:r>
            <a:r>
              <a:rPr lang="en-US" sz="1800" b="0">
                <a:solidFill>
                  <a:srgbClr val="9F4BFF"/>
                </a:solidFill>
                <a:effectLst>
                  <a:outerShdw blurRad="38100" dist="38100" dir="2700000" algn="tl">
                    <a:srgbClr val="000000"/>
                  </a:outerShdw>
                </a:effectLst>
                <a:latin typeface="Arial" charset="0"/>
                <a:ea typeface="ＭＳ Ｐゴシック" charset="-128"/>
                <a:cs typeface="ＭＳ Ｐゴシック" charset="-128"/>
              </a:rPr>
              <a:t> </a:t>
            </a:r>
            <a:r>
              <a:rPr lang="en-US" sz="1800" b="0" i="1">
                <a:solidFill>
                  <a:schemeClr val="folHlink"/>
                </a:solidFill>
                <a:latin typeface="Arial" charset="0"/>
                <a:ea typeface="ＭＳ Ｐゴシック" charset="-128"/>
                <a:cs typeface="ＭＳ Ｐゴシック" charset="-128"/>
              </a:rPr>
              <a:t>taam!</a:t>
            </a:r>
            <a:endParaRPr lang="en-US" sz="1800" b="0">
              <a:solidFill>
                <a:schemeClr val="accent2"/>
              </a:solidFill>
              <a:latin typeface="Arial" charset="0"/>
              <a:ea typeface="ＭＳ Ｐゴシック" charset="-128"/>
              <a:cs typeface="ＭＳ Ｐゴシック" charset="-128"/>
            </a:endParaRPr>
          </a:p>
        </p:txBody>
      </p:sp>
      <p:sp>
        <p:nvSpPr>
          <p:cNvPr id="1016840" name="Freeform 10"/>
          <p:cNvSpPr>
            <a:spLocks/>
          </p:cNvSpPr>
          <p:nvPr/>
        </p:nvSpPr>
        <p:spPr bwMode="auto">
          <a:xfrm>
            <a:off x="41148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6841" name="Freeform 11"/>
          <p:cNvSpPr>
            <a:spLocks/>
          </p:cNvSpPr>
          <p:nvPr/>
        </p:nvSpPr>
        <p:spPr bwMode="auto">
          <a:xfrm>
            <a:off x="40386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6842" name="Freeform 12"/>
          <p:cNvSpPr>
            <a:spLocks/>
          </p:cNvSpPr>
          <p:nvPr/>
        </p:nvSpPr>
        <p:spPr bwMode="auto">
          <a:xfrm>
            <a:off x="3644900" y="56388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6843" name="Freeform 13"/>
          <p:cNvSpPr>
            <a:spLocks/>
          </p:cNvSpPr>
          <p:nvPr/>
        </p:nvSpPr>
        <p:spPr bwMode="auto">
          <a:xfrm>
            <a:off x="3581400" y="57150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6844" name="Freeform 14"/>
          <p:cNvSpPr>
            <a:spLocks/>
          </p:cNvSpPr>
          <p:nvPr/>
        </p:nvSpPr>
        <p:spPr bwMode="auto">
          <a:xfrm>
            <a:off x="67056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6845" name="Freeform 15"/>
          <p:cNvSpPr>
            <a:spLocks/>
          </p:cNvSpPr>
          <p:nvPr/>
        </p:nvSpPr>
        <p:spPr bwMode="auto">
          <a:xfrm>
            <a:off x="66294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6846" name="Freeform 16"/>
          <p:cNvSpPr>
            <a:spLocks/>
          </p:cNvSpPr>
          <p:nvPr/>
        </p:nvSpPr>
        <p:spPr bwMode="auto">
          <a:xfrm>
            <a:off x="6235700" y="56388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6847" name="Freeform 17"/>
          <p:cNvSpPr>
            <a:spLocks/>
          </p:cNvSpPr>
          <p:nvPr/>
        </p:nvSpPr>
        <p:spPr bwMode="auto">
          <a:xfrm>
            <a:off x="6172200" y="57150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6848" name="Text Box 18"/>
          <p:cNvSpPr txBox="1">
            <a:spLocks noChangeArrowheads="1"/>
          </p:cNvSpPr>
          <p:nvPr/>
        </p:nvSpPr>
        <p:spPr bwMode="auto">
          <a:xfrm>
            <a:off x="1600200" y="54102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
        <p:nvSpPr>
          <p:cNvPr id="1016849" name="Line 27"/>
          <p:cNvSpPr>
            <a:spLocks noChangeShapeType="1"/>
          </p:cNvSpPr>
          <p:nvPr/>
        </p:nvSpPr>
        <p:spPr bwMode="auto">
          <a:xfrm>
            <a:off x="2286000" y="1524000"/>
            <a:ext cx="0" cy="1143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16850" name="Line 28"/>
          <p:cNvSpPr>
            <a:spLocks noChangeShapeType="1"/>
          </p:cNvSpPr>
          <p:nvPr/>
        </p:nvSpPr>
        <p:spPr bwMode="auto">
          <a:xfrm>
            <a:off x="2286000" y="2667000"/>
            <a:ext cx="518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16851" name="Text Box 29"/>
          <p:cNvSpPr txBox="1">
            <a:spLocks noChangeArrowheads="1"/>
          </p:cNvSpPr>
          <p:nvPr/>
        </p:nvSpPr>
        <p:spPr bwMode="auto">
          <a:xfrm>
            <a:off x="152400" y="1600200"/>
            <a:ext cx="2057400" cy="7016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Frequency of sound in input</a:t>
            </a:r>
            <a:endParaRPr lang="en-US" b="0">
              <a:solidFill>
                <a:schemeClr val="folHlink"/>
              </a:solidFill>
            </a:endParaRPr>
          </a:p>
        </p:txBody>
      </p:sp>
      <p:sp>
        <p:nvSpPr>
          <p:cNvPr id="1016852" name="Text Box 30"/>
          <p:cNvSpPr txBox="1">
            <a:spLocks noChangeArrowheads="1"/>
          </p:cNvSpPr>
          <p:nvPr/>
        </p:nvSpPr>
        <p:spPr bwMode="auto">
          <a:xfrm>
            <a:off x="2895600" y="2743200"/>
            <a:ext cx="2590800" cy="3968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Vowel duration</a:t>
            </a:r>
          </a:p>
        </p:txBody>
      </p:sp>
      <p:sp>
        <p:nvSpPr>
          <p:cNvPr id="1016853" name="Text Box 31"/>
          <p:cNvSpPr txBox="1">
            <a:spLocks noChangeArrowheads="1"/>
          </p:cNvSpPr>
          <p:nvPr/>
        </p:nvSpPr>
        <p:spPr bwMode="auto">
          <a:xfrm>
            <a:off x="1981200" y="2667000"/>
            <a:ext cx="381000" cy="366713"/>
          </a:xfrm>
          <a:prstGeom prst="rect">
            <a:avLst/>
          </a:prstGeom>
          <a:noFill/>
          <a:ln w="9525">
            <a:noFill/>
            <a:miter lim="800000"/>
            <a:headEnd/>
            <a:tailEnd/>
          </a:ln>
        </p:spPr>
        <p:txBody>
          <a:bodyPr>
            <a:prstTxWarp prst="textNoShape">
              <a:avLst/>
            </a:prstTxWarp>
            <a:spAutoFit/>
          </a:bodyPr>
          <a:lstStyle/>
          <a:p>
            <a:r>
              <a:rPr lang="en-US" sz="1800" b="0"/>
              <a:t>0</a:t>
            </a:r>
            <a:endParaRPr lang="en-US" sz="1800" b="0">
              <a:solidFill>
                <a:schemeClr val="tx2"/>
              </a:solidFill>
            </a:endParaRPr>
          </a:p>
        </p:txBody>
      </p:sp>
      <p:sp>
        <p:nvSpPr>
          <p:cNvPr id="1016854" name="Freeform 32"/>
          <p:cNvSpPr>
            <a:spLocks/>
          </p:cNvSpPr>
          <p:nvPr/>
        </p:nvSpPr>
        <p:spPr bwMode="auto">
          <a:xfrm>
            <a:off x="2362200" y="1968500"/>
            <a:ext cx="1295400" cy="698500"/>
          </a:xfrm>
          <a:custGeom>
            <a:avLst/>
            <a:gdLst>
              <a:gd name="T0" fmla="*/ 0 w 816"/>
              <a:gd name="T1" fmla="*/ 628740013 h 776"/>
              <a:gd name="T2" fmla="*/ 362902500 w 816"/>
              <a:gd name="T3" fmla="*/ 589849045 h 776"/>
              <a:gd name="T4" fmla="*/ 604837500 w 816"/>
              <a:gd name="T5" fmla="*/ 473175242 h 776"/>
              <a:gd name="T6" fmla="*/ 1088707500 w 816"/>
              <a:gd name="T7" fmla="*/ 6481828 h 776"/>
              <a:gd name="T8" fmla="*/ 1572577500 w 816"/>
              <a:gd name="T9" fmla="*/ 434284274 h 776"/>
              <a:gd name="T10" fmla="*/ 2056447500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prstDash val="sysDot"/>
            <a:round/>
            <a:headEnd/>
            <a:tailEnd/>
          </a:ln>
        </p:spPr>
        <p:txBody>
          <a:bodyPr wrap="none" anchor="ctr">
            <a:prstTxWarp prst="textNoShape">
              <a:avLst/>
            </a:prstTxWarp>
          </a:bodyPr>
          <a:lstStyle/>
          <a:p>
            <a:endParaRPr lang="en-US"/>
          </a:p>
        </p:txBody>
      </p:sp>
      <p:sp>
        <p:nvSpPr>
          <p:cNvPr id="1016855" name="Freeform 33"/>
          <p:cNvSpPr>
            <a:spLocks/>
          </p:cNvSpPr>
          <p:nvPr/>
        </p:nvSpPr>
        <p:spPr bwMode="auto">
          <a:xfrm>
            <a:off x="5715000" y="1981200"/>
            <a:ext cx="1295400" cy="698500"/>
          </a:xfrm>
          <a:custGeom>
            <a:avLst/>
            <a:gdLst>
              <a:gd name="T0" fmla="*/ 0 w 816"/>
              <a:gd name="T1" fmla="*/ 628740013 h 776"/>
              <a:gd name="T2" fmla="*/ 362902500 w 816"/>
              <a:gd name="T3" fmla="*/ 589849045 h 776"/>
              <a:gd name="T4" fmla="*/ 604837500 w 816"/>
              <a:gd name="T5" fmla="*/ 473175242 h 776"/>
              <a:gd name="T6" fmla="*/ 1088707500 w 816"/>
              <a:gd name="T7" fmla="*/ 6481828 h 776"/>
              <a:gd name="T8" fmla="*/ 1572577500 w 816"/>
              <a:gd name="T9" fmla="*/ 434284274 h 776"/>
              <a:gd name="T10" fmla="*/ 2056447500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prstDash val="sysDot"/>
            <a:round/>
            <a:headEnd/>
            <a:tailEnd/>
          </a:ln>
        </p:spPr>
        <p:txBody>
          <a:bodyPr wrap="none" anchor="ctr">
            <a:prstTxWarp prst="textNoShape">
              <a:avLst/>
            </a:prstTxWarp>
          </a:bodyPr>
          <a:lstStyle/>
          <a:p>
            <a:endParaRPr lang="en-US"/>
          </a:p>
        </p:txBody>
      </p:sp>
      <p:sp>
        <p:nvSpPr>
          <p:cNvPr id="1016856" name="Freeform 34"/>
          <p:cNvSpPr>
            <a:spLocks/>
          </p:cNvSpPr>
          <p:nvPr/>
        </p:nvSpPr>
        <p:spPr bwMode="auto">
          <a:xfrm>
            <a:off x="2667000" y="1981200"/>
            <a:ext cx="2971800" cy="698500"/>
          </a:xfrm>
          <a:custGeom>
            <a:avLst/>
            <a:gdLst>
              <a:gd name="T0" fmla="*/ 0 w 816"/>
              <a:gd name="T1" fmla="*/ 628740013 h 776"/>
              <a:gd name="T2" fmla="*/ 1909945996 w 816"/>
              <a:gd name="T3" fmla="*/ 589849045 h 776"/>
              <a:gd name="T4" fmla="*/ 2147483647 w 816"/>
              <a:gd name="T5" fmla="*/ 473175242 h 776"/>
              <a:gd name="T6" fmla="*/ 2147483647 w 816"/>
              <a:gd name="T7" fmla="*/ 6481828 h 776"/>
              <a:gd name="T8" fmla="*/ 2147483647 w 816"/>
              <a:gd name="T9" fmla="*/ 434284274 h 776"/>
              <a:gd name="T10" fmla="*/ 2147483647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p>
        </p:txBody>
      </p:sp>
      <p:sp>
        <p:nvSpPr>
          <p:cNvPr id="1016857" name="Freeform 35"/>
          <p:cNvSpPr>
            <a:spLocks/>
          </p:cNvSpPr>
          <p:nvPr/>
        </p:nvSpPr>
        <p:spPr bwMode="auto">
          <a:xfrm>
            <a:off x="3276600" y="1981200"/>
            <a:ext cx="3124200" cy="698500"/>
          </a:xfrm>
          <a:custGeom>
            <a:avLst/>
            <a:gdLst>
              <a:gd name="T0" fmla="*/ 0 w 816"/>
              <a:gd name="T1" fmla="*/ 628740013 h 776"/>
              <a:gd name="T2" fmla="*/ 2110860370 w 816"/>
              <a:gd name="T3" fmla="*/ 589849045 h 776"/>
              <a:gd name="T4" fmla="*/ 2147483647 w 816"/>
              <a:gd name="T5" fmla="*/ 473175242 h 776"/>
              <a:gd name="T6" fmla="*/ 2147483647 w 816"/>
              <a:gd name="T7" fmla="*/ 6481828 h 776"/>
              <a:gd name="T8" fmla="*/ 2147483647 w 816"/>
              <a:gd name="T9" fmla="*/ 434284274 h 776"/>
              <a:gd name="T10" fmla="*/ 2147483647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p>
        </p:txBody>
      </p:sp>
      <p:sp>
        <p:nvSpPr>
          <p:cNvPr id="1016858" name="Oval 36"/>
          <p:cNvSpPr>
            <a:spLocks noChangeArrowheads="1"/>
          </p:cNvSpPr>
          <p:nvPr/>
        </p:nvSpPr>
        <p:spPr bwMode="auto">
          <a:xfrm>
            <a:off x="4114800" y="1905000"/>
            <a:ext cx="228600" cy="228600"/>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a:p>
        </p:txBody>
      </p:sp>
      <p:sp>
        <p:nvSpPr>
          <p:cNvPr id="1016859" name="Oval 37"/>
          <p:cNvSpPr>
            <a:spLocks noChangeArrowheads="1"/>
          </p:cNvSpPr>
          <p:nvPr/>
        </p:nvSpPr>
        <p:spPr bwMode="auto">
          <a:xfrm>
            <a:off x="4876800" y="1905000"/>
            <a:ext cx="228600" cy="228600"/>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a:p>
        </p:txBody>
      </p:sp>
      <p:sp>
        <p:nvSpPr>
          <p:cNvPr id="1016860" name="Text Box 38"/>
          <p:cNvSpPr txBox="1">
            <a:spLocks noChangeArrowheads="1"/>
          </p:cNvSpPr>
          <p:nvPr/>
        </p:nvSpPr>
        <p:spPr bwMode="auto">
          <a:xfrm>
            <a:off x="4038600" y="32004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Dutch kids</a:t>
            </a:r>
          </a:p>
        </p:txBody>
      </p:sp>
      <p:sp>
        <p:nvSpPr>
          <p:cNvPr id="1016861" name="Text Box 39"/>
          <p:cNvSpPr txBox="1">
            <a:spLocks noChangeArrowheads="1"/>
          </p:cNvSpPr>
          <p:nvPr/>
        </p:nvSpPr>
        <p:spPr bwMode="auto">
          <a:xfrm>
            <a:off x="3276600" y="35814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5.92 sec</a:t>
            </a:r>
          </a:p>
        </p:txBody>
      </p:sp>
      <p:sp>
        <p:nvSpPr>
          <p:cNvPr id="1016862" name="Text Box 40"/>
          <p:cNvSpPr txBox="1">
            <a:spLocks noChangeArrowheads="1"/>
          </p:cNvSpPr>
          <p:nvPr/>
        </p:nvSpPr>
        <p:spPr bwMode="auto">
          <a:xfrm>
            <a:off x="5334000" y="35814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8.16 sec</a:t>
            </a:r>
          </a:p>
        </p:txBody>
      </p:sp>
      <p:sp>
        <p:nvSpPr>
          <p:cNvPr id="1016863" name="Text Box 41"/>
          <p:cNvSpPr txBox="1">
            <a:spLocks noChangeArrowheads="1"/>
          </p:cNvSpPr>
          <p:nvPr/>
        </p:nvSpPr>
        <p:spPr bwMode="auto">
          <a:xfrm>
            <a:off x="4114800" y="4114800"/>
            <a:ext cx="16764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English kids</a:t>
            </a:r>
          </a:p>
        </p:txBody>
      </p:sp>
      <p:sp>
        <p:nvSpPr>
          <p:cNvPr id="1016864" name="Text Box 42"/>
          <p:cNvSpPr txBox="1">
            <a:spLocks noChangeArrowheads="1"/>
          </p:cNvSpPr>
          <p:nvPr/>
        </p:nvSpPr>
        <p:spPr bwMode="auto">
          <a:xfrm>
            <a:off x="3352800" y="44958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7.34 sec</a:t>
            </a:r>
          </a:p>
        </p:txBody>
      </p:sp>
      <p:sp>
        <p:nvSpPr>
          <p:cNvPr id="1016865" name="Text Box 43"/>
          <p:cNvSpPr txBox="1">
            <a:spLocks noChangeArrowheads="1"/>
          </p:cNvSpPr>
          <p:nvPr/>
        </p:nvSpPr>
        <p:spPr bwMode="auto">
          <a:xfrm>
            <a:off x="5410200" y="44958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8.04 sec</a:t>
            </a:r>
          </a:p>
        </p:txBody>
      </p:sp>
      <p:sp>
        <p:nvSpPr>
          <p:cNvPr id="1016866" name="Text Box 44"/>
          <p:cNvSpPr txBox="1">
            <a:spLocks noChangeArrowheads="1"/>
          </p:cNvSpPr>
          <p:nvPr/>
        </p:nvSpPr>
        <p:spPr bwMode="auto">
          <a:xfrm>
            <a:off x="7010400" y="3429000"/>
            <a:ext cx="1447800" cy="396875"/>
          </a:xfrm>
          <a:prstGeom prst="rect">
            <a:avLst/>
          </a:prstGeom>
          <a:noFill/>
          <a:ln w="9525">
            <a:noFill/>
            <a:miter lim="800000"/>
            <a:headEnd/>
            <a:tailEnd/>
          </a:ln>
        </p:spPr>
        <p:txBody>
          <a:bodyPr>
            <a:prstTxWarp prst="textNoShape">
              <a:avLst/>
            </a:prstTxWarp>
            <a:spAutoFit/>
          </a:bodyPr>
          <a:lstStyle/>
          <a:p>
            <a:r>
              <a:rPr lang="en-US" sz="2000" b="0"/>
              <a:t>difference</a:t>
            </a:r>
          </a:p>
        </p:txBody>
      </p:sp>
      <p:sp>
        <p:nvSpPr>
          <p:cNvPr id="1016867" name="Text Box 45"/>
          <p:cNvSpPr txBox="1">
            <a:spLocks noChangeArrowheads="1"/>
          </p:cNvSpPr>
          <p:nvPr/>
        </p:nvSpPr>
        <p:spPr bwMode="auto">
          <a:xfrm>
            <a:off x="7086600" y="4343400"/>
            <a:ext cx="1828800" cy="396875"/>
          </a:xfrm>
          <a:prstGeom prst="rect">
            <a:avLst/>
          </a:prstGeom>
          <a:noFill/>
          <a:ln w="9525">
            <a:noFill/>
            <a:miter lim="800000"/>
            <a:headEnd/>
            <a:tailEnd/>
          </a:ln>
        </p:spPr>
        <p:txBody>
          <a:bodyPr>
            <a:prstTxWarp prst="textNoShape">
              <a:avLst/>
            </a:prstTxWarp>
            <a:spAutoFit/>
          </a:bodyPr>
          <a:lstStyle/>
          <a:p>
            <a:r>
              <a:rPr lang="en-US" sz="2000" b="0"/>
              <a:t>no difference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8882" name="Rectangle 4"/>
          <p:cNvSpPr>
            <a:spLocks noGrp="1" noChangeArrowheads="1"/>
          </p:cNvSpPr>
          <p:nvPr>
            <p:ph type="title" idx="4294967295"/>
          </p:nvPr>
        </p:nvSpPr>
        <p:spPr>
          <a:xfrm>
            <a:off x="0" y="0"/>
            <a:ext cx="9144000" cy="1143000"/>
          </a:xfrm>
          <a:noFill/>
        </p:spPr>
        <p:txBody>
          <a:bodyPr/>
          <a:lstStyle/>
          <a:p>
            <a:r>
              <a:rPr lang="en-US" sz="3200"/>
              <a:t>Dietrich, Swingley, &amp; Werker (2007)</a:t>
            </a:r>
          </a:p>
        </p:txBody>
      </p:sp>
      <p:sp>
        <p:nvSpPr>
          <p:cNvPr id="1018883" name="Text Box 5"/>
          <p:cNvSpPr txBox="1">
            <a:spLocks noChangeArrowheads="1"/>
          </p:cNvSpPr>
          <p:nvPr/>
        </p:nvSpPr>
        <p:spPr bwMode="auto">
          <a:xfrm>
            <a:off x="152400" y="1066800"/>
            <a:ext cx="8991600" cy="396875"/>
          </a:xfrm>
          <a:prstGeom prst="rect">
            <a:avLst/>
          </a:prstGeom>
          <a:noFill/>
          <a:ln w="9525">
            <a:noFill/>
            <a:miter lim="800000"/>
            <a:headEnd/>
            <a:tailEnd/>
          </a:ln>
        </p:spPr>
        <p:txBody>
          <a:bodyPr>
            <a:prstTxWarp prst="textNoShape">
              <a:avLst/>
            </a:prstTxWarp>
            <a:spAutoFit/>
          </a:bodyPr>
          <a:lstStyle/>
          <a:p>
            <a:r>
              <a:rPr lang="en-US" sz="2000" b="0"/>
              <a:t>Experiment 3: Testing English and Dutch kids on </a:t>
            </a:r>
            <a:r>
              <a:rPr lang="en-US" sz="2000" b="0">
                <a:solidFill>
                  <a:schemeClr val="bg2"/>
                </a:solidFill>
              </a:rPr>
              <a:t>vowel quality contrast (a/e)</a:t>
            </a:r>
            <a:endParaRPr lang="en-US" sz="2000" b="0">
              <a:solidFill>
                <a:srgbClr val="7EA2FF"/>
              </a:solidFill>
            </a:endParaRPr>
          </a:p>
        </p:txBody>
      </p:sp>
      <p:pic>
        <p:nvPicPr>
          <p:cNvPr id="1018884" name="Picture 6"/>
          <p:cNvPicPr>
            <a:picLocks noChangeAspect="1" noChangeArrowheads="1"/>
          </p:cNvPicPr>
          <p:nvPr/>
        </p:nvPicPr>
        <p:blipFill>
          <a:blip r:embed="rId3"/>
          <a:srcRect/>
          <a:stretch>
            <a:fillRect/>
          </a:stretch>
        </p:blipFill>
        <p:spPr bwMode="auto">
          <a:xfrm>
            <a:off x="3505200" y="5562600"/>
            <a:ext cx="831850" cy="862013"/>
          </a:xfrm>
          <a:prstGeom prst="rect">
            <a:avLst/>
          </a:prstGeom>
          <a:noFill/>
          <a:ln w="9525">
            <a:noFill/>
            <a:miter lim="800000"/>
            <a:headEnd/>
            <a:tailEnd/>
          </a:ln>
        </p:spPr>
      </p:pic>
      <p:pic>
        <p:nvPicPr>
          <p:cNvPr id="1018885" name="Picture 8"/>
          <p:cNvPicPr>
            <a:picLocks noChangeAspect="1" noChangeArrowheads="1"/>
          </p:cNvPicPr>
          <p:nvPr/>
        </p:nvPicPr>
        <p:blipFill>
          <a:blip r:embed="rId3"/>
          <a:srcRect/>
          <a:stretch>
            <a:fillRect/>
          </a:stretch>
        </p:blipFill>
        <p:spPr bwMode="auto">
          <a:xfrm>
            <a:off x="6096000" y="5562600"/>
            <a:ext cx="831850" cy="862013"/>
          </a:xfrm>
          <a:prstGeom prst="rect">
            <a:avLst/>
          </a:prstGeom>
          <a:noFill/>
          <a:ln w="9525">
            <a:noFill/>
            <a:miter lim="800000"/>
            <a:headEnd/>
            <a:tailEnd/>
          </a:ln>
        </p:spPr>
      </p:pic>
      <p:sp>
        <p:nvSpPr>
          <p:cNvPr id="1018886" name="Freeform 10"/>
          <p:cNvSpPr>
            <a:spLocks/>
          </p:cNvSpPr>
          <p:nvPr/>
        </p:nvSpPr>
        <p:spPr bwMode="auto">
          <a:xfrm>
            <a:off x="41148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8887" name="Freeform 11"/>
          <p:cNvSpPr>
            <a:spLocks/>
          </p:cNvSpPr>
          <p:nvPr/>
        </p:nvSpPr>
        <p:spPr bwMode="auto">
          <a:xfrm>
            <a:off x="40386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8888" name="Freeform 12"/>
          <p:cNvSpPr>
            <a:spLocks/>
          </p:cNvSpPr>
          <p:nvPr/>
        </p:nvSpPr>
        <p:spPr bwMode="auto">
          <a:xfrm>
            <a:off x="3644900" y="56388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8889" name="Freeform 13"/>
          <p:cNvSpPr>
            <a:spLocks/>
          </p:cNvSpPr>
          <p:nvPr/>
        </p:nvSpPr>
        <p:spPr bwMode="auto">
          <a:xfrm>
            <a:off x="3581400" y="57150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8890" name="Freeform 14"/>
          <p:cNvSpPr>
            <a:spLocks/>
          </p:cNvSpPr>
          <p:nvPr/>
        </p:nvSpPr>
        <p:spPr bwMode="auto">
          <a:xfrm>
            <a:off x="67056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8891" name="Freeform 15"/>
          <p:cNvSpPr>
            <a:spLocks/>
          </p:cNvSpPr>
          <p:nvPr/>
        </p:nvSpPr>
        <p:spPr bwMode="auto">
          <a:xfrm>
            <a:off x="6629400" y="5638800"/>
            <a:ext cx="76200" cy="228600"/>
          </a:xfrm>
          <a:custGeom>
            <a:avLst/>
            <a:gdLst>
              <a:gd name="T0" fmla="*/ 0 w 48"/>
              <a:gd name="T1" fmla="*/ 0 h 144"/>
              <a:gd name="T2" fmla="*/ 120967500 w 48"/>
              <a:gd name="T3" fmla="*/ 241935000 h 144"/>
              <a:gd name="T4" fmla="*/ 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8892" name="Freeform 16"/>
          <p:cNvSpPr>
            <a:spLocks/>
          </p:cNvSpPr>
          <p:nvPr/>
        </p:nvSpPr>
        <p:spPr bwMode="auto">
          <a:xfrm>
            <a:off x="6235700" y="56388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8893" name="Freeform 17"/>
          <p:cNvSpPr>
            <a:spLocks/>
          </p:cNvSpPr>
          <p:nvPr/>
        </p:nvSpPr>
        <p:spPr bwMode="auto">
          <a:xfrm>
            <a:off x="6172200" y="5715000"/>
            <a:ext cx="88900" cy="228600"/>
          </a:xfrm>
          <a:custGeom>
            <a:avLst/>
            <a:gdLst>
              <a:gd name="T0" fmla="*/ 20161250 w 56"/>
              <a:gd name="T1" fmla="*/ 0 h 144"/>
              <a:gd name="T2" fmla="*/ 20161250 w 56"/>
              <a:gd name="T3" fmla="*/ 120967500 h 144"/>
              <a:gd name="T4" fmla="*/ 14112875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1018894" name="Text Box 18"/>
          <p:cNvSpPr txBox="1">
            <a:spLocks noChangeArrowheads="1"/>
          </p:cNvSpPr>
          <p:nvPr/>
        </p:nvSpPr>
        <p:spPr bwMode="auto">
          <a:xfrm>
            <a:off x="1600200" y="54102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
        <p:nvSpPr>
          <p:cNvPr id="1018895" name="Line 19"/>
          <p:cNvSpPr>
            <a:spLocks noChangeShapeType="1"/>
          </p:cNvSpPr>
          <p:nvPr/>
        </p:nvSpPr>
        <p:spPr bwMode="auto">
          <a:xfrm>
            <a:off x="2286000" y="1524000"/>
            <a:ext cx="0" cy="1143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18896" name="Line 20"/>
          <p:cNvSpPr>
            <a:spLocks noChangeShapeType="1"/>
          </p:cNvSpPr>
          <p:nvPr/>
        </p:nvSpPr>
        <p:spPr bwMode="auto">
          <a:xfrm>
            <a:off x="2286000" y="2667000"/>
            <a:ext cx="518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18897" name="Text Box 21"/>
          <p:cNvSpPr txBox="1">
            <a:spLocks noChangeArrowheads="1"/>
          </p:cNvSpPr>
          <p:nvPr/>
        </p:nvSpPr>
        <p:spPr bwMode="auto">
          <a:xfrm>
            <a:off x="152400" y="1600200"/>
            <a:ext cx="2057400" cy="7016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Frequency of sound in input</a:t>
            </a:r>
            <a:endParaRPr lang="en-US" b="0">
              <a:solidFill>
                <a:schemeClr val="folHlink"/>
              </a:solidFill>
            </a:endParaRPr>
          </a:p>
        </p:txBody>
      </p:sp>
      <p:sp>
        <p:nvSpPr>
          <p:cNvPr id="1018898" name="Text Box 22"/>
          <p:cNvSpPr txBox="1">
            <a:spLocks noChangeArrowheads="1"/>
          </p:cNvSpPr>
          <p:nvPr/>
        </p:nvSpPr>
        <p:spPr bwMode="auto">
          <a:xfrm>
            <a:off x="2895600" y="2743200"/>
            <a:ext cx="2590800" cy="3968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Vowel duration</a:t>
            </a:r>
          </a:p>
        </p:txBody>
      </p:sp>
      <p:sp>
        <p:nvSpPr>
          <p:cNvPr id="1018899" name="Text Box 23"/>
          <p:cNvSpPr txBox="1">
            <a:spLocks noChangeArrowheads="1"/>
          </p:cNvSpPr>
          <p:nvPr/>
        </p:nvSpPr>
        <p:spPr bwMode="auto">
          <a:xfrm>
            <a:off x="1981200" y="2667000"/>
            <a:ext cx="381000" cy="366713"/>
          </a:xfrm>
          <a:prstGeom prst="rect">
            <a:avLst/>
          </a:prstGeom>
          <a:noFill/>
          <a:ln w="9525">
            <a:noFill/>
            <a:miter lim="800000"/>
            <a:headEnd/>
            <a:tailEnd/>
          </a:ln>
        </p:spPr>
        <p:txBody>
          <a:bodyPr>
            <a:prstTxWarp prst="textNoShape">
              <a:avLst/>
            </a:prstTxWarp>
            <a:spAutoFit/>
          </a:bodyPr>
          <a:lstStyle/>
          <a:p>
            <a:r>
              <a:rPr lang="en-US" sz="1800" b="0"/>
              <a:t>0</a:t>
            </a:r>
            <a:endParaRPr lang="en-US" sz="1800" b="0">
              <a:solidFill>
                <a:schemeClr val="tx2"/>
              </a:solidFill>
            </a:endParaRPr>
          </a:p>
        </p:txBody>
      </p:sp>
      <p:sp>
        <p:nvSpPr>
          <p:cNvPr id="1018900" name="Freeform 24"/>
          <p:cNvSpPr>
            <a:spLocks/>
          </p:cNvSpPr>
          <p:nvPr/>
        </p:nvSpPr>
        <p:spPr bwMode="auto">
          <a:xfrm>
            <a:off x="2362200" y="1968500"/>
            <a:ext cx="1295400" cy="698500"/>
          </a:xfrm>
          <a:custGeom>
            <a:avLst/>
            <a:gdLst>
              <a:gd name="T0" fmla="*/ 0 w 816"/>
              <a:gd name="T1" fmla="*/ 628740013 h 776"/>
              <a:gd name="T2" fmla="*/ 362902500 w 816"/>
              <a:gd name="T3" fmla="*/ 589849045 h 776"/>
              <a:gd name="T4" fmla="*/ 604837500 w 816"/>
              <a:gd name="T5" fmla="*/ 473175242 h 776"/>
              <a:gd name="T6" fmla="*/ 1088707500 w 816"/>
              <a:gd name="T7" fmla="*/ 6481828 h 776"/>
              <a:gd name="T8" fmla="*/ 1572577500 w 816"/>
              <a:gd name="T9" fmla="*/ 434284274 h 776"/>
              <a:gd name="T10" fmla="*/ 2056447500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1018901" name="Freeform 25"/>
          <p:cNvSpPr>
            <a:spLocks/>
          </p:cNvSpPr>
          <p:nvPr/>
        </p:nvSpPr>
        <p:spPr bwMode="auto">
          <a:xfrm>
            <a:off x="5715000" y="1981200"/>
            <a:ext cx="1295400" cy="698500"/>
          </a:xfrm>
          <a:custGeom>
            <a:avLst/>
            <a:gdLst>
              <a:gd name="T0" fmla="*/ 0 w 816"/>
              <a:gd name="T1" fmla="*/ 628740013 h 776"/>
              <a:gd name="T2" fmla="*/ 362902500 w 816"/>
              <a:gd name="T3" fmla="*/ 589849045 h 776"/>
              <a:gd name="T4" fmla="*/ 604837500 w 816"/>
              <a:gd name="T5" fmla="*/ 473175242 h 776"/>
              <a:gd name="T6" fmla="*/ 1088707500 w 816"/>
              <a:gd name="T7" fmla="*/ 6481828 h 776"/>
              <a:gd name="T8" fmla="*/ 1572577500 w 816"/>
              <a:gd name="T9" fmla="*/ 434284274 h 776"/>
              <a:gd name="T10" fmla="*/ 2056447500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1018902" name="Freeform 26"/>
          <p:cNvSpPr>
            <a:spLocks/>
          </p:cNvSpPr>
          <p:nvPr/>
        </p:nvSpPr>
        <p:spPr bwMode="auto">
          <a:xfrm>
            <a:off x="2667000" y="1981200"/>
            <a:ext cx="1066800" cy="698500"/>
          </a:xfrm>
          <a:custGeom>
            <a:avLst/>
            <a:gdLst>
              <a:gd name="T0" fmla="*/ 0 w 816"/>
              <a:gd name="T1" fmla="*/ 628740013 h 776"/>
              <a:gd name="T2" fmla="*/ 246120957 w 816"/>
              <a:gd name="T3" fmla="*/ 589849045 h 776"/>
              <a:gd name="T4" fmla="*/ 410201596 w 816"/>
              <a:gd name="T5" fmla="*/ 473175242 h 776"/>
              <a:gd name="T6" fmla="*/ 738361565 w 816"/>
              <a:gd name="T7" fmla="*/ 6481828 h 776"/>
              <a:gd name="T8" fmla="*/ 1066522841 w 816"/>
              <a:gd name="T9" fmla="*/ 434284274 h 776"/>
              <a:gd name="T10" fmla="*/ 1394684118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1"/>
            </a:solidFill>
            <a:round/>
            <a:headEnd/>
            <a:tailEnd/>
          </a:ln>
        </p:spPr>
        <p:txBody>
          <a:bodyPr wrap="none" anchor="ctr">
            <a:prstTxWarp prst="textNoShape">
              <a:avLst/>
            </a:prstTxWarp>
          </a:bodyPr>
          <a:lstStyle/>
          <a:p>
            <a:endParaRPr lang="en-US"/>
          </a:p>
        </p:txBody>
      </p:sp>
      <p:sp>
        <p:nvSpPr>
          <p:cNvPr id="1018903" name="Freeform 27"/>
          <p:cNvSpPr>
            <a:spLocks/>
          </p:cNvSpPr>
          <p:nvPr/>
        </p:nvSpPr>
        <p:spPr bwMode="auto">
          <a:xfrm>
            <a:off x="5410200" y="1981200"/>
            <a:ext cx="1447800" cy="698500"/>
          </a:xfrm>
          <a:custGeom>
            <a:avLst/>
            <a:gdLst>
              <a:gd name="T0" fmla="*/ 0 w 816"/>
              <a:gd name="T1" fmla="*/ 628740013 h 776"/>
              <a:gd name="T2" fmla="*/ 453313987 w 816"/>
              <a:gd name="T3" fmla="*/ 589849045 h 776"/>
              <a:gd name="T4" fmla="*/ 755524494 w 816"/>
              <a:gd name="T5" fmla="*/ 473175242 h 776"/>
              <a:gd name="T6" fmla="*/ 1359941960 w 816"/>
              <a:gd name="T7" fmla="*/ 6481828 h 776"/>
              <a:gd name="T8" fmla="*/ 1964361201 w 816"/>
              <a:gd name="T9" fmla="*/ 434284274 h 776"/>
              <a:gd name="T10" fmla="*/ 2147483647 w 816"/>
              <a:gd name="T11" fmla="*/ 628740013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1"/>
            </a:solidFill>
            <a:round/>
            <a:headEnd/>
            <a:tailEnd/>
          </a:ln>
        </p:spPr>
        <p:txBody>
          <a:bodyPr wrap="none" anchor="ctr">
            <a:prstTxWarp prst="textNoShape">
              <a:avLst/>
            </a:prstTxWarp>
          </a:bodyPr>
          <a:lstStyle/>
          <a:p>
            <a:endParaRPr lang="en-US"/>
          </a:p>
        </p:txBody>
      </p:sp>
      <p:sp>
        <p:nvSpPr>
          <p:cNvPr id="1018904" name="Oval 28"/>
          <p:cNvSpPr>
            <a:spLocks noChangeArrowheads="1"/>
          </p:cNvSpPr>
          <p:nvPr/>
        </p:nvSpPr>
        <p:spPr bwMode="auto">
          <a:xfrm>
            <a:off x="3048000" y="1905000"/>
            <a:ext cx="228600" cy="228600"/>
          </a:xfrm>
          <a:prstGeom prst="ellipse">
            <a:avLst/>
          </a:prstGeom>
          <a:solidFill>
            <a:schemeClr val="bg2"/>
          </a:solidFill>
          <a:ln w="9525">
            <a:solidFill>
              <a:schemeClr val="bg2"/>
            </a:solidFill>
            <a:round/>
            <a:headEnd/>
            <a:tailEnd/>
          </a:ln>
        </p:spPr>
        <p:txBody>
          <a:bodyPr wrap="none" anchor="ctr">
            <a:prstTxWarp prst="textNoShape">
              <a:avLst/>
            </a:prstTxWarp>
          </a:bodyPr>
          <a:lstStyle/>
          <a:p>
            <a:endParaRPr lang="en-US"/>
          </a:p>
        </p:txBody>
      </p:sp>
      <p:sp>
        <p:nvSpPr>
          <p:cNvPr id="1018905" name="Oval 29"/>
          <p:cNvSpPr>
            <a:spLocks noChangeArrowheads="1"/>
          </p:cNvSpPr>
          <p:nvPr/>
        </p:nvSpPr>
        <p:spPr bwMode="auto">
          <a:xfrm>
            <a:off x="6172200" y="1905000"/>
            <a:ext cx="228600" cy="228600"/>
          </a:xfrm>
          <a:prstGeom prst="ellipse">
            <a:avLst/>
          </a:prstGeom>
          <a:solidFill>
            <a:schemeClr val="bg2"/>
          </a:solidFill>
          <a:ln w="9525">
            <a:solidFill>
              <a:schemeClr val="bg2"/>
            </a:solidFill>
            <a:round/>
            <a:headEnd/>
            <a:tailEnd/>
          </a:ln>
        </p:spPr>
        <p:txBody>
          <a:bodyPr wrap="none" anchor="ctr">
            <a:prstTxWarp prst="textNoShape">
              <a:avLst/>
            </a:prstTxWarp>
          </a:bodyPr>
          <a:lstStyle/>
          <a:p>
            <a:endParaRPr lang="en-US"/>
          </a:p>
        </p:txBody>
      </p:sp>
      <p:sp>
        <p:nvSpPr>
          <p:cNvPr id="1018906" name="Text Box 38"/>
          <p:cNvSpPr txBox="1">
            <a:spLocks noChangeArrowheads="1"/>
          </p:cNvSpPr>
          <p:nvPr/>
        </p:nvSpPr>
        <p:spPr bwMode="auto">
          <a:xfrm>
            <a:off x="4038600" y="32004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Dutch kids</a:t>
            </a:r>
          </a:p>
        </p:txBody>
      </p:sp>
      <p:sp>
        <p:nvSpPr>
          <p:cNvPr id="1018907" name="Text Box 39"/>
          <p:cNvSpPr txBox="1">
            <a:spLocks noChangeArrowheads="1"/>
          </p:cNvSpPr>
          <p:nvPr/>
        </p:nvSpPr>
        <p:spPr bwMode="auto">
          <a:xfrm>
            <a:off x="3276600" y="35814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4.08 sec</a:t>
            </a:r>
          </a:p>
        </p:txBody>
      </p:sp>
      <p:sp>
        <p:nvSpPr>
          <p:cNvPr id="1018908" name="Text Box 40"/>
          <p:cNvSpPr txBox="1">
            <a:spLocks noChangeArrowheads="1"/>
          </p:cNvSpPr>
          <p:nvPr/>
        </p:nvSpPr>
        <p:spPr bwMode="auto">
          <a:xfrm>
            <a:off x="5334000" y="35814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5.72 sec</a:t>
            </a:r>
          </a:p>
        </p:txBody>
      </p:sp>
      <p:sp>
        <p:nvSpPr>
          <p:cNvPr id="1018909" name="Text Box 41"/>
          <p:cNvSpPr txBox="1">
            <a:spLocks noChangeArrowheads="1"/>
          </p:cNvSpPr>
          <p:nvPr/>
        </p:nvSpPr>
        <p:spPr bwMode="auto">
          <a:xfrm>
            <a:off x="4114800" y="4114800"/>
            <a:ext cx="16764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English kids</a:t>
            </a:r>
          </a:p>
        </p:txBody>
      </p:sp>
      <p:sp>
        <p:nvSpPr>
          <p:cNvPr id="1018910" name="Text Box 42"/>
          <p:cNvSpPr txBox="1">
            <a:spLocks noChangeArrowheads="1"/>
          </p:cNvSpPr>
          <p:nvPr/>
        </p:nvSpPr>
        <p:spPr bwMode="auto">
          <a:xfrm>
            <a:off x="3352800" y="44958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6.31 sec</a:t>
            </a:r>
          </a:p>
        </p:txBody>
      </p:sp>
      <p:sp>
        <p:nvSpPr>
          <p:cNvPr id="1018911" name="Text Box 43"/>
          <p:cNvSpPr txBox="1">
            <a:spLocks noChangeArrowheads="1"/>
          </p:cNvSpPr>
          <p:nvPr/>
        </p:nvSpPr>
        <p:spPr bwMode="auto">
          <a:xfrm>
            <a:off x="5410200" y="4495800"/>
            <a:ext cx="14478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9.31 sec</a:t>
            </a:r>
          </a:p>
        </p:txBody>
      </p:sp>
      <p:sp>
        <p:nvSpPr>
          <p:cNvPr id="1018912" name="Text Box 44"/>
          <p:cNvSpPr txBox="1">
            <a:spLocks noChangeArrowheads="1"/>
          </p:cNvSpPr>
          <p:nvPr/>
        </p:nvSpPr>
        <p:spPr bwMode="auto">
          <a:xfrm>
            <a:off x="7010400" y="3429000"/>
            <a:ext cx="1447800" cy="396875"/>
          </a:xfrm>
          <a:prstGeom prst="rect">
            <a:avLst/>
          </a:prstGeom>
          <a:noFill/>
          <a:ln w="9525">
            <a:noFill/>
            <a:miter lim="800000"/>
            <a:headEnd/>
            <a:tailEnd/>
          </a:ln>
        </p:spPr>
        <p:txBody>
          <a:bodyPr>
            <a:prstTxWarp prst="textNoShape">
              <a:avLst/>
            </a:prstTxWarp>
            <a:spAutoFit/>
          </a:bodyPr>
          <a:lstStyle/>
          <a:p>
            <a:r>
              <a:rPr lang="en-US" sz="2000" b="0"/>
              <a:t>difference</a:t>
            </a:r>
          </a:p>
        </p:txBody>
      </p:sp>
      <p:sp>
        <p:nvSpPr>
          <p:cNvPr id="1018913" name="Text Box 45"/>
          <p:cNvSpPr txBox="1">
            <a:spLocks noChangeArrowheads="1"/>
          </p:cNvSpPr>
          <p:nvPr/>
        </p:nvSpPr>
        <p:spPr bwMode="auto">
          <a:xfrm>
            <a:off x="7086600" y="4343400"/>
            <a:ext cx="1828800" cy="396875"/>
          </a:xfrm>
          <a:prstGeom prst="rect">
            <a:avLst/>
          </a:prstGeom>
          <a:noFill/>
          <a:ln w="9525">
            <a:noFill/>
            <a:miter lim="800000"/>
            <a:headEnd/>
            <a:tailEnd/>
          </a:ln>
        </p:spPr>
        <p:txBody>
          <a:bodyPr>
            <a:prstTxWarp prst="textNoShape">
              <a:avLst/>
            </a:prstTxWarp>
            <a:spAutoFit/>
          </a:bodyPr>
          <a:lstStyle/>
          <a:p>
            <a:r>
              <a:rPr lang="en-US" sz="2000" b="0"/>
              <a:t>difference</a:t>
            </a:r>
          </a:p>
        </p:txBody>
      </p:sp>
      <p:sp>
        <p:nvSpPr>
          <p:cNvPr id="1018914" name="Text Box 46"/>
          <p:cNvSpPr txBox="1">
            <a:spLocks noChangeArrowheads="1"/>
          </p:cNvSpPr>
          <p:nvPr/>
        </p:nvSpPr>
        <p:spPr bwMode="auto">
          <a:xfrm>
            <a:off x="228600" y="3048000"/>
            <a:ext cx="2667000" cy="1920875"/>
          </a:xfrm>
          <a:prstGeom prst="rect">
            <a:avLst/>
          </a:prstGeom>
          <a:noFill/>
          <a:ln w="9525">
            <a:noFill/>
            <a:miter lim="800000"/>
            <a:headEnd/>
            <a:tailEnd/>
          </a:ln>
        </p:spPr>
        <p:txBody>
          <a:bodyPr>
            <a:prstTxWarp prst="textNoShape">
              <a:avLst/>
            </a:prstTxWarp>
            <a:spAutoFit/>
          </a:bodyPr>
          <a:lstStyle/>
          <a:p>
            <a:r>
              <a:rPr lang="en-US" sz="2000" b="0" i="1"/>
              <a:t>(This is a control condition to make sure English kids can do the task when the sound is contrastive for them)</a:t>
            </a:r>
            <a:endParaRPr lang="en-US" b="0" i="1"/>
          </a:p>
        </p:txBody>
      </p:sp>
      <p:sp>
        <p:nvSpPr>
          <p:cNvPr id="814127" name="Text Box 47"/>
          <p:cNvSpPr txBox="1">
            <a:spLocks noChangeArrowheads="1"/>
          </p:cNvSpPr>
          <p:nvPr/>
        </p:nvSpPr>
        <p:spPr bwMode="auto">
          <a:xfrm>
            <a:off x="3124200" y="4876800"/>
            <a:ext cx="1981200" cy="641350"/>
          </a:xfrm>
          <a:prstGeom prst="rect">
            <a:avLst/>
          </a:prstGeom>
          <a:noFill/>
          <a:ln w="9525">
            <a:noFill/>
            <a:miter lim="800000"/>
            <a:headEnd/>
            <a:tailEnd/>
          </a:ln>
        </p:spPr>
        <p:txBody>
          <a:bodyPr>
            <a:prstTxWarp prst="textNoShape">
              <a:avLst/>
            </a:prstTxWarp>
            <a:spAutoFit/>
          </a:bodyPr>
          <a:lstStyle/>
          <a:p>
            <a:pPr>
              <a:defRPr/>
            </a:pPr>
            <a:r>
              <a:rPr lang="en-US" sz="1800" b="0">
                <a:latin typeface="Arial" charset="0"/>
                <a:ea typeface="ＭＳ Ｐゴシック" charset="-128"/>
                <a:cs typeface="ＭＳ Ｐゴシック" charset="-128"/>
              </a:rPr>
              <a:t>Same: </a:t>
            </a:r>
          </a:p>
          <a:p>
            <a:pPr>
              <a:defRPr/>
            </a:pPr>
            <a:r>
              <a:rPr lang="en-US" sz="1800" b="0">
                <a:latin typeface="Arial" charset="0"/>
                <a:ea typeface="ＭＳ Ｐゴシック" charset="-128"/>
                <a:cs typeface="ＭＳ Ｐゴシック" charset="-128"/>
              </a:rPr>
              <a:t>look at the</a:t>
            </a:r>
            <a:r>
              <a:rPr lang="en-US" sz="1800" b="0">
                <a:solidFill>
                  <a:srgbClr val="9F4BFF"/>
                </a:solidFill>
                <a:effectLst>
                  <a:outerShdw blurRad="38100" dist="38100" dir="2700000" algn="tl">
                    <a:srgbClr val="000000"/>
                  </a:outerShdw>
                </a:effectLst>
                <a:latin typeface="Arial" charset="0"/>
                <a:ea typeface="ＭＳ Ｐゴシック" charset="-128"/>
                <a:cs typeface="ＭＳ Ｐゴシック" charset="-128"/>
              </a:rPr>
              <a:t> </a:t>
            </a:r>
            <a:r>
              <a:rPr lang="en-US" sz="1800" b="0" i="1">
                <a:solidFill>
                  <a:schemeClr val="tx2"/>
                </a:solidFill>
                <a:latin typeface="Arial" charset="0"/>
                <a:ea typeface="ＭＳ Ｐゴシック" charset="-128"/>
                <a:cs typeface="ＭＳ Ｐゴシック" charset="-128"/>
              </a:rPr>
              <a:t>tam!</a:t>
            </a:r>
            <a:endParaRPr lang="en-US" sz="1800" b="0">
              <a:solidFill>
                <a:schemeClr val="tx2"/>
              </a:solidFill>
              <a:latin typeface="Arial" charset="0"/>
              <a:ea typeface="ＭＳ Ｐゴシック" charset="-128"/>
              <a:cs typeface="ＭＳ Ｐゴシック" charset="-128"/>
            </a:endParaRPr>
          </a:p>
        </p:txBody>
      </p:sp>
      <p:sp>
        <p:nvSpPr>
          <p:cNvPr id="814128" name="Text Box 48"/>
          <p:cNvSpPr txBox="1">
            <a:spLocks noChangeArrowheads="1"/>
          </p:cNvSpPr>
          <p:nvPr/>
        </p:nvSpPr>
        <p:spPr bwMode="auto">
          <a:xfrm>
            <a:off x="5486400" y="4876800"/>
            <a:ext cx="1981200" cy="641350"/>
          </a:xfrm>
          <a:prstGeom prst="rect">
            <a:avLst/>
          </a:prstGeom>
          <a:noFill/>
          <a:ln w="9525">
            <a:noFill/>
            <a:miter lim="800000"/>
            <a:headEnd/>
            <a:tailEnd/>
          </a:ln>
        </p:spPr>
        <p:txBody>
          <a:bodyPr>
            <a:prstTxWarp prst="textNoShape">
              <a:avLst/>
            </a:prstTxWarp>
            <a:spAutoFit/>
          </a:bodyPr>
          <a:lstStyle/>
          <a:p>
            <a:pPr>
              <a:defRPr/>
            </a:pPr>
            <a:r>
              <a:rPr lang="en-US" sz="1800" b="0">
                <a:latin typeface="Arial" charset="0"/>
                <a:ea typeface="ＭＳ Ｐゴシック" charset="-128"/>
                <a:cs typeface="ＭＳ Ｐゴシック" charset="-128"/>
              </a:rPr>
              <a:t>Switch: </a:t>
            </a:r>
          </a:p>
          <a:p>
            <a:pPr>
              <a:defRPr/>
            </a:pPr>
            <a:r>
              <a:rPr lang="en-US" sz="1800" b="0">
                <a:latin typeface="Arial" charset="0"/>
                <a:ea typeface="ＭＳ Ｐゴシック" charset="-128"/>
                <a:cs typeface="ＭＳ Ｐゴシック" charset="-128"/>
              </a:rPr>
              <a:t>look at the</a:t>
            </a:r>
            <a:r>
              <a:rPr lang="en-US" sz="1800" b="0">
                <a:solidFill>
                  <a:srgbClr val="9F4BFF"/>
                </a:solidFill>
                <a:effectLst>
                  <a:outerShdw blurRad="38100" dist="38100" dir="2700000" algn="tl">
                    <a:srgbClr val="000000"/>
                  </a:outerShdw>
                </a:effectLst>
                <a:latin typeface="Arial" charset="0"/>
                <a:ea typeface="ＭＳ Ｐゴシック" charset="-128"/>
                <a:cs typeface="ＭＳ Ｐゴシック" charset="-128"/>
              </a:rPr>
              <a:t> </a:t>
            </a:r>
            <a:r>
              <a:rPr lang="en-US" sz="1800" b="0" i="1">
                <a:solidFill>
                  <a:schemeClr val="accent1"/>
                </a:solidFill>
                <a:latin typeface="Arial" charset="0"/>
                <a:ea typeface="ＭＳ Ｐゴシック" charset="-128"/>
                <a:cs typeface="ＭＳ Ｐゴシック" charset="-128"/>
              </a:rPr>
              <a:t>tem!</a:t>
            </a:r>
            <a:endParaRPr lang="en-US" sz="1800" b="0">
              <a:solidFill>
                <a:schemeClr val="accent1"/>
              </a:solidFill>
              <a:latin typeface="Arial" charset="0"/>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2978" name="Rectangle 4"/>
          <p:cNvSpPr>
            <a:spLocks noGrp="1" noChangeArrowheads="1"/>
          </p:cNvSpPr>
          <p:nvPr>
            <p:ph type="title" idx="4294967295"/>
          </p:nvPr>
        </p:nvSpPr>
        <p:spPr>
          <a:xfrm>
            <a:off x="0" y="0"/>
            <a:ext cx="9144000" cy="1143000"/>
          </a:xfrm>
          <a:noFill/>
        </p:spPr>
        <p:txBody>
          <a:bodyPr/>
          <a:lstStyle/>
          <a:p>
            <a:r>
              <a:rPr lang="en-US" sz="3200"/>
              <a:t>Dietrich, Swingley, &amp; Werker (2007)</a:t>
            </a:r>
          </a:p>
        </p:txBody>
      </p:sp>
      <p:sp>
        <p:nvSpPr>
          <p:cNvPr id="1022979" name="Text Box 5"/>
          <p:cNvSpPr txBox="1">
            <a:spLocks noChangeArrowheads="1"/>
          </p:cNvSpPr>
          <p:nvPr/>
        </p:nvSpPr>
        <p:spPr bwMode="auto">
          <a:xfrm>
            <a:off x="152400" y="1066800"/>
            <a:ext cx="8991600" cy="1552575"/>
          </a:xfrm>
          <a:prstGeom prst="rect">
            <a:avLst/>
          </a:prstGeom>
          <a:noFill/>
          <a:ln w="9525">
            <a:noFill/>
            <a:miter lim="800000"/>
            <a:headEnd/>
            <a:tailEnd/>
          </a:ln>
        </p:spPr>
        <p:txBody>
          <a:bodyPr>
            <a:prstTxWarp prst="textNoShape">
              <a:avLst/>
            </a:prstTxWarp>
            <a:spAutoFit/>
          </a:bodyPr>
          <a:lstStyle/>
          <a:p>
            <a:r>
              <a:rPr lang="en-US" b="0"/>
              <a:t>Implications of experiments 1, 2, and 3: Dutch children recognize vowel duration as contrastive for their language while English children do not. This can only be due to the data encountered by each set of children in their language.</a:t>
            </a:r>
            <a:endParaRPr lang="en-US" b="0">
              <a:solidFill>
                <a:srgbClr val="7EA2FF"/>
              </a:solidFill>
            </a:endParaRPr>
          </a:p>
        </p:txBody>
      </p:sp>
      <p:sp>
        <p:nvSpPr>
          <p:cNvPr id="1022980" name="Line 39"/>
          <p:cNvSpPr>
            <a:spLocks noChangeShapeType="1"/>
          </p:cNvSpPr>
          <p:nvPr/>
        </p:nvSpPr>
        <p:spPr bwMode="auto">
          <a:xfrm>
            <a:off x="2590800" y="3810000"/>
            <a:ext cx="0" cy="2057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22981" name="Line 40"/>
          <p:cNvSpPr>
            <a:spLocks noChangeShapeType="1"/>
          </p:cNvSpPr>
          <p:nvPr/>
        </p:nvSpPr>
        <p:spPr bwMode="auto">
          <a:xfrm>
            <a:off x="2590800" y="5867400"/>
            <a:ext cx="518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22982" name="Text Box 41"/>
          <p:cNvSpPr txBox="1">
            <a:spLocks noChangeArrowheads="1"/>
          </p:cNvSpPr>
          <p:nvPr/>
        </p:nvSpPr>
        <p:spPr bwMode="auto">
          <a:xfrm>
            <a:off x="7467600" y="38100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Dutch</a:t>
            </a:r>
          </a:p>
        </p:txBody>
      </p:sp>
      <p:sp>
        <p:nvSpPr>
          <p:cNvPr id="1022983" name="Text Box 42"/>
          <p:cNvSpPr txBox="1">
            <a:spLocks noChangeArrowheads="1"/>
          </p:cNvSpPr>
          <p:nvPr/>
        </p:nvSpPr>
        <p:spPr bwMode="auto">
          <a:xfrm>
            <a:off x="685800" y="3792538"/>
            <a:ext cx="1676400" cy="1552575"/>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Frequency of sound in input</a:t>
            </a:r>
          </a:p>
          <a:p>
            <a:endParaRPr lang="en-US" b="0">
              <a:solidFill>
                <a:schemeClr val="folHlink"/>
              </a:solidFill>
            </a:endParaRPr>
          </a:p>
        </p:txBody>
      </p:sp>
      <p:sp>
        <p:nvSpPr>
          <p:cNvPr id="1022984" name="Text Box 43"/>
          <p:cNvSpPr txBox="1">
            <a:spLocks noChangeArrowheads="1"/>
          </p:cNvSpPr>
          <p:nvPr/>
        </p:nvSpPr>
        <p:spPr bwMode="auto">
          <a:xfrm>
            <a:off x="3200400" y="6019800"/>
            <a:ext cx="25908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Vowel duration</a:t>
            </a:r>
          </a:p>
        </p:txBody>
      </p:sp>
      <p:sp>
        <p:nvSpPr>
          <p:cNvPr id="1022985" name="Text Box 44"/>
          <p:cNvSpPr txBox="1">
            <a:spLocks noChangeArrowheads="1"/>
          </p:cNvSpPr>
          <p:nvPr/>
        </p:nvSpPr>
        <p:spPr bwMode="auto">
          <a:xfrm>
            <a:off x="2286000" y="5867400"/>
            <a:ext cx="381000" cy="366713"/>
          </a:xfrm>
          <a:prstGeom prst="rect">
            <a:avLst/>
          </a:prstGeom>
          <a:noFill/>
          <a:ln w="9525">
            <a:noFill/>
            <a:miter lim="800000"/>
            <a:headEnd/>
            <a:tailEnd/>
          </a:ln>
        </p:spPr>
        <p:txBody>
          <a:bodyPr>
            <a:prstTxWarp prst="textNoShape">
              <a:avLst/>
            </a:prstTxWarp>
            <a:spAutoFit/>
          </a:bodyPr>
          <a:lstStyle/>
          <a:p>
            <a:r>
              <a:rPr lang="en-US" sz="1800" b="0"/>
              <a:t>0</a:t>
            </a:r>
            <a:endParaRPr lang="en-US" sz="1800" b="0">
              <a:solidFill>
                <a:schemeClr val="tx2"/>
              </a:solidFill>
            </a:endParaRPr>
          </a:p>
        </p:txBody>
      </p:sp>
      <p:sp>
        <p:nvSpPr>
          <p:cNvPr id="1022986" name="Freeform 45"/>
          <p:cNvSpPr>
            <a:spLocks/>
          </p:cNvSpPr>
          <p:nvPr/>
        </p:nvSpPr>
        <p:spPr bwMode="auto">
          <a:xfrm>
            <a:off x="2667000" y="46355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1022987" name="Freeform 46"/>
          <p:cNvSpPr>
            <a:spLocks/>
          </p:cNvSpPr>
          <p:nvPr/>
        </p:nvSpPr>
        <p:spPr bwMode="auto">
          <a:xfrm>
            <a:off x="6019800" y="4648200"/>
            <a:ext cx="1295400" cy="1231900"/>
          </a:xfrm>
          <a:custGeom>
            <a:avLst/>
            <a:gdLst>
              <a:gd name="T0" fmla="*/ 0 w 816"/>
              <a:gd name="T1" fmla="*/ 1955641250 h 776"/>
              <a:gd name="T2" fmla="*/ 362902500 w 816"/>
              <a:gd name="T3" fmla="*/ 1834673750 h 776"/>
              <a:gd name="T4" fmla="*/ 604837500 w 816"/>
              <a:gd name="T5" fmla="*/ 1471771250 h 776"/>
              <a:gd name="T6" fmla="*/ 1088707500 w 816"/>
              <a:gd name="T7" fmla="*/ 20161250 h 776"/>
              <a:gd name="T8" fmla="*/ 1572577500 w 816"/>
              <a:gd name="T9" fmla="*/ 1350803750 h 776"/>
              <a:gd name="T10" fmla="*/ 2056447500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1022988" name="Text Box 47"/>
          <p:cNvSpPr txBox="1">
            <a:spLocks noChangeArrowheads="1"/>
          </p:cNvSpPr>
          <p:nvPr/>
        </p:nvSpPr>
        <p:spPr bwMode="auto">
          <a:xfrm>
            <a:off x="7467600" y="42672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English</a:t>
            </a:r>
            <a:endParaRPr lang="en-US" b="0">
              <a:solidFill>
                <a:srgbClr val="C29EF1"/>
              </a:solidFill>
            </a:endParaRPr>
          </a:p>
        </p:txBody>
      </p:sp>
      <p:sp>
        <p:nvSpPr>
          <p:cNvPr id="1022989" name="Text Box 48"/>
          <p:cNvSpPr txBox="1">
            <a:spLocks noChangeArrowheads="1"/>
          </p:cNvSpPr>
          <p:nvPr/>
        </p:nvSpPr>
        <p:spPr bwMode="auto">
          <a:xfrm>
            <a:off x="2895600" y="2667000"/>
            <a:ext cx="44196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Dutch children have a category boundary approximately here.</a:t>
            </a:r>
          </a:p>
          <a:p>
            <a:r>
              <a:rPr lang="en-US" sz="2200" b="0">
                <a:solidFill>
                  <a:schemeClr val="accent2"/>
                </a:solidFill>
              </a:rPr>
              <a:t>English children do not.</a:t>
            </a:r>
          </a:p>
        </p:txBody>
      </p:sp>
      <p:sp>
        <p:nvSpPr>
          <p:cNvPr id="1022990" name="Freeform 49"/>
          <p:cNvSpPr>
            <a:spLocks/>
          </p:cNvSpPr>
          <p:nvPr/>
        </p:nvSpPr>
        <p:spPr bwMode="auto">
          <a:xfrm>
            <a:off x="2971800" y="4648200"/>
            <a:ext cx="2971800" cy="1231900"/>
          </a:xfrm>
          <a:custGeom>
            <a:avLst/>
            <a:gdLst>
              <a:gd name="T0" fmla="*/ 0 w 816"/>
              <a:gd name="T1" fmla="*/ 1955641250 h 776"/>
              <a:gd name="T2" fmla="*/ 1909945996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p>
        </p:txBody>
      </p:sp>
      <p:sp>
        <p:nvSpPr>
          <p:cNvPr id="1022991" name="Freeform 50"/>
          <p:cNvSpPr>
            <a:spLocks/>
          </p:cNvSpPr>
          <p:nvPr/>
        </p:nvSpPr>
        <p:spPr bwMode="auto">
          <a:xfrm>
            <a:off x="3581400" y="4648200"/>
            <a:ext cx="3124200" cy="1231900"/>
          </a:xfrm>
          <a:custGeom>
            <a:avLst/>
            <a:gdLst>
              <a:gd name="T0" fmla="*/ 0 w 816"/>
              <a:gd name="T1" fmla="*/ 1955641250 h 776"/>
              <a:gd name="T2" fmla="*/ 2110860370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solidFill>
                <a:schemeClr val="accent2"/>
              </a:solidFill>
            </a:endParaRPr>
          </a:p>
        </p:txBody>
      </p:sp>
      <p:sp>
        <p:nvSpPr>
          <p:cNvPr id="1022992" name="Line 51"/>
          <p:cNvSpPr>
            <a:spLocks noChangeShapeType="1"/>
          </p:cNvSpPr>
          <p:nvPr/>
        </p:nvSpPr>
        <p:spPr bwMode="auto">
          <a:xfrm>
            <a:off x="4876800" y="3962400"/>
            <a:ext cx="0" cy="1828800"/>
          </a:xfrm>
          <a:prstGeom prst="line">
            <a:avLst/>
          </a:prstGeom>
          <a:noFill/>
          <a:ln w="63500">
            <a:solidFill>
              <a:schemeClr val="tx2"/>
            </a:solidFill>
            <a:prstDash val="sysDot"/>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5026" name="Rectangle 2"/>
          <p:cNvSpPr>
            <a:spLocks noGrp="1" noChangeArrowheads="1"/>
          </p:cNvSpPr>
          <p:nvPr>
            <p:ph type="title" idx="4294967295"/>
          </p:nvPr>
        </p:nvSpPr>
        <p:spPr>
          <a:xfrm>
            <a:off x="152400" y="0"/>
            <a:ext cx="8686800" cy="1143000"/>
          </a:xfrm>
          <a:noFill/>
        </p:spPr>
        <p:txBody>
          <a:bodyPr/>
          <a:lstStyle/>
          <a:p>
            <a:r>
              <a:rPr lang="en-US" sz="3200"/>
              <a:t>What drives children to learn the distinction?</a:t>
            </a:r>
          </a:p>
        </p:txBody>
      </p:sp>
      <p:sp>
        <p:nvSpPr>
          <p:cNvPr id="1025027" name="Text Box 3"/>
          <p:cNvSpPr txBox="1">
            <a:spLocks noChangeArrowheads="1"/>
          </p:cNvSpPr>
          <p:nvPr/>
        </p:nvSpPr>
        <p:spPr bwMode="auto">
          <a:xfrm>
            <a:off x="533400" y="2209800"/>
            <a:ext cx="7620000" cy="2647950"/>
          </a:xfrm>
          <a:prstGeom prst="rect">
            <a:avLst/>
          </a:prstGeom>
          <a:noFill/>
          <a:ln w="9525">
            <a:noFill/>
            <a:miter lim="800000"/>
            <a:headEnd/>
            <a:tailEnd/>
          </a:ln>
        </p:spPr>
        <p:txBody>
          <a:bodyPr>
            <a:prstTxWarp prst="textNoShape">
              <a:avLst/>
            </a:prstTxWarp>
            <a:spAutoFit/>
          </a:bodyPr>
          <a:lstStyle/>
          <a:p>
            <a:r>
              <a:rPr lang="en-US" b="0"/>
              <a:t>“One frequently raised hypothesis…is that it is driven by contrast in the vocabulary.  Dutch children might learn that [</a:t>
            </a:r>
            <a:r>
              <a:rPr lang="en-US" b="0">
                <a:latin typeface="SILDoulosIPA-Regular" pitchFamily="-84" charset="0"/>
              </a:rPr>
              <a:t>a</a:t>
            </a:r>
            <a:r>
              <a:rPr lang="en-US" b="0"/>
              <a:t>] and [</a:t>
            </a:r>
            <a:r>
              <a:rPr lang="en-US" b="0">
                <a:latin typeface="SILDoulosIPA-Regular" pitchFamily="-84" charset="0"/>
              </a:rPr>
              <a:t>a</a:t>
            </a:r>
            <a:r>
              <a:rPr lang="en-US" b="0"/>
              <a:t>:] are different because the words [</a:t>
            </a:r>
            <a:r>
              <a:rPr lang="en-US" b="0">
                <a:latin typeface="SILDoulosIPA-Regular" pitchFamily="-84" charset="0"/>
              </a:rPr>
              <a:t>stat</a:t>
            </a:r>
            <a:r>
              <a:rPr lang="en-US" b="0"/>
              <a:t>]…and [</a:t>
            </a:r>
            <a:r>
              <a:rPr lang="en-US" b="0">
                <a:latin typeface="SILDoulosIPA-Regular" pitchFamily="-84" charset="0"/>
              </a:rPr>
              <a:t>sta</a:t>
            </a:r>
            <a:r>
              <a:rPr lang="en-US" b="0"/>
              <a:t>:</a:t>
            </a:r>
            <a:r>
              <a:rPr lang="en-US" b="0">
                <a:latin typeface="SILDoulosIPA-Regular" pitchFamily="-84" charset="0"/>
              </a:rPr>
              <a:t>t</a:t>
            </a:r>
            <a:r>
              <a:rPr lang="en-US" b="0"/>
              <a:t>]…mean different things…</a:t>
            </a:r>
            <a:r>
              <a:rPr lang="en-US" b="0">
                <a:solidFill>
                  <a:schemeClr val="tx2"/>
                </a:solidFill>
              </a:rPr>
              <a:t>however, children that young do not seem to know many word pairs that could clearly indicate a distinction between [</a:t>
            </a:r>
            <a:r>
              <a:rPr lang="en-US" b="0">
                <a:solidFill>
                  <a:schemeClr val="tx2"/>
                </a:solidFill>
                <a:latin typeface="SILDoulosIPA-Regular" pitchFamily="-84" charset="0"/>
              </a:rPr>
              <a:t>a</a:t>
            </a:r>
            <a:r>
              <a:rPr lang="en-US" b="0">
                <a:solidFill>
                  <a:schemeClr val="tx2"/>
                </a:solidFill>
              </a:rPr>
              <a:t>] and [</a:t>
            </a:r>
            <a:r>
              <a:rPr lang="en-US" b="0">
                <a:solidFill>
                  <a:schemeClr val="tx2"/>
                </a:solidFill>
                <a:latin typeface="SILDoulosIPA-Regular" pitchFamily="-84" charset="0"/>
              </a:rPr>
              <a:t>a</a:t>
            </a:r>
            <a:r>
              <a:rPr lang="en-US" b="0">
                <a:solidFill>
                  <a:schemeClr val="tx2"/>
                </a:solidFill>
              </a:rPr>
              <a:t>:].</a:t>
            </a:r>
            <a:r>
              <a:rPr lang="en-US" b="0"/>
              <a:t>” - Dietrich, Swingley, &amp; Werker (2007)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074" name="Rectangle 4"/>
          <p:cNvSpPr>
            <a:spLocks noGrp="1" noChangeArrowheads="1"/>
          </p:cNvSpPr>
          <p:nvPr>
            <p:ph type="title" idx="4294967295"/>
          </p:nvPr>
        </p:nvSpPr>
        <p:spPr>
          <a:xfrm>
            <a:off x="0" y="0"/>
            <a:ext cx="9144000" cy="1143000"/>
          </a:xfrm>
          <a:noFill/>
        </p:spPr>
        <p:txBody>
          <a:bodyPr/>
          <a:lstStyle/>
          <a:p>
            <a:r>
              <a:rPr lang="en-US" sz="3200"/>
              <a:t>Dietrich, Swingley, &amp; Werker (2007)</a:t>
            </a:r>
          </a:p>
        </p:txBody>
      </p:sp>
      <p:sp>
        <p:nvSpPr>
          <p:cNvPr id="1027075" name="Text Box 5"/>
          <p:cNvSpPr txBox="1">
            <a:spLocks noChangeArrowheads="1"/>
          </p:cNvSpPr>
          <p:nvPr/>
        </p:nvSpPr>
        <p:spPr bwMode="auto">
          <a:xfrm>
            <a:off x="152400" y="1905000"/>
            <a:ext cx="8991600" cy="2282825"/>
          </a:xfrm>
          <a:prstGeom prst="rect">
            <a:avLst/>
          </a:prstGeom>
          <a:noFill/>
          <a:ln w="9525">
            <a:noFill/>
            <a:miter lim="800000"/>
            <a:headEnd/>
            <a:tailEnd/>
          </a:ln>
        </p:spPr>
        <p:txBody>
          <a:bodyPr>
            <a:prstTxWarp prst="textNoShape">
              <a:avLst/>
            </a:prstTxWarp>
            <a:spAutoFit/>
          </a:bodyPr>
          <a:lstStyle/>
          <a:p>
            <a:r>
              <a:rPr lang="en-US" b="0"/>
              <a:t>“The other current hypothesis is that children begin to </a:t>
            </a:r>
            <a:r>
              <a:rPr lang="en-US" b="0">
                <a:solidFill>
                  <a:schemeClr val="tx2"/>
                </a:solidFill>
              </a:rPr>
              <a:t>induce phonological categories “bottom-up”, based on their discovery of clusters of speech sounds in phonetic space</a:t>
            </a:r>
            <a:r>
              <a:rPr lang="en-US" b="0"/>
              <a:t>…undoubtedly implicated in infants’ early phonetic category learning, which begins before infants know enough words for vocabulary-based hypotheses to be feasible…”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9122" name="Rectangle 4"/>
          <p:cNvSpPr>
            <a:spLocks noGrp="1" noChangeArrowheads="1"/>
          </p:cNvSpPr>
          <p:nvPr>
            <p:ph type="title" idx="4294967295"/>
          </p:nvPr>
        </p:nvSpPr>
        <p:spPr>
          <a:xfrm>
            <a:off x="0" y="0"/>
            <a:ext cx="9144000" cy="1143000"/>
          </a:xfrm>
          <a:noFill/>
        </p:spPr>
        <p:txBody>
          <a:bodyPr/>
          <a:lstStyle/>
          <a:p>
            <a:r>
              <a:rPr lang="en-US" sz="3200"/>
              <a:t>Dietrich, Swingley, &amp; Werker (2007)</a:t>
            </a:r>
          </a:p>
        </p:txBody>
      </p:sp>
      <p:sp>
        <p:nvSpPr>
          <p:cNvPr id="1029123" name="Text Box 5"/>
          <p:cNvSpPr txBox="1">
            <a:spLocks noChangeArrowheads="1"/>
          </p:cNvSpPr>
          <p:nvPr/>
        </p:nvSpPr>
        <p:spPr bwMode="auto">
          <a:xfrm>
            <a:off x="152400" y="1066800"/>
            <a:ext cx="8991600" cy="2436813"/>
          </a:xfrm>
          <a:prstGeom prst="rect">
            <a:avLst/>
          </a:prstGeom>
          <a:noFill/>
          <a:ln w="9525">
            <a:noFill/>
            <a:miter lim="800000"/>
            <a:headEnd/>
            <a:tailEnd/>
          </a:ln>
        </p:spPr>
        <p:txBody>
          <a:bodyPr>
            <a:prstTxWarp prst="textNoShape">
              <a:avLst/>
            </a:prstTxWarp>
            <a:spAutoFit/>
          </a:bodyPr>
          <a:lstStyle/>
          <a:p>
            <a:endParaRPr lang="en-US" sz="2200" b="0"/>
          </a:p>
          <a:p>
            <a:r>
              <a:rPr lang="en-US" sz="2200" b="0"/>
              <a:t>“A necessary condition for such learning to be the driving force behind Dutch children’s phonological interpretation in the present studies is that long and short vowels be more clearly separable in Dutch than in English…preliminary examination of this problem using corpora of Dutch child-directed speech indicated that the set of long and short instances formed </a:t>
            </a:r>
            <a:r>
              <a:rPr lang="en-US" sz="2200" b="0">
                <a:solidFill>
                  <a:schemeClr val="tx2"/>
                </a:solidFill>
              </a:rPr>
              <a:t>largely overlapping distributions</a:t>
            </a:r>
            <a:r>
              <a:rPr lang="en-US" sz="2200" b="0"/>
              <a:t>.”</a:t>
            </a:r>
          </a:p>
        </p:txBody>
      </p:sp>
      <p:sp>
        <p:nvSpPr>
          <p:cNvPr id="1029124" name="Line 6"/>
          <p:cNvSpPr>
            <a:spLocks noChangeShapeType="1"/>
          </p:cNvSpPr>
          <p:nvPr/>
        </p:nvSpPr>
        <p:spPr bwMode="auto">
          <a:xfrm>
            <a:off x="2590800" y="3598863"/>
            <a:ext cx="0" cy="2057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29125" name="Line 7"/>
          <p:cNvSpPr>
            <a:spLocks noChangeShapeType="1"/>
          </p:cNvSpPr>
          <p:nvPr/>
        </p:nvSpPr>
        <p:spPr bwMode="auto">
          <a:xfrm>
            <a:off x="2590800" y="5656263"/>
            <a:ext cx="518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29126" name="Text Box 8"/>
          <p:cNvSpPr txBox="1">
            <a:spLocks noChangeArrowheads="1"/>
          </p:cNvSpPr>
          <p:nvPr/>
        </p:nvSpPr>
        <p:spPr bwMode="auto">
          <a:xfrm>
            <a:off x="7467600" y="3598863"/>
            <a:ext cx="1295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Dutch</a:t>
            </a:r>
          </a:p>
        </p:txBody>
      </p:sp>
      <p:sp>
        <p:nvSpPr>
          <p:cNvPr id="1029127" name="Text Box 9"/>
          <p:cNvSpPr txBox="1">
            <a:spLocks noChangeArrowheads="1"/>
          </p:cNvSpPr>
          <p:nvPr/>
        </p:nvSpPr>
        <p:spPr bwMode="auto">
          <a:xfrm>
            <a:off x="685800" y="3581400"/>
            <a:ext cx="1676400" cy="1552575"/>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Frequency of sound in input</a:t>
            </a:r>
          </a:p>
          <a:p>
            <a:endParaRPr lang="en-US" b="0">
              <a:solidFill>
                <a:schemeClr val="folHlink"/>
              </a:solidFill>
            </a:endParaRPr>
          </a:p>
        </p:txBody>
      </p:sp>
      <p:sp>
        <p:nvSpPr>
          <p:cNvPr id="1029128" name="Text Box 10"/>
          <p:cNvSpPr txBox="1">
            <a:spLocks noChangeArrowheads="1"/>
          </p:cNvSpPr>
          <p:nvPr/>
        </p:nvSpPr>
        <p:spPr bwMode="auto">
          <a:xfrm>
            <a:off x="3200400" y="5808663"/>
            <a:ext cx="25908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Vowel duration</a:t>
            </a:r>
          </a:p>
        </p:txBody>
      </p:sp>
      <p:sp>
        <p:nvSpPr>
          <p:cNvPr id="1029129" name="Text Box 11"/>
          <p:cNvSpPr txBox="1">
            <a:spLocks noChangeArrowheads="1"/>
          </p:cNvSpPr>
          <p:nvPr/>
        </p:nvSpPr>
        <p:spPr bwMode="auto">
          <a:xfrm>
            <a:off x="2286000" y="5656263"/>
            <a:ext cx="381000" cy="366712"/>
          </a:xfrm>
          <a:prstGeom prst="rect">
            <a:avLst/>
          </a:prstGeom>
          <a:noFill/>
          <a:ln w="9525">
            <a:noFill/>
            <a:miter lim="800000"/>
            <a:headEnd/>
            <a:tailEnd/>
          </a:ln>
        </p:spPr>
        <p:txBody>
          <a:bodyPr>
            <a:prstTxWarp prst="textNoShape">
              <a:avLst/>
            </a:prstTxWarp>
            <a:spAutoFit/>
          </a:bodyPr>
          <a:lstStyle/>
          <a:p>
            <a:r>
              <a:rPr lang="en-US" sz="1800" b="0"/>
              <a:t>0</a:t>
            </a:r>
            <a:endParaRPr lang="en-US" sz="1800" b="0">
              <a:solidFill>
                <a:schemeClr val="tx2"/>
              </a:solidFill>
            </a:endParaRPr>
          </a:p>
        </p:txBody>
      </p:sp>
      <p:sp>
        <p:nvSpPr>
          <p:cNvPr id="1029130" name="Freeform 12"/>
          <p:cNvSpPr>
            <a:spLocks/>
          </p:cNvSpPr>
          <p:nvPr/>
        </p:nvSpPr>
        <p:spPr bwMode="auto">
          <a:xfrm>
            <a:off x="2667000" y="4424363"/>
            <a:ext cx="2819400" cy="1231900"/>
          </a:xfrm>
          <a:custGeom>
            <a:avLst/>
            <a:gdLst>
              <a:gd name="T0" fmla="*/ 0 w 816"/>
              <a:gd name="T1" fmla="*/ 1955641250 h 776"/>
              <a:gd name="T2" fmla="*/ 1719077323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1029131" name="Freeform 13"/>
          <p:cNvSpPr>
            <a:spLocks/>
          </p:cNvSpPr>
          <p:nvPr/>
        </p:nvSpPr>
        <p:spPr bwMode="auto">
          <a:xfrm>
            <a:off x="3505200" y="4437063"/>
            <a:ext cx="3429000" cy="1231900"/>
          </a:xfrm>
          <a:custGeom>
            <a:avLst/>
            <a:gdLst>
              <a:gd name="T0" fmla="*/ 0 w 816"/>
              <a:gd name="T1" fmla="*/ 1955641250 h 776"/>
              <a:gd name="T2" fmla="*/ 2147483647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tx2"/>
            </a:solidFill>
            <a:round/>
            <a:headEnd/>
            <a:tailEnd/>
          </a:ln>
        </p:spPr>
        <p:txBody>
          <a:bodyPr wrap="none" anchor="ctr">
            <a:prstTxWarp prst="textNoShape">
              <a:avLst/>
            </a:prstTxWarp>
          </a:bodyPr>
          <a:lstStyle/>
          <a:p>
            <a:endParaRPr lang="en-US"/>
          </a:p>
        </p:txBody>
      </p:sp>
      <p:sp>
        <p:nvSpPr>
          <p:cNvPr id="1029132" name="Text Box 14"/>
          <p:cNvSpPr txBox="1">
            <a:spLocks noChangeArrowheads="1"/>
          </p:cNvSpPr>
          <p:nvPr/>
        </p:nvSpPr>
        <p:spPr bwMode="auto">
          <a:xfrm>
            <a:off x="7467600" y="4056063"/>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English</a:t>
            </a:r>
            <a:endParaRPr lang="en-US" b="0">
              <a:solidFill>
                <a:srgbClr val="C29EF1"/>
              </a:solidFill>
            </a:endParaRPr>
          </a:p>
        </p:txBody>
      </p:sp>
      <p:sp>
        <p:nvSpPr>
          <p:cNvPr id="1029133" name="Freeform 16"/>
          <p:cNvSpPr>
            <a:spLocks/>
          </p:cNvSpPr>
          <p:nvPr/>
        </p:nvSpPr>
        <p:spPr bwMode="auto">
          <a:xfrm>
            <a:off x="2971800" y="4437063"/>
            <a:ext cx="2971800" cy="1231900"/>
          </a:xfrm>
          <a:custGeom>
            <a:avLst/>
            <a:gdLst>
              <a:gd name="T0" fmla="*/ 0 w 816"/>
              <a:gd name="T1" fmla="*/ 1955641250 h 776"/>
              <a:gd name="T2" fmla="*/ 1909945996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p>
        </p:txBody>
      </p:sp>
      <p:sp>
        <p:nvSpPr>
          <p:cNvPr id="1029134" name="Freeform 17"/>
          <p:cNvSpPr>
            <a:spLocks/>
          </p:cNvSpPr>
          <p:nvPr/>
        </p:nvSpPr>
        <p:spPr bwMode="auto">
          <a:xfrm>
            <a:off x="3581400" y="4437063"/>
            <a:ext cx="3581400" cy="1231900"/>
          </a:xfrm>
          <a:custGeom>
            <a:avLst/>
            <a:gdLst>
              <a:gd name="T0" fmla="*/ 0 w 816"/>
              <a:gd name="T1" fmla="*/ 1955641250 h 776"/>
              <a:gd name="T2" fmla="*/ 2147483647 w 816"/>
              <a:gd name="T3" fmla="*/ 1834673750 h 776"/>
              <a:gd name="T4" fmla="*/ 2147483647 w 816"/>
              <a:gd name="T5" fmla="*/ 1471771250 h 776"/>
              <a:gd name="T6" fmla="*/ 2147483647 w 816"/>
              <a:gd name="T7" fmla="*/ 20161250 h 776"/>
              <a:gd name="T8" fmla="*/ 2147483647 w 816"/>
              <a:gd name="T9" fmla="*/ 1350803750 h 776"/>
              <a:gd name="T10" fmla="*/ 2147483647 w 816"/>
              <a:gd name="T11" fmla="*/ 1955641250 h 776"/>
              <a:gd name="T12" fmla="*/ 0 60000 65536"/>
              <a:gd name="T13" fmla="*/ 0 60000 65536"/>
              <a:gd name="T14" fmla="*/ 0 60000 65536"/>
              <a:gd name="T15" fmla="*/ 0 60000 65536"/>
              <a:gd name="T16" fmla="*/ 0 60000 65536"/>
              <a:gd name="T17" fmla="*/ 0 60000 65536"/>
              <a:gd name="T18" fmla="*/ 0 w 816"/>
              <a:gd name="T19" fmla="*/ 0 h 776"/>
              <a:gd name="T20" fmla="*/ 816 w 816"/>
              <a:gd name="T21" fmla="*/ 776 h 776"/>
            </a:gdLst>
            <a:ahLst/>
            <a:cxnLst>
              <a:cxn ang="T12">
                <a:pos x="T0" y="T1"/>
              </a:cxn>
              <a:cxn ang="T13">
                <a:pos x="T2" y="T3"/>
              </a:cxn>
              <a:cxn ang="T14">
                <a:pos x="T4" y="T5"/>
              </a:cxn>
              <a:cxn ang="T15">
                <a:pos x="T6" y="T7"/>
              </a:cxn>
              <a:cxn ang="T16">
                <a:pos x="T8" y="T9"/>
              </a:cxn>
              <a:cxn ang="T17">
                <a:pos x="T10" y="T11"/>
              </a:cxn>
            </a:cxnLst>
            <a:rect l="T18" t="T19" r="T20" b="T21"/>
            <a:pathLst>
              <a:path w="816" h="776">
                <a:moveTo>
                  <a:pt x="0" y="776"/>
                </a:moveTo>
                <a:cubicBezTo>
                  <a:pt x="52" y="768"/>
                  <a:pt x="104" y="760"/>
                  <a:pt x="144" y="728"/>
                </a:cubicBezTo>
                <a:cubicBezTo>
                  <a:pt x="184" y="696"/>
                  <a:pt x="192" y="704"/>
                  <a:pt x="240" y="584"/>
                </a:cubicBezTo>
                <a:cubicBezTo>
                  <a:pt x="288" y="464"/>
                  <a:pt x="368" y="16"/>
                  <a:pt x="432" y="8"/>
                </a:cubicBezTo>
                <a:cubicBezTo>
                  <a:pt x="496" y="0"/>
                  <a:pt x="560" y="408"/>
                  <a:pt x="624" y="536"/>
                </a:cubicBezTo>
                <a:cubicBezTo>
                  <a:pt x="688" y="664"/>
                  <a:pt x="752" y="720"/>
                  <a:pt x="816" y="776"/>
                </a:cubicBezTo>
              </a:path>
            </a:pathLst>
          </a:custGeom>
          <a:noFill/>
          <a:ln w="50800">
            <a:solidFill>
              <a:schemeClr val="accent2"/>
            </a:solidFill>
            <a:round/>
            <a:headEnd/>
            <a:tailEnd/>
          </a:ln>
        </p:spPr>
        <p:txBody>
          <a:bodyPr wrap="none" anchor="ctr">
            <a:prstTxWarp prst="textNoShape">
              <a:avLst/>
            </a:prstTxWarp>
          </a:bodyPr>
          <a:lstStyle/>
          <a:p>
            <a:endParaRPr lang="en-US"/>
          </a:p>
        </p:txBody>
      </p:sp>
      <p:sp>
        <p:nvSpPr>
          <p:cNvPr id="1029135" name="Line 18"/>
          <p:cNvSpPr>
            <a:spLocks noChangeShapeType="1"/>
          </p:cNvSpPr>
          <p:nvPr/>
        </p:nvSpPr>
        <p:spPr bwMode="auto">
          <a:xfrm>
            <a:off x="4876800" y="3979863"/>
            <a:ext cx="0" cy="1600200"/>
          </a:xfrm>
          <a:prstGeom prst="line">
            <a:avLst/>
          </a:prstGeom>
          <a:noFill/>
          <a:ln w="63500">
            <a:solidFill>
              <a:schemeClr val="tx2"/>
            </a:solidFill>
            <a:prstDash val="sysDot"/>
            <a:round/>
            <a:headEnd/>
            <a:tailEnd/>
          </a:ln>
        </p:spPr>
        <p:txBody>
          <a:bodyPr wrap="none" anchor="ctr">
            <a:prstTxWarp prst="textNoShape">
              <a:avLst/>
            </a:prstTxWarp>
          </a:bodyPr>
          <a:lstStyle/>
          <a:p>
            <a:endParaRPr lang="en-US"/>
          </a:p>
        </p:txBody>
      </p:sp>
      <p:sp>
        <p:nvSpPr>
          <p:cNvPr id="1029136" name="Text Box 12"/>
          <p:cNvSpPr txBox="1">
            <a:spLocks noChangeArrowheads="1"/>
          </p:cNvSpPr>
          <p:nvPr/>
        </p:nvSpPr>
        <p:spPr bwMode="auto">
          <a:xfrm>
            <a:off x="304800" y="6324600"/>
            <a:ext cx="86106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Implication: Dutch children need other cues to help them out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1170" name="Rectangle 4"/>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Swingley (2009)</a:t>
            </a:r>
          </a:p>
        </p:txBody>
      </p:sp>
      <p:sp>
        <p:nvSpPr>
          <p:cNvPr id="1031171" name="Text Box 5"/>
          <p:cNvSpPr txBox="1">
            <a:spLocks noChangeArrowheads="1"/>
          </p:cNvSpPr>
          <p:nvPr/>
        </p:nvSpPr>
        <p:spPr bwMode="auto">
          <a:xfrm>
            <a:off x="152400" y="1066800"/>
            <a:ext cx="8991600" cy="1431925"/>
          </a:xfrm>
          <a:prstGeom prst="rect">
            <a:avLst/>
          </a:prstGeom>
          <a:noFill/>
          <a:ln w="9525">
            <a:noFill/>
            <a:miter lim="800000"/>
            <a:headEnd/>
            <a:tailEnd/>
          </a:ln>
        </p:spPr>
        <p:txBody>
          <a:bodyPr>
            <a:prstTxWarp prst="textNoShape">
              <a:avLst/>
            </a:prstTxWarp>
            <a:spAutoFit/>
          </a:bodyPr>
          <a:lstStyle/>
          <a:p>
            <a:endParaRPr lang="en-US" sz="2200" b="0"/>
          </a:p>
          <a:p>
            <a:r>
              <a:rPr lang="en-US" sz="2200" b="0"/>
              <a:t>One potential source of information: keep some contextual information for each vowel sound (what word it came from, if it comes from a frequent word).</a:t>
            </a:r>
          </a:p>
        </p:txBody>
      </p:sp>
      <p:pic>
        <p:nvPicPr>
          <p:cNvPr id="1031172" name="Picture 17"/>
          <p:cNvPicPr>
            <a:picLocks noChangeAspect="1" noChangeArrowheads="1"/>
          </p:cNvPicPr>
          <p:nvPr/>
        </p:nvPicPr>
        <p:blipFill>
          <a:blip r:embed="rId3"/>
          <a:srcRect/>
          <a:stretch>
            <a:fillRect/>
          </a:stretch>
        </p:blipFill>
        <p:spPr bwMode="auto">
          <a:xfrm>
            <a:off x="4267200" y="2286000"/>
            <a:ext cx="4265613" cy="4292600"/>
          </a:xfrm>
          <a:prstGeom prst="rect">
            <a:avLst/>
          </a:prstGeom>
          <a:noFill/>
          <a:ln w="9525">
            <a:noFill/>
            <a:miter lim="800000"/>
            <a:headEnd/>
            <a:tailEnd/>
          </a:ln>
        </p:spPr>
      </p:pic>
      <p:sp>
        <p:nvSpPr>
          <p:cNvPr id="1031173" name="Text Box 5"/>
          <p:cNvSpPr txBox="1">
            <a:spLocks noChangeArrowheads="1"/>
          </p:cNvSpPr>
          <p:nvPr/>
        </p:nvSpPr>
        <p:spPr bwMode="auto">
          <a:xfrm>
            <a:off x="228600" y="2819400"/>
            <a:ext cx="3749675" cy="2101850"/>
          </a:xfrm>
          <a:prstGeom prst="rect">
            <a:avLst/>
          </a:prstGeom>
          <a:noFill/>
          <a:ln w="9525">
            <a:noFill/>
            <a:miter lim="800000"/>
            <a:headEnd/>
            <a:tailEnd/>
          </a:ln>
        </p:spPr>
        <p:txBody>
          <a:bodyPr>
            <a:prstTxWarp prst="textNoShape">
              <a:avLst/>
            </a:prstTxWarp>
            <a:spAutoFit/>
          </a:bodyPr>
          <a:lstStyle/>
          <a:p>
            <a:r>
              <a:rPr lang="en-US" sz="2200" b="0"/>
              <a:t>Feldman et al. (2009) also suggest that associating sounds with particular words (specifically, learning about sounds and words at the same time) can be helpful.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77922" name="Picture 2"/>
          <p:cNvPicPr>
            <a:picLocks noChangeAspect="1" noChangeArrowheads="1"/>
          </p:cNvPicPr>
          <p:nvPr/>
        </p:nvPicPr>
        <p:blipFill>
          <a:blip r:embed="rId3"/>
          <a:srcRect/>
          <a:stretch>
            <a:fillRect/>
          </a:stretch>
        </p:blipFill>
        <p:spPr bwMode="auto">
          <a:xfrm>
            <a:off x="5791200" y="1600200"/>
            <a:ext cx="2714625" cy="1481138"/>
          </a:xfrm>
          <a:prstGeom prst="rect">
            <a:avLst/>
          </a:prstGeom>
          <a:noFill/>
          <a:ln w="9525">
            <a:noFill/>
            <a:miter lim="800000"/>
            <a:headEnd/>
            <a:tailEnd/>
          </a:ln>
        </p:spPr>
      </p:pic>
      <p:sp>
        <p:nvSpPr>
          <p:cNvPr id="977923" name="Text Box 3"/>
          <p:cNvSpPr txBox="1">
            <a:spLocks noChangeArrowheads="1"/>
          </p:cNvSpPr>
          <p:nvPr/>
        </p:nvSpPr>
        <p:spPr bwMode="auto">
          <a:xfrm>
            <a:off x="304800" y="4419600"/>
            <a:ext cx="8610600" cy="1431925"/>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As adults, we can look at a language and figure out what the contrastive sounds are by looking at what changes a word’s meaning.  But children can’t do this - they figure out the contrastive sounds </a:t>
            </a:r>
            <a:r>
              <a:rPr lang="en-US" sz="2200" b="0" i="1">
                <a:solidFill>
                  <a:schemeClr val="tx2"/>
                </a:solidFill>
              </a:rPr>
              <a:t>before</a:t>
            </a:r>
            <a:r>
              <a:rPr lang="en-US" sz="2200" b="0">
                <a:solidFill>
                  <a:schemeClr val="tx2"/>
                </a:solidFill>
              </a:rPr>
              <a:t> they figure out words and word meanings.</a:t>
            </a:r>
          </a:p>
        </p:txBody>
      </p:sp>
      <p:sp>
        <p:nvSpPr>
          <p:cNvPr id="977924" name="Rectangle 4"/>
          <p:cNvSpPr>
            <a:spLocks noGrp="1" noChangeArrowheads="1"/>
          </p:cNvSpPr>
          <p:nvPr>
            <p:ph type="title" idx="4294967295"/>
          </p:nvPr>
        </p:nvSpPr>
        <p:spPr>
          <a:xfrm>
            <a:off x="0" y="0"/>
            <a:ext cx="9144000" cy="1143000"/>
          </a:xfrm>
          <a:noFill/>
        </p:spPr>
        <p:txBody>
          <a:bodyPr/>
          <a:lstStyle/>
          <a:p>
            <a:r>
              <a:rPr lang="en-US" sz="3200"/>
              <a:t>Discovering contrastive sounds:</a:t>
            </a:r>
            <a:br>
              <a:rPr lang="en-US" sz="3200"/>
            </a:br>
            <a:r>
              <a:rPr lang="en-US" sz="3200"/>
              <a:t>What’s the point of it again?</a:t>
            </a:r>
          </a:p>
        </p:txBody>
      </p:sp>
      <p:sp>
        <p:nvSpPr>
          <p:cNvPr id="977925" name="Text Box 5"/>
          <p:cNvSpPr txBox="1">
            <a:spLocks noChangeArrowheads="1"/>
          </p:cNvSpPr>
          <p:nvPr/>
        </p:nvSpPr>
        <p:spPr bwMode="auto">
          <a:xfrm>
            <a:off x="304800" y="1295400"/>
            <a:ext cx="5334000" cy="2771775"/>
          </a:xfrm>
          <a:prstGeom prst="rect">
            <a:avLst/>
          </a:prstGeom>
          <a:noFill/>
          <a:ln w="9525">
            <a:noFill/>
            <a:miter lim="800000"/>
            <a:headEnd/>
            <a:tailEnd/>
          </a:ln>
        </p:spPr>
        <p:txBody>
          <a:bodyPr>
            <a:prstTxWarp prst="textNoShape">
              <a:avLst/>
            </a:prstTxWarp>
            <a:spAutoFit/>
          </a:bodyPr>
          <a:lstStyle/>
          <a:p>
            <a:r>
              <a:rPr lang="en-US" sz="2200" b="0"/>
              <a:t>The idea is that once children discover the meaningful sounds in their language, they can begin to figure out what the words are.</a:t>
            </a:r>
          </a:p>
          <a:p>
            <a:endParaRPr lang="en-US" sz="2200" b="0"/>
          </a:p>
          <a:p>
            <a:r>
              <a:rPr lang="en-US" sz="2200" b="0"/>
              <a:t>Ex: An English child will know that “cat” and “caat” are the same word (and should have the same meaning).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9972" name="Rectangle 4"/>
          <p:cNvSpPr>
            <a:spLocks noChangeArrowheads="1"/>
          </p:cNvSpPr>
          <p:nvPr/>
        </p:nvSpPr>
        <p:spPr bwMode="auto">
          <a:xfrm>
            <a:off x="0" y="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Recap: Sounds</a:t>
            </a:r>
          </a:p>
        </p:txBody>
      </p:sp>
      <p:sp>
        <p:nvSpPr>
          <p:cNvPr id="979973" name="Text Box 5"/>
          <p:cNvSpPr txBox="1">
            <a:spLocks noChangeArrowheads="1"/>
          </p:cNvSpPr>
          <p:nvPr/>
        </p:nvSpPr>
        <p:spPr bwMode="auto">
          <a:xfrm>
            <a:off x="304800" y="1295400"/>
            <a:ext cx="8229600" cy="4111625"/>
          </a:xfrm>
          <a:prstGeom prst="rect">
            <a:avLst/>
          </a:prstGeom>
          <a:noFill/>
          <a:ln w="9525">
            <a:noFill/>
            <a:miter lim="800000"/>
            <a:headEnd/>
            <a:tailEnd/>
          </a:ln>
        </p:spPr>
        <p:txBody>
          <a:bodyPr>
            <a:prstTxWarp prst="textNoShape">
              <a:avLst/>
            </a:prstTxWarp>
            <a:spAutoFit/>
          </a:bodyPr>
          <a:lstStyle/>
          <a:p>
            <a:r>
              <a:rPr lang="en-US" sz="2200" b="0"/>
              <a:t>It seems that we learn to have a language filter that abstracts away from the raw acoustic signal when we think we’re listening to language (a language sound filter that creates phonemes).</a:t>
            </a:r>
          </a:p>
          <a:p>
            <a:endParaRPr lang="en-US" sz="2200" b="0"/>
          </a:p>
          <a:p>
            <a:r>
              <a:rPr lang="en-US" sz="2200" b="0"/>
              <a:t>Children need to learn what the phonemes of their language are by listening to their native language input, and phonemes will be constrastive with respect to at least one phonetic feature (like duration or voicing).</a:t>
            </a:r>
          </a:p>
          <a:p>
            <a:endParaRPr lang="en-US" sz="2200" b="0"/>
          </a:p>
          <a:p>
            <a:r>
              <a:rPr lang="en-US" sz="2200" b="0"/>
              <a:t>It may be helpful for children to keep track of where they hear particular sounds (that is, in which words) in order to figure out the phonemes of their language.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3218" name="Rectangle 4"/>
          <p:cNvSpPr>
            <a:spLocks noChangeArrowheads="1"/>
          </p:cNvSpPr>
          <p:nvPr/>
        </p:nvSpPr>
        <p:spPr bwMode="auto">
          <a:xfrm>
            <a:off x="0" y="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Questions?</a:t>
            </a:r>
          </a:p>
        </p:txBody>
      </p:sp>
      <p:sp>
        <p:nvSpPr>
          <p:cNvPr id="1033219" name="Text Box 3"/>
          <p:cNvSpPr txBox="1">
            <a:spLocks noChangeArrowheads="1"/>
          </p:cNvSpPr>
          <p:nvPr/>
        </p:nvSpPr>
        <p:spPr bwMode="auto">
          <a:xfrm>
            <a:off x="288925" y="5610225"/>
            <a:ext cx="8626475" cy="830997"/>
          </a:xfrm>
          <a:prstGeom prst="rect">
            <a:avLst/>
          </a:prstGeom>
          <a:noFill/>
          <a:ln w="9525">
            <a:noFill/>
            <a:miter lim="800000"/>
            <a:headEnd/>
            <a:tailEnd/>
          </a:ln>
        </p:spPr>
        <p:txBody>
          <a:bodyPr>
            <a:prstTxWarp prst="textNoShape">
              <a:avLst/>
            </a:prstTxWarp>
            <a:spAutoFit/>
          </a:bodyPr>
          <a:lstStyle/>
          <a:p>
            <a:r>
              <a:rPr lang="en-US" b="0" dirty="0"/>
              <a:t>You should be able to do up through question</a:t>
            </a:r>
            <a:r>
              <a:rPr lang="en-US" b="0" dirty="0" smtClean="0"/>
              <a:t> </a:t>
            </a:r>
            <a:r>
              <a:rPr lang="en-US" b="0" dirty="0"/>
              <a:t>5</a:t>
            </a:r>
            <a:r>
              <a:rPr lang="en-US" b="0" dirty="0" smtClean="0"/>
              <a:t> </a:t>
            </a:r>
            <a:r>
              <a:rPr lang="en-US" b="0" dirty="0"/>
              <a:t>on HW1 and up through question</a:t>
            </a:r>
            <a:r>
              <a:rPr lang="en-US" b="0" dirty="0" smtClean="0"/>
              <a:t> 17 </a:t>
            </a:r>
            <a:r>
              <a:rPr lang="en-US" b="0" dirty="0"/>
              <a:t>on the sounds review questions.</a:t>
            </a:r>
          </a:p>
        </p:txBody>
      </p:sp>
      <p:pic>
        <p:nvPicPr>
          <p:cNvPr id="1033220" name="Picture 4"/>
          <p:cNvPicPr>
            <a:picLocks noChangeAspect="1" noChangeArrowheads="1"/>
          </p:cNvPicPr>
          <p:nvPr/>
        </p:nvPicPr>
        <p:blipFill>
          <a:blip r:embed="rId2"/>
          <a:srcRect/>
          <a:stretch>
            <a:fillRect/>
          </a:stretch>
        </p:blipFill>
        <p:spPr bwMode="auto">
          <a:xfrm>
            <a:off x="1371600" y="1219200"/>
            <a:ext cx="6400800" cy="398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22275" name="Text Box 3"/>
          <p:cNvSpPr txBox="1">
            <a:spLocks noChangeArrowheads="1"/>
          </p:cNvSpPr>
          <p:nvPr/>
        </p:nvSpPr>
        <p:spPr bwMode="auto">
          <a:xfrm>
            <a:off x="381000" y="1295400"/>
            <a:ext cx="8229600" cy="822325"/>
          </a:xfrm>
          <a:prstGeom prst="rect">
            <a:avLst/>
          </a:prstGeom>
          <a:noFill/>
          <a:ln w="9525">
            <a:noFill/>
            <a:miter lim="800000"/>
            <a:headEnd/>
            <a:tailEnd/>
          </a:ln>
        </p:spPr>
        <p:txBody>
          <a:bodyPr>
            <a:prstTxWarp prst="textNoShape">
              <a:avLst/>
            </a:prstTxWarp>
            <a:spAutoFit/>
          </a:bodyPr>
          <a:lstStyle/>
          <a:p>
            <a:r>
              <a:rPr lang="en-US" b="0"/>
              <a:t>Infants maintain contrasts being used in their language and lose all the others.    </a:t>
            </a:r>
          </a:p>
        </p:txBody>
      </p:sp>
      <p:sp>
        <p:nvSpPr>
          <p:cNvPr id="822276" name="Text Box 4"/>
          <p:cNvSpPr txBox="1">
            <a:spLocks noChangeArrowheads="1"/>
          </p:cNvSpPr>
          <p:nvPr/>
        </p:nvSpPr>
        <p:spPr bwMode="auto">
          <a:xfrm>
            <a:off x="152400" y="914400"/>
            <a:ext cx="39798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Maintenance &amp; Loss Theory</a:t>
            </a:r>
          </a:p>
        </p:txBody>
      </p:sp>
      <p:pic>
        <p:nvPicPr>
          <p:cNvPr id="822277" name="Picture 5"/>
          <p:cNvPicPr>
            <a:picLocks noChangeAspect="1" noChangeArrowheads="1"/>
          </p:cNvPicPr>
          <p:nvPr/>
        </p:nvPicPr>
        <p:blipFill>
          <a:blip r:embed="rId3"/>
          <a:srcRect/>
          <a:stretch>
            <a:fillRect/>
          </a:stretch>
        </p:blipFill>
        <p:spPr bwMode="auto">
          <a:xfrm>
            <a:off x="152400" y="3657600"/>
            <a:ext cx="1617663" cy="2514600"/>
          </a:xfrm>
          <a:prstGeom prst="rect">
            <a:avLst/>
          </a:prstGeom>
          <a:noFill/>
        </p:spPr>
      </p:pic>
      <p:sp>
        <p:nvSpPr>
          <p:cNvPr id="822278" name="Text Box 6"/>
          <p:cNvSpPr txBox="1">
            <a:spLocks noChangeArrowheads="1"/>
          </p:cNvSpPr>
          <p:nvPr/>
        </p:nvSpPr>
        <p:spPr bwMode="auto">
          <a:xfrm>
            <a:off x="228600" y="3200400"/>
            <a:ext cx="1531938"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Times" pitchFamily="-84" charset="0"/>
              </a:rPr>
              <a:t>Patricia Kuhl</a:t>
            </a:r>
          </a:p>
        </p:txBody>
      </p:sp>
      <p:sp>
        <p:nvSpPr>
          <p:cNvPr id="822279" name="Text Box 7"/>
          <p:cNvSpPr txBox="1">
            <a:spLocks noChangeArrowheads="1"/>
          </p:cNvSpPr>
          <p:nvPr/>
        </p:nvSpPr>
        <p:spPr bwMode="auto">
          <a:xfrm>
            <a:off x="228600" y="6248400"/>
            <a:ext cx="2320925" cy="396875"/>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tx2"/>
                </a:solidFill>
                <a:latin typeface="Times" pitchFamily="-84" charset="0"/>
              </a:rPr>
              <a:t>“Perceptual Magnet”</a:t>
            </a:r>
          </a:p>
        </p:txBody>
      </p:sp>
      <p:sp>
        <p:nvSpPr>
          <p:cNvPr id="822280" name="Text Box 8"/>
          <p:cNvSpPr txBox="1">
            <a:spLocks noChangeArrowheads="1"/>
          </p:cNvSpPr>
          <p:nvPr/>
        </p:nvSpPr>
        <p:spPr bwMode="auto">
          <a:xfrm>
            <a:off x="4479925" y="885825"/>
            <a:ext cx="2682875" cy="466725"/>
          </a:xfrm>
          <a:prstGeom prst="rect">
            <a:avLst/>
          </a:prstGeom>
          <a:noFill/>
          <a:ln w="9525">
            <a:solidFill>
              <a:schemeClr val="bg2"/>
            </a:solidFill>
            <a:miter lim="800000"/>
            <a:headEnd/>
            <a:tailEnd/>
          </a:ln>
        </p:spPr>
        <p:txBody>
          <a:bodyPr wrap="none">
            <a:prstTxWarp prst="textNoShape">
              <a:avLst/>
            </a:prstTxWarp>
            <a:spAutoFit/>
          </a:bodyPr>
          <a:lstStyle/>
          <a:p>
            <a:r>
              <a:rPr lang="en-US"/>
              <a:t>“Use it or lose it”</a:t>
            </a:r>
          </a:p>
        </p:txBody>
      </p:sp>
      <p:sp>
        <p:nvSpPr>
          <p:cNvPr id="822281" name="Rectangle 9"/>
          <p:cNvSpPr>
            <a:spLocks noChangeArrowheads="1"/>
          </p:cNvSpPr>
          <p:nvPr/>
        </p:nvSpPr>
        <p:spPr bwMode="auto">
          <a:xfrm>
            <a:off x="3581400" y="2514600"/>
            <a:ext cx="4813300" cy="3441700"/>
          </a:xfrm>
          <a:prstGeom prst="rect">
            <a:avLst/>
          </a:prstGeom>
          <a:solidFill>
            <a:schemeClr val="accent1">
              <a:alpha val="16000"/>
            </a:schemeClr>
          </a:solidFill>
          <a:ln w="38100">
            <a:solidFill>
              <a:schemeClr val="bg2"/>
            </a:solidFill>
            <a:miter lim="800000"/>
            <a:headEnd/>
            <a:tailEnd/>
          </a:ln>
          <a:effectLst/>
        </p:spPr>
        <p:txBody>
          <a:bodyPr wrap="none" anchor="ctr">
            <a:prstTxWarp prst="textNoShape">
              <a:avLst/>
            </a:prstTxWarp>
          </a:bodyPr>
          <a:lstStyle/>
          <a:p>
            <a:pPr algn="ctr"/>
            <a:endParaRPr lang="en-US" sz="1800" b="0">
              <a:solidFill>
                <a:srgbClr val="C29EF1"/>
              </a:solidFill>
              <a:latin typeface="Tahoma" pitchFamily="-84" charset="0"/>
            </a:endParaRPr>
          </a:p>
        </p:txBody>
      </p:sp>
      <p:sp>
        <p:nvSpPr>
          <p:cNvPr id="822282" name="AutoShape 10"/>
          <p:cNvSpPr>
            <a:spLocks noChangeArrowheads="1"/>
          </p:cNvSpPr>
          <p:nvPr/>
        </p:nvSpPr>
        <p:spPr bwMode="auto">
          <a:xfrm>
            <a:off x="4117975" y="4445000"/>
            <a:ext cx="3578225" cy="1292225"/>
          </a:xfrm>
          <a:prstGeom prst="parallelogram">
            <a:avLst>
              <a:gd name="adj" fmla="val 109557"/>
            </a:avLst>
          </a:prstGeom>
          <a:noFill/>
          <a:ln w="38100">
            <a:solidFill>
              <a:schemeClr val="bg2"/>
            </a:solidFill>
            <a:miter lim="800000"/>
            <a:headEnd/>
            <a:tailEnd/>
          </a:ln>
          <a:effectLst/>
        </p:spPr>
        <p:txBody>
          <a:bodyPr wrap="none" anchor="ctr">
            <a:prstTxWarp prst="textNoShape">
              <a:avLst/>
            </a:prstTxWarp>
          </a:bodyPr>
          <a:lstStyle/>
          <a:p>
            <a:endParaRPr lang="en-US"/>
          </a:p>
        </p:txBody>
      </p:sp>
      <p:sp>
        <p:nvSpPr>
          <p:cNvPr id="822283" name="Line 11"/>
          <p:cNvSpPr>
            <a:spLocks noChangeShapeType="1"/>
          </p:cNvSpPr>
          <p:nvPr/>
        </p:nvSpPr>
        <p:spPr bwMode="auto">
          <a:xfrm flipV="1">
            <a:off x="4810125" y="4460875"/>
            <a:ext cx="1041400" cy="949325"/>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84" name="Line 12"/>
          <p:cNvSpPr>
            <a:spLocks noChangeShapeType="1"/>
          </p:cNvSpPr>
          <p:nvPr/>
        </p:nvSpPr>
        <p:spPr bwMode="auto">
          <a:xfrm flipV="1">
            <a:off x="4921250" y="4445000"/>
            <a:ext cx="1373188" cy="1292225"/>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85" name="Line 13"/>
          <p:cNvSpPr>
            <a:spLocks noChangeShapeType="1"/>
          </p:cNvSpPr>
          <p:nvPr/>
        </p:nvSpPr>
        <p:spPr bwMode="auto">
          <a:xfrm flipV="1">
            <a:off x="5424488" y="5029200"/>
            <a:ext cx="711200" cy="708025"/>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86" name="Line 14"/>
          <p:cNvSpPr>
            <a:spLocks noChangeShapeType="1"/>
          </p:cNvSpPr>
          <p:nvPr/>
        </p:nvSpPr>
        <p:spPr bwMode="auto">
          <a:xfrm flipV="1">
            <a:off x="5821363" y="4445000"/>
            <a:ext cx="1371600" cy="1292225"/>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87" name="Line 15"/>
          <p:cNvSpPr>
            <a:spLocks noChangeShapeType="1"/>
          </p:cNvSpPr>
          <p:nvPr/>
        </p:nvSpPr>
        <p:spPr bwMode="auto">
          <a:xfrm>
            <a:off x="5165725" y="4764088"/>
            <a:ext cx="330200"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88" name="Line 16"/>
          <p:cNvSpPr>
            <a:spLocks noChangeShapeType="1"/>
          </p:cNvSpPr>
          <p:nvPr/>
        </p:nvSpPr>
        <p:spPr bwMode="auto">
          <a:xfrm>
            <a:off x="4806950" y="5060950"/>
            <a:ext cx="1690688"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89" name="Line 17"/>
          <p:cNvSpPr>
            <a:spLocks noChangeShapeType="1"/>
          </p:cNvSpPr>
          <p:nvPr/>
        </p:nvSpPr>
        <p:spPr bwMode="auto">
          <a:xfrm>
            <a:off x="4479925" y="5418138"/>
            <a:ext cx="2133600"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90" name="Line 18"/>
          <p:cNvSpPr>
            <a:spLocks noChangeShapeType="1"/>
          </p:cNvSpPr>
          <p:nvPr/>
        </p:nvSpPr>
        <p:spPr bwMode="auto">
          <a:xfrm>
            <a:off x="6508750" y="5048250"/>
            <a:ext cx="509588" cy="1270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91" name="Line 19"/>
          <p:cNvSpPr>
            <a:spLocks noChangeShapeType="1"/>
          </p:cNvSpPr>
          <p:nvPr/>
        </p:nvSpPr>
        <p:spPr bwMode="auto">
          <a:xfrm flipV="1">
            <a:off x="6148388" y="4457700"/>
            <a:ext cx="635000" cy="581025"/>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92" name="Line 20"/>
          <p:cNvSpPr>
            <a:spLocks noChangeShapeType="1"/>
          </p:cNvSpPr>
          <p:nvPr/>
        </p:nvSpPr>
        <p:spPr bwMode="auto">
          <a:xfrm>
            <a:off x="5915025" y="4764088"/>
            <a:ext cx="1422400" cy="3810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93" name="Line 21"/>
          <p:cNvSpPr>
            <a:spLocks noChangeShapeType="1"/>
          </p:cNvSpPr>
          <p:nvPr/>
        </p:nvSpPr>
        <p:spPr bwMode="auto">
          <a:xfrm>
            <a:off x="5483225" y="4764088"/>
            <a:ext cx="482600"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94" name="Line 22"/>
          <p:cNvSpPr>
            <a:spLocks noChangeShapeType="1"/>
          </p:cNvSpPr>
          <p:nvPr/>
        </p:nvSpPr>
        <p:spPr bwMode="auto">
          <a:xfrm flipV="1">
            <a:off x="4505325" y="5413375"/>
            <a:ext cx="330200" cy="327025"/>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2295" name="Text Box 23"/>
          <p:cNvSpPr txBox="1">
            <a:spLocks noChangeArrowheads="1"/>
          </p:cNvSpPr>
          <p:nvPr/>
        </p:nvSpPr>
        <p:spPr bwMode="auto">
          <a:xfrm>
            <a:off x="5216525" y="2674938"/>
            <a:ext cx="1466850" cy="457200"/>
          </a:xfrm>
          <a:prstGeom prst="rect">
            <a:avLst/>
          </a:prstGeom>
          <a:noFill/>
          <a:ln w="9525">
            <a:noFill/>
            <a:miter lim="800000"/>
            <a:headEnd/>
            <a:tailEnd/>
          </a:ln>
          <a:effectLst/>
        </p:spPr>
        <p:txBody>
          <a:bodyPr wrap="none">
            <a:prstTxWarp prst="textNoShape">
              <a:avLst/>
            </a:prstTxWarp>
            <a:spAutoFit/>
          </a:bodyPr>
          <a:lstStyle/>
          <a:p>
            <a:r>
              <a:rPr lang="en-US" b="0">
                <a:solidFill>
                  <a:schemeClr val="accent2"/>
                </a:solidFill>
                <a:latin typeface="Tahoma" pitchFamily="-84" charset="0"/>
              </a:rPr>
              <a:t>Phonetics</a:t>
            </a:r>
          </a:p>
        </p:txBody>
      </p:sp>
      <p:sp>
        <p:nvSpPr>
          <p:cNvPr id="822296" name="Text Box 24"/>
          <p:cNvSpPr txBox="1">
            <a:spLocks noChangeArrowheads="1"/>
          </p:cNvSpPr>
          <p:nvPr/>
        </p:nvSpPr>
        <p:spPr bwMode="auto">
          <a:xfrm>
            <a:off x="5140325" y="1785938"/>
            <a:ext cx="1577975" cy="457200"/>
          </a:xfrm>
          <a:prstGeom prst="rect">
            <a:avLst/>
          </a:prstGeom>
          <a:noFill/>
          <a:ln w="9525">
            <a:noFill/>
            <a:miter lim="800000"/>
            <a:headEnd/>
            <a:tailEnd/>
          </a:ln>
          <a:effectLst/>
        </p:spPr>
        <p:txBody>
          <a:bodyPr wrap="none">
            <a:prstTxWarp prst="textNoShape">
              <a:avLst/>
            </a:prstTxWarp>
            <a:spAutoFit/>
          </a:bodyPr>
          <a:lstStyle/>
          <a:p>
            <a:r>
              <a:rPr lang="en-US" b="0">
                <a:solidFill>
                  <a:schemeClr val="tx2"/>
                </a:solidFill>
                <a:latin typeface="Tahoma" pitchFamily="-84" charset="0"/>
              </a:rPr>
              <a:t>Phonology</a:t>
            </a:r>
          </a:p>
        </p:txBody>
      </p:sp>
      <p:sp>
        <p:nvSpPr>
          <p:cNvPr id="822297" name="AutoShape 25"/>
          <p:cNvSpPr>
            <a:spLocks noChangeArrowheads="1"/>
          </p:cNvSpPr>
          <p:nvPr/>
        </p:nvSpPr>
        <p:spPr bwMode="auto">
          <a:xfrm>
            <a:off x="5803900" y="5765800"/>
            <a:ext cx="406400" cy="495300"/>
          </a:xfrm>
          <a:prstGeom prst="upArrow">
            <a:avLst>
              <a:gd name="adj1" fmla="val 50000"/>
              <a:gd name="adj2" fmla="val 30469"/>
            </a:avLst>
          </a:prstGeom>
          <a:solidFill>
            <a:srgbClr val="008000"/>
          </a:solidFill>
          <a:ln w="9525">
            <a:solidFill>
              <a:srgbClr val="008000"/>
            </a:solidFill>
            <a:miter lim="800000"/>
            <a:headEnd/>
            <a:tailEnd/>
          </a:ln>
          <a:effectLst/>
        </p:spPr>
        <p:txBody>
          <a:bodyPr vert="eaVert" wrap="none" anchor="ctr">
            <a:prstTxWarp prst="textNoShape">
              <a:avLst/>
            </a:prstTxWarp>
          </a:bodyPr>
          <a:lstStyle/>
          <a:p>
            <a:endParaRPr lang="en-US"/>
          </a:p>
        </p:txBody>
      </p:sp>
      <p:sp>
        <p:nvSpPr>
          <p:cNvPr id="822298" name="AutoShape 26"/>
          <p:cNvSpPr>
            <a:spLocks noChangeArrowheads="1"/>
          </p:cNvSpPr>
          <p:nvPr/>
        </p:nvSpPr>
        <p:spPr bwMode="auto">
          <a:xfrm>
            <a:off x="5791200" y="2171700"/>
            <a:ext cx="406400" cy="495300"/>
          </a:xfrm>
          <a:prstGeom prst="upArrow">
            <a:avLst>
              <a:gd name="adj1" fmla="val 50000"/>
              <a:gd name="adj2" fmla="val 30469"/>
            </a:avLst>
          </a:prstGeom>
          <a:solidFill>
            <a:srgbClr val="008000"/>
          </a:solidFill>
          <a:ln w="9525">
            <a:solidFill>
              <a:srgbClr val="008000"/>
            </a:solidFill>
            <a:miter lim="800000"/>
            <a:headEnd/>
            <a:tailEnd/>
          </a:ln>
          <a:effectLst/>
        </p:spPr>
        <p:txBody>
          <a:bodyPr vert="eaVert" wrap="none" anchor="ctr">
            <a:prstTxWarp prst="textNoShape">
              <a:avLst/>
            </a:prstTxWarp>
          </a:bodyPr>
          <a:lstStyle/>
          <a:p>
            <a:endParaRPr lang="en-US"/>
          </a:p>
        </p:txBody>
      </p:sp>
      <p:sp>
        <p:nvSpPr>
          <p:cNvPr id="822299" name="Text Box 27"/>
          <p:cNvSpPr txBox="1">
            <a:spLocks noChangeArrowheads="1"/>
          </p:cNvSpPr>
          <p:nvPr/>
        </p:nvSpPr>
        <p:spPr bwMode="auto">
          <a:xfrm>
            <a:off x="5334000" y="6248400"/>
            <a:ext cx="1427163" cy="457200"/>
          </a:xfrm>
          <a:prstGeom prst="rect">
            <a:avLst/>
          </a:prstGeom>
          <a:noFill/>
          <a:ln w="9525">
            <a:noFill/>
            <a:miter lim="800000"/>
            <a:headEnd/>
            <a:tailEnd/>
          </a:ln>
          <a:effectLst/>
        </p:spPr>
        <p:txBody>
          <a:bodyPr wrap="none">
            <a:prstTxWarp prst="textNoShape">
              <a:avLst/>
            </a:prstTxWarp>
            <a:spAutoFit/>
          </a:bodyPr>
          <a:lstStyle/>
          <a:p>
            <a:r>
              <a:rPr lang="en-US" b="0">
                <a:solidFill>
                  <a:schemeClr val="tx2"/>
                </a:solidFill>
                <a:latin typeface="Tahoma" pitchFamily="-84" charset="0"/>
              </a:rPr>
              <a:t>Acoustics</a:t>
            </a:r>
          </a:p>
        </p:txBody>
      </p:sp>
      <p:sp>
        <p:nvSpPr>
          <p:cNvPr id="822300" name="Text Box 28"/>
          <p:cNvSpPr txBox="1">
            <a:spLocks noChangeArrowheads="1"/>
          </p:cNvSpPr>
          <p:nvPr/>
        </p:nvSpPr>
        <p:spPr bwMode="auto">
          <a:xfrm>
            <a:off x="685800" y="2209800"/>
            <a:ext cx="2819400" cy="466725"/>
          </a:xfrm>
          <a:prstGeom prst="rect">
            <a:avLst/>
          </a:prstGeom>
          <a:noFill/>
          <a:ln w="9525">
            <a:solidFill>
              <a:schemeClr val="bg2"/>
            </a:solidFill>
            <a:miter lim="800000"/>
            <a:headEnd/>
            <a:tailEnd/>
          </a:ln>
          <a:effectLst/>
        </p:spPr>
        <p:txBody>
          <a:bodyPr>
            <a:prstTxWarp prst="textNoShape">
              <a:avLst/>
            </a:prstTxWarp>
            <a:spAutoFit/>
          </a:bodyPr>
          <a:lstStyle/>
          <a:p>
            <a:r>
              <a:rPr lang="en-US" b="0">
                <a:solidFill>
                  <a:schemeClr val="tx2"/>
                </a:solidFill>
                <a:latin typeface="Tahoma" pitchFamily="-84" charset="0"/>
              </a:rPr>
              <a:t>Structure-changing</a:t>
            </a:r>
            <a:endParaRPr lang="en-US" b="0" u="sng">
              <a:solidFill>
                <a:schemeClr val="tx2"/>
              </a:solidFill>
              <a:latin typeface="Tahoma"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22283"/>
                                        </p:tgtEl>
                                      </p:cBhvr>
                                    </p:animEffect>
                                    <p:set>
                                      <p:cBhvr>
                                        <p:cTn id="7" dur="1" fill="hold">
                                          <p:stCondLst>
                                            <p:cond delay="499"/>
                                          </p:stCondLst>
                                        </p:cTn>
                                        <p:tgtEl>
                                          <p:spTgt spid="822283"/>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822286"/>
                                        </p:tgtEl>
                                      </p:cBhvr>
                                    </p:animEffect>
                                    <p:set>
                                      <p:cBhvr>
                                        <p:cTn id="10" dur="1" fill="hold">
                                          <p:stCondLst>
                                            <p:cond delay="499"/>
                                          </p:stCondLst>
                                        </p:cTn>
                                        <p:tgtEl>
                                          <p:spTgt spid="822286"/>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822288"/>
                                        </p:tgtEl>
                                      </p:cBhvr>
                                    </p:animEffect>
                                    <p:set>
                                      <p:cBhvr>
                                        <p:cTn id="13" dur="1" fill="hold">
                                          <p:stCondLst>
                                            <p:cond delay="499"/>
                                          </p:stCondLst>
                                        </p:cTn>
                                        <p:tgtEl>
                                          <p:spTgt spid="822288"/>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822289"/>
                                        </p:tgtEl>
                                      </p:cBhvr>
                                    </p:animEffect>
                                    <p:set>
                                      <p:cBhvr>
                                        <p:cTn id="16" dur="1" fill="hold">
                                          <p:stCondLst>
                                            <p:cond delay="499"/>
                                          </p:stCondLst>
                                        </p:cTn>
                                        <p:tgtEl>
                                          <p:spTgt spid="822289"/>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822290"/>
                                        </p:tgtEl>
                                      </p:cBhvr>
                                    </p:animEffect>
                                    <p:set>
                                      <p:cBhvr>
                                        <p:cTn id="19" dur="1" fill="hold">
                                          <p:stCondLst>
                                            <p:cond delay="499"/>
                                          </p:stCondLst>
                                        </p:cTn>
                                        <p:tgtEl>
                                          <p:spTgt spid="822290"/>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822294"/>
                                        </p:tgtEl>
                                      </p:cBhvr>
                                    </p:animEffect>
                                    <p:set>
                                      <p:cBhvr>
                                        <p:cTn id="22" dur="1" fill="hold">
                                          <p:stCondLst>
                                            <p:cond delay="499"/>
                                          </p:stCondLst>
                                        </p:cTn>
                                        <p:tgtEl>
                                          <p:spTgt spid="822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83" grpId="0" animBg="1"/>
      <p:bldP spid="822286" grpId="0" animBg="1"/>
      <p:bldP spid="822288" grpId="0" animBg="1"/>
      <p:bldP spid="822289" grpId="0" animBg="1"/>
      <p:bldP spid="822290" grpId="0" animBg="1"/>
      <p:bldP spid="822294"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24323" name="Text Box 3"/>
          <p:cNvSpPr txBox="1">
            <a:spLocks noChangeArrowheads="1"/>
          </p:cNvSpPr>
          <p:nvPr/>
        </p:nvSpPr>
        <p:spPr bwMode="auto">
          <a:xfrm>
            <a:off x="381000" y="1295400"/>
            <a:ext cx="8229600" cy="822325"/>
          </a:xfrm>
          <a:prstGeom prst="rect">
            <a:avLst/>
          </a:prstGeom>
          <a:noFill/>
          <a:ln w="9525">
            <a:noFill/>
            <a:miter lim="800000"/>
            <a:headEnd/>
            <a:tailEnd/>
          </a:ln>
        </p:spPr>
        <p:txBody>
          <a:bodyPr>
            <a:prstTxWarp prst="textNoShape">
              <a:avLst/>
            </a:prstTxWarp>
            <a:spAutoFit/>
          </a:bodyPr>
          <a:lstStyle/>
          <a:p>
            <a:r>
              <a:rPr lang="en-US" b="0"/>
              <a:t>Infants maintain contrasts being used in their language and lose all the others.    </a:t>
            </a:r>
          </a:p>
        </p:txBody>
      </p:sp>
      <p:pic>
        <p:nvPicPr>
          <p:cNvPr id="824325" name="Picture 5"/>
          <p:cNvPicPr>
            <a:picLocks noChangeAspect="1" noChangeArrowheads="1"/>
          </p:cNvPicPr>
          <p:nvPr/>
        </p:nvPicPr>
        <p:blipFill>
          <a:blip r:embed="rId3"/>
          <a:srcRect/>
          <a:stretch>
            <a:fillRect/>
          </a:stretch>
        </p:blipFill>
        <p:spPr bwMode="auto">
          <a:xfrm>
            <a:off x="152400" y="3657600"/>
            <a:ext cx="1617663" cy="2514600"/>
          </a:xfrm>
          <a:prstGeom prst="rect">
            <a:avLst/>
          </a:prstGeom>
          <a:noFill/>
        </p:spPr>
      </p:pic>
      <p:sp>
        <p:nvSpPr>
          <p:cNvPr id="824326" name="Text Box 6"/>
          <p:cNvSpPr txBox="1">
            <a:spLocks noChangeArrowheads="1"/>
          </p:cNvSpPr>
          <p:nvPr/>
        </p:nvSpPr>
        <p:spPr bwMode="auto">
          <a:xfrm>
            <a:off x="228600" y="3200400"/>
            <a:ext cx="1531938"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Times" pitchFamily="-84" charset="0"/>
              </a:rPr>
              <a:t>Patricia Kuhl</a:t>
            </a:r>
          </a:p>
        </p:txBody>
      </p:sp>
      <p:sp>
        <p:nvSpPr>
          <p:cNvPr id="824327" name="Text Box 7"/>
          <p:cNvSpPr txBox="1">
            <a:spLocks noChangeArrowheads="1"/>
          </p:cNvSpPr>
          <p:nvPr/>
        </p:nvSpPr>
        <p:spPr bwMode="auto">
          <a:xfrm>
            <a:off x="228600" y="6248400"/>
            <a:ext cx="2320925" cy="396875"/>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tx2"/>
                </a:solidFill>
                <a:latin typeface="Times" pitchFamily="-84" charset="0"/>
              </a:rPr>
              <a:t>“Perceptual Magnet”</a:t>
            </a:r>
          </a:p>
        </p:txBody>
      </p:sp>
      <p:sp>
        <p:nvSpPr>
          <p:cNvPr id="824329" name="Rectangle 9"/>
          <p:cNvSpPr>
            <a:spLocks noChangeArrowheads="1"/>
          </p:cNvSpPr>
          <p:nvPr/>
        </p:nvSpPr>
        <p:spPr bwMode="auto">
          <a:xfrm>
            <a:off x="3581400" y="2514600"/>
            <a:ext cx="4813300" cy="3441700"/>
          </a:xfrm>
          <a:prstGeom prst="rect">
            <a:avLst/>
          </a:prstGeom>
          <a:solidFill>
            <a:schemeClr val="accent1">
              <a:alpha val="13000"/>
            </a:schemeClr>
          </a:solidFill>
          <a:ln w="38100">
            <a:solidFill>
              <a:schemeClr val="bg2"/>
            </a:solidFill>
            <a:miter lim="800000"/>
            <a:headEnd/>
            <a:tailEnd/>
          </a:ln>
          <a:effectLst/>
        </p:spPr>
        <p:txBody>
          <a:bodyPr wrap="none" anchor="ctr">
            <a:prstTxWarp prst="textNoShape">
              <a:avLst/>
            </a:prstTxWarp>
          </a:bodyPr>
          <a:lstStyle/>
          <a:p>
            <a:pPr algn="ctr"/>
            <a:endParaRPr lang="en-US" sz="1800" b="0">
              <a:latin typeface="Tahoma" pitchFamily="-84" charset="0"/>
            </a:endParaRPr>
          </a:p>
        </p:txBody>
      </p:sp>
      <p:sp>
        <p:nvSpPr>
          <p:cNvPr id="824330" name="AutoShape 10"/>
          <p:cNvSpPr>
            <a:spLocks noChangeArrowheads="1"/>
          </p:cNvSpPr>
          <p:nvPr/>
        </p:nvSpPr>
        <p:spPr bwMode="auto">
          <a:xfrm>
            <a:off x="4117975" y="4445000"/>
            <a:ext cx="3578225" cy="1292225"/>
          </a:xfrm>
          <a:prstGeom prst="parallelogram">
            <a:avLst>
              <a:gd name="adj" fmla="val 109557"/>
            </a:avLst>
          </a:prstGeom>
          <a:noFill/>
          <a:ln w="38100">
            <a:solidFill>
              <a:schemeClr val="bg2"/>
            </a:solidFill>
            <a:miter lim="800000"/>
            <a:headEnd/>
            <a:tailEnd/>
          </a:ln>
          <a:effectLst/>
        </p:spPr>
        <p:txBody>
          <a:bodyPr wrap="none" anchor="ctr">
            <a:prstTxWarp prst="textNoShape">
              <a:avLst/>
            </a:prstTxWarp>
          </a:bodyPr>
          <a:lstStyle/>
          <a:p>
            <a:endParaRPr lang="en-US"/>
          </a:p>
        </p:txBody>
      </p:sp>
      <p:sp>
        <p:nvSpPr>
          <p:cNvPr id="824331" name="Line 11"/>
          <p:cNvSpPr>
            <a:spLocks noChangeShapeType="1"/>
          </p:cNvSpPr>
          <p:nvPr/>
        </p:nvSpPr>
        <p:spPr bwMode="auto">
          <a:xfrm flipV="1">
            <a:off x="4810125" y="4460875"/>
            <a:ext cx="1041400" cy="949325"/>
          </a:xfrm>
          <a:prstGeom prst="line">
            <a:avLst/>
          </a:prstGeom>
          <a:noFill/>
          <a:ln w="38100" cap="rnd">
            <a:solidFill>
              <a:schemeClr val="bg2"/>
            </a:solidFill>
            <a:prstDash val="sysDot"/>
            <a:round/>
            <a:headEnd/>
            <a:tailEnd/>
          </a:ln>
          <a:effectLst/>
        </p:spPr>
        <p:txBody>
          <a:bodyPr>
            <a:prstTxWarp prst="textNoShape">
              <a:avLst/>
            </a:prstTxWarp>
          </a:bodyPr>
          <a:lstStyle/>
          <a:p>
            <a:endParaRPr lang="en-US"/>
          </a:p>
        </p:txBody>
      </p:sp>
      <p:sp>
        <p:nvSpPr>
          <p:cNvPr id="824332" name="Line 12"/>
          <p:cNvSpPr>
            <a:spLocks noChangeShapeType="1"/>
          </p:cNvSpPr>
          <p:nvPr/>
        </p:nvSpPr>
        <p:spPr bwMode="auto">
          <a:xfrm flipV="1">
            <a:off x="4921250" y="4445000"/>
            <a:ext cx="1373188" cy="1292225"/>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4333" name="Line 13"/>
          <p:cNvSpPr>
            <a:spLocks noChangeShapeType="1"/>
          </p:cNvSpPr>
          <p:nvPr/>
        </p:nvSpPr>
        <p:spPr bwMode="auto">
          <a:xfrm flipV="1">
            <a:off x="5424488" y="5029200"/>
            <a:ext cx="711200" cy="708025"/>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4334" name="Line 14"/>
          <p:cNvSpPr>
            <a:spLocks noChangeShapeType="1"/>
          </p:cNvSpPr>
          <p:nvPr/>
        </p:nvSpPr>
        <p:spPr bwMode="auto">
          <a:xfrm flipV="1">
            <a:off x="5821363" y="4445000"/>
            <a:ext cx="1371600" cy="1292225"/>
          </a:xfrm>
          <a:prstGeom prst="line">
            <a:avLst/>
          </a:prstGeom>
          <a:noFill/>
          <a:ln w="38100" cap="rnd">
            <a:solidFill>
              <a:schemeClr val="bg2"/>
            </a:solidFill>
            <a:prstDash val="sysDot"/>
            <a:round/>
            <a:headEnd/>
            <a:tailEnd/>
          </a:ln>
          <a:effectLst/>
        </p:spPr>
        <p:txBody>
          <a:bodyPr>
            <a:prstTxWarp prst="textNoShape">
              <a:avLst/>
            </a:prstTxWarp>
          </a:bodyPr>
          <a:lstStyle/>
          <a:p>
            <a:endParaRPr lang="en-US"/>
          </a:p>
        </p:txBody>
      </p:sp>
      <p:sp>
        <p:nvSpPr>
          <p:cNvPr id="824335" name="Line 15"/>
          <p:cNvSpPr>
            <a:spLocks noChangeShapeType="1"/>
          </p:cNvSpPr>
          <p:nvPr/>
        </p:nvSpPr>
        <p:spPr bwMode="auto">
          <a:xfrm>
            <a:off x="5165725" y="4764088"/>
            <a:ext cx="330200"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4336" name="Line 16"/>
          <p:cNvSpPr>
            <a:spLocks noChangeShapeType="1"/>
          </p:cNvSpPr>
          <p:nvPr/>
        </p:nvSpPr>
        <p:spPr bwMode="auto">
          <a:xfrm>
            <a:off x="4806950" y="5060950"/>
            <a:ext cx="1690688" cy="0"/>
          </a:xfrm>
          <a:prstGeom prst="line">
            <a:avLst/>
          </a:prstGeom>
          <a:noFill/>
          <a:ln w="38100" cap="rnd">
            <a:solidFill>
              <a:schemeClr val="bg2"/>
            </a:solidFill>
            <a:prstDash val="sysDot"/>
            <a:round/>
            <a:headEnd/>
            <a:tailEnd/>
          </a:ln>
          <a:effectLst/>
        </p:spPr>
        <p:txBody>
          <a:bodyPr>
            <a:prstTxWarp prst="textNoShape">
              <a:avLst/>
            </a:prstTxWarp>
          </a:bodyPr>
          <a:lstStyle/>
          <a:p>
            <a:endParaRPr lang="en-US"/>
          </a:p>
        </p:txBody>
      </p:sp>
      <p:sp>
        <p:nvSpPr>
          <p:cNvPr id="824337" name="Line 17"/>
          <p:cNvSpPr>
            <a:spLocks noChangeShapeType="1"/>
          </p:cNvSpPr>
          <p:nvPr/>
        </p:nvSpPr>
        <p:spPr bwMode="auto">
          <a:xfrm>
            <a:off x="4479925" y="5418138"/>
            <a:ext cx="2133600" cy="0"/>
          </a:xfrm>
          <a:prstGeom prst="line">
            <a:avLst/>
          </a:prstGeom>
          <a:noFill/>
          <a:ln w="38100" cap="rnd">
            <a:solidFill>
              <a:schemeClr val="bg2"/>
            </a:solidFill>
            <a:prstDash val="sysDot"/>
            <a:round/>
            <a:headEnd/>
            <a:tailEnd/>
          </a:ln>
          <a:effectLst/>
        </p:spPr>
        <p:txBody>
          <a:bodyPr>
            <a:prstTxWarp prst="textNoShape">
              <a:avLst/>
            </a:prstTxWarp>
          </a:bodyPr>
          <a:lstStyle/>
          <a:p>
            <a:endParaRPr lang="en-US"/>
          </a:p>
        </p:txBody>
      </p:sp>
      <p:sp>
        <p:nvSpPr>
          <p:cNvPr id="824338" name="Line 18"/>
          <p:cNvSpPr>
            <a:spLocks noChangeShapeType="1"/>
          </p:cNvSpPr>
          <p:nvPr/>
        </p:nvSpPr>
        <p:spPr bwMode="auto">
          <a:xfrm>
            <a:off x="6508750" y="5048250"/>
            <a:ext cx="509588" cy="12700"/>
          </a:xfrm>
          <a:prstGeom prst="line">
            <a:avLst/>
          </a:prstGeom>
          <a:noFill/>
          <a:ln w="38100" cap="rnd">
            <a:solidFill>
              <a:schemeClr val="bg2"/>
            </a:solidFill>
            <a:prstDash val="sysDot"/>
            <a:round/>
            <a:headEnd/>
            <a:tailEnd/>
          </a:ln>
          <a:effectLst/>
        </p:spPr>
        <p:txBody>
          <a:bodyPr>
            <a:prstTxWarp prst="textNoShape">
              <a:avLst/>
            </a:prstTxWarp>
          </a:bodyPr>
          <a:lstStyle/>
          <a:p>
            <a:endParaRPr lang="en-US"/>
          </a:p>
        </p:txBody>
      </p:sp>
      <p:sp>
        <p:nvSpPr>
          <p:cNvPr id="824339" name="Line 19"/>
          <p:cNvSpPr>
            <a:spLocks noChangeShapeType="1"/>
          </p:cNvSpPr>
          <p:nvPr/>
        </p:nvSpPr>
        <p:spPr bwMode="auto">
          <a:xfrm flipV="1">
            <a:off x="6148388" y="4457700"/>
            <a:ext cx="635000" cy="581025"/>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4340" name="Line 20"/>
          <p:cNvSpPr>
            <a:spLocks noChangeShapeType="1"/>
          </p:cNvSpPr>
          <p:nvPr/>
        </p:nvSpPr>
        <p:spPr bwMode="auto">
          <a:xfrm>
            <a:off x="5915025" y="4764088"/>
            <a:ext cx="1422400" cy="3810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4341" name="Line 21"/>
          <p:cNvSpPr>
            <a:spLocks noChangeShapeType="1"/>
          </p:cNvSpPr>
          <p:nvPr/>
        </p:nvSpPr>
        <p:spPr bwMode="auto">
          <a:xfrm>
            <a:off x="5483225" y="4764088"/>
            <a:ext cx="482600" cy="0"/>
          </a:xfrm>
          <a:prstGeom prst="line">
            <a:avLst/>
          </a:prstGeom>
          <a:noFill/>
          <a:ln w="38100">
            <a:solidFill>
              <a:schemeClr val="bg2"/>
            </a:solidFill>
            <a:round/>
            <a:headEnd/>
            <a:tailEnd/>
          </a:ln>
          <a:effectLst/>
        </p:spPr>
        <p:txBody>
          <a:bodyPr>
            <a:prstTxWarp prst="textNoShape">
              <a:avLst/>
            </a:prstTxWarp>
          </a:bodyPr>
          <a:lstStyle/>
          <a:p>
            <a:endParaRPr lang="en-US"/>
          </a:p>
        </p:txBody>
      </p:sp>
      <p:sp>
        <p:nvSpPr>
          <p:cNvPr id="824342" name="Line 22"/>
          <p:cNvSpPr>
            <a:spLocks noChangeShapeType="1"/>
          </p:cNvSpPr>
          <p:nvPr/>
        </p:nvSpPr>
        <p:spPr bwMode="auto">
          <a:xfrm flipV="1">
            <a:off x="4505325" y="5413375"/>
            <a:ext cx="330200" cy="327025"/>
          </a:xfrm>
          <a:prstGeom prst="line">
            <a:avLst/>
          </a:prstGeom>
          <a:noFill/>
          <a:ln w="38100" cap="rnd">
            <a:solidFill>
              <a:schemeClr val="bg2"/>
            </a:solidFill>
            <a:prstDash val="sysDot"/>
            <a:round/>
            <a:headEnd/>
            <a:tailEnd/>
          </a:ln>
          <a:effectLst/>
        </p:spPr>
        <p:txBody>
          <a:bodyPr>
            <a:prstTxWarp prst="textNoShape">
              <a:avLst/>
            </a:prstTxWarp>
          </a:bodyPr>
          <a:lstStyle/>
          <a:p>
            <a:endParaRPr lang="en-US"/>
          </a:p>
        </p:txBody>
      </p:sp>
      <p:sp>
        <p:nvSpPr>
          <p:cNvPr id="824343" name="Text Box 23"/>
          <p:cNvSpPr txBox="1">
            <a:spLocks noChangeArrowheads="1"/>
          </p:cNvSpPr>
          <p:nvPr/>
        </p:nvSpPr>
        <p:spPr bwMode="auto">
          <a:xfrm>
            <a:off x="5216525" y="2674938"/>
            <a:ext cx="1466850" cy="457200"/>
          </a:xfrm>
          <a:prstGeom prst="rect">
            <a:avLst/>
          </a:prstGeom>
          <a:noFill/>
          <a:ln w="9525">
            <a:noFill/>
            <a:miter lim="800000"/>
            <a:headEnd/>
            <a:tailEnd/>
          </a:ln>
          <a:effectLst/>
        </p:spPr>
        <p:txBody>
          <a:bodyPr wrap="none">
            <a:prstTxWarp prst="textNoShape">
              <a:avLst/>
            </a:prstTxWarp>
            <a:spAutoFit/>
          </a:bodyPr>
          <a:lstStyle/>
          <a:p>
            <a:r>
              <a:rPr lang="en-US" b="0">
                <a:solidFill>
                  <a:schemeClr val="accent2"/>
                </a:solidFill>
                <a:latin typeface="Tahoma" pitchFamily="-84" charset="0"/>
              </a:rPr>
              <a:t>Phonetics</a:t>
            </a:r>
          </a:p>
        </p:txBody>
      </p:sp>
      <p:sp>
        <p:nvSpPr>
          <p:cNvPr id="824345" name="AutoShape 25"/>
          <p:cNvSpPr>
            <a:spLocks noChangeArrowheads="1"/>
          </p:cNvSpPr>
          <p:nvPr/>
        </p:nvSpPr>
        <p:spPr bwMode="auto">
          <a:xfrm>
            <a:off x="5803900" y="5765800"/>
            <a:ext cx="406400" cy="495300"/>
          </a:xfrm>
          <a:prstGeom prst="upArrow">
            <a:avLst>
              <a:gd name="adj1" fmla="val 50000"/>
              <a:gd name="adj2" fmla="val 30469"/>
            </a:avLst>
          </a:prstGeom>
          <a:solidFill>
            <a:srgbClr val="008000"/>
          </a:solidFill>
          <a:ln w="9525">
            <a:solidFill>
              <a:srgbClr val="008000"/>
            </a:solidFill>
            <a:miter lim="800000"/>
            <a:headEnd/>
            <a:tailEnd/>
          </a:ln>
          <a:effectLst/>
        </p:spPr>
        <p:txBody>
          <a:bodyPr vert="eaVert" wrap="none" anchor="ctr">
            <a:prstTxWarp prst="textNoShape">
              <a:avLst/>
            </a:prstTxWarp>
          </a:bodyPr>
          <a:lstStyle/>
          <a:p>
            <a:endParaRPr lang="en-US"/>
          </a:p>
        </p:txBody>
      </p:sp>
      <p:sp>
        <p:nvSpPr>
          <p:cNvPr id="824347" name="Text Box 27"/>
          <p:cNvSpPr txBox="1">
            <a:spLocks noChangeArrowheads="1"/>
          </p:cNvSpPr>
          <p:nvPr/>
        </p:nvSpPr>
        <p:spPr bwMode="auto">
          <a:xfrm>
            <a:off x="5334000" y="6248400"/>
            <a:ext cx="1427163" cy="457200"/>
          </a:xfrm>
          <a:prstGeom prst="rect">
            <a:avLst/>
          </a:prstGeom>
          <a:noFill/>
          <a:ln w="9525">
            <a:noFill/>
            <a:miter lim="800000"/>
            <a:headEnd/>
            <a:tailEnd/>
          </a:ln>
          <a:effectLst/>
        </p:spPr>
        <p:txBody>
          <a:bodyPr wrap="none">
            <a:prstTxWarp prst="textNoShape">
              <a:avLst/>
            </a:prstTxWarp>
            <a:spAutoFit/>
          </a:bodyPr>
          <a:lstStyle/>
          <a:p>
            <a:r>
              <a:rPr lang="en-US" b="0">
                <a:solidFill>
                  <a:schemeClr val="tx2"/>
                </a:solidFill>
                <a:latin typeface="Tahoma" pitchFamily="-84" charset="0"/>
              </a:rPr>
              <a:t>Acoustics</a:t>
            </a:r>
          </a:p>
        </p:txBody>
      </p:sp>
      <p:sp>
        <p:nvSpPr>
          <p:cNvPr id="824349" name="Text Box 29"/>
          <p:cNvSpPr txBox="1">
            <a:spLocks noChangeArrowheads="1"/>
          </p:cNvSpPr>
          <p:nvPr/>
        </p:nvSpPr>
        <p:spPr bwMode="auto">
          <a:xfrm>
            <a:off x="381000" y="1295400"/>
            <a:ext cx="8229600" cy="822325"/>
          </a:xfrm>
          <a:prstGeom prst="rect">
            <a:avLst/>
          </a:prstGeom>
          <a:noFill/>
          <a:ln w="9525">
            <a:noFill/>
            <a:miter lim="800000"/>
            <a:headEnd/>
            <a:tailEnd/>
          </a:ln>
        </p:spPr>
        <p:txBody>
          <a:bodyPr>
            <a:prstTxWarp prst="textNoShape">
              <a:avLst/>
            </a:prstTxWarp>
            <a:spAutoFit/>
          </a:bodyPr>
          <a:lstStyle/>
          <a:p>
            <a:r>
              <a:rPr lang="en-US" b="0"/>
              <a:t>Infants maintain contrasts being used in their language and lose all the others.    </a:t>
            </a:r>
          </a:p>
        </p:txBody>
      </p:sp>
      <p:sp>
        <p:nvSpPr>
          <p:cNvPr id="824350" name="Text Box 30"/>
          <p:cNvSpPr txBox="1">
            <a:spLocks noChangeArrowheads="1"/>
          </p:cNvSpPr>
          <p:nvPr/>
        </p:nvSpPr>
        <p:spPr bwMode="auto">
          <a:xfrm>
            <a:off x="152400" y="914400"/>
            <a:ext cx="39798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Maintenance &amp; Loss Theory</a:t>
            </a:r>
          </a:p>
        </p:txBody>
      </p:sp>
      <p:sp>
        <p:nvSpPr>
          <p:cNvPr id="824351" name="Text Box 31"/>
          <p:cNvSpPr txBox="1">
            <a:spLocks noChangeArrowheads="1"/>
          </p:cNvSpPr>
          <p:nvPr/>
        </p:nvSpPr>
        <p:spPr bwMode="auto">
          <a:xfrm>
            <a:off x="4479925" y="885825"/>
            <a:ext cx="2682875" cy="466725"/>
          </a:xfrm>
          <a:prstGeom prst="rect">
            <a:avLst/>
          </a:prstGeom>
          <a:noFill/>
          <a:ln w="9525">
            <a:solidFill>
              <a:schemeClr val="bg2"/>
            </a:solidFill>
            <a:miter lim="800000"/>
            <a:headEnd/>
            <a:tailEnd/>
          </a:ln>
        </p:spPr>
        <p:txBody>
          <a:bodyPr wrap="none">
            <a:prstTxWarp prst="textNoShape">
              <a:avLst/>
            </a:prstTxWarp>
            <a:spAutoFit/>
          </a:bodyPr>
          <a:lstStyle/>
          <a:p>
            <a:r>
              <a:rPr lang="en-US"/>
              <a:t>“Use it or lose it”</a:t>
            </a:r>
          </a:p>
        </p:txBody>
      </p:sp>
      <p:sp>
        <p:nvSpPr>
          <p:cNvPr id="824352" name="Text Box 32"/>
          <p:cNvSpPr txBox="1">
            <a:spLocks noChangeArrowheads="1"/>
          </p:cNvSpPr>
          <p:nvPr/>
        </p:nvSpPr>
        <p:spPr bwMode="auto">
          <a:xfrm>
            <a:off x="5140325" y="1785938"/>
            <a:ext cx="1577975" cy="457200"/>
          </a:xfrm>
          <a:prstGeom prst="rect">
            <a:avLst/>
          </a:prstGeom>
          <a:noFill/>
          <a:ln w="9525">
            <a:noFill/>
            <a:miter lim="800000"/>
            <a:headEnd/>
            <a:tailEnd/>
          </a:ln>
          <a:effectLst/>
        </p:spPr>
        <p:txBody>
          <a:bodyPr wrap="none">
            <a:prstTxWarp prst="textNoShape">
              <a:avLst/>
            </a:prstTxWarp>
            <a:spAutoFit/>
          </a:bodyPr>
          <a:lstStyle/>
          <a:p>
            <a:r>
              <a:rPr lang="en-US" b="0">
                <a:solidFill>
                  <a:schemeClr val="tx2"/>
                </a:solidFill>
                <a:latin typeface="Tahoma" pitchFamily="-84" charset="0"/>
              </a:rPr>
              <a:t>Phonology</a:t>
            </a:r>
          </a:p>
        </p:txBody>
      </p:sp>
      <p:sp>
        <p:nvSpPr>
          <p:cNvPr id="824353" name="AutoShape 33"/>
          <p:cNvSpPr>
            <a:spLocks noChangeArrowheads="1"/>
          </p:cNvSpPr>
          <p:nvPr/>
        </p:nvSpPr>
        <p:spPr bwMode="auto">
          <a:xfrm>
            <a:off x="5791200" y="2171700"/>
            <a:ext cx="406400" cy="495300"/>
          </a:xfrm>
          <a:prstGeom prst="upArrow">
            <a:avLst>
              <a:gd name="adj1" fmla="val 50000"/>
              <a:gd name="adj2" fmla="val 30469"/>
            </a:avLst>
          </a:prstGeom>
          <a:solidFill>
            <a:srgbClr val="008000"/>
          </a:solidFill>
          <a:ln w="9525">
            <a:solidFill>
              <a:srgbClr val="008000"/>
            </a:solidFill>
            <a:miter lim="800000"/>
            <a:headEnd/>
            <a:tailEnd/>
          </a:ln>
          <a:effectLst/>
        </p:spPr>
        <p:txBody>
          <a:bodyPr vert="eaVert" wrap="none" anchor="ctr">
            <a:prstTxWarp prst="textNoShape">
              <a:avLst/>
            </a:prstTxWarp>
          </a:bodyPr>
          <a:lstStyle/>
          <a:p>
            <a:endParaRPr lang="en-US"/>
          </a:p>
        </p:txBody>
      </p:sp>
      <p:sp>
        <p:nvSpPr>
          <p:cNvPr id="824354" name="Text Box 34"/>
          <p:cNvSpPr txBox="1">
            <a:spLocks noChangeArrowheads="1"/>
          </p:cNvSpPr>
          <p:nvPr/>
        </p:nvSpPr>
        <p:spPr bwMode="auto">
          <a:xfrm>
            <a:off x="685800" y="2209800"/>
            <a:ext cx="2819400" cy="466725"/>
          </a:xfrm>
          <a:prstGeom prst="rect">
            <a:avLst/>
          </a:prstGeom>
          <a:noFill/>
          <a:ln w="9525">
            <a:solidFill>
              <a:schemeClr val="bg2"/>
            </a:solidFill>
            <a:miter lim="800000"/>
            <a:headEnd/>
            <a:tailEnd/>
          </a:ln>
          <a:effectLst/>
        </p:spPr>
        <p:txBody>
          <a:bodyPr>
            <a:prstTxWarp prst="textNoShape">
              <a:avLst/>
            </a:prstTxWarp>
            <a:spAutoFit/>
          </a:bodyPr>
          <a:lstStyle/>
          <a:p>
            <a:r>
              <a:rPr lang="en-US" b="0">
                <a:solidFill>
                  <a:schemeClr val="tx2"/>
                </a:solidFill>
                <a:latin typeface="Tahoma" pitchFamily="-84" charset="0"/>
              </a:rPr>
              <a:t>Structure-changing</a:t>
            </a:r>
            <a:endParaRPr lang="en-US" b="0" u="sng">
              <a:solidFill>
                <a:schemeClr val="tx2"/>
              </a:solidFill>
              <a:latin typeface="Tahoma" pitchFamily="-8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26371" name="Text Box 3"/>
          <p:cNvSpPr txBox="1">
            <a:spLocks noChangeArrowheads="1"/>
          </p:cNvSpPr>
          <p:nvPr/>
        </p:nvSpPr>
        <p:spPr bwMode="auto">
          <a:xfrm>
            <a:off x="381000" y="1295400"/>
            <a:ext cx="8229600" cy="822325"/>
          </a:xfrm>
          <a:prstGeom prst="rect">
            <a:avLst/>
          </a:prstGeom>
          <a:noFill/>
          <a:ln w="9525">
            <a:noFill/>
            <a:miter lim="800000"/>
            <a:headEnd/>
            <a:tailEnd/>
          </a:ln>
        </p:spPr>
        <p:txBody>
          <a:bodyPr>
            <a:prstTxWarp prst="textNoShape">
              <a:avLst/>
            </a:prstTxWarp>
            <a:spAutoFit/>
          </a:bodyPr>
          <a:lstStyle/>
          <a:p>
            <a:r>
              <a:rPr lang="en-US" b="0"/>
              <a:t>Infants maintain contrasts being used in their language and lose all the others.    </a:t>
            </a:r>
          </a:p>
        </p:txBody>
      </p:sp>
      <p:sp>
        <p:nvSpPr>
          <p:cNvPr id="826372" name="Text Box 4"/>
          <p:cNvSpPr txBox="1">
            <a:spLocks noChangeArrowheads="1"/>
          </p:cNvSpPr>
          <p:nvPr/>
        </p:nvSpPr>
        <p:spPr bwMode="auto">
          <a:xfrm>
            <a:off x="152400" y="914400"/>
            <a:ext cx="39798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Maintenance &amp; Loss Theory</a:t>
            </a:r>
          </a:p>
        </p:txBody>
      </p:sp>
      <p:pic>
        <p:nvPicPr>
          <p:cNvPr id="826373" name="Picture 5"/>
          <p:cNvPicPr>
            <a:picLocks noChangeAspect="1" noChangeArrowheads="1"/>
          </p:cNvPicPr>
          <p:nvPr/>
        </p:nvPicPr>
        <p:blipFill>
          <a:blip r:embed="rId3"/>
          <a:srcRect/>
          <a:stretch>
            <a:fillRect/>
          </a:stretch>
        </p:blipFill>
        <p:spPr bwMode="auto">
          <a:xfrm>
            <a:off x="152400" y="3657600"/>
            <a:ext cx="1617663" cy="2514600"/>
          </a:xfrm>
          <a:prstGeom prst="rect">
            <a:avLst/>
          </a:prstGeom>
          <a:noFill/>
        </p:spPr>
      </p:pic>
      <p:sp>
        <p:nvSpPr>
          <p:cNvPr id="826374" name="Text Box 6"/>
          <p:cNvSpPr txBox="1">
            <a:spLocks noChangeArrowheads="1"/>
          </p:cNvSpPr>
          <p:nvPr/>
        </p:nvSpPr>
        <p:spPr bwMode="auto">
          <a:xfrm>
            <a:off x="228600" y="3200400"/>
            <a:ext cx="1531938"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Times" pitchFamily="-84" charset="0"/>
              </a:rPr>
              <a:t>Patricia Kuhl</a:t>
            </a:r>
          </a:p>
        </p:txBody>
      </p:sp>
      <p:sp>
        <p:nvSpPr>
          <p:cNvPr id="826375" name="Text Box 7"/>
          <p:cNvSpPr txBox="1">
            <a:spLocks noChangeArrowheads="1"/>
          </p:cNvSpPr>
          <p:nvPr/>
        </p:nvSpPr>
        <p:spPr bwMode="auto">
          <a:xfrm>
            <a:off x="3886200" y="1828800"/>
            <a:ext cx="2928938" cy="822325"/>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Natural boundaries</a:t>
            </a:r>
          </a:p>
          <a:p>
            <a:r>
              <a:rPr lang="en-US" b="0">
                <a:solidFill>
                  <a:schemeClr val="tx2"/>
                </a:solidFill>
              </a:rPr>
              <a:t>(acoustically salient)</a:t>
            </a:r>
          </a:p>
        </p:txBody>
      </p:sp>
      <p:sp>
        <p:nvSpPr>
          <p:cNvPr id="826376" name="Text Box 8"/>
          <p:cNvSpPr txBox="1">
            <a:spLocks noChangeArrowheads="1"/>
          </p:cNvSpPr>
          <p:nvPr/>
        </p:nvSpPr>
        <p:spPr bwMode="auto">
          <a:xfrm>
            <a:off x="228600" y="6248400"/>
            <a:ext cx="2320925" cy="396875"/>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tx2"/>
                </a:solidFill>
                <a:latin typeface="Times" pitchFamily="-84" charset="0"/>
              </a:rPr>
              <a:t>“Perceptual Magnet”</a:t>
            </a:r>
          </a:p>
        </p:txBody>
      </p:sp>
      <p:sp>
        <p:nvSpPr>
          <p:cNvPr id="826377" name="Rectangle 9"/>
          <p:cNvSpPr>
            <a:spLocks noChangeArrowheads="1"/>
          </p:cNvSpPr>
          <p:nvPr/>
        </p:nvSpPr>
        <p:spPr bwMode="auto">
          <a:xfrm>
            <a:off x="4038600" y="2895600"/>
            <a:ext cx="3657600" cy="3352800"/>
          </a:xfrm>
          <a:prstGeom prst="rect">
            <a:avLst/>
          </a:prstGeom>
          <a:solidFill>
            <a:srgbClr val="C29EF1"/>
          </a:solidFill>
          <a:ln w="76200">
            <a:solidFill>
              <a:schemeClr val="tx1"/>
            </a:solidFill>
            <a:miter lim="800000"/>
            <a:headEnd/>
            <a:tailEnd/>
          </a:ln>
        </p:spPr>
        <p:txBody>
          <a:bodyPr wrap="none" anchor="ctr">
            <a:prstTxWarp prst="textNoShape">
              <a:avLst/>
            </a:prstTxWarp>
          </a:bodyPr>
          <a:lstStyle/>
          <a:p>
            <a:endParaRPr lang="en-US"/>
          </a:p>
        </p:txBody>
      </p:sp>
      <p:sp>
        <p:nvSpPr>
          <p:cNvPr id="826378" name="Line 10"/>
          <p:cNvSpPr>
            <a:spLocks noChangeShapeType="1"/>
          </p:cNvSpPr>
          <p:nvPr/>
        </p:nvSpPr>
        <p:spPr bwMode="auto">
          <a:xfrm flipV="1">
            <a:off x="4038600" y="2895600"/>
            <a:ext cx="914400" cy="838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79" name="Line 11"/>
          <p:cNvSpPr>
            <a:spLocks noChangeShapeType="1"/>
          </p:cNvSpPr>
          <p:nvPr/>
        </p:nvSpPr>
        <p:spPr bwMode="auto">
          <a:xfrm flipV="1">
            <a:off x="4114800" y="2895600"/>
            <a:ext cx="1295400" cy="12954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80" name="Line 12"/>
          <p:cNvSpPr>
            <a:spLocks noChangeShapeType="1"/>
          </p:cNvSpPr>
          <p:nvPr/>
        </p:nvSpPr>
        <p:spPr bwMode="auto">
          <a:xfrm flipV="1">
            <a:off x="4038600" y="2895600"/>
            <a:ext cx="2362200" cy="1371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81" name="Line 13"/>
          <p:cNvSpPr>
            <a:spLocks noChangeShapeType="1"/>
          </p:cNvSpPr>
          <p:nvPr/>
        </p:nvSpPr>
        <p:spPr bwMode="auto">
          <a:xfrm flipV="1">
            <a:off x="4038600" y="3352800"/>
            <a:ext cx="3657600" cy="838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82" name="Line 14"/>
          <p:cNvSpPr>
            <a:spLocks noChangeShapeType="1"/>
          </p:cNvSpPr>
          <p:nvPr/>
        </p:nvSpPr>
        <p:spPr bwMode="auto">
          <a:xfrm flipV="1">
            <a:off x="4114800" y="3886200"/>
            <a:ext cx="1295400" cy="9144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83" name="Line 15"/>
          <p:cNvSpPr>
            <a:spLocks noChangeShapeType="1"/>
          </p:cNvSpPr>
          <p:nvPr/>
        </p:nvSpPr>
        <p:spPr bwMode="auto">
          <a:xfrm>
            <a:off x="5410200" y="3886200"/>
            <a:ext cx="2286000" cy="381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84" name="Line 16"/>
          <p:cNvSpPr>
            <a:spLocks noChangeShapeType="1"/>
          </p:cNvSpPr>
          <p:nvPr/>
        </p:nvSpPr>
        <p:spPr bwMode="auto">
          <a:xfrm flipV="1">
            <a:off x="4038600" y="4343400"/>
            <a:ext cx="3657600" cy="457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85" name="Line 17"/>
          <p:cNvSpPr>
            <a:spLocks noChangeShapeType="1"/>
          </p:cNvSpPr>
          <p:nvPr/>
        </p:nvSpPr>
        <p:spPr bwMode="auto">
          <a:xfrm>
            <a:off x="4953000" y="4724400"/>
            <a:ext cx="381000" cy="1524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86" name="Line 18"/>
          <p:cNvSpPr>
            <a:spLocks noChangeShapeType="1"/>
          </p:cNvSpPr>
          <p:nvPr/>
        </p:nvSpPr>
        <p:spPr bwMode="auto">
          <a:xfrm>
            <a:off x="4953000" y="4724400"/>
            <a:ext cx="1600200" cy="1524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87" name="Line 19"/>
          <p:cNvSpPr>
            <a:spLocks noChangeShapeType="1"/>
          </p:cNvSpPr>
          <p:nvPr/>
        </p:nvSpPr>
        <p:spPr bwMode="auto">
          <a:xfrm>
            <a:off x="5638800" y="4648200"/>
            <a:ext cx="2057400" cy="10668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88" name="Line 20"/>
          <p:cNvSpPr>
            <a:spLocks noChangeShapeType="1"/>
          </p:cNvSpPr>
          <p:nvPr/>
        </p:nvSpPr>
        <p:spPr bwMode="auto">
          <a:xfrm>
            <a:off x="6172200" y="4572000"/>
            <a:ext cx="1524000" cy="838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89" name="Line 21"/>
          <p:cNvSpPr>
            <a:spLocks noChangeShapeType="1"/>
          </p:cNvSpPr>
          <p:nvPr/>
        </p:nvSpPr>
        <p:spPr bwMode="auto">
          <a:xfrm>
            <a:off x="6781800" y="4495800"/>
            <a:ext cx="914400" cy="609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6390" name="Text Box 22"/>
          <p:cNvSpPr txBox="1">
            <a:spLocks noChangeArrowheads="1"/>
          </p:cNvSpPr>
          <p:nvPr/>
        </p:nvSpPr>
        <p:spPr bwMode="auto">
          <a:xfrm>
            <a:off x="4479925" y="885825"/>
            <a:ext cx="2682875" cy="466725"/>
          </a:xfrm>
          <a:prstGeom prst="rect">
            <a:avLst/>
          </a:prstGeom>
          <a:noFill/>
          <a:ln w="9525">
            <a:solidFill>
              <a:schemeClr val="bg2"/>
            </a:solidFill>
            <a:miter lim="800000"/>
            <a:headEnd/>
            <a:tailEnd/>
          </a:ln>
        </p:spPr>
        <p:txBody>
          <a:bodyPr wrap="none">
            <a:prstTxWarp prst="textNoShape">
              <a:avLst/>
            </a:prstTxWarp>
            <a:spAutoFit/>
          </a:bodyPr>
          <a:lstStyle/>
          <a:p>
            <a:r>
              <a:rPr lang="en-US"/>
              <a:t>“Use it or lose 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a:xfrm>
            <a:off x="685800" y="0"/>
            <a:ext cx="7772400" cy="1143000"/>
          </a:xfrm>
          <a:noFill/>
          <a:ln/>
        </p:spPr>
        <p:txBody>
          <a:bodyPr/>
          <a:lstStyle/>
          <a:p>
            <a:r>
              <a:rPr lang="en-US" sz="3200"/>
              <a:t>How Change Happens</a:t>
            </a:r>
          </a:p>
        </p:txBody>
      </p:sp>
      <p:pic>
        <p:nvPicPr>
          <p:cNvPr id="828421" name="Picture 5"/>
          <p:cNvPicPr>
            <a:picLocks noChangeAspect="1" noChangeArrowheads="1"/>
          </p:cNvPicPr>
          <p:nvPr/>
        </p:nvPicPr>
        <p:blipFill>
          <a:blip r:embed="rId3"/>
          <a:srcRect/>
          <a:stretch>
            <a:fillRect/>
          </a:stretch>
        </p:blipFill>
        <p:spPr bwMode="auto">
          <a:xfrm>
            <a:off x="152400" y="3657600"/>
            <a:ext cx="1617663" cy="2514600"/>
          </a:xfrm>
          <a:prstGeom prst="rect">
            <a:avLst/>
          </a:prstGeom>
          <a:noFill/>
        </p:spPr>
      </p:pic>
      <p:sp>
        <p:nvSpPr>
          <p:cNvPr id="828422" name="Text Box 6"/>
          <p:cNvSpPr txBox="1">
            <a:spLocks noChangeArrowheads="1"/>
          </p:cNvSpPr>
          <p:nvPr/>
        </p:nvSpPr>
        <p:spPr bwMode="auto">
          <a:xfrm>
            <a:off x="228600" y="3200400"/>
            <a:ext cx="1531938"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Times" pitchFamily="-84" charset="0"/>
              </a:rPr>
              <a:t>Patricia Kuhl</a:t>
            </a:r>
          </a:p>
        </p:txBody>
      </p:sp>
      <p:sp>
        <p:nvSpPr>
          <p:cNvPr id="828424" name="Text Box 8"/>
          <p:cNvSpPr txBox="1">
            <a:spLocks noChangeArrowheads="1"/>
          </p:cNvSpPr>
          <p:nvPr/>
        </p:nvSpPr>
        <p:spPr bwMode="auto">
          <a:xfrm>
            <a:off x="228600" y="6248400"/>
            <a:ext cx="2320925" cy="396875"/>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tx2"/>
                </a:solidFill>
                <a:latin typeface="Times" pitchFamily="-84" charset="0"/>
              </a:rPr>
              <a:t>“Perceptual Magnet”</a:t>
            </a:r>
          </a:p>
        </p:txBody>
      </p:sp>
      <p:sp>
        <p:nvSpPr>
          <p:cNvPr id="828425" name="Rectangle 9"/>
          <p:cNvSpPr>
            <a:spLocks noChangeArrowheads="1"/>
          </p:cNvSpPr>
          <p:nvPr/>
        </p:nvSpPr>
        <p:spPr bwMode="auto">
          <a:xfrm>
            <a:off x="4038600" y="2895600"/>
            <a:ext cx="3657600" cy="3352800"/>
          </a:xfrm>
          <a:prstGeom prst="rect">
            <a:avLst/>
          </a:prstGeom>
          <a:solidFill>
            <a:srgbClr val="C29EF1"/>
          </a:solidFill>
          <a:ln w="76200">
            <a:solidFill>
              <a:schemeClr val="tx1"/>
            </a:solidFill>
            <a:miter lim="800000"/>
            <a:headEnd/>
            <a:tailEnd/>
          </a:ln>
        </p:spPr>
        <p:txBody>
          <a:bodyPr wrap="none" anchor="ctr">
            <a:prstTxWarp prst="textNoShape">
              <a:avLst/>
            </a:prstTxWarp>
          </a:bodyPr>
          <a:lstStyle/>
          <a:p>
            <a:pPr algn="ctr"/>
            <a:endParaRPr lang="en-US" sz="1800" b="0">
              <a:solidFill>
                <a:schemeClr val="bg1"/>
              </a:solidFill>
            </a:endParaRPr>
          </a:p>
        </p:txBody>
      </p:sp>
      <p:sp>
        <p:nvSpPr>
          <p:cNvPr id="828426" name="Line 10"/>
          <p:cNvSpPr>
            <a:spLocks noChangeShapeType="1"/>
          </p:cNvSpPr>
          <p:nvPr/>
        </p:nvSpPr>
        <p:spPr bwMode="auto">
          <a:xfrm flipV="1">
            <a:off x="4038600" y="2895600"/>
            <a:ext cx="914400" cy="838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27" name="Line 11"/>
          <p:cNvSpPr>
            <a:spLocks noChangeShapeType="1"/>
          </p:cNvSpPr>
          <p:nvPr/>
        </p:nvSpPr>
        <p:spPr bwMode="auto">
          <a:xfrm flipV="1">
            <a:off x="4114800" y="2895600"/>
            <a:ext cx="1295400" cy="12954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28" name="Line 12"/>
          <p:cNvSpPr>
            <a:spLocks noChangeShapeType="1"/>
          </p:cNvSpPr>
          <p:nvPr/>
        </p:nvSpPr>
        <p:spPr bwMode="auto">
          <a:xfrm flipV="1">
            <a:off x="4038600" y="2895600"/>
            <a:ext cx="2362200" cy="1371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29" name="Line 13"/>
          <p:cNvSpPr>
            <a:spLocks noChangeShapeType="1"/>
          </p:cNvSpPr>
          <p:nvPr/>
        </p:nvSpPr>
        <p:spPr bwMode="auto">
          <a:xfrm flipV="1">
            <a:off x="4038600" y="3276600"/>
            <a:ext cx="3657600" cy="9144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30" name="Line 14"/>
          <p:cNvSpPr>
            <a:spLocks noChangeShapeType="1"/>
          </p:cNvSpPr>
          <p:nvPr/>
        </p:nvSpPr>
        <p:spPr bwMode="auto">
          <a:xfrm flipV="1">
            <a:off x="4038600" y="3886200"/>
            <a:ext cx="1371600" cy="9144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31" name="Line 15"/>
          <p:cNvSpPr>
            <a:spLocks noChangeShapeType="1"/>
          </p:cNvSpPr>
          <p:nvPr/>
        </p:nvSpPr>
        <p:spPr bwMode="auto">
          <a:xfrm>
            <a:off x="5410200" y="3886200"/>
            <a:ext cx="2286000" cy="381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32" name="Line 16"/>
          <p:cNvSpPr>
            <a:spLocks noChangeShapeType="1"/>
          </p:cNvSpPr>
          <p:nvPr/>
        </p:nvSpPr>
        <p:spPr bwMode="auto">
          <a:xfrm flipV="1">
            <a:off x="4038600" y="4343400"/>
            <a:ext cx="3657600" cy="457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33" name="Line 17"/>
          <p:cNvSpPr>
            <a:spLocks noChangeShapeType="1"/>
          </p:cNvSpPr>
          <p:nvPr/>
        </p:nvSpPr>
        <p:spPr bwMode="auto">
          <a:xfrm>
            <a:off x="4953000" y="4724400"/>
            <a:ext cx="381000" cy="1524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34" name="Line 18"/>
          <p:cNvSpPr>
            <a:spLocks noChangeShapeType="1"/>
          </p:cNvSpPr>
          <p:nvPr/>
        </p:nvSpPr>
        <p:spPr bwMode="auto">
          <a:xfrm>
            <a:off x="4953000" y="4724400"/>
            <a:ext cx="1600200" cy="1524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35" name="Line 19"/>
          <p:cNvSpPr>
            <a:spLocks noChangeShapeType="1"/>
          </p:cNvSpPr>
          <p:nvPr/>
        </p:nvSpPr>
        <p:spPr bwMode="auto">
          <a:xfrm>
            <a:off x="5638800" y="4648200"/>
            <a:ext cx="2057400" cy="10668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36" name="Line 20"/>
          <p:cNvSpPr>
            <a:spLocks noChangeShapeType="1"/>
          </p:cNvSpPr>
          <p:nvPr/>
        </p:nvSpPr>
        <p:spPr bwMode="auto">
          <a:xfrm>
            <a:off x="6172200" y="4572000"/>
            <a:ext cx="1524000" cy="838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37" name="Line 21"/>
          <p:cNvSpPr>
            <a:spLocks noChangeShapeType="1"/>
          </p:cNvSpPr>
          <p:nvPr/>
        </p:nvSpPr>
        <p:spPr bwMode="auto">
          <a:xfrm>
            <a:off x="6781800" y="4495800"/>
            <a:ext cx="914400" cy="609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28438" name="Text Box 22"/>
          <p:cNvSpPr txBox="1">
            <a:spLocks noChangeArrowheads="1"/>
          </p:cNvSpPr>
          <p:nvPr/>
        </p:nvSpPr>
        <p:spPr bwMode="auto">
          <a:xfrm>
            <a:off x="4114800" y="3124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39" name="Text Box 23"/>
          <p:cNvSpPr txBox="1">
            <a:spLocks noChangeArrowheads="1"/>
          </p:cNvSpPr>
          <p:nvPr/>
        </p:nvSpPr>
        <p:spPr bwMode="auto">
          <a:xfrm>
            <a:off x="41910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40" name="Text Box 24"/>
          <p:cNvSpPr txBox="1">
            <a:spLocks noChangeArrowheads="1"/>
          </p:cNvSpPr>
          <p:nvPr/>
        </p:nvSpPr>
        <p:spPr bwMode="auto">
          <a:xfrm>
            <a:off x="42672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41" name="Text Box 25"/>
          <p:cNvSpPr txBox="1">
            <a:spLocks noChangeArrowheads="1"/>
          </p:cNvSpPr>
          <p:nvPr/>
        </p:nvSpPr>
        <p:spPr bwMode="auto">
          <a:xfrm>
            <a:off x="41148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42" name="Text Box 26"/>
          <p:cNvSpPr txBox="1">
            <a:spLocks noChangeArrowheads="1"/>
          </p:cNvSpPr>
          <p:nvPr/>
        </p:nvSpPr>
        <p:spPr bwMode="auto">
          <a:xfrm>
            <a:off x="5181600" y="3124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43" name="Text Box 27"/>
          <p:cNvSpPr txBox="1">
            <a:spLocks noChangeArrowheads="1"/>
          </p:cNvSpPr>
          <p:nvPr/>
        </p:nvSpPr>
        <p:spPr bwMode="auto">
          <a:xfrm>
            <a:off x="51054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44" name="Text Box 28"/>
          <p:cNvSpPr txBox="1">
            <a:spLocks noChangeArrowheads="1"/>
          </p:cNvSpPr>
          <p:nvPr/>
        </p:nvSpPr>
        <p:spPr bwMode="auto">
          <a:xfrm>
            <a:off x="52578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45" name="Text Box 29"/>
          <p:cNvSpPr txBox="1">
            <a:spLocks noChangeArrowheads="1"/>
          </p:cNvSpPr>
          <p:nvPr/>
        </p:nvSpPr>
        <p:spPr bwMode="auto">
          <a:xfrm>
            <a:off x="50292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46" name="Text Box 30"/>
          <p:cNvSpPr txBox="1">
            <a:spLocks noChangeArrowheads="1"/>
          </p:cNvSpPr>
          <p:nvPr/>
        </p:nvSpPr>
        <p:spPr bwMode="auto">
          <a:xfrm>
            <a:off x="51816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47" name="Text Box 31"/>
          <p:cNvSpPr txBox="1">
            <a:spLocks noChangeArrowheads="1"/>
          </p:cNvSpPr>
          <p:nvPr/>
        </p:nvSpPr>
        <p:spPr bwMode="auto">
          <a:xfrm>
            <a:off x="5943600" y="3276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28448" name="Text Box 32"/>
          <p:cNvSpPr txBox="1">
            <a:spLocks noChangeArrowheads="1"/>
          </p:cNvSpPr>
          <p:nvPr/>
        </p:nvSpPr>
        <p:spPr bwMode="auto">
          <a:xfrm>
            <a:off x="60960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49" name="Text Box 33"/>
          <p:cNvSpPr txBox="1">
            <a:spLocks noChangeArrowheads="1"/>
          </p:cNvSpPr>
          <p:nvPr/>
        </p:nvSpPr>
        <p:spPr bwMode="auto">
          <a:xfrm>
            <a:off x="6019800" y="3352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50" name="Text Box 34"/>
          <p:cNvSpPr txBox="1">
            <a:spLocks noChangeArrowheads="1"/>
          </p:cNvSpPr>
          <p:nvPr/>
        </p:nvSpPr>
        <p:spPr bwMode="auto">
          <a:xfrm>
            <a:off x="6096000" y="3276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51" name="Text Box 35"/>
          <p:cNvSpPr txBox="1">
            <a:spLocks noChangeArrowheads="1"/>
          </p:cNvSpPr>
          <p:nvPr/>
        </p:nvSpPr>
        <p:spPr bwMode="auto">
          <a:xfrm>
            <a:off x="5867400" y="3352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52" name="Text Box 36"/>
          <p:cNvSpPr txBox="1">
            <a:spLocks noChangeArrowheads="1"/>
          </p:cNvSpPr>
          <p:nvPr/>
        </p:nvSpPr>
        <p:spPr bwMode="auto">
          <a:xfrm>
            <a:off x="5791200" y="3276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53" name="Text Box 37"/>
          <p:cNvSpPr txBox="1">
            <a:spLocks noChangeArrowheads="1"/>
          </p:cNvSpPr>
          <p:nvPr/>
        </p:nvSpPr>
        <p:spPr bwMode="auto">
          <a:xfrm>
            <a:off x="59436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54" name="Text Box 38"/>
          <p:cNvSpPr txBox="1">
            <a:spLocks noChangeArrowheads="1"/>
          </p:cNvSpPr>
          <p:nvPr/>
        </p:nvSpPr>
        <p:spPr bwMode="auto">
          <a:xfrm>
            <a:off x="6934200" y="3657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28455" name="Text Box 39"/>
          <p:cNvSpPr txBox="1">
            <a:spLocks noChangeArrowheads="1"/>
          </p:cNvSpPr>
          <p:nvPr/>
        </p:nvSpPr>
        <p:spPr bwMode="auto">
          <a:xfrm>
            <a:off x="7086600" y="3581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56" name="Text Box 40"/>
          <p:cNvSpPr txBox="1">
            <a:spLocks noChangeArrowheads="1"/>
          </p:cNvSpPr>
          <p:nvPr/>
        </p:nvSpPr>
        <p:spPr bwMode="auto">
          <a:xfrm>
            <a:off x="7010400" y="3733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57" name="Text Box 41"/>
          <p:cNvSpPr txBox="1">
            <a:spLocks noChangeArrowheads="1"/>
          </p:cNvSpPr>
          <p:nvPr/>
        </p:nvSpPr>
        <p:spPr bwMode="auto">
          <a:xfrm>
            <a:off x="7086600" y="3657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58" name="Text Box 42"/>
          <p:cNvSpPr txBox="1">
            <a:spLocks noChangeArrowheads="1"/>
          </p:cNvSpPr>
          <p:nvPr/>
        </p:nvSpPr>
        <p:spPr bwMode="auto">
          <a:xfrm>
            <a:off x="6858000" y="3733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59" name="Text Box 43"/>
          <p:cNvSpPr txBox="1">
            <a:spLocks noChangeArrowheads="1"/>
          </p:cNvSpPr>
          <p:nvPr/>
        </p:nvSpPr>
        <p:spPr bwMode="auto">
          <a:xfrm>
            <a:off x="6781800" y="3657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60" name="Text Box 44"/>
          <p:cNvSpPr txBox="1">
            <a:spLocks noChangeArrowheads="1"/>
          </p:cNvSpPr>
          <p:nvPr/>
        </p:nvSpPr>
        <p:spPr bwMode="auto">
          <a:xfrm>
            <a:off x="6934200" y="3581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61" name="Text Box 45"/>
          <p:cNvSpPr txBox="1">
            <a:spLocks noChangeArrowheads="1"/>
          </p:cNvSpPr>
          <p:nvPr/>
        </p:nvSpPr>
        <p:spPr bwMode="auto">
          <a:xfrm>
            <a:off x="7239000" y="4419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28462" name="Text Box 46"/>
          <p:cNvSpPr txBox="1">
            <a:spLocks noChangeArrowheads="1"/>
          </p:cNvSpPr>
          <p:nvPr/>
        </p:nvSpPr>
        <p:spPr bwMode="auto">
          <a:xfrm>
            <a:off x="7391400" y="4343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63" name="Text Box 47"/>
          <p:cNvSpPr txBox="1">
            <a:spLocks noChangeArrowheads="1"/>
          </p:cNvSpPr>
          <p:nvPr/>
        </p:nvSpPr>
        <p:spPr bwMode="auto">
          <a:xfrm>
            <a:off x="7315200" y="4495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64" name="Text Box 48"/>
          <p:cNvSpPr txBox="1">
            <a:spLocks noChangeArrowheads="1"/>
          </p:cNvSpPr>
          <p:nvPr/>
        </p:nvSpPr>
        <p:spPr bwMode="auto">
          <a:xfrm>
            <a:off x="7391400" y="4419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65" name="Text Box 49"/>
          <p:cNvSpPr txBox="1">
            <a:spLocks noChangeArrowheads="1"/>
          </p:cNvSpPr>
          <p:nvPr/>
        </p:nvSpPr>
        <p:spPr bwMode="auto">
          <a:xfrm>
            <a:off x="7162800" y="4495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66" name="Text Box 50"/>
          <p:cNvSpPr txBox="1">
            <a:spLocks noChangeArrowheads="1"/>
          </p:cNvSpPr>
          <p:nvPr/>
        </p:nvSpPr>
        <p:spPr bwMode="auto">
          <a:xfrm>
            <a:off x="7086600" y="4419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67" name="Text Box 51"/>
          <p:cNvSpPr txBox="1">
            <a:spLocks noChangeArrowheads="1"/>
          </p:cNvSpPr>
          <p:nvPr/>
        </p:nvSpPr>
        <p:spPr bwMode="auto">
          <a:xfrm>
            <a:off x="7239000" y="4343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68" name="Text Box 52"/>
          <p:cNvSpPr txBox="1">
            <a:spLocks noChangeArrowheads="1"/>
          </p:cNvSpPr>
          <p:nvPr/>
        </p:nvSpPr>
        <p:spPr bwMode="auto">
          <a:xfrm>
            <a:off x="5715000" y="49530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28469" name="Text Box 53"/>
          <p:cNvSpPr txBox="1">
            <a:spLocks noChangeArrowheads="1"/>
          </p:cNvSpPr>
          <p:nvPr/>
        </p:nvSpPr>
        <p:spPr bwMode="auto">
          <a:xfrm>
            <a:off x="5867400" y="4876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70" name="Text Box 54"/>
          <p:cNvSpPr txBox="1">
            <a:spLocks noChangeArrowheads="1"/>
          </p:cNvSpPr>
          <p:nvPr/>
        </p:nvSpPr>
        <p:spPr bwMode="auto">
          <a:xfrm>
            <a:off x="5791200" y="5029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71" name="Text Box 55"/>
          <p:cNvSpPr txBox="1">
            <a:spLocks noChangeArrowheads="1"/>
          </p:cNvSpPr>
          <p:nvPr/>
        </p:nvSpPr>
        <p:spPr bwMode="auto">
          <a:xfrm>
            <a:off x="5867400" y="4953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72" name="Text Box 56"/>
          <p:cNvSpPr txBox="1">
            <a:spLocks noChangeArrowheads="1"/>
          </p:cNvSpPr>
          <p:nvPr/>
        </p:nvSpPr>
        <p:spPr bwMode="auto">
          <a:xfrm>
            <a:off x="5638800" y="5029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73" name="Text Box 57"/>
          <p:cNvSpPr txBox="1">
            <a:spLocks noChangeArrowheads="1"/>
          </p:cNvSpPr>
          <p:nvPr/>
        </p:nvSpPr>
        <p:spPr bwMode="auto">
          <a:xfrm>
            <a:off x="5562600" y="4953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74" name="Text Box 58"/>
          <p:cNvSpPr txBox="1">
            <a:spLocks noChangeArrowheads="1"/>
          </p:cNvSpPr>
          <p:nvPr/>
        </p:nvSpPr>
        <p:spPr bwMode="auto">
          <a:xfrm>
            <a:off x="5715000" y="4876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75" name="Text Box 59"/>
          <p:cNvSpPr txBox="1">
            <a:spLocks noChangeArrowheads="1"/>
          </p:cNvSpPr>
          <p:nvPr/>
        </p:nvSpPr>
        <p:spPr bwMode="auto">
          <a:xfrm>
            <a:off x="5410200" y="5562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28476" name="Text Box 60"/>
          <p:cNvSpPr txBox="1">
            <a:spLocks noChangeArrowheads="1"/>
          </p:cNvSpPr>
          <p:nvPr/>
        </p:nvSpPr>
        <p:spPr bwMode="auto">
          <a:xfrm>
            <a:off x="5562600" y="5486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77" name="Text Box 61"/>
          <p:cNvSpPr txBox="1">
            <a:spLocks noChangeArrowheads="1"/>
          </p:cNvSpPr>
          <p:nvPr/>
        </p:nvSpPr>
        <p:spPr bwMode="auto">
          <a:xfrm>
            <a:off x="54864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78" name="Text Box 62"/>
          <p:cNvSpPr txBox="1">
            <a:spLocks noChangeArrowheads="1"/>
          </p:cNvSpPr>
          <p:nvPr/>
        </p:nvSpPr>
        <p:spPr bwMode="auto">
          <a:xfrm>
            <a:off x="55626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79" name="Text Box 63"/>
          <p:cNvSpPr txBox="1">
            <a:spLocks noChangeArrowheads="1"/>
          </p:cNvSpPr>
          <p:nvPr/>
        </p:nvSpPr>
        <p:spPr bwMode="auto">
          <a:xfrm>
            <a:off x="53340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80" name="Text Box 64"/>
          <p:cNvSpPr txBox="1">
            <a:spLocks noChangeArrowheads="1"/>
          </p:cNvSpPr>
          <p:nvPr/>
        </p:nvSpPr>
        <p:spPr bwMode="auto">
          <a:xfrm>
            <a:off x="52578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81" name="Text Box 65"/>
          <p:cNvSpPr txBox="1">
            <a:spLocks noChangeArrowheads="1"/>
          </p:cNvSpPr>
          <p:nvPr/>
        </p:nvSpPr>
        <p:spPr bwMode="auto">
          <a:xfrm>
            <a:off x="5410200" y="5486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82" name="Text Box 66"/>
          <p:cNvSpPr txBox="1">
            <a:spLocks noChangeArrowheads="1"/>
          </p:cNvSpPr>
          <p:nvPr/>
        </p:nvSpPr>
        <p:spPr bwMode="auto">
          <a:xfrm>
            <a:off x="4343400" y="56388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28483" name="Text Box 67"/>
          <p:cNvSpPr txBox="1">
            <a:spLocks noChangeArrowheads="1"/>
          </p:cNvSpPr>
          <p:nvPr/>
        </p:nvSpPr>
        <p:spPr bwMode="auto">
          <a:xfrm>
            <a:off x="44958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84" name="Text Box 68"/>
          <p:cNvSpPr txBox="1">
            <a:spLocks noChangeArrowheads="1"/>
          </p:cNvSpPr>
          <p:nvPr/>
        </p:nvSpPr>
        <p:spPr bwMode="auto">
          <a:xfrm>
            <a:off x="4419600" y="5715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85" name="Text Box 69"/>
          <p:cNvSpPr txBox="1">
            <a:spLocks noChangeArrowheads="1"/>
          </p:cNvSpPr>
          <p:nvPr/>
        </p:nvSpPr>
        <p:spPr bwMode="auto">
          <a:xfrm>
            <a:off x="44958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86" name="Text Box 70"/>
          <p:cNvSpPr txBox="1">
            <a:spLocks noChangeArrowheads="1"/>
          </p:cNvSpPr>
          <p:nvPr/>
        </p:nvSpPr>
        <p:spPr bwMode="auto">
          <a:xfrm>
            <a:off x="4267200" y="5715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87" name="Text Box 71"/>
          <p:cNvSpPr txBox="1">
            <a:spLocks noChangeArrowheads="1"/>
          </p:cNvSpPr>
          <p:nvPr/>
        </p:nvSpPr>
        <p:spPr bwMode="auto">
          <a:xfrm>
            <a:off x="41910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88" name="Text Box 72"/>
          <p:cNvSpPr txBox="1">
            <a:spLocks noChangeArrowheads="1"/>
          </p:cNvSpPr>
          <p:nvPr/>
        </p:nvSpPr>
        <p:spPr bwMode="auto">
          <a:xfrm>
            <a:off x="43434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28490" name="Text Box 74"/>
          <p:cNvSpPr txBox="1">
            <a:spLocks noChangeArrowheads="1"/>
          </p:cNvSpPr>
          <p:nvPr/>
        </p:nvSpPr>
        <p:spPr bwMode="auto">
          <a:xfrm>
            <a:off x="381000" y="1295400"/>
            <a:ext cx="8229600" cy="822325"/>
          </a:xfrm>
          <a:prstGeom prst="rect">
            <a:avLst/>
          </a:prstGeom>
          <a:noFill/>
          <a:ln w="9525">
            <a:noFill/>
            <a:miter lim="800000"/>
            <a:headEnd/>
            <a:tailEnd/>
          </a:ln>
        </p:spPr>
        <p:txBody>
          <a:bodyPr>
            <a:prstTxWarp prst="textNoShape">
              <a:avLst/>
            </a:prstTxWarp>
            <a:spAutoFit/>
          </a:bodyPr>
          <a:lstStyle/>
          <a:p>
            <a:r>
              <a:rPr lang="en-US" b="0"/>
              <a:t>Infants maintain contrasts being used in their language and lose all the others.    </a:t>
            </a:r>
          </a:p>
        </p:txBody>
      </p:sp>
      <p:sp>
        <p:nvSpPr>
          <p:cNvPr id="828491" name="Text Box 75"/>
          <p:cNvSpPr txBox="1">
            <a:spLocks noChangeArrowheads="1"/>
          </p:cNvSpPr>
          <p:nvPr/>
        </p:nvSpPr>
        <p:spPr bwMode="auto">
          <a:xfrm>
            <a:off x="152400" y="914400"/>
            <a:ext cx="39798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Maintenance &amp; Loss Theory</a:t>
            </a:r>
          </a:p>
        </p:txBody>
      </p:sp>
      <p:sp>
        <p:nvSpPr>
          <p:cNvPr id="828492" name="Text Box 76"/>
          <p:cNvSpPr txBox="1">
            <a:spLocks noChangeArrowheads="1"/>
          </p:cNvSpPr>
          <p:nvPr/>
        </p:nvSpPr>
        <p:spPr bwMode="auto">
          <a:xfrm>
            <a:off x="3886200" y="1828800"/>
            <a:ext cx="360680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Sounds from Language 1</a:t>
            </a:r>
          </a:p>
        </p:txBody>
      </p:sp>
      <p:sp>
        <p:nvSpPr>
          <p:cNvPr id="828493" name="Text Box 77"/>
          <p:cNvSpPr txBox="1">
            <a:spLocks noChangeArrowheads="1"/>
          </p:cNvSpPr>
          <p:nvPr/>
        </p:nvSpPr>
        <p:spPr bwMode="auto">
          <a:xfrm>
            <a:off x="4479925" y="885825"/>
            <a:ext cx="2682875" cy="466725"/>
          </a:xfrm>
          <a:prstGeom prst="rect">
            <a:avLst/>
          </a:prstGeom>
          <a:noFill/>
          <a:ln w="9525">
            <a:solidFill>
              <a:schemeClr val="bg2"/>
            </a:solidFill>
            <a:miter lim="800000"/>
            <a:headEnd/>
            <a:tailEnd/>
          </a:ln>
        </p:spPr>
        <p:txBody>
          <a:bodyPr wrap="none">
            <a:prstTxWarp prst="textNoShape">
              <a:avLst/>
            </a:prstTxWarp>
            <a:spAutoFit/>
          </a:bodyPr>
          <a:lstStyle/>
          <a:p>
            <a:r>
              <a:rPr lang="en-US"/>
              <a:t>“Use it or lose it”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0"/>
            <a:ext cx="7772400" cy="1143000"/>
          </a:xfrm>
          <a:noFill/>
          <a:ln/>
        </p:spPr>
        <p:txBody>
          <a:bodyPr/>
          <a:lstStyle/>
          <a:p>
            <a:r>
              <a:rPr lang="en-US" sz="3200"/>
              <a:t>How Change Happens</a:t>
            </a:r>
          </a:p>
        </p:txBody>
      </p:sp>
      <p:sp>
        <p:nvSpPr>
          <p:cNvPr id="830467" name="Text Box 3"/>
          <p:cNvSpPr txBox="1">
            <a:spLocks noChangeArrowheads="1"/>
          </p:cNvSpPr>
          <p:nvPr/>
        </p:nvSpPr>
        <p:spPr bwMode="auto">
          <a:xfrm>
            <a:off x="381000" y="1295400"/>
            <a:ext cx="8229600" cy="822325"/>
          </a:xfrm>
          <a:prstGeom prst="rect">
            <a:avLst/>
          </a:prstGeom>
          <a:noFill/>
          <a:ln w="9525">
            <a:noFill/>
            <a:miter lim="800000"/>
            <a:headEnd/>
            <a:tailEnd/>
          </a:ln>
        </p:spPr>
        <p:txBody>
          <a:bodyPr>
            <a:prstTxWarp prst="textNoShape">
              <a:avLst/>
            </a:prstTxWarp>
            <a:spAutoFit/>
          </a:bodyPr>
          <a:lstStyle/>
          <a:p>
            <a:r>
              <a:rPr lang="en-US" b="0"/>
              <a:t>Infants maintain contrasts being used in their language and lose all the others.    </a:t>
            </a:r>
          </a:p>
        </p:txBody>
      </p:sp>
      <p:sp>
        <p:nvSpPr>
          <p:cNvPr id="830468" name="Text Box 4"/>
          <p:cNvSpPr txBox="1">
            <a:spLocks noChangeArrowheads="1"/>
          </p:cNvSpPr>
          <p:nvPr/>
        </p:nvSpPr>
        <p:spPr bwMode="auto">
          <a:xfrm>
            <a:off x="152400" y="914400"/>
            <a:ext cx="39798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Maintenance &amp; Loss Theory</a:t>
            </a:r>
          </a:p>
        </p:txBody>
      </p:sp>
      <p:pic>
        <p:nvPicPr>
          <p:cNvPr id="830469" name="Picture 5"/>
          <p:cNvPicPr>
            <a:picLocks noChangeAspect="1" noChangeArrowheads="1"/>
          </p:cNvPicPr>
          <p:nvPr/>
        </p:nvPicPr>
        <p:blipFill>
          <a:blip r:embed="rId3"/>
          <a:srcRect/>
          <a:stretch>
            <a:fillRect/>
          </a:stretch>
        </p:blipFill>
        <p:spPr bwMode="auto">
          <a:xfrm>
            <a:off x="152400" y="3657600"/>
            <a:ext cx="1617663" cy="2514600"/>
          </a:xfrm>
          <a:prstGeom prst="rect">
            <a:avLst/>
          </a:prstGeom>
          <a:noFill/>
        </p:spPr>
      </p:pic>
      <p:sp>
        <p:nvSpPr>
          <p:cNvPr id="830470" name="Text Box 6"/>
          <p:cNvSpPr txBox="1">
            <a:spLocks noChangeArrowheads="1"/>
          </p:cNvSpPr>
          <p:nvPr/>
        </p:nvSpPr>
        <p:spPr bwMode="auto">
          <a:xfrm>
            <a:off x="228600" y="3200400"/>
            <a:ext cx="1531938"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Times" pitchFamily="-84" charset="0"/>
              </a:rPr>
              <a:t>Patricia Kuhl</a:t>
            </a:r>
          </a:p>
        </p:txBody>
      </p:sp>
      <p:sp>
        <p:nvSpPr>
          <p:cNvPr id="830471" name="Text Box 7"/>
          <p:cNvSpPr txBox="1">
            <a:spLocks noChangeArrowheads="1"/>
          </p:cNvSpPr>
          <p:nvPr/>
        </p:nvSpPr>
        <p:spPr bwMode="auto">
          <a:xfrm>
            <a:off x="3886200" y="1828800"/>
            <a:ext cx="5029200" cy="7016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Category boundaries that are maintained to keep these sound clusters distinct</a:t>
            </a:r>
          </a:p>
        </p:txBody>
      </p:sp>
      <p:sp>
        <p:nvSpPr>
          <p:cNvPr id="830472" name="Text Box 8"/>
          <p:cNvSpPr txBox="1">
            <a:spLocks noChangeArrowheads="1"/>
          </p:cNvSpPr>
          <p:nvPr/>
        </p:nvSpPr>
        <p:spPr bwMode="auto">
          <a:xfrm>
            <a:off x="228600" y="6248400"/>
            <a:ext cx="2320925" cy="396875"/>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tx2"/>
                </a:solidFill>
                <a:latin typeface="Times" pitchFamily="-84" charset="0"/>
              </a:rPr>
              <a:t>“Perceptual Magnet”</a:t>
            </a:r>
          </a:p>
        </p:txBody>
      </p:sp>
      <p:sp>
        <p:nvSpPr>
          <p:cNvPr id="830473" name="Rectangle 9"/>
          <p:cNvSpPr>
            <a:spLocks noChangeArrowheads="1"/>
          </p:cNvSpPr>
          <p:nvPr/>
        </p:nvSpPr>
        <p:spPr bwMode="auto">
          <a:xfrm>
            <a:off x="4038600" y="2895600"/>
            <a:ext cx="3657600" cy="3352800"/>
          </a:xfrm>
          <a:prstGeom prst="rect">
            <a:avLst/>
          </a:prstGeom>
          <a:solidFill>
            <a:srgbClr val="C29EF1"/>
          </a:solidFill>
          <a:ln w="76200">
            <a:solidFill>
              <a:schemeClr val="tx1"/>
            </a:solidFill>
            <a:miter lim="800000"/>
            <a:headEnd/>
            <a:tailEnd/>
          </a:ln>
        </p:spPr>
        <p:txBody>
          <a:bodyPr wrap="none" anchor="ctr">
            <a:prstTxWarp prst="textNoShape">
              <a:avLst/>
            </a:prstTxWarp>
          </a:bodyPr>
          <a:lstStyle/>
          <a:p>
            <a:pPr algn="ctr"/>
            <a:endParaRPr lang="en-US" sz="1800" b="0">
              <a:solidFill>
                <a:schemeClr val="bg1"/>
              </a:solidFill>
            </a:endParaRPr>
          </a:p>
        </p:txBody>
      </p:sp>
      <p:sp>
        <p:nvSpPr>
          <p:cNvPr id="830474" name="Line 10"/>
          <p:cNvSpPr>
            <a:spLocks noChangeShapeType="1"/>
          </p:cNvSpPr>
          <p:nvPr/>
        </p:nvSpPr>
        <p:spPr bwMode="auto">
          <a:xfrm flipV="1">
            <a:off x="4038600" y="2895600"/>
            <a:ext cx="914400" cy="83820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830475" name="Line 11"/>
          <p:cNvSpPr>
            <a:spLocks noChangeShapeType="1"/>
          </p:cNvSpPr>
          <p:nvPr/>
        </p:nvSpPr>
        <p:spPr bwMode="auto">
          <a:xfrm flipV="1">
            <a:off x="4114800" y="2895600"/>
            <a:ext cx="1295400" cy="12954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0476" name="Line 12"/>
          <p:cNvSpPr>
            <a:spLocks noChangeShapeType="1"/>
          </p:cNvSpPr>
          <p:nvPr/>
        </p:nvSpPr>
        <p:spPr bwMode="auto">
          <a:xfrm flipV="1">
            <a:off x="4038600" y="2895600"/>
            <a:ext cx="2362200" cy="1371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0477" name="Line 13"/>
          <p:cNvSpPr>
            <a:spLocks noChangeShapeType="1"/>
          </p:cNvSpPr>
          <p:nvPr/>
        </p:nvSpPr>
        <p:spPr bwMode="auto">
          <a:xfrm flipV="1">
            <a:off x="4038600" y="3352800"/>
            <a:ext cx="3657600" cy="9144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0478" name="Line 14"/>
          <p:cNvSpPr>
            <a:spLocks noChangeShapeType="1"/>
          </p:cNvSpPr>
          <p:nvPr/>
        </p:nvSpPr>
        <p:spPr bwMode="auto">
          <a:xfrm flipV="1">
            <a:off x="4114800" y="3886200"/>
            <a:ext cx="1295400" cy="91440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830479" name="Line 15"/>
          <p:cNvSpPr>
            <a:spLocks noChangeShapeType="1"/>
          </p:cNvSpPr>
          <p:nvPr/>
        </p:nvSpPr>
        <p:spPr bwMode="auto">
          <a:xfrm>
            <a:off x="5410200" y="3886200"/>
            <a:ext cx="2362200" cy="38100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830480" name="Line 16"/>
          <p:cNvSpPr>
            <a:spLocks noChangeShapeType="1"/>
          </p:cNvSpPr>
          <p:nvPr/>
        </p:nvSpPr>
        <p:spPr bwMode="auto">
          <a:xfrm flipV="1">
            <a:off x="4038600" y="4343400"/>
            <a:ext cx="3657600" cy="457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0481" name="Line 17"/>
          <p:cNvSpPr>
            <a:spLocks noChangeShapeType="1"/>
          </p:cNvSpPr>
          <p:nvPr/>
        </p:nvSpPr>
        <p:spPr bwMode="auto">
          <a:xfrm>
            <a:off x="4953000" y="4724400"/>
            <a:ext cx="381000" cy="1524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0482" name="Line 18"/>
          <p:cNvSpPr>
            <a:spLocks noChangeShapeType="1"/>
          </p:cNvSpPr>
          <p:nvPr/>
        </p:nvSpPr>
        <p:spPr bwMode="auto">
          <a:xfrm>
            <a:off x="4953000" y="4724400"/>
            <a:ext cx="1600200" cy="15240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0483" name="Line 19"/>
          <p:cNvSpPr>
            <a:spLocks noChangeShapeType="1"/>
          </p:cNvSpPr>
          <p:nvPr/>
        </p:nvSpPr>
        <p:spPr bwMode="auto">
          <a:xfrm>
            <a:off x="5638800" y="4648200"/>
            <a:ext cx="2057400" cy="1066800"/>
          </a:xfrm>
          <a:prstGeom prst="line">
            <a:avLst/>
          </a:prstGeom>
          <a:noFill/>
          <a:ln w="6350">
            <a:solidFill>
              <a:schemeClr val="tx1"/>
            </a:solidFill>
            <a:prstDash val="dash"/>
            <a:round/>
            <a:headEnd/>
            <a:tailEnd/>
          </a:ln>
        </p:spPr>
        <p:txBody>
          <a:bodyPr wrap="none" anchor="ctr">
            <a:prstTxWarp prst="textNoShape">
              <a:avLst/>
            </a:prstTxWarp>
          </a:bodyPr>
          <a:lstStyle/>
          <a:p>
            <a:endParaRPr lang="en-US"/>
          </a:p>
        </p:txBody>
      </p:sp>
      <p:sp>
        <p:nvSpPr>
          <p:cNvPr id="830484" name="Line 20"/>
          <p:cNvSpPr>
            <a:spLocks noChangeShapeType="1"/>
          </p:cNvSpPr>
          <p:nvPr/>
        </p:nvSpPr>
        <p:spPr bwMode="auto">
          <a:xfrm>
            <a:off x="6172200" y="4572000"/>
            <a:ext cx="1524000" cy="83820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830485" name="Line 21"/>
          <p:cNvSpPr>
            <a:spLocks noChangeShapeType="1"/>
          </p:cNvSpPr>
          <p:nvPr/>
        </p:nvSpPr>
        <p:spPr bwMode="auto">
          <a:xfrm>
            <a:off x="6781800" y="4495800"/>
            <a:ext cx="914400" cy="609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830486" name="Text Box 22"/>
          <p:cNvSpPr txBox="1">
            <a:spLocks noChangeArrowheads="1"/>
          </p:cNvSpPr>
          <p:nvPr/>
        </p:nvSpPr>
        <p:spPr bwMode="auto">
          <a:xfrm>
            <a:off x="4114800" y="3124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87" name="Text Box 23"/>
          <p:cNvSpPr txBox="1">
            <a:spLocks noChangeArrowheads="1"/>
          </p:cNvSpPr>
          <p:nvPr/>
        </p:nvSpPr>
        <p:spPr bwMode="auto">
          <a:xfrm>
            <a:off x="41910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88" name="Text Box 24"/>
          <p:cNvSpPr txBox="1">
            <a:spLocks noChangeArrowheads="1"/>
          </p:cNvSpPr>
          <p:nvPr/>
        </p:nvSpPr>
        <p:spPr bwMode="auto">
          <a:xfrm>
            <a:off x="42672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89" name="Text Box 25"/>
          <p:cNvSpPr txBox="1">
            <a:spLocks noChangeArrowheads="1"/>
          </p:cNvSpPr>
          <p:nvPr/>
        </p:nvSpPr>
        <p:spPr bwMode="auto">
          <a:xfrm>
            <a:off x="41148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90" name="Text Box 26"/>
          <p:cNvSpPr txBox="1">
            <a:spLocks noChangeArrowheads="1"/>
          </p:cNvSpPr>
          <p:nvPr/>
        </p:nvSpPr>
        <p:spPr bwMode="auto">
          <a:xfrm>
            <a:off x="5181600" y="3124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91" name="Text Box 27"/>
          <p:cNvSpPr txBox="1">
            <a:spLocks noChangeArrowheads="1"/>
          </p:cNvSpPr>
          <p:nvPr/>
        </p:nvSpPr>
        <p:spPr bwMode="auto">
          <a:xfrm>
            <a:off x="51054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92" name="Text Box 28"/>
          <p:cNvSpPr txBox="1">
            <a:spLocks noChangeArrowheads="1"/>
          </p:cNvSpPr>
          <p:nvPr/>
        </p:nvSpPr>
        <p:spPr bwMode="auto">
          <a:xfrm>
            <a:off x="52578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93" name="Text Box 29"/>
          <p:cNvSpPr txBox="1">
            <a:spLocks noChangeArrowheads="1"/>
          </p:cNvSpPr>
          <p:nvPr/>
        </p:nvSpPr>
        <p:spPr bwMode="auto">
          <a:xfrm>
            <a:off x="50292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94" name="Text Box 30"/>
          <p:cNvSpPr txBox="1">
            <a:spLocks noChangeArrowheads="1"/>
          </p:cNvSpPr>
          <p:nvPr/>
        </p:nvSpPr>
        <p:spPr bwMode="auto">
          <a:xfrm>
            <a:off x="5181600" y="3048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95" name="Text Box 31"/>
          <p:cNvSpPr txBox="1">
            <a:spLocks noChangeArrowheads="1"/>
          </p:cNvSpPr>
          <p:nvPr/>
        </p:nvSpPr>
        <p:spPr bwMode="auto">
          <a:xfrm>
            <a:off x="5943600" y="3276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0496" name="Text Box 32"/>
          <p:cNvSpPr txBox="1">
            <a:spLocks noChangeArrowheads="1"/>
          </p:cNvSpPr>
          <p:nvPr/>
        </p:nvSpPr>
        <p:spPr bwMode="auto">
          <a:xfrm>
            <a:off x="60960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97" name="Text Box 33"/>
          <p:cNvSpPr txBox="1">
            <a:spLocks noChangeArrowheads="1"/>
          </p:cNvSpPr>
          <p:nvPr/>
        </p:nvSpPr>
        <p:spPr bwMode="auto">
          <a:xfrm>
            <a:off x="6019800" y="3352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98" name="Text Box 34"/>
          <p:cNvSpPr txBox="1">
            <a:spLocks noChangeArrowheads="1"/>
          </p:cNvSpPr>
          <p:nvPr/>
        </p:nvSpPr>
        <p:spPr bwMode="auto">
          <a:xfrm>
            <a:off x="6096000" y="3276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499" name="Text Box 35"/>
          <p:cNvSpPr txBox="1">
            <a:spLocks noChangeArrowheads="1"/>
          </p:cNvSpPr>
          <p:nvPr/>
        </p:nvSpPr>
        <p:spPr bwMode="auto">
          <a:xfrm>
            <a:off x="5867400" y="3352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00" name="Text Box 36"/>
          <p:cNvSpPr txBox="1">
            <a:spLocks noChangeArrowheads="1"/>
          </p:cNvSpPr>
          <p:nvPr/>
        </p:nvSpPr>
        <p:spPr bwMode="auto">
          <a:xfrm>
            <a:off x="5791200" y="3276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01" name="Text Box 37"/>
          <p:cNvSpPr txBox="1">
            <a:spLocks noChangeArrowheads="1"/>
          </p:cNvSpPr>
          <p:nvPr/>
        </p:nvSpPr>
        <p:spPr bwMode="auto">
          <a:xfrm>
            <a:off x="5943600" y="3200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02" name="Text Box 38"/>
          <p:cNvSpPr txBox="1">
            <a:spLocks noChangeArrowheads="1"/>
          </p:cNvSpPr>
          <p:nvPr/>
        </p:nvSpPr>
        <p:spPr bwMode="auto">
          <a:xfrm>
            <a:off x="6934200" y="3657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0503" name="Text Box 39"/>
          <p:cNvSpPr txBox="1">
            <a:spLocks noChangeArrowheads="1"/>
          </p:cNvSpPr>
          <p:nvPr/>
        </p:nvSpPr>
        <p:spPr bwMode="auto">
          <a:xfrm>
            <a:off x="7086600" y="3581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04" name="Text Box 40"/>
          <p:cNvSpPr txBox="1">
            <a:spLocks noChangeArrowheads="1"/>
          </p:cNvSpPr>
          <p:nvPr/>
        </p:nvSpPr>
        <p:spPr bwMode="auto">
          <a:xfrm>
            <a:off x="7010400" y="3733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05" name="Text Box 41"/>
          <p:cNvSpPr txBox="1">
            <a:spLocks noChangeArrowheads="1"/>
          </p:cNvSpPr>
          <p:nvPr/>
        </p:nvSpPr>
        <p:spPr bwMode="auto">
          <a:xfrm>
            <a:off x="7086600" y="3657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06" name="Text Box 42"/>
          <p:cNvSpPr txBox="1">
            <a:spLocks noChangeArrowheads="1"/>
          </p:cNvSpPr>
          <p:nvPr/>
        </p:nvSpPr>
        <p:spPr bwMode="auto">
          <a:xfrm>
            <a:off x="6858000" y="3733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07" name="Text Box 43"/>
          <p:cNvSpPr txBox="1">
            <a:spLocks noChangeArrowheads="1"/>
          </p:cNvSpPr>
          <p:nvPr/>
        </p:nvSpPr>
        <p:spPr bwMode="auto">
          <a:xfrm>
            <a:off x="6781800" y="3657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08" name="Text Box 44"/>
          <p:cNvSpPr txBox="1">
            <a:spLocks noChangeArrowheads="1"/>
          </p:cNvSpPr>
          <p:nvPr/>
        </p:nvSpPr>
        <p:spPr bwMode="auto">
          <a:xfrm>
            <a:off x="6934200" y="3581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09" name="Text Box 45"/>
          <p:cNvSpPr txBox="1">
            <a:spLocks noChangeArrowheads="1"/>
          </p:cNvSpPr>
          <p:nvPr/>
        </p:nvSpPr>
        <p:spPr bwMode="auto">
          <a:xfrm>
            <a:off x="7239000" y="4419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0510" name="Text Box 46"/>
          <p:cNvSpPr txBox="1">
            <a:spLocks noChangeArrowheads="1"/>
          </p:cNvSpPr>
          <p:nvPr/>
        </p:nvSpPr>
        <p:spPr bwMode="auto">
          <a:xfrm>
            <a:off x="7391400" y="4343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11" name="Text Box 47"/>
          <p:cNvSpPr txBox="1">
            <a:spLocks noChangeArrowheads="1"/>
          </p:cNvSpPr>
          <p:nvPr/>
        </p:nvSpPr>
        <p:spPr bwMode="auto">
          <a:xfrm>
            <a:off x="7315200" y="4495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12" name="Text Box 48"/>
          <p:cNvSpPr txBox="1">
            <a:spLocks noChangeArrowheads="1"/>
          </p:cNvSpPr>
          <p:nvPr/>
        </p:nvSpPr>
        <p:spPr bwMode="auto">
          <a:xfrm>
            <a:off x="7391400" y="4419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13" name="Text Box 49"/>
          <p:cNvSpPr txBox="1">
            <a:spLocks noChangeArrowheads="1"/>
          </p:cNvSpPr>
          <p:nvPr/>
        </p:nvSpPr>
        <p:spPr bwMode="auto">
          <a:xfrm>
            <a:off x="7162800" y="4495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14" name="Text Box 50"/>
          <p:cNvSpPr txBox="1">
            <a:spLocks noChangeArrowheads="1"/>
          </p:cNvSpPr>
          <p:nvPr/>
        </p:nvSpPr>
        <p:spPr bwMode="auto">
          <a:xfrm>
            <a:off x="7086600" y="4419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15" name="Text Box 51"/>
          <p:cNvSpPr txBox="1">
            <a:spLocks noChangeArrowheads="1"/>
          </p:cNvSpPr>
          <p:nvPr/>
        </p:nvSpPr>
        <p:spPr bwMode="auto">
          <a:xfrm>
            <a:off x="7239000" y="4343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16" name="Text Box 52"/>
          <p:cNvSpPr txBox="1">
            <a:spLocks noChangeArrowheads="1"/>
          </p:cNvSpPr>
          <p:nvPr/>
        </p:nvSpPr>
        <p:spPr bwMode="auto">
          <a:xfrm>
            <a:off x="5715000" y="49530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0517" name="Text Box 53"/>
          <p:cNvSpPr txBox="1">
            <a:spLocks noChangeArrowheads="1"/>
          </p:cNvSpPr>
          <p:nvPr/>
        </p:nvSpPr>
        <p:spPr bwMode="auto">
          <a:xfrm>
            <a:off x="5867400" y="4876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18" name="Text Box 54"/>
          <p:cNvSpPr txBox="1">
            <a:spLocks noChangeArrowheads="1"/>
          </p:cNvSpPr>
          <p:nvPr/>
        </p:nvSpPr>
        <p:spPr bwMode="auto">
          <a:xfrm>
            <a:off x="5791200" y="5029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19" name="Text Box 55"/>
          <p:cNvSpPr txBox="1">
            <a:spLocks noChangeArrowheads="1"/>
          </p:cNvSpPr>
          <p:nvPr/>
        </p:nvSpPr>
        <p:spPr bwMode="auto">
          <a:xfrm>
            <a:off x="5867400" y="4953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20" name="Text Box 56"/>
          <p:cNvSpPr txBox="1">
            <a:spLocks noChangeArrowheads="1"/>
          </p:cNvSpPr>
          <p:nvPr/>
        </p:nvSpPr>
        <p:spPr bwMode="auto">
          <a:xfrm>
            <a:off x="5638800" y="50292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21" name="Text Box 57"/>
          <p:cNvSpPr txBox="1">
            <a:spLocks noChangeArrowheads="1"/>
          </p:cNvSpPr>
          <p:nvPr/>
        </p:nvSpPr>
        <p:spPr bwMode="auto">
          <a:xfrm>
            <a:off x="5562600" y="4953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22" name="Text Box 58"/>
          <p:cNvSpPr txBox="1">
            <a:spLocks noChangeArrowheads="1"/>
          </p:cNvSpPr>
          <p:nvPr/>
        </p:nvSpPr>
        <p:spPr bwMode="auto">
          <a:xfrm>
            <a:off x="5715000" y="4876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23" name="Text Box 59"/>
          <p:cNvSpPr txBox="1">
            <a:spLocks noChangeArrowheads="1"/>
          </p:cNvSpPr>
          <p:nvPr/>
        </p:nvSpPr>
        <p:spPr bwMode="auto">
          <a:xfrm>
            <a:off x="5410200" y="55626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0524" name="Text Box 60"/>
          <p:cNvSpPr txBox="1">
            <a:spLocks noChangeArrowheads="1"/>
          </p:cNvSpPr>
          <p:nvPr/>
        </p:nvSpPr>
        <p:spPr bwMode="auto">
          <a:xfrm>
            <a:off x="5562600" y="5486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25" name="Text Box 61"/>
          <p:cNvSpPr txBox="1">
            <a:spLocks noChangeArrowheads="1"/>
          </p:cNvSpPr>
          <p:nvPr/>
        </p:nvSpPr>
        <p:spPr bwMode="auto">
          <a:xfrm>
            <a:off x="54864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26" name="Text Box 62"/>
          <p:cNvSpPr txBox="1">
            <a:spLocks noChangeArrowheads="1"/>
          </p:cNvSpPr>
          <p:nvPr/>
        </p:nvSpPr>
        <p:spPr bwMode="auto">
          <a:xfrm>
            <a:off x="55626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27" name="Text Box 63"/>
          <p:cNvSpPr txBox="1">
            <a:spLocks noChangeArrowheads="1"/>
          </p:cNvSpPr>
          <p:nvPr/>
        </p:nvSpPr>
        <p:spPr bwMode="auto">
          <a:xfrm>
            <a:off x="53340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28" name="Text Box 64"/>
          <p:cNvSpPr txBox="1">
            <a:spLocks noChangeArrowheads="1"/>
          </p:cNvSpPr>
          <p:nvPr/>
        </p:nvSpPr>
        <p:spPr bwMode="auto">
          <a:xfrm>
            <a:off x="52578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29" name="Text Box 65"/>
          <p:cNvSpPr txBox="1">
            <a:spLocks noChangeArrowheads="1"/>
          </p:cNvSpPr>
          <p:nvPr/>
        </p:nvSpPr>
        <p:spPr bwMode="auto">
          <a:xfrm>
            <a:off x="5410200" y="54864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30" name="Text Box 66"/>
          <p:cNvSpPr txBox="1">
            <a:spLocks noChangeArrowheads="1"/>
          </p:cNvSpPr>
          <p:nvPr/>
        </p:nvSpPr>
        <p:spPr bwMode="auto">
          <a:xfrm>
            <a:off x="4343400" y="5638800"/>
            <a:ext cx="282575" cy="304800"/>
          </a:xfrm>
          <a:prstGeom prst="rect">
            <a:avLst/>
          </a:prstGeom>
          <a:noFill/>
          <a:ln w="9525">
            <a:noFill/>
            <a:miter lim="800000"/>
            <a:headEnd/>
            <a:tailEnd/>
          </a:ln>
        </p:spPr>
        <p:txBody>
          <a:bodyPr wrap="none">
            <a:prstTxWarp prst="textNoShape">
              <a:avLst/>
            </a:prstTxWarp>
            <a:spAutoFit/>
          </a:bodyPr>
          <a:lstStyle/>
          <a:p>
            <a:r>
              <a:rPr lang="en-US" sz="1400">
                <a:solidFill>
                  <a:srgbClr val="2F0954"/>
                </a:solidFill>
              </a:rPr>
              <a:t>x</a:t>
            </a:r>
          </a:p>
        </p:txBody>
      </p:sp>
      <p:sp>
        <p:nvSpPr>
          <p:cNvPr id="830531" name="Text Box 67"/>
          <p:cNvSpPr txBox="1">
            <a:spLocks noChangeArrowheads="1"/>
          </p:cNvSpPr>
          <p:nvPr/>
        </p:nvSpPr>
        <p:spPr bwMode="auto">
          <a:xfrm>
            <a:off x="44958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32" name="Text Box 68"/>
          <p:cNvSpPr txBox="1">
            <a:spLocks noChangeArrowheads="1"/>
          </p:cNvSpPr>
          <p:nvPr/>
        </p:nvSpPr>
        <p:spPr bwMode="auto">
          <a:xfrm>
            <a:off x="4419600" y="5715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33" name="Text Box 69"/>
          <p:cNvSpPr txBox="1">
            <a:spLocks noChangeArrowheads="1"/>
          </p:cNvSpPr>
          <p:nvPr/>
        </p:nvSpPr>
        <p:spPr bwMode="auto">
          <a:xfrm>
            <a:off x="44958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34" name="Text Box 70"/>
          <p:cNvSpPr txBox="1">
            <a:spLocks noChangeArrowheads="1"/>
          </p:cNvSpPr>
          <p:nvPr/>
        </p:nvSpPr>
        <p:spPr bwMode="auto">
          <a:xfrm>
            <a:off x="4267200" y="57150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35" name="Text Box 71"/>
          <p:cNvSpPr txBox="1">
            <a:spLocks noChangeArrowheads="1"/>
          </p:cNvSpPr>
          <p:nvPr/>
        </p:nvSpPr>
        <p:spPr bwMode="auto">
          <a:xfrm>
            <a:off x="4191000" y="56388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36" name="Text Box 72"/>
          <p:cNvSpPr txBox="1">
            <a:spLocks noChangeArrowheads="1"/>
          </p:cNvSpPr>
          <p:nvPr/>
        </p:nvSpPr>
        <p:spPr bwMode="auto">
          <a:xfrm>
            <a:off x="4343400" y="5562600"/>
            <a:ext cx="273050" cy="304800"/>
          </a:xfrm>
          <a:prstGeom prst="rect">
            <a:avLst/>
          </a:prstGeom>
          <a:noFill/>
          <a:ln w="9525">
            <a:noFill/>
            <a:miter lim="800000"/>
            <a:headEnd/>
            <a:tailEnd/>
          </a:ln>
        </p:spPr>
        <p:txBody>
          <a:bodyPr wrap="none">
            <a:prstTxWarp prst="textNoShape">
              <a:avLst/>
            </a:prstTxWarp>
            <a:spAutoFit/>
          </a:bodyPr>
          <a:lstStyle/>
          <a:p>
            <a:r>
              <a:rPr lang="en-US" sz="1400" b="0">
                <a:solidFill>
                  <a:srgbClr val="2F0954"/>
                </a:solidFill>
              </a:rPr>
              <a:t>x</a:t>
            </a:r>
          </a:p>
        </p:txBody>
      </p:sp>
      <p:sp>
        <p:nvSpPr>
          <p:cNvPr id="830537" name="Text Box 73"/>
          <p:cNvSpPr txBox="1">
            <a:spLocks noChangeArrowheads="1"/>
          </p:cNvSpPr>
          <p:nvPr/>
        </p:nvSpPr>
        <p:spPr bwMode="auto">
          <a:xfrm>
            <a:off x="4479925" y="885825"/>
            <a:ext cx="2682875" cy="466725"/>
          </a:xfrm>
          <a:prstGeom prst="rect">
            <a:avLst/>
          </a:prstGeom>
          <a:noFill/>
          <a:ln w="9525">
            <a:solidFill>
              <a:schemeClr val="bg2"/>
            </a:solidFill>
            <a:miter lim="800000"/>
            <a:headEnd/>
            <a:tailEnd/>
          </a:ln>
        </p:spPr>
        <p:txBody>
          <a:bodyPr wrap="none">
            <a:prstTxWarp prst="textNoShape">
              <a:avLst/>
            </a:prstTxWarp>
            <a:spAutoFit/>
          </a:bodyPr>
          <a:lstStyle/>
          <a:p>
            <a:r>
              <a:rPr lang="en-US"/>
              <a:t>“Use it or lose 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6314</TotalTime>
  <Words>3242</Words>
  <Application>Microsoft Macintosh PowerPoint</Application>
  <PresentationFormat>On-screen Show (4:3)</PresentationFormat>
  <Paragraphs>663</Paragraphs>
  <Slides>49</Slides>
  <Notes>48</Notes>
  <HiddenSlides>0</HiddenSlides>
  <MMClips>6</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49</vt:i4>
      </vt:variant>
    </vt:vector>
  </HeadingPairs>
  <TitlesOfParts>
    <vt:vector size="57" baseType="lpstr">
      <vt:lpstr>Arial</vt:lpstr>
      <vt:lpstr>ＭＳ Ｐゴシック</vt:lpstr>
      <vt:lpstr>Osaka</vt:lpstr>
      <vt:lpstr>Times</vt:lpstr>
      <vt:lpstr>Tahoma</vt:lpstr>
      <vt:lpstr>Symbol</vt:lpstr>
      <vt:lpstr>SILDoulosIPA-Regular</vt:lpstr>
      <vt:lpstr>Blank Presentation</vt:lpstr>
      <vt:lpstr>Psych 156A/ Ling 150: Acquisition of Language II</vt:lpstr>
      <vt:lpstr>Announcements</vt:lpstr>
      <vt:lpstr>What Happens</vt:lpstr>
      <vt:lpstr>When It Happens</vt:lpstr>
      <vt:lpstr>How Change Happens</vt:lpstr>
      <vt:lpstr>How Change Happens</vt:lpstr>
      <vt:lpstr>How Change Happens</vt:lpstr>
      <vt:lpstr>How Change Happens</vt:lpstr>
      <vt:lpstr>How Change Happens</vt:lpstr>
      <vt:lpstr>How Change Happens</vt:lpstr>
      <vt:lpstr>How Change Happens</vt:lpstr>
      <vt:lpstr>How Change Happens</vt:lpstr>
      <vt:lpstr>How Change Happens</vt:lpstr>
      <vt:lpstr>How change happens</vt:lpstr>
      <vt:lpstr>How change happens</vt:lpstr>
      <vt:lpstr>How change happens</vt:lpstr>
      <vt:lpstr>How change happens</vt:lpstr>
      <vt:lpstr>How change happens</vt:lpstr>
      <vt:lpstr>How change happens</vt:lpstr>
      <vt:lpstr>How it happens</vt:lpstr>
      <vt:lpstr>How it happens</vt:lpstr>
      <vt:lpstr>Learning Sounds: Taking stock</vt:lpstr>
      <vt:lpstr>More about contrastive sounds</vt:lpstr>
      <vt:lpstr>Experimental Study:  Dietrich, Swingley &amp; Werker (2007)</vt:lpstr>
      <vt:lpstr>Does the data distribution show this?</vt:lpstr>
      <vt:lpstr>Does the data distribution show this?</vt:lpstr>
      <vt:lpstr>Does the data distribution show this?</vt:lpstr>
      <vt:lpstr>Does the data distribution show this?</vt:lpstr>
      <vt:lpstr>Does the data distribution show this?</vt:lpstr>
      <vt:lpstr>Learning from real data distributions</vt:lpstr>
      <vt:lpstr>Maye, Werker, &amp; Gerken (2002)</vt:lpstr>
      <vt:lpstr>Maye, Werker, &amp; Gerken (2002)</vt:lpstr>
      <vt:lpstr>Maye, Werker, &amp; Gerken (2002)</vt:lpstr>
      <vt:lpstr>Maye, Werker, &amp; Gerken (2002)</vt:lpstr>
      <vt:lpstr>Maye, Werker, &amp; Gerken (2002)</vt:lpstr>
      <vt:lpstr>Back to Dietrich, Swingley, &amp; Werker (2007)</vt:lpstr>
      <vt:lpstr>Back to Dietrich, Swingley, &amp; Werker (2007)</vt:lpstr>
      <vt:lpstr>Dietrich, Swingley, &amp; Werker (2007)</vt:lpstr>
      <vt:lpstr>Dietrich, Swingley, &amp; Werker (2007)</vt:lpstr>
      <vt:lpstr>Dietrich, Swingley, &amp; Werker (2007)</vt:lpstr>
      <vt:lpstr>Dietrich, Swingley, &amp; Werker (2007)</vt:lpstr>
      <vt:lpstr>Dietrich, Swingley, &amp; Werker (2007)</vt:lpstr>
      <vt:lpstr>What drives children to learn the distinction?</vt:lpstr>
      <vt:lpstr>Dietrich, Swingley, &amp; Werker (2007)</vt:lpstr>
      <vt:lpstr>Dietrich, Swingley, &amp; Werker (2007)</vt:lpstr>
      <vt:lpstr>Slide 46</vt:lpstr>
      <vt:lpstr>Discovering contrastive sounds: What’s the point of it again?</vt:lpstr>
      <vt:lpstr>Slide 48</vt:lpstr>
      <vt:lpstr>Slide 49</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386</cp:revision>
  <dcterms:created xsi:type="dcterms:W3CDTF">2012-04-10T22:33:37Z</dcterms:created>
  <dcterms:modified xsi:type="dcterms:W3CDTF">2012-04-10T22:47:12Z</dcterms:modified>
</cp:coreProperties>
</file>