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53.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notesSlides/notesSlide50.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notesSlides/notesSlide54.xml" ContentType="application/vnd.openxmlformats-officedocument.presentationml.notesSlid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notesSlides/notesSlide51.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55.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notesSlides/notesSlide47.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12" r:id="rId40"/>
    <p:sldId id="294" r:id="rId41"/>
    <p:sldId id="295" r:id="rId42"/>
    <p:sldId id="296" r:id="rId43"/>
    <p:sldId id="297" r:id="rId44"/>
    <p:sldId id="298" r:id="rId45"/>
    <p:sldId id="299" r:id="rId46"/>
    <p:sldId id="314" r:id="rId47"/>
    <p:sldId id="300" r:id="rId48"/>
    <p:sldId id="301" r:id="rId49"/>
    <p:sldId id="302" r:id="rId50"/>
    <p:sldId id="303" r:id="rId51"/>
    <p:sldId id="304" r:id="rId52"/>
    <p:sldId id="305" r:id="rId53"/>
    <p:sldId id="306" r:id="rId54"/>
    <p:sldId id="307" r:id="rId55"/>
    <p:sldId id="308" r:id="rId56"/>
    <p:sldId id="309" r:id="rId57"/>
    <p:sldId id="315" r:id="rId58"/>
    <p:sldId id="310" r:id="rId59"/>
    <p:sldId id="311" r:id="rId6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C29EF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p:scale>
          <a:sx n="140" d="100"/>
          <a:sy n="140" d="100"/>
        </p:scale>
        <p:origin x="-320"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BB17FE7D-46A9-E246-A34C-4570E0FFC29C}"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7595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09C2E-8D27-0A41-A13A-E2C927C1167E}" type="slidenum">
              <a:rPr lang="en-US"/>
              <a:pPr/>
              <a:t>1</a:t>
            </a:fld>
            <a:endParaRPr lang="en-US"/>
          </a:p>
        </p:txBody>
      </p:sp>
      <p:sp>
        <p:nvSpPr>
          <p:cNvPr id="10813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13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5590B-F05E-BF41-9B65-DD398348963E}" type="slidenum">
              <a:rPr lang="en-US"/>
              <a:pPr/>
              <a:t>10</a:t>
            </a:fld>
            <a:endParaRPr lang="en-US"/>
          </a:p>
        </p:txBody>
      </p:sp>
      <p:sp>
        <p:nvSpPr>
          <p:cNvPr id="1099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9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29EAF-8A60-D44A-85BF-F8A950B0A1D6}" type="slidenum">
              <a:rPr lang="en-US"/>
              <a:pPr/>
              <a:t>11</a:t>
            </a:fld>
            <a:endParaRPr lang="en-US"/>
          </a:p>
        </p:txBody>
      </p:sp>
      <p:sp>
        <p:nvSpPr>
          <p:cNvPr id="11018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1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707E7-D630-2843-BCCC-865AF9F8A68E}" type="slidenum">
              <a:rPr lang="en-US"/>
              <a:pPr/>
              <a:t>12</a:t>
            </a:fld>
            <a:endParaRPr lang="en-US"/>
          </a:p>
        </p:txBody>
      </p:sp>
      <p:sp>
        <p:nvSpPr>
          <p:cNvPr id="11038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3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1A37E1-A475-6D4E-9E3A-971780CA5D1C}" type="slidenum">
              <a:rPr lang="en-US"/>
              <a:pPr/>
              <a:t>13</a:t>
            </a:fld>
            <a:endParaRPr lang="en-US"/>
          </a:p>
        </p:txBody>
      </p:sp>
      <p:sp>
        <p:nvSpPr>
          <p:cNvPr id="11059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68918-FA91-C440-96C3-DE06BD419DAA}" type="slidenum">
              <a:rPr lang="en-US"/>
              <a:pPr/>
              <a:t>14</a:t>
            </a:fld>
            <a:endParaRPr lang="en-US"/>
          </a:p>
        </p:txBody>
      </p:sp>
      <p:sp>
        <p:nvSpPr>
          <p:cNvPr id="11079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7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EA489-3DEE-284E-A81C-B9C8E2555536}" type="slidenum">
              <a:rPr lang="en-US"/>
              <a:pPr/>
              <a:t>15</a:t>
            </a:fld>
            <a:endParaRPr lang="en-US"/>
          </a:p>
        </p:txBody>
      </p:sp>
      <p:sp>
        <p:nvSpPr>
          <p:cNvPr id="1110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0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3C22F-3D80-2C41-A27D-60166F8A0C86}" type="slidenum">
              <a:rPr lang="en-US"/>
              <a:pPr/>
              <a:t>16</a:t>
            </a:fld>
            <a:endParaRPr lang="en-US"/>
          </a:p>
        </p:txBody>
      </p:sp>
      <p:sp>
        <p:nvSpPr>
          <p:cNvPr id="1112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2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BC6CA-13B6-0049-98BE-73E503367CEB}" type="slidenum">
              <a:rPr lang="en-US"/>
              <a:pPr/>
              <a:t>17</a:t>
            </a:fld>
            <a:endParaRPr lang="en-US"/>
          </a:p>
        </p:txBody>
      </p:sp>
      <p:sp>
        <p:nvSpPr>
          <p:cNvPr id="1114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4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6D94D-44BC-994A-A93D-668044C42CCE}" type="slidenum">
              <a:rPr lang="en-US"/>
              <a:pPr/>
              <a:t>18</a:t>
            </a:fld>
            <a:endParaRPr lang="en-US"/>
          </a:p>
        </p:txBody>
      </p:sp>
      <p:sp>
        <p:nvSpPr>
          <p:cNvPr id="1116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B477F-0275-6E4E-929E-A83E445161E4}" type="slidenum">
              <a:rPr lang="en-US"/>
              <a:pPr/>
              <a:t>19</a:t>
            </a:fld>
            <a:endParaRPr lang="en-US"/>
          </a:p>
        </p:txBody>
      </p:sp>
      <p:sp>
        <p:nvSpPr>
          <p:cNvPr id="1118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8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A6625-EA3C-3249-8D98-6B563E932472}" type="slidenum">
              <a:rPr lang="en-US"/>
              <a:pPr/>
              <a:t>2</a:t>
            </a:fld>
            <a:endParaRPr lang="en-US"/>
          </a:p>
        </p:txBody>
      </p:sp>
      <p:sp>
        <p:nvSpPr>
          <p:cNvPr id="1083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3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10BFD-9EA7-A34A-BF94-0E2FC9E2C0E7}" type="slidenum">
              <a:rPr lang="en-US"/>
              <a:pPr/>
              <a:t>20</a:t>
            </a:fld>
            <a:endParaRPr lang="en-US"/>
          </a:p>
        </p:txBody>
      </p:sp>
      <p:sp>
        <p:nvSpPr>
          <p:cNvPr id="1120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0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24CE4-6CD1-3E4C-9788-964BDB12603B}" type="slidenum">
              <a:rPr lang="en-US"/>
              <a:pPr/>
              <a:t>21</a:t>
            </a:fld>
            <a:endParaRPr lang="en-US"/>
          </a:p>
        </p:txBody>
      </p:sp>
      <p:sp>
        <p:nvSpPr>
          <p:cNvPr id="1122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2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D0BBB5-85E8-C84D-B04F-243D8732DCA9}" type="slidenum">
              <a:rPr lang="en-US"/>
              <a:pPr/>
              <a:t>22</a:t>
            </a:fld>
            <a:endParaRPr lang="en-US"/>
          </a:p>
        </p:txBody>
      </p:sp>
      <p:sp>
        <p:nvSpPr>
          <p:cNvPr id="1124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4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32579-4D69-3B40-AB89-C3936E6116DE}" type="slidenum">
              <a:rPr lang="en-US"/>
              <a:pPr/>
              <a:t>23</a:t>
            </a:fld>
            <a:endParaRPr lang="en-US"/>
          </a:p>
        </p:txBody>
      </p:sp>
      <p:sp>
        <p:nvSpPr>
          <p:cNvPr id="1126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6F202-0854-F24A-B5DA-265CCBC65A9C}" type="slidenum">
              <a:rPr lang="en-US"/>
              <a:pPr/>
              <a:t>24</a:t>
            </a:fld>
            <a:endParaRPr lang="en-US"/>
          </a:p>
        </p:txBody>
      </p:sp>
      <p:sp>
        <p:nvSpPr>
          <p:cNvPr id="1128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8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2728C6-4DE7-714D-9280-7995A87E4A5B}" type="slidenum">
              <a:rPr lang="en-US"/>
              <a:pPr/>
              <a:t>25</a:t>
            </a:fld>
            <a:endParaRPr lang="en-US"/>
          </a:p>
        </p:txBody>
      </p:sp>
      <p:sp>
        <p:nvSpPr>
          <p:cNvPr id="1130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0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9DA98D-F03E-2344-A9F0-BF8224DB58DF}" type="slidenum">
              <a:rPr lang="en-US"/>
              <a:pPr/>
              <a:t>26</a:t>
            </a:fld>
            <a:endParaRPr lang="en-US"/>
          </a:p>
        </p:txBody>
      </p:sp>
      <p:sp>
        <p:nvSpPr>
          <p:cNvPr id="1132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2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D7806-025E-3B43-A695-D5F7ED4F04F9}" type="slidenum">
              <a:rPr lang="en-US"/>
              <a:pPr/>
              <a:t>27</a:t>
            </a:fld>
            <a:endParaRPr lang="en-US"/>
          </a:p>
        </p:txBody>
      </p:sp>
      <p:sp>
        <p:nvSpPr>
          <p:cNvPr id="1134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4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7782D6-8A09-1047-91E6-5ADD176DC030}" type="slidenum">
              <a:rPr lang="en-US"/>
              <a:pPr/>
              <a:t>28</a:t>
            </a:fld>
            <a:endParaRPr lang="en-US"/>
          </a:p>
        </p:txBody>
      </p:sp>
      <p:sp>
        <p:nvSpPr>
          <p:cNvPr id="1136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6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A64A8-4CF1-294B-86F2-8802B73A3B44}" type="slidenum">
              <a:rPr lang="en-US"/>
              <a:pPr/>
              <a:t>29</a:t>
            </a:fld>
            <a:endParaRPr lang="en-US"/>
          </a:p>
        </p:txBody>
      </p:sp>
      <p:sp>
        <p:nvSpPr>
          <p:cNvPr id="1138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38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F9FFF-313C-0949-9F5C-D10643A6E0F9}" type="slidenum">
              <a:rPr lang="en-US"/>
              <a:pPr/>
              <a:t>3</a:t>
            </a:fld>
            <a:endParaRPr lang="en-US"/>
          </a:p>
        </p:txBody>
      </p:sp>
      <p:sp>
        <p:nvSpPr>
          <p:cNvPr id="1085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4144C-1A6B-9746-89CC-FFCAE41A3359}" type="slidenum">
              <a:rPr lang="en-US"/>
              <a:pPr/>
              <a:t>30</a:t>
            </a:fld>
            <a:endParaRPr lang="en-US"/>
          </a:p>
        </p:txBody>
      </p:sp>
      <p:sp>
        <p:nvSpPr>
          <p:cNvPr id="1140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0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305C4-AC55-3248-8837-D74F000D476B}" type="slidenum">
              <a:rPr lang="en-US"/>
              <a:pPr/>
              <a:t>31</a:t>
            </a:fld>
            <a:endParaRPr lang="en-US"/>
          </a:p>
        </p:txBody>
      </p:sp>
      <p:sp>
        <p:nvSpPr>
          <p:cNvPr id="1142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2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287941-4511-6A48-8BCC-C89AB112D6C3}" type="slidenum">
              <a:rPr lang="en-US"/>
              <a:pPr/>
              <a:t>32</a:t>
            </a:fld>
            <a:endParaRPr lang="en-US"/>
          </a:p>
        </p:txBody>
      </p:sp>
      <p:sp>
        <p:nvSpPr>
          <p:cNvPr id="1144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4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C1A6E-96EE-E24F-9875-2E8A253A6BE0}" type="slidenum">
              <a:rPr lang="en-US"/>
              <a:pPr/>
              <a:t>33</a:t>
            </a:fld>
            <a:endParaRPr lang="en-US"/>
          </a:p>
        </p:txBody>
      </p:sp>
      <p:sp>
        <p:nvSpPr>
          <p:cNvPr id="1146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8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8BC45E-70B7-6345-8B81-61628792894A}" type="slidenum">
              <a:rPr lang="en-US"/>
              <a:pPr/>
              <a:t>34</a:t>
            </a:fld>
            <a:endParaRPr lang="en-US"/>
          </a:p>
        </p:txBody>
      </p:sp>
      <p:sp>
        <p:nvSpPr>
          <p:cNvPr id="1148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8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4DA43-F630-CD47-A06C-66FA9414047E}" type="slidenum">
              <a:rPr lang="en-US"/>
              <a:pPr/>
              <a:t>35</a:t>
            </a:fld>
            <a:endParaRPr lang="en-US"/>
          </a:p>
        </p:txBody>
      </p:sp>
      <p:sp>
        <p:nvSpPr>
          <p:cNvPr id="1150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0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8ADA4-5030-8A40-BC0F-6B5993F6C206}" type="slidenum">
              <a:rPr lang="en-US"/>
              <a:pPr/>
              <a:t>36</a:t>
            </a:fld>
            <a:endParaRPr lang="en-US"/>
          </a:p>
        </p:txBody>
      </p:sp>
      <p:sp>
        <p:nvSpPr>
          <p:cNvPr id="1153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3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7DD1D-EF09-A34F-AA74-DF14E5745EF8}" type="slidenum">
              <a:rPr lang="en-US"/>
              <a:pPr/>
              <a:t>37</a:t>
            </a:fld>
            <a:endParaRPr lang="en-US"/>
          </a:p>
        </p:txBody>
      </p:sp>
      <p:sp>
        <p:nvSpPr>
          <p:cNvPr id="1155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5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BA341-973D-3C45-910E-2896158D2C9B}" type="slidenum">
              <a:rPr lang="en-US"/>
              <a:pPr/>
              <a:t>38</a:t>
            </a:fld>
            <a:endParaRPr lang="en-US"/>
          </a:p>
        </p:txBody>
      </p:sp>
      <p:sp>
        <p:nvSpPr>
          <p:cNvPr id="1157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B1D9D-CFA1-B34B-9C36-CA6D31CF617E}" type="slidenum">
              <a:rPr lang="en-US"/>
              <a:pPr/>
              <a:t>40</a:t>
            </a:fld>
            <a:endParaRPr lang="en-US"/>
          </a:p>
        </p:txBody>
      </p:sp>
      <p:sp>
        <p:nvSpPr>
          <p:cNvPr id="1159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9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A87BDD-D880-6545-81B3-421291FBE255}" type="slidenum">
              <a:rPr lang="en-US"/>
              <a:pPr/>
              <a:t>4</a:t>
            </a:fld>
            <a:endParaRPr lang="en-US"/>
          </a:p>
        </p:txBody>
      </p:sp>
      <p:sp>
        <p:nvSpPr>
          <p:cNvPr id="1087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7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81ADA-B17A-C945-A23F-8606B6FFF20A}" type="slidenum">
              <a:rPr lang="en-US"/>
              <a:pPr/>
              <a:t>44</a:t>
            </a:fld>
            <a:endParaRPr lang="en-US"/>
          </a:p>
        </p:txBody>
      </p:sp>
      <p:sp>
        <p:nvSpPr>
          <p:cNvPr id="11642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4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C20CD-0DE3-624A-BFFB-88830E16D475}" type="slidenum">
              <a:rPr lang="en-US"/>
              <a:pPr/>
              <a:t>45</a:t>
            </a:fld>
            <a:endParaRPr lang="en-US"/>
          </a:p>
        </p:txBody>
      </p:sp>
      <p:sp>
        <p:nvSpPr>
          <p:cNvPr id="1166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6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C20CD-0DE3-624A-BFFB-88830E16D475}" type="slidenum">
              <a:rPr lang="en-US"/>
              <a:pPr/>
              <a:t>46</a:t>
            </a:fld>
            <a:endParaRPr lang="en-US"/>
          </a:p>
        </p:txBody>
      </p:sp>
      <p:sp>
        <p:nvSpPr>
          <p:cNvPr id="1166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6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2785D6-E207-6C45-83A4-BD433E1F3E40}" type="slidenum">
              <a:rPr lang="en-US"/>
              <a:pPr/>
              <a:t>47</a:t>
            </a:fld>
            <a:endParaRPr lang="en-US"/>
          </a:p>
        </p:txBody>
      </p:sp>
      <p:sp>
        <p:nvSpPr>
          <p:cNvPr id="1168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8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EF0B7-E615-7441-BAA5-6C852F584D07}" type="slidenum">
              <a:rPr lang="en-US"/>
              <a:pPr/>
              <a:t>48</a:t>
            </a:fld>
            <a:endParaRPr lang="en-US"/>
          </a:p>
        </p:txBody>
      </p:sp>
      <p:sp>
        <p:nvSpPr>
          <p:cNvPr id="1170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0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F0CE3-4E88-8048-B74C-A61589CD822F}" type="slidenum">
              <a:rPr lang="en-US"/>
              <a:pPr/>
              <a:t>49</a:t>
            </a:fld>
            <a:endParaRPr lang="en-US"/>
          </a:p>
        </p:txBody>
      </p:sp>
      <p:sp>
        <p:nvSpPr>
          <p:cNvPr id="1172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2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383518-6C8E-044C-A37A-28D30673D293}" type="slidenum">
              <a:rPr lang="en-US"/>
              <a:pPr/>
              <a:t>50</a:t>
            </a:fld>
            <a:endParaRPr lang="en-US"/>
          </a:p>
        </p:txBody>
      </p:sp>
      <p:sp>
        <p:nvSpPr>
          <p:cNvPr id="1174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4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DB5567-0F4B-904D-B414-8BEE9160954F}" type="slidenum">
              <a:rPr lang="en-US"/>
              <a:pPr/>
              <a:t>51</a:t>
            </a:fld>
            <a:endParaRPr lang="en-US"/>
          </a:p>
        </p:txBody>
      </p:sp>
      <p:sp>
        <p:nvSpPr>
          <p:cNvPr id="1176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6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761B3-7BEC-2445-8151-53180BCFFBD2}" type="slidenum">
              <a:rPr lang="en-US"/>
              <a:pPr/>
              <a:t>52</a:t>
            </a:fld>
            <a:endParaRPr lang="en-US"/>
          </a:p>
        </p:txBody>
      </p:sp>
      <p:sp>
        <p:nvSpPr>
          <p:cNvPr id="1178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8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0C8D3-08B7-3E4A-8AA9-019E78DF683E}" type="slidenum">
              <a:rPr lang="en-US"/>
              <a:pPr/>
              <a:t>53</a:t>
            </a:fld>
            <a:endParaRPr lang="en-US"/>
          </a:p>
        </p:txBody>
      </p:sp>
      <p:sp>
        <p:nvSpPr>
          <p:cNvPr id="1180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0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1E13F-96FF-314F-81B5-7BA938C8BA0B}" type="slidenum">
              <a:rPr lang="en-US"/>
              <a:pPr/>
              <a:t>5</a:t>
            </a:fld>
            <a:endParaRPr lang="en-US"/>
          </a:p>
        </p:txBody>
      </p:sp>
      <p:sp>
        <p:nvSpPr>
          <p:cNvPr id="10895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95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44860-59E8-E948-9C56-7F81FAB07772}" type="slidenum">
              <a:rPr lang="en-US"/>
              <a:pPr/>
              <a:t>54</a:t>
            </a:fld>
            <a:endParaRPr lang="en-US"/>
          </a:p>
        </p:txBody>
      </p:sp>
      <p:sp>
        <p:nvSpPr>
          <p:cNvPr id="11827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27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A1662-AE76-A442-A18E-0B73466897B3}" type="slidenum">
              <a:rPr lang="en-US"/>
              <a:pPr/>
              <a:t>55</a:t>
            </a:fld>
            <a:endParaRPr lang="en-US"/>
          </a:p>
        </p:txBody>
      </p:sp>
      <p:sp>
        <p:nvSpPr>
          <p:cNvPr id="1184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4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552C2-0EC7-2E4A-97C2-90044A41367B}" type="slidenum">
              <a:rPr lang="en-US"/>
              <a:pPr/>
              <a:t>56</a:t>
            </a:fld>
            <a:endParaRPr lang="en-US"/>
          </a:p>
        </p:txBody>
      </p:sp>
      <p:sp>
        <p:nvSpPr>
          <p:cNvPr id="1186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6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552C2-0EC7-2E4A-97C2-90044A41367B}" type="slidenum">
              <a:rPr lang="en-US"/>
              <a:pPr/>
              <a:t>57</a:t>
            </a:fld>
            <a:endParaRPr lang="en-US"/>
          </a:p>
        </p:txBody>
      </p:sp>
      <p:sp>
        <p:nvSpPr>
          <p:cNvPr id="11868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68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95DCC-C5D8-F347-8A2E-E8F827870759}" type="slidenum">
              <a:rPr lang="en-US"/>
              <a:pPr/>
              <a:t>58</a:t>
            </a:fld>
            <a:endParaRPr lang="en-US"/>
          </a:p>
        </p:txBody>
      </p:sp>
      <p:sp>
        <p:nvSpPr>
          <p:cNvPr id="1188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8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EE6CC-F370-D44F-A2B2-BAD783482DDC}" type="slidenum">
              <a:rPr lang="en-US"/>
              <a:pPr/>
              <a:t>59</a:t>
            </a:fld>
            <a:endParaRPr lang="en-US"/>
          </a:p>
        </p:txBody>
      </p:sp>
      <p:sp>
        <p:nvSpPr>
          <p:cNvPr id="11909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0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E802B-0F1D-2344-ADA4-771DD83FC27D}" type="slidenum">
              <a:rPr lang="en-US"/>
              <a:pPr/>
              <a:t>6</a:t>
            </a:fld>
            <a:endParaRPr lang="en-US"/>
          </a:p>
        </p:txBody>
      </p:sp>
      <p:sp>
        <p:nvSpPr>
          <p:cNvPr id="10915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15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5D9EA6-92FD-C243-8A04-E892FF8F50BE}" type="slidenum">
              <a:rPr lang="en-US"/>
              <a:pPr/>
              <a:t>7</a:t>
            </a:fld>
            <a:endParaRPr lang="en-US"/>
          </a:p>
        </p:txBody>
      </p:sp>
      <p:sp>
        <p:nvSpPr>
          <p:cNvPr id="1093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3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8067A-B341-004F-8EEF-5A45D16E4317}" type="slidenum">
              <a:rPr lang="en-US"/>
              <a:pPr/>
              <a:t>8</a:t>
            </a:fld>
            <a:endParaRPr lang="en-US"/>
          </a:p>
        </p:txBody>
      </p:sp>
      <p:sp>
        <p:nvSpPr>
          <p:cNvPr id="1095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572C3-DA2B-5C49-B435-ADB89072EABF}" type="slidenum">
              <a:rPr lang="en-US"/>
              <a:pPr/>
              <a:t>9</a:t>
            </a:fld>
            <a:endParaRPr lang="en-US"/>
          </a:p>
        </p:txBody>
      </p:sp>
      <p:sp>
        <p:nvSpPr>
          <p:cNvPr id="10977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7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E901C4A4-81BD-F74F-BC0D-57E1EF386C6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2A1867-CB45-A748-87CE-F508F08B9FA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03EADE-4085-3344-A8CA-BB1E7249795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A492BFE-7EBF-7D48-9AAD-C184AFD0C64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D64A8EE-B041-2D47-B18A-7A0361BECF1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374B9F2-7CCF-8042-A43A-E323F9B3C5C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5A232AD-1FA7-EA43-8173-2192C84F96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203C8E9A-6D12-5049-9AD3-E99DA09F070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2568EB8C-AE01-7141-91DB-FD17D444E21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C703048-2931-2A48-A2C0-0238A5D73A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DE277553-6CEC-9F4B-A802-0215AAEDAB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a typeface="+mn-ea"/>
                <a:cs typeface="+mn-cs"/>
              </a:defRPr>
            </a:lvl1pPr>
          </a:lstStyle>
          <a:p>
            <a:fld id="{9DE2A97E-BC34-EC45-995C-D22B7B41D7C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2pPr>
      <a:lvl3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3pPr>
      <a:lvl4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4pPr>
      <a:lvl5pPr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5pPr>
      <a:lvl6pPr marL="4572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6pPr>
      <a:lvl7pPr marL="9144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7pPr>
      <a:lvl8pPr marL="13716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8pPr>
      <a:lvl9pPr marL="1828800" algn="ctr" rtl="0" fontAlgn="base">
        <a:spcBef>
          <a:spcPct val="0"/>
        </a:spcBef>
        <a:spcAft>
          <a:spcPct val="0"/>
        </a:spcAft>
        <a:defRPr sz="4400">
          <a:solidFill>
            <a:schemeClr val="tx2"/>
          </a:solidFill>
          <a:latin typeface="Arial" pitchFamily="-84" charset="0"/>
          <a:ea typeface="Osaka" pitchFamily="-84" charset="-128"/>
          <a:cs typeface="Osaka" pitchFamily="-8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0322" name="Rectangle 2"/>
          <p:cNvSpPr>
            <a:spLocks noGrp="1" noChangeArrowheads="1"/>
          </p:cNvSpPr>
          <p:nvPr>
            <p:ph type="ctrTitle"/>
          </p:nvPr>
        </p:nvSpPr>
        <p:spPr>
          <a:xfrm>
            <a:off x="0" y="1371600"/>
            <a:ext cx="9144000" cy="1143000"/>
          </a:xfrm>
        </p:spPr>
        <p:txBody>
          <a:bodyPr/>
          <a:lstStyle/>
          <a:p>
            <a:r>
              <a:rPr lang="en-US" sz="4000"/>
              <a:t>Psych 156A/ Ling 150:</a:t>
            </a:r>
            <a:br>
              <a:rPr lang="en-US" sz="4000"/>
            </a:br>
            <a:r>
              <a:rPr lang="en-US" sz="4000"/>
              <a:t>Acquisition of Language II</a:t>
            </a:r>
            <a:endParaRPr lang="en-US"/>
          </a:p>
        </p:txBody>
      </p:sp>
      <p:sp>
        <p:nvSpPr>
          <p:cNvPr id="1080323" name="Rectangle 3"/>
          <p:cNvSpPr>
            <a:spLocks noGrp="1" noChangeArrowheads="1"/>
          </p:cNvSpPr>
          <p:nvPr>
            <p:ph type="subTitle" idx="1"/>
          </p:nvPr>
        </p:nvSpPr>
        <p:spPr>
          <a:xfrm>
            <a:off x="457200" y="3352800"/>
            <a:ext cx="8229600" cy="1752600"/>
          </a:xfrm>
        </p:spPr>
        <p:txBody>
          <a:bodyPr/>
          <a:lstStyle/>
          <a:p>
            <a:r>
              <a:rPr lang="en-US"/>
              <a:t>Lecture 7</a:t>
            </a:r>
          </a:p>
          <a:p>
            <a:r>
              <a:rPr lang="en-US"/>
              <a:t>Words in Fluent Speech II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a:xfrm>
            <a:off x="0" y="0"/>
            <a:ext cx="9144000" cy="1143000"/>
          </a:xfrm>
          <a:noFill/>
          <a:ln/>
        </p:spPr>
        <p:txBody>
          <a:bodyPr/>
          <a:lstStyle/>
          <a:p>
            <a:r>
              <a:rPr lang="en-US" sz="3200"/>
              <a:t>How do we measure </a:t>
            </a:r>
            <a:br>
              <a:rPr lang="en-US" sz="3200"/>
            </a:br>
            <a:r>
              <a:rPr lang="en-US" sz="3200"/>
              <a:t>word segmentation performance?</a:t>
            </a:r>
          </a:p>
        </p:txBody>
      </p:sp>
      <p:sp>
        <p:nvSpPr>
          <p:cNvPr id="1098755" name="Text Box 3"/>
          <p:cNvSpPr txBox="1">
            <a:spLocks noChangeArrowheads="1"/>
          </p:cNvSpPr>
          <p:nvPr/>
        </p:nvSpPr>
        <p:spPr bwMode="auto">
          <a:xfrm>
            <a:off x="228600" y="1447800"/>
            <a:ext cx="89154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Perfect word segmentation</a:t>
            </a:r>
            <a:r>
              <a:rPr lang="en-US" sz="2200" b="0"/>
              <a:t>: </a:t>
            </a:r>
          </a:p>
          <a:p>
            <a:r>
              <a:rPr lang="en-US" sz="2200" b="0"/>
              <a:t>    identify all the words in the speech stream (</a:t>
            </a:r>
            <a:r>
              <a:rPr lang="en-US" sz="2200" b="0" i="1">
                <a:solidFill>
                  <a:schemeClr val="tx2"/>
                </a:solidFill>
              </a:rPr>
              <a:t>recall</a:t>
            </a:r>
            <a:r>
              <a:rPr lang="en-US" sz="2200" b="0"/>
              <a:t>)</a:t>
            </a:r>
            <a:endParaRPr lang="en-US" sz="2200" b="0">
              <a:solidFill>
                <a:schemeClr val="tx2"/>
              </a:solidFill>
            </a:endParaRPr>
          </a:p>
          <a:p>
            <a:r>
              <a:rPr lang="en-US" sz="2200" b="0">
                <a:solidFill>
                  <a:schemeClr val="tx2"/>
                </a:solidFill>
              </a:rPr>
              <a:t>    </a:t>
            </a:r>
            <a:r>
              <a:rPr lang="en-US" sz="2200" b="0"/>
              <a:t>only identify syllables groups that are actually words (</a:t>
            </a:r>
            <a:r>
              <a:rPr lang="en-US" sz="2200" b="0" i="1">
                <a:solidFill>
                  <a:schemeClr val="folHlink"/>
                </a:solidFill>
              </a:rPr>
              <a:t>precision</a:t>
            </a:r>
            <a:r>
              <a:rPr lang="en-US" sz="2200" b="0"/>
              <a:t>)</a:t>
            </a:r>
            <a:endParaRPr lang="en-US" sz="2200" b="0">
              <a:solidFill>
                <a:schemeClr val="tx2"/>
              </a:solidFill>
            </a:endParaRPr>
          </a:p>
        </p:txBody>
      </p:sp>
      <p:sp>
        <p:nvSpPr>
          <p:cNvPr id="1098756" name="Text Box 4"/>
          <p:cNvSpPr txBox="1">
            <a:spLocks noChangeArrowheads="1"/>
          </p:cNvSpPr>
          <p:nvPr/>
        </p:nvSpPr>
        <p:spPr bwMode="auto">
          <a:xfrm>
            <a:off x="533400" y="4953000"/>
            <a:ext cx="8458200" cy="1785104"/>
          </a:xfrm>
          <a:prstGeom prst="rect">
            <a:avLst/>
          </a:prstGeom>
          <a:noFill/>
          <a:ln w="9525">
            <a:noFill/>
            <a:miter lim="800000"/>
            <a:headEnd/>
            <a:tailEnd/>
          </a:ln>
        </p:spPr>
        <p:txBody>
          <a:bodyPr>
            <a:prstTxWarp prst="textNoShape">
              <a:avLst/>
            </a:prstTxWarp>
            <a:spAutoFit/>
          </a:bodyPr>
          <a:lstStyle/>
          <a:p>
            <a:r>
              <a:rPr lang="en-US" sz="2200" b="0" dirty="0">
                <a:solidFill>
                  <a:schemeClr val="folHlink"/>
                </a:solidFill>
                <a:latin typeface="Times New Roman" pitchFamily="-84" charset="0"/>
              </a:rPr>
              <a:t>Precision calculation</a:t>
            </a:r>
            <a:r>
              <a:rPr lang="en-US" sz="2200" b="0" dirty="0" smtClean="0">
                <a:solidFill>
                  <a:schemeClr val="folHlink"/>
                </a:solidFill>
                <a:latin typeface="Times New Roman" pitchFamily="-84" charset="0"/>
              </a:rPr>
              <a:t>:</a:t>
            </a:r>
          </a:p>
          <a:p>
            <a:r>
              <a:rPr lang="en-US" sz="2200" b="0" dirty="0">
                <a:solidFill>
                  <a:schemeClr val="folHlink"/>
                </a:solidFill>
                <a:latin typeface="Times New Roman" pitchFamily="-84" charset="0"/>
              </a:rPr>
              <a:t>	</a:t>
            </a:r>
            <a:r>
              <a:rPr lang="en-US" sz="2200" b="0" dirty="0" smtClean="0">
                <a:solidFill>
                  <a:schemeClr val="folHlink"/>
                </a:solidFill>
                <a:latin typeface="Times New Roman" pitchFamily="-84" charset="0"/>
              </a:rPr>
              <a:t># of real words found / # of words guessed</a:t>
            </a:r>
            <a:endParaRPr lang="en-US" sz="2200" b="0" dirty="0">
              <a:solidFill>
                <a:schemeClr val="folHlink"/>
              </a:solidFill>
              <a:latin typeface="Times New Roman" pitchFamily="-84" charset="0"/>
            </a:endParaRPr>
          </a:p>
          <a:p>
            <a:r>
              <a:rPr lang="en-US" sz="2200" b="0" dirty="0">
                <a:solidFill>
                  <a:schemeClr val="folHlink"/>
                </a:solidFill>
                <a:latin typeface="Times New Roman" pitchFamily="-84" charset="0"/>
              </a:rPr>
              <a:t>	</a:t>
            </a:r>
            <a:r>
              <a:rPr lang="en-US" sz="2200" b="0" dirty="0" smtClean="0">
                <a:solidFill>
                  <a:schemeClr val="folHlink"/>
                </a:solidFill>
                <a:latin typeface="Times New Roman" pitchFamily="-84" charset="0"/>
              </a:rPr>
              <a:t>	Identified </a:t>
            </a:r>
            <a:r>
              <a:rPr lang="en-US" sz="2200" b="0" dirty="0">
                <a:solidFill>
                  <a:schemeClr val="folHlink"/>
                </a:solidFill>
                <a:latin typeface="Times New Roman" pitchFamily="-84" charset="0"/>
              </a:rPr>
              <a:t>4 real words: the, big, bad, wolf</a:t>
            </a:r>
          </a:p>
          <a:p>
            <a:r>
              <a:rPr lang="en-US" sz="2200" b="0" dirty="0">
                <a:solidFill>
                  <a:schemeClr val="folHlink"/>
                </a:solidFill>
                <a:latin typeface="Times New Roman" pitchFamily="-84" charset="0"/>
              </a:rPr>
              <a:t>	</a:t>
            </a:r>
            <a:r>
              <a:rPr lang="en-US" sz="2200" b="0" dirty="0" smtClean="0">
                <a:solidFill>
                  <a:schemeClr val="folHlink"/>
                </a:solidFill>
                <a:latin typeface="Times New Roman" pitchFamily="-84" charset="0"/>
              </a:rPr>
              <a:t>	Identified </a:t>
            </a:r>
            <a:r>
              <a:rPr lang="en-US" sz="2200" b="0" dirty="0">
                <a:solidFill>
                  <a:schemeClr val="folHlink"/>
                </a:solidFill>
                <a:latin typeface="Times New Roman" pitchFamily="-84" charset="0"/>
              </a:rPr>
              <a:t>4 words total: the, big, bad, wolf</a:t>
            </a:r>
          </a:p>
          <a:p>
            <a:r>
              <a:rPr lang="en-US" sz="2200" b="0" dirty="0">
                <a:solidFill>
                  <a:schemeClr val="folHlink"/>
                </a:solidFill>
                <a:latin typeface="Times New Roman" pitchFamily="-84" charset="0"/>
              </a:rPr>
              <a:t>   Precision Score: 4 real words found/4 words found= 1.0</a:t>
            </a:r>
          </a:p>
        </p:txBody>
      </p:sp>
      <p:sp>
        <p:nvSpPr>
          <p:cNvPr id="1098759" name="Text Box 7"/>
          <p:cNvSpPr txBox="1">
            <a:spLocks noChangeArrowheads="1"/>
          </p:cNvSpPr>
          <p:nvPr/>
        </p:nvSpPr>
        <p:spPr bwMode="auto">
          <a:xfrm>
            <a:off x="2590800" y="4267200"/>
            <a:ext cx="3200400" cy="488950"/>
          </a:xfrm>
          <a:prstGeom prst="rect">
            <a:avLst/>
          </a:prstGeom>
          <a:noFill/>
          <a:ln w="9525">
            <a:noFill/>
            <a:miter lim="800000"/>
            <a:headEnd/>
            <a:tailEnd/>
          </a:ln>
        </p:spPr>
        <p:txBody>
          <a:bodyPr>
            <a:prstTxWarp prst="textNoShape">
              <a:avLst/>
            </a:prstTxWarp>
            <a:spAutoFit/>
          </a:bodyPr>
          <a:lstStyle/>
          <a:p>
            <a:r>
              <a:rPr lang="en-US" altLang="ja-JP" sz="2600" b="0">
                <a:latin typeface="Times New Roman" pitchFamily="-84" charset="0"/>
              </a:rPr>
              <a:t>the  big   bad    wolf</a:t>
            </a:r>
            <a:endParaRPr lang="en-US" sz="2600" b="0">
              <a:latin typeface="Times New Roman" pitchFamily="-84" charset="0"/>
            </a:endParaRPr>
          </a:p>
        </p:txBody>
      </p:sp>
      <p:cxnSp>
        <p:nvCxnSpPr>
          <p:cNvPr id="11" name="AutoShape 7"/>
          <p:cNvCxnSpPr>
            <a:cxnSpLocks noChangeShapeType="1"/>
          </p:cNvCxnSpPr>
          <p:nvPr/>
        </p:nvCxnSpPr>
        <p:spPr bwMode="auto">
          <a:xfrm>
            <a:off x="4191000" y="3536950"/>
            <a:ext cx="0" cy="273050"/>
          </a:xfrm>
          <a:prstGeom prst="straightConnector1">
            <a:avLst/>
          </a:prstGeom>
          <a:noFill/>
          <a:ln w="9525">
            <a:solidFill>
              <a:schemeClr val="tx1"/>
            </a:solidFill>
            <a:round/>
            <a:headEnd/>
            <a:tailEnd type="triangle" w="med" len="med"/>
          </a:ln>
        </p:spPr>
      </p:cxnSp>
      <p:pic>
        <p:nvPicPr>
          <p:cNvPr id="12" name="Picture 11"/>
          <p:cNvPicPr>
            <a:picLocks noChangeAspect="1"/>
          </p:cNvPicPr>
          <p:nvPr/>
        </p:nvPicPr>
        <p:blipFill>
          <a:blip r:embed="rId3"/>
          <a:stretch>
            <a:fillRect/>
          </a:stretch>
        </p:blipFill>
        <p:spPr>
          <a:xfrm>
            <a:off x="2514600" y="3810000"/>
            <a:ext cx="3098800" cy="571341"/>
          </a:xfrm>
          <a:prstGeom prst="rect">
            <a:avLst/>
          </a:prstGeom>
        </p:spPr>
      </p:pic>
      <p:pic>
        <p:nvPicPr>
          <p:cNvPr id="13" name="Picture 12"/>
          <p:cNvPicPr>
            <a:picLocks noChangeAspect="1"/>
          </p:cNvPicPr>
          <p:nvPr/>
        </p:nvPicPr>
        <p:blipFill>
          <a:blip r:embed="rId4"/>
          <a:stretch>
            <a:fillRect/>
          </a:stretch>
        </p:blipFill>
        <p:spPr>
          <a:xfrm>
            <a:off x="2590800" y="2895600"/>
            <a:ext cx="2857500" cy="5066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a:xfrm>
            <a:off x="0" y="0"/>
            <a:ext cx="9144000" cy="1143000"/>
          </a:xfrm>
          <a:noFill/>
          <a:ln/>
        </p:spPr>
        <p:txBody>
          <a:bodyPr/>
          <a:lstStyle/>
          <a:p>
            <a:r>
              <a:rPr lang="en-US" sz="3200"/>
              <a:t>How do we measure </a:t>
            </a:r>
            <a:br>
              <a:rPr lang="en-US" sz="3200"/>
            </a:br>
            <a:r>
              <a:rPr lang="en-US" sz="3200"/>
              <a:t>word segmentation performance?</a:t>
            </a:r>
          </a:p>
        </p:txBody>
      </p:sp>
      <p:sp>
        <p:nvSpPr>
          <p:cNvPr id="1100803" name="Text Box 3"/>
          <p:cNvSpPr txBox="1">
            <a:spLocks noChangeArrowheads="1"/>
          </p:cNvSpPr>
          <p:nvPr/>
        </p:nvSpPr>
        <p:spPr bwMode="auto">
          <a:xfrm>
            <a:off x="228600" y="1447800"/>
            <a:ext cx="89154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Perfect word segmentation</a:t>
            </a:r>
            <a:r>
              <a:rPr lang="en-US" sz="2200" b="0"/>
              <a:t>: </a:t>
            </a:r>
          </a:p>
          <a:p>
            <a:r>
              <a:rPr lang="en-US" sz="2200" b="0"/>
              <a:t>    identify all the words in the speech stream (</a:t>
            </a:r>
            <a:r>
              <a:rPr lang="en-US" sz="2200" b="0" i="1">
                <a:solidFill>
                  <a:schemeClr val="tx2"/>
                </a:solidFill>
              </a:rPr>
              <a:t>recall</a:t>
            </a:r>
            <a:r>
              <a:rPr lang="en-US" sz="2200" b="0"/>
              <a:t>)</a:t>
            </a:r>
            <a:endParaRPr lang="en-US" sz="2200" b="0">
              <a:solidFill>
                <a:schemeClr val="tx2"/>
              </a:solidFill>
            </a:endParaRPr>
          </a:p>
          <a:p>
            <a:r>
              <a:rPr lang="en-US" sz="2200" b="0">
                <a:solidFill>
                  <a:schemeClr val="tx2"/>
                </a:solidFill>
              </a:rPr>
              <a:t>    </a:t>
            </a:r>
            <a:r>
              <a:rPr lang="en-US" sz="2200" b="0"/>
              <a:t>only identify syllables groups that are actually words (</a:t>
            </a:r>
            <a:r>
              <a:rPr lang="en-US" sz="2200" b="0" i="1">
                <a:solidFill>
                  <a:schemeClr val="tx2"/>
                </a:solidFill>
              </a:rPr>
              <a:t>precision</a:t>
            </a:r>
            <a:r>
              <a:rPr lang="en-US" sz="2200" b="0"/>
              <a:t>)</a:t>
            </a:r>
            <a:endParaRPr lang="en-US" sz="2200" b="0">
              <a:solidFill>
                <a:schemeClr val="tx2"/>
              </a:solidFill>
            </a:endParaRPr>
          </a:p>
        </p:txBody>
      </p:sp>
      <p:sp>
        <p:nvSpPr>
          <p:cNvPr id="1100804" name="Text Box 4"/>
          <p:cNvSpPr txBox="1">
            <a:spLocks noChangeArrowheads="1"/>
          </p:cNvSpPr>
          <p:nvPr/>
        </p:nvSpPr>
        <p:spPr bwMode="auto">
          <a:xfrm>
            <a:off x="381000" y="3962400"/>
            <a:ext cx="1143000" cy="488950"/>
          </a:xfrm>
          <a:prstGeom prst="rect">
            <a:avLst/>
          </a:prstGeom>
          <a:noFill/>
          <a:ln w="9525">
            <a:noFill/>
            <a:miter lim="800000"/>
            <a:headEnd/>
            <a:tailEnd/>
          </a:ln>
        </p:spPr>
        <p:txBody>
          <a:bodyPr>
            <a:prstTxWarp prst="textNoShape">
              <a:avLst/>
            </a:prstTxWarp>
            <a:spAutoFit/>
          </a:bodyPr>
          <a:lstStyle/>
          <a:p>
            <a:r>
              <a:rPr lang="en-US" sz="2600" b="0">
                <a:solidFill>
                  <a:schemeClr val="folHlink"/>
                </a:solidFill>
                <a:latin typeface="Times New Roman" pitchFamily="-84" charset="0"/>
              </a:rPr>
              <a:t>Error </a:t>
            </a:r>
          </a:p>
        </p:txBody>
      </p:sp>
      <p:sp>
        <p:nvSpPr>
          <p:cNvPr id="1100808" name="Text Box 8"/>
          <p:cNvSpPr txBox="1">
            <a:spLocks noChangeArrowheads="1"/>
          </p:cNvSpPr>
          <p:nvPr/>
        </p:nvSpPr>
        <p:spPr bwMode="auto">
          <a:xfrm>
            <a:off x="2590800" y="4267200"/>
            <a:ext cx="3200400" cy="488950"/>
          </a:xfrm>
          <a:prstGeom prst="rect">
            <a:avLst/>
          </a:prstGeom>
          <a:noFill/>
          <a:ln w="9525">
            <a:noFill/>
            <a:miter lim="800000"/>
            <a:headEnd/>
            <a:tailEnd/>
          </a:ln>
        </p:spPr>
        <p:txBody>
          <a:bodyPr>
            <a:prstTxWarp prst="textNoShape">
              <a:avLst/>
            </a:prstTxWarp>
            <a:spAutoFit/>
          </a:bodyPr>
          <a:lstStyle/>
          <a:p>
            <a:r>
              <a:rPr lang="en-US" altLang="ja-JP" sz="2600" b="0">
                <a:latin typeface="Times New Roman" pitchFamily="-84" charset="0"/>
              </a:rPr>
              <a:t>thebig   bad    wolf</a:t>
            </a:r>
            <a:endParaRPr lang="en-US" sz="2600" b="0">
              <a:latin typeface="Times New Roman" pitchFamily="-84" charset="0"/>
            </a:endParaRPr>
          </a:p>
        </p:txBody>
      </p:sp>
      <p:cxnSp>
        <p:nvCxnSpPr>
          <p:cNvPr id="12" name="AutoShape 7"/>
          <p:cNvCxnSpPr>
            <a:cxnSpLocks noChangeShapeType="1"/>
          </p:cNvCxnSpPr>
          <p:nvPr/>
        </p:nvCxnSpPr>
        <p:spPr bwMode="auto">
          <a:xfrm>
            <a:off x="4191000" y="3536950"/>
            <a:ext cx="0" cy="273050"/>
          </a:xfrm>
          <a:prstGeom prst="straightConnector1">
            <a:avLst/>
          </a:prstGeom>
          <a:noFill/>
          <a:ln w="9525">
            <a:solidFill>
              <a:schemeClr val="tx1"/>
            </a:solidFill>
            <a:round/>
            <a:headEnd/>
            <a:tailEnd type="triangle" w="med" len="med"/>
          </a:ln>
        </p:spPr>
      </p:cxnSp>
      <p:pic>
        <p:nvPicPr>
          <p:cNvPr id="14" name="Picture 13"/>
          <p:cNvPicPr>
            <a:picLocks noChangeAspect="1"/>
          </p:cNvPicPr>
          <p:nvPr/>
        </p:nvPicPr>
        <p:blipFill>
          <a:blip r:embed="rId3"/>
          <a:stretch>
            <a:fillRect/>
          </a:stretch>
        </p:blipFill>
        <p:spPr>
          <a:xfrm>
            <a:off x="2590800" y="2895600"/>
            <a:ext cx="2857500" cy="506649"/>
          </a:xfrm>
          <a:prstGeom prst="rect">
            <a:avLst/>
          </a:prstGeom>
        </p:spPr>
      </p:pic>
      <p:pic>
        <p:nvPicPr>
          <p:cNvPr id="15" name="Picture 14"/>
          <p:cNvPicPr>
            <a:picLocks noChangeAspect="1"/>
          </p:cNvPicPr>
          <p:nvPr/>
        </p:nvPicPr>
        <p:blipFill>
          <a:blip r:embed="rId4"/>
          <a:stretch>
            <a:fillRect/>
          </a:stretch>
        </p:blipFill>
        <p:spPr>
          <a:xfrm>
            <a:off x="2438400" y="3810000"/>
            <a:ext cx="3200400" cy="553915"/>
          </a:xfrm>
          <a:prstGeom prst="rect">
            <a:avLst/>
          </a:prstGeom>
        </p:spPr>
      </p:pic>
      <p:sp>
        <p:nvSpPr>
          <p:cNvPr id="16" name="AutoShape 5"/>
          <p:cNvSpPr>
            <a:spLocks noChangeArrowheads="1"/>
          </p:cNvSpPr>
          <p:nvPr/>
        </p:nvSpPr>
        <p:spPr bwMode="auto">
          <a:xfrm>
            <a:off x="2438400" y="3733800"/>
            <a:ext cx="1219200" cy="10668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a:xfrm>
            <a:off x="0" y="0"/>
            <a:ext cx="9144000" cy="1143000"/>
          </a:xfrm>
          <a:noFill/>
          <a:ln/>
        </p:spPr>
        <p:txBody>
          <a:bodyPr/>
          <a:lstStyle/>
          <a:p>
            <a:r>
              <a:rPr lang="en-US" sz="3200"/>
              <a:t>How do we measure </a:t>
            </a:r>
            <a:br>
              <a:rPr lang="en-US" sz="3200"/>
            </a:br>
            <a:r>
              <a:rPr lang="en-US" sz="3200"/>
              <a:t>word segmentation performance?</a:t>
            </a:r>
          </a:p>
        </p:txBody>
      </p:sp>
      <p:sp>
        <p:nvSpPr>
          <p:cNvPr id="1102851" name="Text Box 3"/>
          <p:cNvSpPr txBox="1">
            <a:spLocks noChangeArrowheads="1"/>
          </p:cNvSpPr>
          <p:nvPr/>
        </p:nvSpPr>
        <p:spPr bwMode="auto">
          <a:xfrm>
            <a:off x="228600" y="1447800"/>
            <a:ext cx="89154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Perfect word segmentation</a:t>
            </a:r>
            <a:r>
              <a:rPr lang="en-US" sz="2200" b="0"/>
              <a:t>: </a:t>
            </a:r>
          </a:p>
          <a:p>
            <a:r>
              <a:rPr lang="en-US" sz="2200" b="0"/>
              <a:t>    identify all the words in the speech stream (</a:t>
            </a:r>
            <a:r>
              <a:rPr lang="en-US" sz="2200" b="0" i="1">
                <a:solidFill>
                  <a:schemeClr val="folHlink"/>
                </a:solidFill>
              </a:rPr>
              <a:t>recall</a:t>
            </a:r>
            <a:r>
              <a:rPr lang="en-US" sz="2200" b="0"/>
              <a:t>)</a:t>
            </a:r>
            <a:endParaRPr lang="en-US" sz="2200" b="0">
              <a:solidFill>
                <a:schemeClr val="tx2"/>
              </a:solidFill>
            </a:endParaRPr>
          </a:p>
          <a:p>
            <a:r>
              <a:rPr lang="en-US" sz="2200" b="0">
                <a:solidFill>
                  <a:schemeClr val="tx2"/>
                </a:solidFill>
              </a:rPr>
              <a:t>    </a:t>
            </a:r>
            <a:r>
              <a:rPr lang="en-US" sz="2200" b="0"/>
              <a:t>only identify syllables groups that are actually words (</a:t>
            </a:r>
            <a:r>
              <a:rPr lang="en-US" sz="2200" b="0" i="1">
                <a:solidFill>
                  <a:schemeClr val="tx2"/>
                </a:solidFill>
              </a:rPr>
              <a:t>precision</a:t>
            </a:r>
            <a:r>
              <a:rPr lang="en-US" sz="2200" b="0"/>
              <a:t>)</a:t>
            </a:r>
            <a:endParaRPr lang="en-US" sz="2200" b="0">
              <a:solidFill>
                <a:schemeClr val="tx2"/>
              </a:solidFill>
            </a:endParaRPr>
          </a:p>
        </p:txBody>
      </p:sp>
      <p:sp>
        <p:nvSpPr>
          <p:cNvPr id="1102853" name="Text Box 5"/>
          <p:cNvSpPr txBox="1">
            <a:spLocks noChangeArrowheads="1"/>
          </p:cNvSpPr>
          <p:nvPr/>
        </p:nvSpPr>
        <p:spPr bwMode="auto">
          <a:xfrm>
            <a:off x="533400" y="5257800"/>
            <a:ext cx="84582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latin typeface="Times New Roman" pitchFamily="-84" charset="0"/>
              </a:rPr>
              <a:t>Recall calculation:</a:t>
            </a:r>
          </a:p>
          <a:p>
            <a:r>
              <a:rPr lang="en-US" sz="2200" b="0">
                <a:solidFill>
                  <a:schemeClr val="folHlink"/>
                </a:solidFill>
                <a:latin typeface="Times New Roman" pitchFamily="-84" charset="0"/>
              </a:rPr>
              <a:t>	Identified 2 real words: bad, wolf</a:t>
            </a:r>
          </a:p>
          <a:p>
            <a:r>
              <a:rPr lang="en-US" sz="2200" b="0">
                <a:solidFill>
                  <a:schemeClr val="folHlink"/>
                </a:solidFill>
                <a:latin typeface="Times New Roman" pitchFamily="-84" charset="0"/>
              </a:rPr>
              <a:t>	Should have identified 4 words: the, big, bad, wolf</a:t>
            </a:r>
          </a:p>
          <a:p>
            <a:r>
              <a:rPr lang="en-US" sz="2200" b="0">
                <a:solidFill>
                  <a:schemeClr val="folHlink"/>
                </a:solidFill>
                <a:latin typeface="Times New Roman" pitchFamily="-84" charset="0"/>
              </a:rPr>
              <a:t>   Recall Score: 2 real words found/4 should have found = 0.5</a:t>
            </a:r>
          </a:p>
        </p:txBody>
      </p:sp>
      <p:sp>
        <p:nvSpPr>
          <p:cNvPr id="13" name="Text Box 4"/>
          <p:cNvSpPr txBox="1">
            <a:spLocks noChangeArrowheads="1"/>
          </p:cNvSpPr>
          <p:nvPr/>
        </p:nvSpPr>
        <p:spPr bwMode="auto">
          <a:xfrm>
            <a:off x="381000" y="3962400"/>
            <a:ext cx="1143000" cy="488950"/>
          </a:xfrm>
          <a:prstGeom prst="rect">
            <a:avLst/>
          </a:prstGeom>
          <a:noFill/>
          <a:ln w="9525">
            <a:noFill/>
            <a:miter lim="800000"/>
            <a:headEnd/>
            <a:tailEnd/>
          </a:ln>
        </p:spPr>
        <p:txBody>
          <a:bodyPr>
            <a:prstTxWarp prst="textNoShape">
              <a:avLst/>
            </a:prstTxWarp>
            <a:spAutoFit/>
          </a:bodyPr>
          <a:lstStyle/>
          <a:p>
            <a:r>
              <a:rPr lang="en-US" sz="2600" b="0">
                <a:solidFill>
                  <a:schemeClr val="folHlink"/>
                </a:solidFill>
                <a:latin typeface="Times New Roman" pitchFamily="-84" charset="0"/>
              </a:rPr>
              <a:t>Error </a:t>
            </a:r>
          </a:p>
        </p:txBody>
      </p:sp>
      <p:sp>
        <p:nvSpPr>
          <p:cNvPr id="14" name="Text Box 8"/>
          <p:cNvSpPr txBox="1">
            <a:spLocks noChangeArrowheads="1"/>
          </p:cNvSpPr>
          <p:nvPr/>
        </p:nvSpPr>
        <p:spPr bwMode="auto">
          <a:xfrm>
            <a:off x="2590800" y="4267200"/>
            <a:ext cx="3200400" cy="488950"/>
          </a:xfrm>
          <a:prstGeom prst="rect">
            <a:avLst/>
          </a:prstGeom>
          <a:noFill/>
          <a:ln w="9525">
            <a:noFill/>
            <a:miter lim="800000"/>
            <a:headEnd/>
            <a:tailEnd/>
          </a:ln>
        </p:spPr>
        <p:txBody>
          <a:bodyPr>
            <a:prstTxWarp prst="textNoShape">
              <a:avLst/>
            </a:prstTxWarp>
            <a:spAutoFit/>
          </a:bodyPr>
          <a:lstStyle/>
          <a:p>
            <a:r>
              <a:rPr lang="en-US" altLang="ja-JP" sz="2600" b="0">
                <a:latin typeface="Times New Roman" pitchFamily="-84" charset="0"/>
              </a:rPr>
              <a:t>thebig   bad    wolf</a:t>
            </a:r>
            <a:endParaRPr lang="en-US" sz="2600" b="0">
              <a:latin typeface="Times New Roman" pitchFamily="-84" charset="0"/>
            </a:endParaRPr>
          </a:p>
        </p:txBody>
      </p:sp>
      <p:cxnSp>
        <p:nvCxnSpPr>
          <p:cNvPr id="15" name="AutoShape 7"/>
          <p:cNvCxnSpPr>
            <a:cxnSpLocks noChangeShapeType="1"/>
          </p:cNvCxnSpPr>
          <p:nvPr/>
        </p:nvCxnSpPr>
        <p:spPr bwMode="auto">
          <a:xfrm>
            <a:off x="4191000" y="3536950"/>
            <a:ext cx="0" cy="273050"/>
          </a:xfrm>
          <a:prstGeom prst="straightConnector1">
            <a:avLst/>
          </a:prstGeom>
          <a:noFill/>
          <a:ln w="9525">
            <a:solidFill>
              <a:schemeClr val="tx1"/>
            </a:solidFill>
            <a:round/>
            <a:headEnd/>
            <a:tailEnd type="triangle" w="med" len="med"/>
          </a:ln>
        </p:spPr>
      </p:cxnSp>
      <p:pic>
        <p:nvPicPr>
          <p:cNvPr id="16" name="Picture 15"/>
          <p:cNvPicPr>
            <a:picLocks noChangeAspect="1"/>
          </p:cNvPicPr>
          <p:nvPr/>
        </p:nvPicPr>
        <p:blipFill>
          <a:blip r:embed="rId3"/>
          <a:stretch>
            <a:fillRect/>
          </a:stretch>
        </p:blipFill>
        <p:spPr>
          <a:xfrm>
            <a:off x="2590800" y="2895600"/>
            <a:ext cx="2857500" cy="506649"/>
          </a:xfrm>
          <a:prstGeom prst="rect">
            <a:avLst/>
          </a:prstGeom>
        </p:spPr>
      </p:pic>
      <p:pic>
        <p:nvPicPr>
          <p:cNvPr id="17" name="Picture 16"/>
          <p:cNvPicPr>
            <a:picLocks noChangeAspect="1"/>
          </p:cNvPicPr>
          <p:nvPr/>
        </p:nvPicPr>
        <p:blipFill>
          <a:blip r:embed="rId4"/>
          <a:stretch>
            <a:fillRect/>
          </a:stretch>
        </p:blipFill>
        <p:spPr>
          <a:xfrm>
            <a:off x="2438400" y="3810000"/>
            <a:ext cx="3200400" cy="553915"/>
          </a:xfrm>
          <a:prstGeom prst="rect">
            <a:avLst/>
          </a:prstGeom>
        </p:spPr>
      </p:pic>
      <p:sp>
        <p:nvSpPr>
          <p:cNvPr id="18" name="AutoShape 5"/>
          <p:cNvSpPr>
            <a:spLocks noChangeArrowheads="1"/>
          </p:cNvSpPr>
          <p:nvPr/>
        </p:nvSpPr>
        <p:spPr bwMode="auto">
          <a:xfrm>
            <a:off x="2438400" y="3733800"/>
            <a:ext cx="1219200" cy="10668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0" y="0"/>
            <a:ext cx="9144000" cy="1143000"/>
          </a:xfrm>
          <a:noFill/>
          <a:ln/>
        </p:spPr>
        <p:txBody>
          <a:bodyPr/>
          <a:lstStyle/>
          <a:p>
            <a:r>
              <a:rPr lang="en-US" sz="3200"/>
              <a:t>How do we measure </a:t>
            </a:r>
            <a:br>
              <a:rPr lang="en-US" sz="3200"/>
            </a:br>
            <a:r>
              <a:rPr lang="en-US" sz="3200"/>
              <a:t>word segmentation performance?</a:t>
            </a:r>
          </a:p>
        </p:txBody>
      </p:sp>
      <p:sp>
        <p:nvSpPr>
          <p:cNvPr id="1104899" name="Text Box 3"/>
          <p:cNvSpPr txBox="1">
            <a:spLocks noChangeArrowheads="1"/>
          </p:cNvSpPr>
          <p:nvPr/>
        </p:nvSpPr>
        <p:spPr bwMode="auto">
          <a:xfrm>
            <a:off x="228600" y="1447800"/>
            <a:ext cx="89154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Perfect word segmentation</a:t>
            </a:r>
            <a:r>
              <a:rPr lang="en-US" sz="2200" b="0"/>
              <a:t>: </a:t>
            </a:r>
          </a:p>
          <a:p>
            <a:r>
              <a:rPr lang="en-US" sz="2200" b="0"/>
              <a:t>    identify all the words in the speech stream (</a:t>
            </a:r>
            <a:r>
              <a:rPr lang="en-US" sz="2200" b="0" i="1">
                <a:solidFill>
                  <a:schemeClr val="tx2"/>
                </a:solidFill>
              </a:rPr>
              <a:t>recall</a:t>
            </a:r>
            <a:r>
              <a:rPr lang="en-US" sz="2200" b="0"/>
              <a:t>)</a:t>
            </a:r>
            <a:endParaRPr lang="en-US" sz="2200" b="0">
              <a:solidFill>
                <a:schemeClr val="tx2"/>
              </a:solidFill>
            </a:endParaRPr>
          </a:p>
          <a:p>
            <a:r>
              <a:rPr lang="en-US" sz="2200" b="0">
                <a:solidFill>
                  <a:schemeClr val="tx2"/>
                </a:solidFill>
              </a:rPr>
              <a:t>    </a:t>
            </a:r>
            <a:r>
              <a:rPr lang="en-US" sz="2200" b="0"/>
              <a:t>only identify syllables groups that are actually words (</a:t>
            </a:r>
            <a:r>
              <a:rPr lang="en-US" sz="2200" b="0" i="1">
                <a:solidFill>
                  <a:schemeClr val="folHlink"/>
                </a:solidFill>
              </a:rPr>
              <a:t>precision</a:t>
            </a:r>
            <a:r>
              <a:rPr lang="en-US" sz="2200" b="0"/>
              <a:t>)</a:t>
            </a:r>
            <a:endParaRPr lang="en-US" sz="2200" b="0">
              <a:solidFill>
                <a:schemeClr val="tx2"/>
              </a:solidFill>
            </a:endParaRPr>
          </a:p>
        </p:txBody>
      </p:sp>
      <p:sp>
        <p:nvSpPr>
          <p:cNvPr id="1104900" name="Text Box 4"/>
          <p:cNvSpPr txBox="1">
            <a:spLocks noChangeArrowheads="1"/>
          </p:cNvSpPr>
          <p:nvPr/>
        </p:nvSpPr>
        <p:spPr bwMode="auto">
          <a:xfrm>
            <a:off x="533400" y="5257800"/>
            <a:ext cx="84582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latin typeface="Times New Roman" pitchFamily="-84" charset="0"/>
              </a:rPr>
              <a:t>Precision calculation:</a:t>
            </a:r>
          </a:p>
          <a:p>
            <a:r>
              <a:rPr lang="en-US" sz="2200" b="0">
                <a:solidFill>
                  <a:schemeClr val="folHlink"/>
                </a:solidFill>
                <a:latin typeface="Times New Roman" pitchFamily="-84" charset="0"/>
              </a:rPr>
              <a:t>	Identified 2 real words: bad, wolf</a:t>
            </a:r>
          </a:p>
          <a:p>
            <a:r>
              <a:rPr lang="en-US" sz="2200" b="0">
                <a:solidFill>
                  <a:schemeClr val="folHlink"/>
                </a:solidFill>
                <a:latin typeface="Times New Roman" pitchFamily="-84" charset="0"/>
              </a:rPr>
              <a:t>	Identified 3 words total: thebig, bad, wolf</a:t>
            </a:r>
          </a:p>
          <a:p>
            <a:r>
              <a:rPr lang="en-US" sz="2200" b="0">
                <a:solidFill>
                  <a:schemeClr val="folHlink"/>
                </a:solidFill>
                <a:latin typeface="Times New Roman" pitchFamily="-84" charset="0"/>
              </a:rPr>
              <a:t>   Precision Score: 2 real words/3 words identified = 0.666…</a:t>
            </a:r>
          </a:p>
        </p:txBody>
      </p:sp>
      <p:sp>
        <p:nvSpPr>
          <p:cNvPr id="13" name="Text Box 4"/>
          <p:cNvSpPr txBox="1">
            <a:spLocks noChangeArrowheads="1"/>
          </p:cNvSpPr>
          <p:nvPr/>
        </p:nvSpPr>
        <p:spPr bwMode="auto">
          <a:xfrm>
            <a:off x="381000" y="3962400"/>
            <a:ext cx="1143000" cy="488950"/>
          </a:xfrm>
          <a:prstGeom prst="rect">
            <a:avLst/>
          </a:prstGeom>
          <a:noFill/>
          <a:ln w="9525">
            <a:noFill/>
            <a:miter lim="800000"/>
            <a:headEnd/>
            <a:tailEnd/>
          </a:ln>
        </p:spPr>
        <p:txBody>
          <a:bodyPr>
            <a:prstTxWarp prst="textNoShape">
              <a:avLst/>
            </a:prstTxWarp>
            <a:spAutoFit/>
          </a:bodyPr>
          <a:lstStyle/>
          <a:p>
            <a:r>
              <a:rPr lang="en-US" sz="2600" b="0">
                <a:solidFill>
                  <a:schemeClr val="folHlink"/>
                </a:solidFill>
                <a:latin typeface="Times New Roman" pitchFamily="-84" charset="0"/>
              </a:rPr>
              <a:t>Error </a:t>
            </a:r>
          </a:p>
        </p:txBody>
      </p:sp>
      <p:sp>
        <p:nvSpPr>
          <p:cNvPr id="14" name="Text Box 8"/>
          <p:cNvSpPr txBox="1">
            <a:spLocks noChangeArrowheads="1"/>
          </p:cNvSpPr>
          <p:nvPr/>
        </p:nvSpPr>
        <p:spPr bwMode="auto">
          <a:xfrm>
            <a:off x="2590800" y="4267200"/>
            <a:ext cx="3200400" cy="488950"/>
          </a:xfrm>
          <a:prstGeom prst="rect">
            <a:avLst/>
          </a:prstGeom>
          <a:noFill/>
          <a:ln w="9525">
            <a:noFill/>
            <a:miter lim="800000"/>
            <a:headEnd/>
            <a:tailEnd/>
          </a:ln>
        </p:spPr>
        <p:txBody>
          <a:bodyPr>
            <a:prstTxWarp prst="textNoShape">
              <a:avLst/>
            </a:prstTxWarp>
            <a:spAutoFit/>
          </a:bodyPr>
          <a:lstStyle/>
          <a:p>
            <a:r>
              <a:rPr lang="en-US" altLang="ja-JP" sz="2600" b="0">
                <a:latin typeface="Times New Roman" pitchFamily="-84" charset="0"/>
              </a:rPr>
              <a:t>thebig   bad    wolf</a:t>
            </a:r>
            <a:endParaRPr lang="en-US" sz="2600" b="0">
              <a:latin typeface="Times New Roman" pitchFamily="-84" charset="0"/>
            </a:endParaRPr>
          </a:p>
        </p:txBody>
      </p:sp>
      <p:cxnSp>
        <p:nvCxnSpPr>
          <p:cNvPr id="15" name="AutoShape 7"/>
          <p:cNvCxnSpPr>
            <a:cxnSpLocks noChangeShapeType="1"/>
          </p:cNvCxnSpPr>
          <p:nvPr/>
        </p:nvCxnSpPr>
        <p:spPr bwMode="auto">
          <a:xfrm>
            <a:off x="4191000" y="3536950"/>
            <a:ext cx="0" cy="273050"/>
          </a:xfrm>
          <a:prstGeom prst="straightConnector1">
            <a:avLst/>
          </a:prstGeom>
          <a:noFill/>
          <a:ln w="9525">
            <a:solidFill>
              <a:schemeClr val="tx1"/>
            </a:solidFill>
            <a:round/>
            <a:headEnd/>
            <a:tailEnd type="triangle" w="med" len="med"/>
          </a:ln>
        </p:spPr>
      </p:cxnSp>
      <p:pic>
        <p:nvPicPr>
          <p:cNvPr id="16" name="Picture 15"/>
          <p:cNvPicPr>
            <a:picLocks noChangeAspect="1"/>
          </p:cNvPicPr>
          <p:nvPr/>
        </p:nvPicPr>
        <p:blipFill>
          <a:blip r:embed="rId3"/>
          <a:stretch>
            <a:fillRect/>
          </a:stretch>
        </p:blipFill>
        <p:spPr>
          <a:xfrm>
            <a:off x="2590800" y="2895600"/>
            <a:ext cx="2857500" cy="506649"/>
          </a:xfrm>
          <a:prstGeom prst="rect">
            <a:avLst/>
          </a:prstGeom>
        </p:spPr>
      </p:pic>
      <p:pic>
        <p:nvPicPr>
          <p:cNvPr id="17" name="Picture 16"/>
          <p:cNvPicPr>
            <a:picLocks noChangeAspect="1"/>
          </p:cNvPicPr>
          <p:nvPr/>
        </p:nvPicPr>
        <p:blipFill>
          <a:blip r:embed="rId4"/>
          <a:stretch>
            <a:fillRect/>
          </a:stretch>
        </p:blipFill>
        <p:spPr>
          <a:xfrm>
            <a:off x="2438400" y="3810000"/>
            <a:ext cx="3200400" cy="553915"/>
          </a:xfrm>
          <a:prstGeom prst="rect">
            <a:avLst/>
          </a:prstGeom>
        </p:spPr>
      </p:pic>
      <p:sp>
        <p:nvSpPr>
          <p:cNvPr id="18" name="AutoShape 5"/>
          <p:cNvSpPr>
            <a:spLocks noChangeArrowheads="1"/>
          </p:cNvSpPr>
          <p:nvPr/>
        </p:nvSpPr>
        <p:spPr bwMode="auto">
          <a:xfrm>
            <a:off x="2438400" y="3733800"/>
            <a:ext cx="1219200" cy="1066800"/>
          </a:xfrm>
          <a:prstGeom prst="roundRect">
            <a:avLst>
              <a:gd name="adj" fmla="val 16667"/>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a:xfrm>
            <a:off x="0" y="0"/>
            <a:ext cx="9144000" cy="1143000"/>
          </a:xfrm>
          <a:noFill/>
          <a:ln/>
        </p:spPr>
        <p:txBody>
          <a:bodyPr/>
          <a:lstStyle/>
          <a:p>
            <a:r>
              <a:rPr lang="en-US" sz="3200"/>
              <a:t>How do we measure </a:t>
            </a:r>
            <a:br>
              <a:rPr lang="en-US" sz="3200"/>
            </a:br>
            <a:r>
              <a:rPr lang="en-US" sz="3200"/>
              <a:t>word segmentation performance?</a:t>
            </a:r>
          </a:p>
        </p:txBody>
      </p:sp>
      <p:sp>
        <p:nvSpPr>
          <p:cNvPr id="1106947" name="Text Box 3"/>
          <p:cNvSpPr txBox="1">
            <a:spLocks noChangeArrowheads="1"/>
          </p:cNvSpPr>
          <p:nvPr/>
        </p:nvSpPr>
        <p:spPr bwMode="auto">
          <a:xfrm>
            <a:off x="228600" y="1447800"/>
            <a:ext cx="89154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Perfect word segmentation</a:t>
            </a:r>
            <a:r>
              <a:rPr lang="en-US" sz="2200" b="0"/>
              <a:t>: </a:t>
            </a:r>
          </a:p>
          <a:p>
            <a:r>
              <a:rPr lang="en-US" sz="2200" b="0"/>
              <a:t>    identify all the words in the speech stream (</a:t>
            </a:r>
            <a:r>
              <a:rPr lang="en-US" sz="2200" b="0" i="1">
                <a:solidFill>
                  <a:schemeClr val="folHlink"/>
                </a:solidFill>
              </a:rPr>
              <a:t>recall</a:t>
            </a:r>
            <a:r>
              <a:rPr lang="en-US" sz="2200" b="0"/>
              <a:t>)</a:t>
            </a:r>
            <a:endParaRPr lang="en-US" sz="2200" b="0">
              <a:solidFill>
                <a:schemeClr val="tx2"/>
              </a:solidFill>
            </a:endParaRPr>
          </a:p>
          <a:p>
            <a:r>
              <a:rPr lang="en-US" sz="2200" b="0">
                <a:solidFill>
                  <a:schemeClr val="tx2"/>
                </a:solidFill>
              </a:rPr>
              <a:t>    </a:t>
            </a:r>
            <a:r>
              <a:rPr lang="en-US" sz="2200" b="0"/>
              <a:t>only identify syllables groups that are actually words (</a:t>
            </a:r>
            <a:r>
              <a:rPr lang="en-US" sz="2200" b="0" i="1">
                <a:solidFill>
                  <a:schemeClr val="folHlink"/>
                </a:solidFill>
              </a:rPr>
              <a:t>precision</a:t>
            </a:r>
            <a:r>
              <a:rPr lang="en-US" sz="2200" b="0"/>
              <a:t>)</a:t>
            </a:r>
            <a:endParaRPr lang="en-US" sz="2200" b="0">
              <a:solidFill>
                <a:schemeClr val="tx2"/>
              </a:solidFill>
            </a:endParaRPr>
          </a:p>
        </p:txBody>
      </p:sp>
      <p:sp>
        <p:nvSpPr>
          <p:cNvPr id="1106948" name="Text Box 4"/>
          <p:cNvSpPr txBox="1">
            <a:spLocks noChangeArrowheads="1"/>
          </p:cNvSpPr>
          <p:nvPr/>
        </p:nvSpPr>
        <p:spPr bwMode="auto">
          <a:xfrm>
            <a:off x="990600" y="3733800"/>
            <a:ext cx="6324600" cy="1096963"/>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Want good scores on both of these measures in order to be sure that word segmentation is really successful</a:t>
            </a:r>
            <a:endParaRPr lang="en-US" sz="2200" b="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a:xfrm>
            <a:off x="0" y="0"/>
            <a:ext cx="9144000" cy="1143000"/>
          </a:xfrm>
          <a:noFill/>
          <a:ln/>
        </p:spPr>
        <p:txBody>
          <a:bodyPr/>
          <a:lstStyle/>
          <a:p>
            <a:r>
              <a:rPr lang="en-US" sz="3200"/>
              <a:t>Where does the realistic data come from?</a:t>
            </a:r>
          </a:p>
        </p:txBody>
      </p:sp>
      <p:sp>
        <p:nvSpPr>
          <p:cNvPr id="1108995" name="Text Box 3"/>
          <p:cNvSpPr txBox="1">
            <a:spLocks noChangeArrowheads="1"/>
          </p:cNvSpPr>
          <p:nvPr/>
        </p:nvSpPr>
        <p:spPr bwMode="auto">
          <a:xfrm>
            <a:off x="457200" y="1371600"/>
            <a:ext cx="1504950"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CHILDES</a:t>
            </a:r>
          </a:p>
        </p:txBody>
      </p:sp>
      <p:sp>
        <p:nvSpPr>
          <p:cNvPr id="1108996" name="Text Box 4"/>
          <p:cNvSpPr txBox="1">
            <a:spLocks noChangeArrowheads="1"/>
          </p:cNvSpPr>
          <p:nvPr/>
        </p:nvSpPr>
        <p:spPr bwMode="auto">
          <a:xfrm>
            <a:off x="533400" y="1828800"/>
            <a:ext cx="8229600" cy="2647950"/>
          </a:xfrm>
          <a:prstGeom prst="rect">
            <a:avLst/>
          </a:prstGeom>
          <a:noFill/>
          <a:ln w="9525">
            <a:noFill/>
            <a:miter lim="800000"/>
            <a:headEnd/>
            <a:tailEnd/>
          </a:ln>
        </p:spPr>
        <p:txBody>
          <a:bodyPr>
            <a:prstTxWarp prst="textNoShape">
              <a:avLst/>
            </a:prstTxWarp>
            <a:spAutoFit/>
          </a:bodyPr>
          <a:lstStyle/>
          <a:p>
            <a:r>
              <a:rPr lang="en-US" b="0"/>
              <a:t>Child Language Data Exchange System</a:t>
            </a:r>
          </a:p>
          <a:p>
            <a:r>
              <a:rPr lang="en-US" b="0"/>
              <a:t>http://childes.psy.cmu.edu/</a:t>
            </a:r>
          </a:p>
          <a:p>
            <a:endParaRPr lang="en-US" b="0"/>
          </a:p>
          <a:p>
            <a:r>
              <a:rPr lang="en-US" b="0"/>
              <a:t>Large collection of child-directed speech data (usually parents interacting with their children) transcribed by researchers.  Used to see what children’s input is actually like.</a:t>
            </a:r>
          </a:p>
        </p:txBody>
      </p:sp>
      <p:pic>
        <p:nvPicPr>
          <p:cNvPr id="1108997" name="Picture 5"/>
          <p:cNvPicPr>
            <a:picLocks noChangeAspect="1" noChangeArrowheads="1"/>
          </p:cNvPicPr>
          <p:nvPr/>
        </p:nvPicPr>
        <p:blipFill>
          <a:blip r:embed="rId3"/>
          <a:srcRect/>
          <a:stretch>
            <a:fillRect/>
          </a:stretch>
        </p:blipFill>
        <p:spPr bwMode="auto">
          <a:xfrm>
            <a:off x="533400" y="5105400"/>
            <a:ext cx="78486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1042" name="Rectangle 2"/>
          <p:cNvSpPr>
            <a:spLocks noGrp="1" noChangeArrowheads="1"/>
          </p:cNvSpPr>
          <p:nvPr>
            <p:ph type="title"/>
          </p:nvPr>
        </p:nvSpPr>
        <p:spPr>
          <a:xfrm>
            <a:off x="0" y="0"/>
            <a:ext cx="9144000" cy="1143000"/>
          </a:xfrm>
          <a:noFill/>
          <a:ln/>
        </p:spPr>
        <p:txBody>
          <a:bodyPr/>
          <a:lstStyle/>
          <a:p>
            <a:r>
              <a:rPr lang="en-US" sz="3200"/>
              <a:t>Where does the realistic data come from?</a:t>
            </a:r>
          </a:p>
        </p:txBody>
      </p:sp>
      <p:sp>
        <p:nvSpPr>
          <p:cNvPr id="1111043" name="Text Box 3"/>
          <p:cNvSpPr txBox="1">
            <a:spLocks noChangeArrowheads="1"/>
          </p:cNvSpPr>
          <p:nvPr/>
        </p:nvSpPr>
        <p:spPr bwMode="auto">
          <a:xfrm>
            <a:off x="457200" y="1371600"/>
            <a:ext cx="3368675"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Gambell &amp; Yang (2006)</a:t>
            </a:r>
          </a:p>
        </p:txBody>
      </p:sp>
      <p:sp>
        <p:nvSpPr>
          <p:cNvPr id="1111044" name="Text Box 4"/>
          <p:cNvSpPr txBox="1">
            <a:spLocks noChangeArrowheads="1"/>
          </p:cNvSpPr>
          <p:nvPr/>
        </p:nvSpPr>
        <p:spPr bwMode="auto">
          <a:xfrm>
            <a:off x="533400" y="1828800"/>
            <a:ext cx="8229600" cy="3013075"/>
          </a:xfrm>
          <a:prstGeom prst="rect">
            <a:avLst/>
          </a:prstGeom>
          <a:noFill/>
          <a:ln w="9525">
            <a:noFill/>
            <a:miter lim="800000"/>
            <a:headEnd/>
            <a:tailEnd/>
          </a:ln>
        </p:spPr>
        <p:txBody>
          <a:bodyPr>
            <a:prstTxWarp prst="textNoShape">
              <a:avLst/>
            </a:prstTxWarp>
            <a:spAutoFit/>
          </a:bodyPr>
          <a:lstStyle/>
          <a:p>
            <a:r>
              <a:rPr lang="en-US" b="0"/>
              <a:t>Looked at Brown corpus files in CHILDES (</a:t>
            </a:r>
            <a:r>
              <a:rPr lang="en-US" b="0">
                <a:solidFill>
                  <a:schemeClr val="folHlink"/>
                </a:solidFill>
              </a:rPr>
              <a:t>226,178 words</a:t>
            </a:r>
            <a:r>
              <a:rPr lang="en-US" b="0"/>
              <a:t> made up of </a:t>
            </a:r>
            <a:r>
              <a:rPr lang="en-US" b="0">
                <a:solidFill>
                  <a:schemeClr val="accent2"/>
                </a:solidFill>
              </a:rPr>
              <a:t>263,660 syllables</a:t>
            </a:r>
            <a:r>
              <a:rPr lang="en-US" b="0"/>
              <a:t>).</a:t>
            </a:r>
          </a:p>
          <a:p>
            <a:endParaRPr lang="en-US" b="0"/>
          </a:p>
          <a:p>
            <a:r>
              <a:rPr lang="en-US" b="0"/>
              <a:t>Converted the transcriptions to pronunciations using a pronunciation dictionary called the CMU Pronouncing Dictionary.</a:t>
            </a:r>
          </a:p>
          <a:p>
            <a:endParaRPr lang="en-US" b="0"/>
          </a:p>
          <a:p>
            <a:r>
              <a:rPr lang="en-US" b="0"/>
              <a:t>http://www.speech.cs.cmu.edu/cgi-bin/cmudict</a:t>
            </a:r>
          </a:p>
        </p:txBody>
      </p:sp>
      <p:pic>
        <p:nvPicPr>
          <p:cNvPr id="1111045" name="Picture 5"/>
          <p:cNvPicPr>
            <a:picLocks noChangeAspect="1" noChangeArrowheads="1"/>
          </p:cNvPicPr>
          <p:nvPr/>
        </p:nvPicPr>
        <p:blipFill>
          <a:blip r:embed="rId3"/>
          <a:srcRect/>
          <a:stretch>
            <a:fillRect/>
          </a:stretch>
        </p:blipFill>
        <p:spPr bwMode="auto">
          <a:xfrm>
            <a:off x="1371600" y="5105400"/>
            <a:ext cx="5664200" cy="90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a:xfrm>
            <a:off x="0" y="0"/>
            <a:ext cx="9144000" cy="1143000"/>
          </a:xfrm>
          <a:noFill/>
          <a:ln/>
        </p:spPr>
        <p:txBody>
          <a:bodyPr/>
          <a:lstStyle/>
          <a:p>
            <a:r>
              <a:rPr lang="en-US" sz="3200"/>
              <a:t>Where does the realistic data come from?</a:t>
            </a:r>
          </a:p>
        </p:txBody>
      </p:sp>
      <p:sp>
        <p:nvSpPr>
          <p:cNvPr id="1113091" name="Text Box 3"/>
          <p:cNvSpPr txBox="1">
            <a:spLocks noChangeArrowheads="1"/>
          </p:cNvSpPr>
          <p:nvPr/>
        </p:nvSpPr>
        <p:spPr bwMode="auto">
          <a:xfrm>
            <a:off x="457200" y="1371600"/>
            <a:ext cx="5961063"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Converting transcriptions to pronunciations</a:t>
            </a:r>
          </a:p>
        </p:txBody>
      </p:sp>
      <p:pic>
        <p:nvPicPr>
          <p:cNvPr id="1113092" name="Picture 4"/>
          <p:cNvPicPr>
            <a:picLocks noChangeAspect="1" noChangeArrowheads="1"/>
          </p:cNvPicPr>
          <p:nvPr/>
        </p:nvPicPr>
        <p:blipFill>
          <a:blip r:embed="rId3"/>
          <a:srcRect/>
          <a:stretch>
            <a:fillRect/>
          </a:stretch>
        </p:blipFill>
        <p:spPr bwMode="auto">
          <a:xfrm>
            <a:off x="1905000" y="1981200"/>
            <a:ext cx="5181600" cy="1828800"/>
          </a:xfrm>
          <a:prstGeom prst="rect">
            <a:avLst/>
          </a:prstGeom>
          <a:noFill/>
          <a:ln w="9525">
            <a:noFill/>
            <a:miter lim="800000"/>
            <a:headEnd/>
            <a:tailEnd/>
          </a:ln>
          <a:effectLst/>
        </p:spPr>
      </p:pic>
      <p:sp>
        <p:nvSpPr>
          <p:cNvPr id="1113093" name="Text Box 5"/>
          <p:cNvSpPr txBox="1">
            <a:spLocks noChangeArrowheads="1"/>
          </p:cNvSpPr>
          <p:nvPr/>
        </p:nvSpPr>
        <p:spPr bwMode="auto">
          <a:xfrm>
            <a:off x="533400" y="4191000"/>
            <a:ext cx="8305800" cy="1187450"/>
          </a:xfrm>
          <a:prstGeom prst="rect">
            <a:avLst/>
          </a:prstGeom>
          <a:noFill/>
          <a:ln w="9525">
            <a:noFill/>
            <a:miter lim="800000"/>
            <a:headEnd/>
            <a:tailEnd/>
          </a:ln>
        </p:spPr>
        <p:txBody>
          <a:bodyPr>
            <a:prstTxWarp prst="textNoShape">
              <a:avLst/>
            </a:prstTxWarp>
            <a:spAutoFit/>
          </a:bodyPr>
          <a:lstStyle/>
          <a:p>
            <a:r>
              <a:rPr lang="en-US" b="0"/>
              <a:t>Gambell and Yang (2006) tried to see if a model learning from transitional probabilities between syllables could correctly segment words from realistic data.</a:t>
            </a:r>
          </a:p>
        </p:txBody>
      </p:sp>
      <p:sp>
        <p:nvSpPr>
          <p:cNvPr id="1113094" name="Text Box 6"/>
          <p:cNvSpPr txBox="1">
            <a:spLocks noChangeArrowheads="1"/>
          </p:cNvSpPr>
          <p:nvPr/>
        </p:nvSpPr>
        <p:spPr bwMode="auto">
          <a:xfrm>
            <a:off x="685800" y="5410200"/>
            <a:ext cx="5791200" cy="488950"/>
          </a:xfrm>
          <a:prstGeom prst="rect">
            <a:avLst/>
          </a:prstGeom>
          <a:noFill/>
          <a:ln w="9525">
            <a:noFill/>
            <a:miter lim="800000"/>
            <a:headEnd/>
            <a:tailEnd/>
          </a:ln>
        </p:spPr>
        <p:txBody>
          <a:bodyPr>
            <a:prstTxWarp prst="textNoShape">
              <a:avLst/>
            </a:prstTxWarp>
            <a:spAutoFit/>
          </a:bodyPr>
          <a:lstStyle/>
          <a:p>
            <a:r>
              <a:rPr lang="en-US" altLang="ja-JP" sz="2600" b="0">
                <a:solidFill>
                  <a:schemeClr val="tx2"/>
                </a:solidFill>
                <a:latin typeface="SILDoulosIPA-Regular" pitchFamily="-84" charset="0"/>
              </a:rPr>
              <a:t>the        big</a:t>
            </a:r>
            <a:r>
              <a:rPr lang="en-US" altLang="ja-JP" sz="2600" b="0">
                <a:solidFill>
                  <a:schemeClr val="tx2"/>
                </a:solidFill>
              </a:rPr>
              <a:t>         </a:t>
            </a:r>
            <a:r>
              <a:rPr lang="en-US" altLang="ja-JP" sz="2600" b="0">
                <a:solidFill>
                  <a:schemeClr val="tx2"/>
                </a:solidFill>
                <a:latin typeface="SILDoulosIPA-Regular" pitchFamily="-84" charset="0"/>
              </a:rPr>
              <a:t>bad         wolf</a:t>
            </a:r>
            <a:endParaRPr lang="en-US" sz="2600" b="0">
              <a:solidFill>
                <a:schemeClr val="tx2"/>
              </a:solidFill>
              <a:latin typeface="SILDoulosIPA-Regular" pitchFamily="-84" charset="0"/>
            </a:endParaRPr>
          </a:p>
        </p:txBody>
      </p:sp>
      <p:sp>
        <p:nvSpPr>
          <p:cNvPr id="1113095" name="Text Box 7"/>
          <p:cNvSpPr txBox="1">
            <a:spLocks noChangeArrowheads="1"/>
          </p:cNvSpPr>
          <p:nvPr/>
        </p:nvSpPr>
        <p:spPr bwMode="auto">
          <a:xfrm>
            <a:off x="381000" y="5745163"/>
            <a:ext cx="6324600" cy="427037"/>
          </a:xfrm>
          <a:prstGeom prst="rect">
            <a:avLst/>
          </a:prstGeom>
          <a:noFill/>
          <a:ln w="9525">
            <a:noFill/>
            <a:miter lim="800000"/>
            <a:headEnd/>
            <a:tailEnd/>
          </a:ln>
        </p:spPr>
        <p:txBody>
          <a:bodyPr>
            <a:prstTxWarp prst="textNoShape">
              <a:avLst/>
            </a:prstTxWarp>
            <a:spAutoFit/>
          </a:bodyPr>
          <a:lstStyle/>
          <a:p>
            <a:r>
              <a:rPr lang="en-US" altLang="ja-JP" sz="2200" b="0">
                <a:solidFill>
                  <a:schemeClr val="tx2"/>
                </a:solidFill>
              </a:rPr>
              <a:t>DH AH0 .  B IH</a:t>
            </a:r>
            <a:r>
              <a:rPr lang="en-US" altLang="ja-JP" sz="2200" b="0">
                <a:solidFill>
                  <a:schemeClr val="folHlink"/>
                </a:solidFill>
              </a:rPr>
              <a:t>1</a:t>
            </a:r>
            <a:r>
              <a:rPr lang="en-US" altLang="ja-JP" sz="2200" b="0">
                <a:solidFill>
                  <a:schemeClr val="tx2"/>
                </a:solidFill>
              </a:rPr>
              <a:t> G .   B AE</a:t>
            </a:r>
            <a:r>
              <a:rPr lang="en-US" altLang="ja-JP" sz="2200" b="0">
                <a:solidFill>
                  <a:schemeClr val="folHlink"/>
                </a:solidFill>
              </a:rPr>
              <a:t>1</a:t>
            </a:r>
            <a:r>
              <a:rPr lang="en-US" altLang="ja-JP" sz="2200" b="0">
                <a:solidFill>
                  <a:schemeClr val="tx2"/>
                </a:solidFill>
              </a:rPr>
              <a:t> D .    W UH</a:t>
            </a:r>
            <a:r>
              <a:rPr lang="en-US" altLang="ja-JP" sz="2200" b="0">
                <a:solidFill>
                  <a:schemeClr val="folHlink"/>
                </a:solidFill>
              </a:rPr>
              <a:t>1</a:t>
            </a:r>
            <a:r>
              <a:rPr lang="en-US" altLang="ja-JP" sz="2200" b="0">
                <a:solidFill>
                  <a:schemeClr val="tx2"/>
                </a:solidFill>
              </a:rPr>
              <a:t> L F .</a:t>
            </a:r>
            <a:endParaRPr lang="en-US" sz="2200" b="0">
              <a:solidFill>
                <a:schemeClr val="tx2"/>
              </a:solidFill>
            </a:endParaRPr>
          </a:p>
        </p:txBody>
      </p:sp>
      <p:pic>
        <p:nvPicPr>
          <p:cNvPr id="12" name="Picture 11"/>
          <p:cNvPicPr>
            <a:picLocks noChangeAspect="1"/>
          </p:cNvPicPr>
          <p:nvPr/>
        </p:nvPicPr>
        <p:blipFill>
          <a:blip r:embed="rId4"/>
          <a:stretch>
            <a:fillRect/>
          </a:stretch>
        </p:blipFill>
        <p:spPr>
          <a:xfrm>
            <a:off x="533400" y="6140816"/>
            <a:ext cx="5029200" cy="49992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a:xfrm>
            <a:off x="0" y="0"/>
            <a:ext cx="9144000" cy="1143000"/>
          </a:xfrm>
          <a:noFill/>
          <a:ln/>
        </p:spPr>
        <p:txBody>
          <a:bodyPr/>
          <a:lstStyle/>
          <a:p>
            <a:r>
              <a:rPr lang="en-US" sz="3200"/>
              <a:t>Segmenting Realistic Data</a:t>
            </a:r>
          </a:p>
        </p:txBody>
      </p:sp>
      <p:sp>
        <p:nvSpPr>
          <p:cNvPr id="1115139" name="Text Box 3"/>
          <p:cNvSpPr txBox="1">
            <a:spLocks noChangeArrowheads="1"/>
          </p:cNvSpPr>
          <p:nvPr/>
        </p:nvSpPr>
        <p:spPr bwMode="auto">
          <a:xfrm>
            <a:off x="533400" y="1219200"/>
            <a:ext cx="8305800" cy="1187450"/>
          </a:xfrm>
          <a:prstGeom prst="rect">
            <a:avLst/>
          </a:prstGeom>
          <a:noFill/>
          <a:ln w="9525">
            <a:noFill/>
            <a:miter lim="800000"/>
            <a:headEnd/>
            <a:tailEnd/>
          </a:ln>
        </p:spPr>
        <p:txBody>
          <a:bodyPr>
            <a:prstTxWarp prst="textNoShape">
              <a:avLst/>
            </a:prstTxWarp>
            <a:spAutoFit/>
          </a:bodyPr>
          <a:lstStyle/>
          <a:p>
            <a:r>
              <a:rPr lang="en-US" b="0"/>
              <a:t>Gambell and Yang (2006) tried to see if a model learning from transitional probabilities between syllables could correctly segment words from realistic data.</a:t>
            </a:r>
          </a:p>
        </p:txBody>
      </p:sp>
      <p:sp>
        <p:nvSpPr>
          <p:cNvPr id="1115140" name="Text Box 4"/>
          <p:cNvSpPr txBox="1">
            <a:spLocks noChangeArrowheads="1"/>
          </p:cNvSpPr>
          <p:nvPr/>
        </p:nvSpPr>
        <p:spPr bwMode="auto">
          <a:xfrm>
            <a:off x="1447800" y="3810000"/>
            <a:ext cx="6324600" cy="427038"/>
          </a:xfrm>
          <a:prstGeom prst="rect">
            <a:avLst/>
          </a:prstGeom>
          <a:noFill/>
          <a:ln w="9525">
            <a:noFill/>
            <a:miter lim="800000"/>
            <a:headEnd/>
            <a:tailEnd/>
          </a:ln>
        </p:spPr>
        <p:txBody>
          <a:bodyPr>
            <a:prstTxWarp prst="textNoShape">
              <a:avLst/>
            </a:prstTxWarp>
            <a:spAutoFit/>
          </a:bodyPr>
          <a:lstStyle/>
          <a:p>
            <a:r>
              <a:rPr lang="en-US" altLang="ja-JP" sz="2200" b="0">
                <a:solidFill>
                  <a:schemeClr val="tx2"/>
                </a:solidFill>
              </a:rPr>
              <a:t>DH AH0    B IH1 G     B AE1 D      W UH1 L F </a:t>
            </a:r>
            <a:endParaRPr lang="en-US" sz="2200" b="0">
              <a:solidFill>
                <a:schemeClr val="tx2"/>
              </a:solidFill>
            </a:endParaRPr>
          </a:p>
        </p:txBody>
      </p:sp>
      <p:sp>
        <p:nvSpPr>
          <p:cNvPr id="1115142" name="Rectangle 6"/>
          <p:cNvSpPr>
            <a:spLocks noChangeArrowheads="1"/>
          </p:cNvSpPr>
          <p:nvPr/>
        </p:nvSpPr>
        <p:spPr bwMode="auto">
          <a:xfrm>
            <a:off x="457200" y="5181600"/>
            <a:ext cx="8134350" cy="895350"/>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b="0">
                <a:solidFill>
                  <a:schemeClr val="folHlink"/>
                </a:solidFill>
                <a:ea typeface="Osaka" pitchFamily="-84" charset="-128"/>
                <a:cs typeface="Osaka" pitchFamily="-84" charset="-128"/>
              </a:rPr>
              <a:t>“There is a word boundary AB and CD if </a:t>
            </a:r>
          </a:p>
          <a:p>
            <a:pPr eaLnBrk="1" hangingPunct="1">
              <a:spcBef>
                <a:spcPct val="20000"/>
              </a:spcBef>
            </a:pPr>
            <a:r>
              <a:rPr lang="en-US" b="0">
                <a:solidFill>
                  <a:schemeClr val="folHlink"/>
                </a:solidFill>
                <a:ea typeface="Osaka" pitchFamily="-84" charset="-128"/>
                <a:cs typeface="Osaka" pitchFamily="-84" charset="-128"/>
              </a:rPr>
              <a:t>	TrProb(A --&gt; B) &gt; TrProb(B--&gt;C) &lt; TrProb(C --&gt; D).”</a:t>
            </a:r>
            <a:endParaRPr lang="en-US" b="0">
              <a:ea typeface="Osaka" pitchFamily="-84" charset="-128"/>
              <a:cs typeface="Osaka" pitchFamily="-84" charset="-128"/>
            </a:endParaRPr>
          </a:p>
        </p:txBody>
      </p:sp>
      <p:sp>
        <p:nvSpPr>
          <p:cNvPr id="1115143" name="Text Box 7"/>
          <p:cNvSpPr txBox="1">
            <a:spLocks noChangeArrowheads="1"/>
          </p:cNvSpPr>
          <p:nvPr/>
        </p:nvSpPr>
        <p:spPr bwMode="auto">
          <a:xfrm>
            <a:off x="2743200" y="6096000"/>
            <a:ext cx="4554538" cy="457200"/>
          </a:xfrm>
          <a:prstGeom prst="rect">
            <a:avLst/>
          </a:prstGeom>
          <a:noFill/>
          <a:ln w="9525">
            <a:noFill/>
            <a:miter lim="800000"/>
            <a:headEnd/>
            <a:tailEnd/>
          </a:ln>
        </p:spPr>
        <p:txBody>
          <a:bodyPr wrap="none">
            <a:prstTxWarp prst="textNoShape">
              <a:avLst/>
            </a:prstTxWarp>
            <a:spAutoFit/>
          </a:bodyPr>
          <a:lstStyle/>
          <a:p>
            <a:r>
              <a:rPr lang="en-US" b="0"/>
              <a:t>Transitional probability minimum</a:t>
            </a:r>
          </a:p>
        </p:txBody>
      </p:sp>
      <p:pic>
        <p:nvPicPr>
          <p:cNvPr id="10" name="Picture 9"/>
          <p:cNvPicPr>
            <a:picLocks noChangeAspect="1"/>
          </p:cNvPicPr>
          <p:nvPr/>
        </p:nvPicPr>
        <p:blipFill>
          <a:blip r:embed="rId3"/>
          <a:stretch>
            <a:fillRect/>
          </a:stretch>
        </p:blipFill>
        <p:spPr>
          <a:xfrm>
            <a:off x="1676400" y="3276600"/>
            <a:ext cx="5029200" cy="49992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a:xfrm>
            <a:off x="0" y="0"/>
            <a:ext cx="9144000" cy="1143000"/>
          </a:xfrm>
          <a:noFill/>
          <a:ln/>
        </p:spPr>
        <p:txBody>
          <a:bodyPr/>
          <a:lstStyle/>
          <a:p>
            <a:r>
              <a:rPr lang="en-US" sz="3200"/>
              <a:t>Segmenting Realistic Data</a:t>
            </a:r>
          </a:p>
        </p:txBody>
      </p:sp>
      <p:sp>
        <p:nvSpPr>
          <p:cNvPr id="1117187" name="Text Box 3"/>
          <p:cNvSpPr txBox="1">
            <a:spLocks noChangeArrowheads="1"/>
          </p:cNvSpPr>
          <p:nvPr/>
        </p:nvSpPr>
        <p:spPr bwMode="auto">
          <a:xfrm>
            <a:off x="533400" y="1219200"/>
            <a:ext cx="8305800" cy="1187450"/>
          </a:xfrm>
          <a:prstGeom prst="rect">
            <a:avLst/>
          </a:prstGeom>
          <a:noFill/>
          <a:ln w="9525">
            <a:noFill/>
            <a:miter lim="800000"/>
            <a:headEnd/>
            <a:tailEnd/>
          </a:ln>
        </p:spPr>
        <p:txBody>
          <a:bodyPr>
            <a:prstTxWarp prst="textNoShape">
              <a:avLst/>
            </a:prstTxWarp>
            <a:spAutoFit/>
          </a:bodyPr>
          <a:lstStyle/>
          <a:p>
            <a:r>
              <a:rPr lang="en-US" b="0"/>
              <a:t>Gambell and Yang (2006) tried to see if a model learning from transitional probabilities between syllables could correctly segment words from realistic data.</a:t>
            </a:r>
          </a:p>
        </p:txBody>
      </p:sp>
      <p:sp>
        <p:nvSpPr>
          <p:cNvPr id="1117188" name="Text Box 4"/>
          <p:cNvSpPr txBox="1">
            <a:spLocks noChangeArrowheads="1"/>
          </p:cNvSpPr>
          <p:nvPr/>
        </p:nvSpPr>
        <p:spPr bwMode="auto">
          <a:xfrm>
            <a:off x="1447800" y="3810000"/>
            <a:ext cx="6324600" cy="427038"/>
          </a:xfrm>
          <a:prstGeom prst="rect">
            <a:avLst/>
          </a:prstGeom>
          <a:noFill/>
          <a:ln w="9525">
            <a:noFill/>
            <a:miter lim="800000"/>
            <a:headEnd/>
            <a:tailEnd/>
          </a:ln>
        </p:spPr>
        <p:txBody>
          <a:bodyPr>
            <a:prstTxWarp prst="textNoShape">
              <a:avLst/>
            </a:prstTxWarp>
            <a:spAutoFit/>
          </a:bodyPr>
          <a:lstStyle/>
          <a:p>
            <a:r>
              <a:rPr lang="en-US" altLang="ja-JP" sz="2200" b="0">
                <a:solidFill>
                  <a:schemeClr val="tx2"/>
                </a:solidFill>
              </a:rPr>
              <a:t>DH AH0    B IH1 G     B AE1 D      W UH1 L F </a:t>
            </a:r>
            <a:endParaRPr lang="en-US" sz="2200" b="0">
              <a:solidFill>
                <a:schemeClr val="tx2"/>
              </a:solidFill>
            </a:endParaRPr>
          </a:p>
        </p:txBody>
      </p:sp>
      <p:sp>
        <p:nvSpPr>
          <p:cNvPr id="1117192" name="Text Box 8"/>
          <p:cNvSpPr txBox="1">
            <a:spLocks noChangeArrowheads="1"/>
          </p:cNvSpPr>
          <p:nvPr/>
        </p:nvSpPr>
        <p:spPr bwMode="auto">
          <a:xfrm>
            <a:off x="1828800" y="4419600"/>
            <a:ext cx="5791200" cy="488950"/>
          </a:xfrm>
          <a:prstGeom prst="rect">
            <a:avLst/>
          </a:prstGeom>
          <a:noFill/>
          <a:ln w="9525">
            <a:noFill/>
            <a:miter lim="800000"/>
            <a:headEnd/>
            <a:tailEnd/>
          </a:ln>
        </p:spPr>
        <p:txBody>
          <a:bodyPr>
            <a:prstTxWarp prst="textNoShape">
              <a:avLst/>
            </a:prstTxWarp>
            <a:spAutoFit/>
          </a:bodyPr>
          <a:lstStyle/>
          <a:p>
            <a:r>
              <a:rPr lang="en-US" altLang="ja-JP" sz="2600" b="0"/>
              <a:t>the       big          bad           wolf</a:t>
            </a:r>
            <a:endParaRPr lang="en-US" sz="2600" b="0"/>
          </a:p>
        </p:txBody>
      </p:sp>
      <p:sp>
        <p:nvSpPr>
          <p:cNvPr id="1117194" name="Rectangle 10"/>
          <p:cNvSpPr>
            <a:spLocks noChangeArrowheads="1"/>
          </p:cNvSpPr>
          <p:nvPr/>
        </p:nvSpPr>
        <p:spPr bwMode="auto">
          <a:xfrm>
            <a:off x="2209800" y="2667000"/>
            <a:ext cx="3894138" cy="457200"/>
          </a:xfrm>
          <a:prstGeom prst="rect">
            <a:avLst/>
          </a:prstGeom>
          <a:noFill/>
          <a:ln w="9525">
            <a:noFill/>
            <a:miter lim="800000"/>
            <a:headEnd/>
            <a:tailEnd/>
          </a:ln>
        </p:spPr>
        <p:txBody>
          <a:bodyPr wrap="none">
            <a:prstTxWarp prst="textNoShape">
              <a:avLst/>
            </a:prstTxWarp>
            <a:spAutoFit/>
          </a:bodyPr>
          <a:lstStyle/>
          <a:p>
            <a:pPr eaLnBrk="1" hangingPunct="1">
              <a:spcBef>
                <a:spcPct val="20000"/>
              </a:spcBef>
            </a:pPr>
            <a:r>
              <a:rPr lang="en-US" b="0">
                <a:solidFill>
                  <a:schemeClr val="folHlink"/>
                </a:solidFill>
                <a:ea typeface="Osaka" pitchFamily="-84" charset="-128"/>
                <a:cs typeface="Osaka" pitchFamily="-84" charset="-128"/>
              </a:rPr>
              <a:t>Desired word segmentation</a:t>
            </a:r>
            <a:endParaRPr lang="en-US" b="0">
              <a:ea typeface="Osaka" pitchFamily="-84" charset="-128"/>
              <a:cs typeface="Osaka" pitchFamily="-84" charset="-128"/>
            </a:endParaRPr>
          </a:p>
        </p:txBody>
      </p:sp>
      <p:pic>
        <p:nvPicPr>
          <p:cNvPr id="13" name="Picture 12"/>
          <p:cNvPicPr>
            <a:picLocks noChangeAspect="1"/>
          </p:cNvPicPr>
          <p:nvPr/>
        </p:nvPicPr>
        <p:blipFill>
          <a:blip r:embed="rId3"/>
          <a:stretch>
            <a:fillRect/>
          </a:stretch>
        </p:blipFill>
        <p:spPr>
          <a:xfrm>
            <a:off x="1676400" y="3276600"/>
            <a:ext cx="5029200" cy="499921"/>
          </a:xfrm>
          <a:prstGeom prst="rect">
            <a:avLst/>
          </a:prstGeom>
        </p:spPr>
      </p:pic>
      <p:sp>
        <p:nvSpPr>
          <p:cNvPr id="14" name="Line 7"/>
          <p:cNvSpPr>
            <a:spLocks noChangeShapeType="1"/>
          </p:cNvSpPr>
          <p:nvPr/>
        </p:nvSpPr>
        <p:spPr bwMode="auto">
          <a:xfrm>
            <a:off x="5638800" y="3733800"/>
            <a:ext cx="0" cy="685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5" name="Line 6"/>
          <p:cNvSpPr>
            <a:spLocks noChangeShapeType="1"/>
          </p:cNvSpPr>
          <p:nvPr/>
        </p:nvSpPr>
        <p:spPr bwMode="auto">
          <a:xfrm>
            <a:off x="4114800" y="3733800"/>
            <a:ext cx="0" cy="685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
        <p:nvSpPr>
          <p:cNvPr id="16" name="Line 5"/>
          <p:cNvSpPr>
            <a:spLocks noChangeShapeType="1"/>
          </p:cNvSpPr>
          <p:nvPr/>
        </p:nvSpPr>
        <p:spPr bwMode="auto">
          <a:xfrm>
            <a:off x="2743200" y="3733800"/>
            <a:ext cx="0" cy="685800"/>
          </a:xfrm>
          <a:prstGeom prst="line">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r>
              <a:rPr lang="en-US" sz="3200"/>
              <a:t>Announcements</a:t>
            </a:r>
          </a:p>
        </p:txBody>
      </p:sp>
      <p:sp>
        <p:nvSpPr>
          <p:cNvPr id="1082371" name="Rectangle 3"/>
          <p:cNvSpPr>
            <a:spLocks noGrp="1" noChangeArrowheads="1"/>
          </p:cNvSpPr>
          <p:nvPr>
            <p:ph type="body" idx="1"/>
          </p:nvPr>
        </p:nvSpPr>
        <p:spPr/>
        <p:txBody>
          <a:bodyPr/>
          <a:lstStyle/>
          <a:p>
            <a:pPr>
              <a:buFontTx/>
              <a:buNone/>
            </a:pPr>
            <a:r>
              <a:rPr lang="en-US" sz="2400" dirty="0"/>
              <a:t>Be working on HW2</a:t>
            </a:r>
          </a:p>
          <a:p>
            <a:pPr>
              <a:buFontTx/>
              <a:buNone/>
            </a:pPr>
            <a:endParaRPr lang="en-US" sz="2400" dirty="0"/>
          </a:p>
          <a:p>
            <a:pPr>
              <a:buFontTx/>
              <a:buNone/>
            </a:pPr>
            <a:r>
              <a:rPr lang="en-US" sz="2400" dirty="0"/>
              <a:t>Be working on word segmentation review questions</a:t>
            </a:r>
          </a:p>
          <a:p>
            <a:pPr>
              <a:buFontTx/>
              <a:buNone/>
            </a:pPr>
            <a:endParaRPr lang="en-US" sz="2400" dirty="0" smtClean="0"/>
          </a:p>
          <a:p>
            <a:pPr>
              <a:buFontTx/>
              <a:buNone/>
            </a:pPr>
            <a:r>
              <a:rPr lang="en-US" sz="2400" dirty="0" smtClean="0"/>
              <a:t>Midterm on Tuesday, 5/8</a:t>
            </a:r>
            <a:endParaRPr lang="en-US" sz="2400" dirty="0"/>
          </a:p>
          <a:p>
            <a:pPr>
              <a:buFontTx/>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a:xfrm>
            <a:off x="0" y="0"/>
            <a:ext cx="9144000" cy="1143000"/>
          </a:xfrm>
          <a:noFill/>
          <a:ln/>
        </p:spPr>
        <p:txBody>
          <a:bodyPr/>
          <a:lstStyle/>
          <a:p>
            <a:r>
              <a:rPr lang="en-US" sz="3200"/>
              <a:t>Modeling Results for Transitional Probability</a:t>
            </a:r>
          </a:p>
        </p:txBody>
      </p:sp>
      <p:sp>
        <p:nvSpPr>
          <p:cNvPr id="1119235" name="Text Box 3"/>
          <p:cNvSpPr txBox="1">
            <a:spLocks noChangeArrowheads="1"/>
          </p:cNvSpPr>
          <p:nvPr/>
        </p:nvSpPr>
        <p:spPr bwMode="auto">
          <a:xfrm>
            <a:off x="304800" y="2971800"/>
            <a:ext cx="8458200" cy="2101850"/>
          </a:xfrm>
          <a:prstGeom prst="rect">
            <a:avLst/>
          </a:prstGeom>
          <a:noFill/>
          <a:ln w="9525">
            <a:noFill/>
            <a:miter lim="800000"/>
            <a:headEnd/>
            <a:tailEnd/>
          </a:ln>
        </p:spPr>
        <p:txBody>
          <a:bodyPr>
            <a:prstTxWarp prst="textNoShape">
              <a:avLst/>
            </a:prstTxWarp>
            <a:spAutoFit/>
          </a:bodyPr>
          <a:lstStyle/>
          <a:p>
            <a:r>
              <a:rPr lang="en-US" sz="2200" b="0"/>
              <a:t>A learner relying only on transitional probability </a:t>
            </a:r>
            <a:r>
              <a:rPr lang="en-US" sz="2200" b="0">
                <a:solidFill>
                  <a:schemeClr val="folHlink"/>
                </a:solidFill>
              </a:rPr>
              <a:t>does not reliably segment words</a:t>
            </a:r>
            <a:r>
              <a:rPr lang="en-US" sz="2200" b="0"/>
              <a:t> such as those in child-directed English.</a:t>
            </a:r>
          </a:p>
          <a:p>
            <a:endParaRPr lang="en-US" sz="2200" b="0"/>
          </a:p>
          <a:p>
            <a:r>
              <a:rPr lang="en-US" sz="2200" b="0"/>
              <a:t>About 60% of the words posited by the transitional probability learner are not actually words (41.6% precision) and almost 80% of the actual words are not extracted (23.3% recall).</a:t>
            </a:r>
          </a:p>
        </p:txBody>
      </p:sp>
      <p:pic>
        <p:nvPicPr>
          <p:cNvPr id="1119236" name="Picture 4"/>
          <p:cNvPicPr>
            <a:picLocks noChangeAspect="1" noChangeArrowheads="1"/>
          </p:cNvPicPr>
          <p:nvPr/>
        </p:nvPicPr>
        <p:blipFill>
          <a:blip r:embed="rId3"/>
          <a:srcRect/>
          <a:stretch>
            <a:fillRect/>
          </a:stretch>
        </p:blipFill>
        <p:spPr bwMode="auto">
          <a:xfrm>
            <a:off x="3886200" y="1219200"/>
            <a:ext cx="1752600" cy="1266825"/>
          </a:xfrm>
          <a:prstGeom prst="rect">
            <a:avLst/>
          </a:prstGeom>
          <a:noFill/>
          <a:ln w="9525">
            <a:noFill/>
            <a:miter lim="800000"/>
            <a:headEnd/>
            <a:tailEnd/>
          </a:ln>
          <a:effectLst/>
        </p:spPr>
      </p:pic>
      <p:sp>
        <p:nvSpPr>
          <p:cNvPr id="1119237" name="Text Box 5"/>
          <p:cNvSpPr txBox="1">
            <a:spLocks noChangeArrowheads="1"/>
          </p:cNvSpPr>
          <p:nvPr/>
        </p:nvSpPr>
        <p:spPr bwMode="auto">
          <a:xfrm>
            <a:off x="457200" y="1219200"/>
            <a:ext cx="8458200" cy="118745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Precision: 41.6%</a:t>
            </a:r>
          </a:p>
          <a:p>
            <a:endParaRPr lang="en-US" b="0">
              <a:solidFill>
                <a:schemeClr val="folHlink"/>
              </a:solidFill>
            </a:endParaRPr>
          </a:p>
          <a:p>
            <a:r>
              <a:rPr lang="en-US" b="0">
                <a:solidFill>
                  <a:schemeClr val="folHlink"/>
                </a:solidFill>
              </a:rPr>
              <a:t>Recall: 23.3%</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21283"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21284"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23331"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23332"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pic>
        <p:nvPicPr>
          <p:cNvPr id="18" name="Picture 17"/>
          <p:cNvPicPr>
            <a:picLocks noChangeAspect="1"/>
          </p:cNvPicPr>
          <p:nvPr/>
        </p:nvPicPr>
        <p:blipFill>
          <a:blip r:embed="rId4"/>
          <a:stretch>
            <a:fillRect/>
          </a:stretch>
        </p:blipFill>
        <p:spPr>
          <a:xfrm>
            <a:off x="1600200" y="4648200"/>
            <a:ext cx="5029200" cy="499921"/>
          </a:xfrm>
          <a:prstGeom prst="rect">
            <a:avLst/>
          </a:prstGeom>
        </p:spPr>
      </p:pic>
      <p:sp>
        <p:nvSpPr>
          <p:cNvPr id="19" name="Oval 6"/>
          <p:cNvSpPr>
            <a:spLocks noChangeArrowheads="1"/>
          </p:cNvSpPr>
          <p:nvPr/>
        </p:nvSpPr>
        <p:spPr bwMode="auto">
          <a:xfrm>
            <a:off x="16002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0" name="Oval 7"/>
          <p:cNvSpPr>
            <a:spLocks noChangeArrowheads="1"/>
          </p:cNvSpPr>
          <p:nvPr/>
        </p:nvSpPr>
        <p:spPr bwMode="auto">
          <a:xfrm>
            <a:off x="28194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1" name="AutoShape 8"/>
          <p:cNvCxnSpPr>
            <a:cxnSpLocks noChangeShapeType="1"/>
            <a:stCxn id="19" idx="4"/>
            <a:endCxn id="20" idx="4"/>
          </p:cNvCxnSpPr>
          <p:nvPr/>
        </p:nvCxnSpPr>
        <p:spPr bwMode="auto">
          <a:xfrm rot="16200000" flipH="1">
            <a:off x="2551906" y="4591844"/>
            <a:ext cx="1588" cy="1219200"/>
          </a:xfrm>
          <a:prstGeom prst="curvedConnector3">
            <a:avLst>
              <a:gd name="adj1" fmla="val 13200000"/>
            </a:avLst>
          </a:prstGeom>
          <a:noFill/>
          <a:ln w="9525">
            <a:solidFill>
              <a:schemeClr val="folHlink"/>
            </a:solidFill>
            <a:round/>
            <a:headEnd/>
            <a:tailEnd type="triangle" w="med" len="med"/>
          </a:ln>
        </p:spPr>
      </p:cxnSp>
      <p:sp>
        <p:nvSpPr>
          <p:cNvPr id="22" name="Text Box 9"/>
          <p:cNvSpPr txBox="1">
            <a:spLocks noChangeArrowheads="1"/>
          </p:cNvSpPr>
          <p:nvPr/>
        </p:nvSpPr>
        <p:spPr bwMode="auto">
          <a:xfrm>
            <a:off x="1905000" y="5562600"/>
            <a:ext cx="11017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TrProb1</a:t>
            </a:r>
          </a:p>
        </p:txBody>
      </p:sp>
      <p:sp>
        <p:nvSpPr>
          <p:cNvPr id="23" name="Oval 10"/>
          <p:cNvSpPr>
            <a:spLocks noChangeArrowheads="1"/>
          </p:cNvSpPr>
          <p:nvPr/>
        </p:nvSpPr>
        <p:spPr bwMode="auto">
          <a:xfrm>
            <a:off x="4114800" y="4572000"/>
            <a:ext cx="8382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4" name="AutoShape 11"/>
          <p:cNvCxnSpPr>
            <a:cxnSpLocks noChangeShapeType="1"/>
            <a:stCxn id="20" idx="5"/>
            <a:endCxn id="23" idx="3"/>
          </p:cNvCxnSpPr>
          <p:nvPr/>
        </p:nvCxnSpPr>
        <p:spPr bwMode="auto">
          <a:xfrm rot="16200000" flipH="1">
            <a:off x="3820319" y="4696619"/>
            <a:ext cx="1588" cy="831850"/>
          </a:xfrm>
          <a:prstGeom prst="curvedConnector3">
            <a:avLst>
              <a:gd name="adj1" fmla="val 18800000"/>
            </a:avLst>
          </a:prstGeom>
          <a:noFill/>
          <a:ln w="9525">
            <a:solidFill>
              <a:schemeClr val="folHlink"/>
            </a:solidFill>
            <a:round/>
            <a:headEnd/>
            <a:tailEnd type="triangle" w="med" len="med"/>
          </a:ln>
        </p:spPr>
      </p:cxnSp>
      <p:sp>
        <p:nvSpPr>
          <p:cNvPr id="25" name="Text Box 12"/>
          <p:cNvSpPr txBox="1">
            <a:spLocks noChangeArrowheads="1"/>
          </p:cNvSpPr>
          <p:nvPr/>
        </p:nvSpPr>
        <p:spPr bwMode="auto">
          <a:xfrm>
            <a:off x="3429000" y="5562600"/>
            <a:ext cx="11017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TrProb2</a:t>
            </a:r>
          </a:p>
        </p:txBody>
      </p:sp>
      <p:sp>
        <p:nvSpPr>
          <p:cNvPr id="26" name="Oval 13"/>
          <p:cNvSpPr>
            <a:spLocks noChangeArrowheads="1"/>
          </p:cNvSpPr>
          <p:nvPr/>
        </p:nvSpPr>
        <p:spPr bwMode="auto">
          <a:xfrm>
            <a:off x="5638800" y="4572000"/>
            <a:ext cx="1066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7" name="Text Box 14"/>
          <p:cNvSpPr txBox="1">
            <a:spLocks noChangeArrowheads="1"/>
          </p:cNvSpPr>
          <p:nvPr/>
        </p:nvSpPr>
        <p:spPr bwMode="auto">
          <a:xfrm>
            <a:off x="4953000" y="5562600"/>
            <a:ext cx="110172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TrProb3</a:t>
            </a:r>
          </a:p>
        </p:txBody>
      </p:sp>
      <p:cxnSp>
        <p:nvCxnSpPr>
          <p:cNvPr id="28" name="AutoShape 15"/>
          <p:cNvCxnSpPr>
            <a:cxnSpLocks noChangeShapeType="1"/>
            <a:stCxn id="23" idx="5"/>
            <a:endCxn id="26" idx="3"/>
          </p:cNvCxnSpPr>
          <p:nvPr/>
        </p:nvCxnSpPr>
        <p:spPr bwMode="auto">
          <a:xfrm rot="16200000" flipH="1">
            <a:off x="5311775" y="4630738"/>
            <a:ext cx="1588" cy="963612"/>
          </a:xfrm>
          <a:prstGeom prst="curvedConnector3">
            <a:avLst>
              <a:gd name="adj1" fmla="val 18800000"/>
            </a:avLst>
          </a:prstGeom>
          <a:noFill/>
          <a:ln w="9525">
            <a:solidFill>
              <a:schemeClr val="folHlink"/>
            </a:solidFill>
            <a:round/>
            <a:headEnd/>
            <a:tailEnd type="triangle" w="med" len="med"/>
          </a:ln>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25379"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25380"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
        <p:nvSpPr>
          <p:cNvPr id="1125384" name="Text Box 8"/>
          <p:cNvSpPr txBox="1">
            <a:spLocks noChangeArrowheads="1"/>
          </p:cNvSpPr>
          <p:nvPr/>
        </p:nvSpPr>
        <p:spPr bwMode="auto">
          <a:xfrm>
            <a:off x="1905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0.6</a:t>
            </a:r>
          </a:p>
        </p:txBody>
      </p:sp>
      <p:sp>
        <p:nvSpPr>
          <p:cNvPr id="1125387" name="Text Box 11"/>
          <p:cNvSpPr txBox="1">
            <a:spLocks noChangeArrowheads="1"/>
          </p:cNvSpPr>
          <p:nvPr/>
        </p:nvSpPr>
        <p:spPr bwMode="auto">
          <a:xfrm>
            <a:off x="3429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0.3</a:t>
            </a:r>
          </a:p>
        </p:txBody>
      </p:sp>
      <p:sp>
        <p:nvSpPr>
          <p:cNvPr id="1125389" name="Text Box 13"/>
          <p:cNvSpPr txBox="1">
            <a:spLocks noChangeArrowheads="1"/>
          </p:cNvSpPr>
          <p:nvPr/>
        </p:nvSpPr>
        <p:spPr bwMode="auto">
          <a:xfrm>
            <a:off x="4953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0.7</a:t>
            </a:r>
          </a:p>
        </p:txBody>
      </p:sp>
      <p:pic>
        <p:nvPicPr>
          <p:cNvPr id="18" name="Picture 17"/>
          <p:cNvPicPr>
            <a:picLocks noChangeAspect="1"/>
          </p:cNvPicPr>
          <p:nvPr/>
        </p:nvPicPr>
        <p:blipFill>
          <a:blip r:embed="rId4"/>
          <a:stretch>
            <a:fillRect/>
          </a:stretch>
        </p:blipFill>
        <p:spPr>
          <a:xfrm>
            <a:off x="1600200" y="4648200"/>
            <a:ext cx="5029200" cy="499921"/>
          </a:xfrm>
          <a:prstGeom prst="rect">
            <a:avLst/>
          </a:prstGeom>
        </p:spPr>
      </p:pic>
      <p:sp>
        <p:nvSpPr>
          <p:cNvPr id="19" name="Oval 6"/>
          <p:cNvSpPr>
            <a:spLocks noChangeArrowheads="1"/>
          </p:cNvSpPr>
          <p:nvPr/>
        </p:nvSpPr>
        <p:spPr bwMode="auto">
          <a:xfrm>
            <a:off x="16002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0" name="Oval 7"/>
          <p:cNvSpPr>
            <a:spLocks noChangeArrowheads="1"/>
          </p:cNvSpPr>
          <p:nvPr/>
        </p:nvSpPr>
        <p:spPr bwMode="auto">
          <a:xfrm>
            <a:off x="28194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1" name="AutoShape 8"/>
          <p:cNvCxnSpPr>
            <a:cxnSpLocks noChangeShapeType="1"/>
            <a:stCxn id="19" idx="4"/>
            <a:endCxn id="20" idx="4"/>
          </p:cNvCxnSpPr>
          <p:nvPr/>
        </p:nvCxnSpPr>
        <p:spPr bwMode="auto">
          <a:xfrm rot="16200000" flipH="1">
            <a:off x="2551906" y="4591844"/>
            <a:ext cx="1588" cy="1219200"/>
          </a:xfrm>
          <a:prstGeom prst="curvedConnector3">
            <a:avLst>
              <a:gd name="adj1" fmla="val 13200000"/>
            </a:avLst>
          </a:prstGeom>
          <a:noFill/>
          <a:ln w="9525">
            <a:solidFill>
              <a:schemeClr val="folHlink"/>
            </a:solidFill>
            <a:round/>
            <a:headEnd/>
            <a:tailEnd type="triangle" w="med" len="med"/>
          </a:ln>
        </p:spPr>
      </p:cxnSp>
      <p:sp>
        <p:nvSpPr>
          <p:cNvPr id="22" name="Oval 10"/>
          <p:cNvSpPr>
            <a:spLocks noChangeArrowheads="1"/>
          </p:cNvSpPr>
          <p:nvPr/>
        </p:nvSpPr>
        <p:spPr bwMode="auto">
          <a:xfrm>
            <a:off x="4114800" y="4572000"/>
            <a:ext cx="8382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3" name="AutoShape 11"/>
          <p:cNvCxnSpPr>
            <a:cxnSpLocks noChangeShapeType="1"/>
            <a:stCxn id="20" idx="5"/>
            <a:endCxn id="22" idx="3"/>
          </p:cNvCxnSpPr>
          <p:nvPr/>
        </p:nvCxnSpPr>
        <p:spPr bwMode="auto">
          <a:xfrm rot="16200000" flipH="1">
            <a:off x="3820319" y="4696619"/>
            <a:ext cx="1588" cy="831850"/>
          </a:xfrm>
          <a:prstGeom prst="curvedConnector3">
            <a:avLst>
              <a:gd name="adj1" fmla="val 18800000"/>
            </a:avLst>
          </a:prstGeom>
          <a:noFill/>
          <a:ln w="9525">
            <a:solidFill>
              <a:schemeClr val="folHlink"/>
            </a:solidFill>
            <a:round/>
            <a:headEnd/>
            <a:tailEnd type="triangle" w="med" len="med"/>
          </a:ln>
        </p:spPr>
      </p:cxnSp>
      <p:sp>
        <p:nvSpPr>
          <p:cNvPr id="24" name="Oval 13"/>
          <p:cNvSpPr>
            <a:spLocks noChangeArrowheads="1"/>
          </p:cNvSpPr>
          <p:nvPr/>
        </p:nvSpPr>
        <p:spPr bwMode="auto">
          <a:xfrm>
            <a:off x="5638800" y="4572000"/>
            <a:ext cx="1066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5" name="AutoShape 15"/>
          <p:cNvCxnSpPr>
            <a:cxnSpLocks noChangeShapeType="1"/>
            <a:stCxn id="22" idx="5"/>
            <a:endCxn id="24" idx="3"/>
          </p:cNvCxnSpPr>
          <p:nvPr/>
        </p:nvCxnSpPr>
        <p:spPr bwMode="auto">
          <a:xfrm rot="16200000" flipH="1">
            <a:off x="5311775" y="4630738"/>
            <a:ext cx="1588" cy="963612"/>
          </a:xfrm>
          <a:prstGeom prst="curvedConnector3">
            <a:avLst>
              <a:gd name="adj1" fmla="val 18800000"/>
            </a:avLst>
          </a:prstGeom>
          <a:noFill/>
          <a:ln w="9525">
            <a:solidFill>
              <a:schemeClr val="folHlink"/>
            </a:solidFill>
            <a:round/>
            <a:headEnd/>
            <a:tailEnd type="triangle"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7426"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27427"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27428"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
        <p:nvSpPr>
          <p:cNvPr id="1127432" name="Text Box 8"/>
          <p:cNvSpPr txBox="1">
            <a:spLocks noChangeArrowheads="1"/>
          </p:cNvSpPr>
          <p:nvPr/>
        </p:nvSpPr>
        <p:spPr bwMode="auto">
          <a:xfrm>
            <a:off x="1905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0.6</a:t>
            </a:r>
          </a:p>
        </p:txBody>
      </p:sp>
      <p:sp>
        <p:nvSpPr>
          <p:cNvPr id="1127435" name="Text Box 11"/>
          <p:cNvSpPr txBox="1">
            <a:spLocks noChangeArrowheads="1"/>
          </p:cNvSpPr>
          <p:nvPr/>
        </p:nvSpPr>
        <p:spPr bwMode="auto">
          <a:xfrm>
            <a:off x="3429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0.3</a:t>
            </a:r>
          </a:p>
        </p:txBody>
      </p:sp>
      <p:sp>
        <p:nvSpPr>
          <p:cNvPr id="1127437" name="Text Box 13"/>
          <p:cNvSpPr txBox="1">
            <a:spLocks noChangeArrowheads="1"/>
          </p:cNvSpPr>
          <p:nvPr/>
        </p:nvSpPr>
        <p:spPr bwMode="auto">
          <a:xfrm>
            <a:off x="4953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0.7</a:t>
            </a:r>
          </a:p>
        </p:txBody>
      </p:sp>
      <p:sp>
        <p:nvSpPr>
          <p:cNvPr id="1127439" name="Text Box 15"/>
          <p:cNvSpPr txBox="1">
            <a:spLocks noChangeArrowheads="1"/>
          </p:cNvSpPr>
          <p:nvPr/>
        </p:nvSpPr>
        <p:spPr bwMode="auto">
          <a:xfrm>
            <a:off x="2819400" y="6172200"/>
            <a:ext cx="1822450"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0.6 &gt; 0.3 &lt; 0.7</a:t>
            </a:r>
          </a:p>
        </p:txBody>
      </p:sp>
      <p:pic>
        <p:nvPicPr>
          <p:cNvPr id="19" name="Picture 18"/>
          <p:cNvPicPr>
            <a:picLocks noChangeAspect="1"/>
          </p:cNvPicPr>
          <p:nvPr/>
        </p:nvPicPr>
        <p:blipFill>
          <a:blip r:embed="rId4"/>
          <a:stretch>
            <a:fillRect/>
          </a:stretch>
        </p:blipFill>
        <p:spPr>
          <a:xfrm>
            <a:off x="1600200" y="4648200"/>
            <a:ext cx="5029200" cy="499921"/>
          </a:xfrm>
          <a:prstGeom prst="rect">
            <a:avLst/>
          </a:prstGeom>
        </p:spPr>
      </p:pic>
      <p:sp>
        <p:nvSpPr>
          <p:cNvPr id="20" name="Oval 6"/>
          <p:cNvSpPr>
            <a:spLocks noChangeArrowheads="1"/>
          </p:cNvSpPr>
          <p:nvPr/>
        </p:nvSpPr>
        <p:spPr bwMode="auto">
          <a:xfrm>
            <a:off x="16002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1" name="Oval 7"/>
          <p:cNvSpPr>
            <a:spLocks noChangeArrowheads="1"/>
          </p:cNvSpPr>
          <p:nvPr/>
        </p:nvSpPr>
        <p:spPr bwMode="auto">
          <a:xfrm>
            <a:off x="28194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2" name="AutoShape 8"/>
          <p:cNvCxnSpPr>
            <a:cxnSpLocks noChangeShapeType="1"/>
            <a:stCxn id="20" idx="4"/>
            <a:endCxn id="21" idx="4"/>
          </p:cNvCxnSpPr>
          <p:nvPr/>
        </p:nvCxnSpPr>
        <p:spPr bwMode="auto">
          <a:xfrm rot="16200000" flipH="1">
            <a:off x="2551906" y="4591844"/>
            <a:ext cx="1588" cy="1219200"/>
          </a:xfrm>
          <a:prstGeom prst="curvedConnector3">
            <a:avLst>
              <a:gd name="adj1" fmla="val 13200000"/>
            </a:avLst>
          </a:prstGeom>
          <a:noFill/>
          <a:ln w="9525">
            <a:solidFill>
              <a:schemeClr val="folHlink"/>
            </a:solidFill>
            <a:round/>
            <a:headEnd/>
            <a:tailEnd type="triangle" w="med" len="med"/>
          </a:ln>
        </p:spPr>
      </p:cxnSp>
      <p:sp>
        <p:nvSpPr>
          <p:cNvPr id="23" name="Oval 10"/>
          <p:cNvSpPr>
            <a:spLocks noChangeArrowheads="1"/>
          </p:cNvSpPr>
          <p:nvPr/>
        </p:nvSpPr>
        <p:spPr bwMode="auto">
          <a:xfrm>
            <a:off x="4114800" y="4572000"/>
            <a:ext cx="8382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4" name="AutoShape 11"/>
          <p:cNvCxnSpPr>
            <a:cxnSpLocks noChangeShapeType="1"/>
            <a:stCxn id="21" idx="5"/>
            <a:endCxn id="23" idx="3"/>
          </p:cNvCxnSpPr>
          <p:nvPr/>
        </p:nvCxnSpPr>
        <p:spPr bwMode="auto">
          <a:xfrm rot="16200000" flipH="1">
            <a:off x="3820319" y="4696619"/>
            <a:ext cx="1588" cy="831850"/>
          </a:xfrm>
          <a:prstGeom prst="curvedConnector3">
            <a:avLst>
              <a:gd name="adj1" fmla="val 18800000"/>
            </a:avLst>
          </a:prstGeom>
          <a:noFill/>
          <a:ln w="9525">
            <a:solidFill>
              <a:schemeClr val="folHlink"/>
            </a:solidFill>
            <a:round/>
            <a:headEnd/>
            <a:tailEnd type="triangle" w="med" len="med"/>
          </a:ln>
        </p:spPr>
      </p:cxnSp>
      <p:sp>
        <p:nvSpPr>
          <p:cNvPr id="25" name="Oval 13"/>
          <p:cNvSpPr>
            <a:spLocks noChangeArrowheads="1"/>
          </p:cNvSpPr>
          <p:nvPr/>
        </p:nvSpPr>
        <p:spPr bwMode="auto">
          <a:xfrm>
            <a:off x="5638800" y="4572000"/>
            <a:ext cx="1066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6" name="AutoShape 15"/>
          <p:cNvCxnSpPr>
            <a:cxnSpLocks noChangeShapeType="1"/>
            <a:stCxn id="23" idx="5"/>
            <a:endCxn id="25" idx="3"/>
          </p:cNvCxnSpPr>
          <p:nvPr/>
        </p:nvCxnSpPr>
        <p:spPr bwMode="auto">
          <a:xfrm rot="16200000" flipH="1">
            <a:off x="5311775" y="4630738"/>
            <a:ext cx="1588" cy="963612"/>
          </a:xfrm>
          <a:prstGeom prst="curvedConnector3">
            <a:avLst>
              <a:gd name="adj1" fmla="val 18800000"/>
            </a:avLst>
          </a:prstGeom>
          <a:noFill/>
          <a:ln w="9525">
            <a:solidFill>
              <a:schemeClr val="folHlink"/>
            </a:solidFill>
            <a:round/>
            <a:headEnd/>
            <a:tailEnd type="triangle" w="med" len="me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29475"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29476"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
        <p:nvSpPr>
          <p:cNvPr id="1129485" name="Text Box 13"/>
          <p:cNvSpPr txBox="1">
            <a:spLocks noChangeArrowheads="1"/>
          </p:cNvSpPr>
          <p:nvPr/>
        </p:nvSpPr>
        <p:spPr bwMode="auto">
          <a:xfrm>
            <a:off x="2514600" y="4038600"/>
            <a:ext cx="61833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learner posits one word boundary at minimum TrProb</a:t>
            </a:r>
          </a:p>
        </p:txBody>
      </p:sp>
      <p:sp>
        <p:nvSpPr>
          <p:cNvPr id="1129486" name="Text Box 14"/>
          <p:cNvSpPr txBox="1">
            <a:spLocks noChangeArrowheads="1"/>
          </p:cNvSpPr>
          <p:nvPr/>
        </p:nvSpPr>
        <p:spPr bwMode="auto">
          <a:xfrm>
            <a:off x="2819400" y="6172200"/>
            <a:ext cx="231616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0.6 &gt; 0.3, 0.3 &lt; 0.7</a:t>
            </a:r>
          </a:p>
        </p:txBody>
      </p:sp>
      <p:sp>
        <p:nvSpPr>
          <p:cNvPr id="1129487" name="Text Box 15"/>
          <p:cNvSpPr txBox="1">
            <a:spLocks noChangeArrowheads="1"/>
          </p:cNvSpPr>
          <p:nvPr/>
        </p:nvSpPr>
        <p:spPr bwMode="auto">
          <a:xfrm>
            <a:off x="1905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0.6</a:t>
            </a:r>
          </a:p>
        </p:txBody>
      </p:sp>
      <p:sp>
        <p:nvSpPr>
          <p:cNvPr id="1129488" name="Text Box 16"/>
          <p:cNvSpPr txBox="1">
            <a:spLocks noChangeArrowheads="1"/>
          </p:cNvSpPr>
          <p:nvPr/>
        </p:nvSpPr>
        <p:spPr bwMode="auto">
          <a:xfrm>
            <a:off x="3429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0.3</a:t>
            </a:r>
          </a:p>
        </p:txBody>
      </p:sp>
      <p:sp>
        <p:nvSpPr>
          <p:cNvPr id="1129489" name="Text Box 17"/>
          <p:cNvSpPr txBox="1">
            <a:spLocks noChangeArrowheads="1"/>
          </p:cNvSpPr>
          <p:nvPr/>
        </p:nvSpPr>
        <p:spPr bwMode="auto">
          <a:xfrm>
            <a:off x="4953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0.7</a:t>
            </a:r>
          </a:p>
        </p:txBody>
      </p:sp>
      <p:pic>
        <p:nvPicPr>
          <p:cNvPr id="21" name="Picture 20"/>
          <p:cNvPicPr>
            <a:picLocks noChangeAspect="1"/>
          </p:cNvPicPr>
          <p:nvPr/>
        </p:nvPicPr>
        <p:blipFill>
          <a:blip r:embed="rId4"/>
          <a:stretch>
            <a:fillRect/>
          </a:stretch>
        </p:blipFill>
        <p:spPr>
          <a:xfrm>
            <a:off x="1600200" y="4648200"/>
            <a:ext cx="5029200" cy="499921"/>
          </a:xfrm>
          <a:prstGeom prst="rect">
            <a:avLst/>
          </a:prstGeom>
        </p:spPr>
      </p:pic>
      <p:sp>
        <p:nvSpPr>
          <p:cNvPr id="22" name="Oval 6"/>
          <p:cNvSpPr>
            <a:spLocks noChangeArrowheads="1"/>
          </p:cNvSpPr>
          <p:nvPr/>
        </p:nvSpPr>
        <p:spPr bwMode="auto">
          <a:xfrm>
            <a:off x="16002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3" name="Oval 7"/>
          <p:cNvSpPr>
            <a:spLocks noChangeArrowheads="1"/>
          </p:cNvSpPr>
          <p:nvPr/>
        </p:nvSpPr>
        <p:spPr bwMode="auto">
          <a:xfrm>
            <a:off x="28194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4" name="AutoShape 8"/>
          <p:cNvCxnSpPr>
            <a:cxnSpLocks noChangeShapeType="1"/>
            <a:stCxn id="22" idx="4"/>
            <a:endCxn id="23" idx="4"/>
          </p:cNvCxnSpPr>
          <p:nvPr/>
        </p:nvCxnSpPr>
        <p:spPr bwMode="auto">
          <a:xfrm rot="16200000" flipH="1">
            <a:off x="2551906" y="4591844"/>
            <a:ext cx="1588" cy="1219200"/>
          </a:xfrm>
          <a:prstGeom prst="curvedConnector3">
            <a:avLst>
              <a:gd name="adj1" fmla="val 13200000"/>
            </a:avLst>
          </a:prstGeom>
          <a:noFill/>
          <a:ln w="9525">
            <a:solidFill>
              <a:schemeClr val="folHlink"/>
            </a:solidFill>
            <a:round/>
            <a:headEnd/>
            <a:tailEnd type="triangle" w="med" len="med"/>
          </a:ln>
        </p:spPr>
      </p:cxnSp>
      <p:sp>
        <p:nvSpPr>
          <p:cNvPr id="25" name="Oval 10"/>
          <p:cNvSpPr>
            <a:spLocks noChangeArrowheads="1"/>
          </p:cNvSpPr>
          <p:nvPr/>
        </p:nvSpPr>
        <p:spPr bwMode="auto">
          <a:xfrm>
            <a:off x="4114800" y="4572000"/>
            <a:ext cx="8382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6" name="AutoShape 11"/>
          <p:cNvCxnSpPr>
            <a:cxnSpLocks noChangeShapeType="1"/>
            <a:stCxn id="23" idx="5"/>
            <a:endCxn id="25" idx="3"/>
          </p:cNvCxnSpPr>
          <p:nvPr/>
        </p:nvCxnSpPr>
        <p:spPr bwMode="auto">
          <a:xfrm rot="16200000" flipH="1">
            <a:off x="3820319" y="4696619"/>
            <a:ext cx="1588" cy="831850"/>
          </a:xfrm>
          <a:prstGeom prst="curvedConnector3">
            <a:avLst>
              <a:gd name="adj1" fmla="val 18800000"/>
            </a:avLst>
          </a:prstGeom>
          <a:noFill/>
          <a:ln w="9525">
            <a:solidFill>
              <a:schemeClr val="folHlink"/>
            </a:solidFill>
            <a:round/>
            <a:headEnd/>
            <a:tailEnd type="triangle" w="med" len="med"/>
          </a:ln>
        </p:spPr>
      </p:cxnSp>
      <p:sp>
        <p:nvSpPr>
          <p:cNvPr id="27" name="Oval 13"/>
          <p:cNvSpPr>
            <a:spLocks noChangeArrowheads="1"/>
          </p:cNvSpPr>
          <p:nvPr/>
        </p:nvSpPr>
        <p:spPr bwMode="auto">
          <a:xfrm>
            <a:off x="5638800" y="4572000"/>
            <a:ext cx="1066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8" name="AutoShape 15"/>
          <p:cNvCxnSpPr>
            <a:cxnSpLocks noChangeShapeType="1"/>
            <a:stCxn id="25" idx="5"/>
            <a:endCxn id="27" idx="3"/>
          </p:cNvCxnSpPr>
          <p:nvPr/>
        </p:nvCxnSpPr>
        <p:spPr bwMode="auto">
          <a:xfrm rot="16200000" flipH="1">
            <a:off x="5311775" y="4630738"/>
            <a:ext cx="1588" cy="963612"/>
          </a:xfrm>
          <a:prstGeom prst="curvedConnector3">
            <a:avLst>
              <a:gd name="adj1" fmla="val 18800000"/>
            </a:avLst>
          </a:prstGeom>
          <a:noFill/>
          <a:ln w="9525">
            <a:solidFill>
              <a:schemeClr val="folHlink"/>
            </a:solidFill>
            <a:round/>
            <a:headEnd/>
            <a:tailEnd type="triangle" w="med" len="med"/>
          </a:ln>
        </p:spPr>
      </p:cxnSp>
      <p:sp>
        <p:nvSpPr>
          <p:cNvPr id="29" name="Line 12"/>
          <p:cNvSpPr>
            <a:spLocks noChangeShapeType="1"/>
          </p:cNvSpPr>
          <p:nvPr/>
        </p:nvSpPr>
        <p:spPr bwMode="auto">
          <a:xfrm>
            <a:off x="3810000" y="4419600"/>
            <a:ext cx="0" cy="11430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31523"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31524"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
        <p:nvSpPr>
          <p:cNvPr id="1131532" name="Line 12"/>
          <p:cNvSpPr>
            <a:spLocks noChangeShapeType="1"/>
          </p:cNvSpPr>
          <p:nvPr/>
        </p:nvSpPr>
        <p:spPr bwMode="auto">
          <a:xfrm>
            <a:off x="3810000" y="4419600"/>
            <a:ext cx="0" cy="11430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1131533" name="Text Box 13"/>
          <p:cNvSpPr txBox="1">
            <a:spLocks noChangeArrowheads="1"/>
          </p:cNvSpPr>
          <p:nvPr/>
        </p:nvSpPr>
        <p:spPr bwMode="auto">
          <a:xfrm>
            <a:off x="2514600" y="4038600"/>
            <a:ext cx="23733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…but nowhere else</a:t>
            </a:r>
          </a:p>
        </p:txBody>
      </p:sp>
      <p:sp>
        <p:nvSpPr>
          <p:cNvPr id="1131534" name="Text Box 14"/>
          <p:cNvSpPr txBox="1">
            <a:spLocks noChangeArrowheads="1"/>
          </p:cNvSpPr>
          <p:nvPr/>
        </p:nvSpPr>
        <p:spPr bwMode="auto">
          <a:xfrm>
            <a:off x="2819400" y="6172200"/>
            <a:ext cx="231616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0.6 &gt; 0.3, 0.3 &lt; 0.7</a:t>
            </a:r>
          </a:p>
        </p:txBody>
      </p:sp>
      <p:sp>
        <p:nvSpPr>
          <p:cNvPr id="21" name="Text Box 15"/>
          <p:cNvSpPr txBox="1">
            <a:spLocks noChangeArrowheads="1"/>
          </p:cNvSpPr>
          <p:nvPr/>
        </p:nvSpPr>
        <p:spPr bwMode="auto">
          <a:xfrm>
            <a:off x="1905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0.6</a:t>
            </a:r>
          </a:p>
        </p:txBody>
      </p:sp>
      <p:sp>
        <p:nvSpPr>
          <p:cNvPr id="22" name="Text Box 16"/>
          <p:cNvSpPr txBox="1">
            <a:spLocks noChangeArrowheads="1"/>
          </p:cNvSpPr>
          <p:nvPr/>
        </p:nvSpPr>
        <p:spPr bwMode="auto">
          <a:xfrm>
            <a:off x="3429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0.3</a:t>
            </a:r>
          </a:p>
        </p:txBody>
      </p:sp>
      <p:sp>
        <p:nvSpPr>
          <p:cNvPr id="23" name="Text Box 17"/>
          <p:cNvSpPr txBox="1">
            <a:spLocks noChangeArrowheads="1"/>
          </p:cNvSpPr>
          <p:nvPr/>
        </p:nvSpPr>
        <p:spPr bwMode="auto">
          <a:xfrm>
            <a:off x="4953000" y="5562600"/>
            <a:ext cx="536575"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0.7</a:t>
            </a:r>
          </a:p>
        </p:txBody>
      </p:sp>
      <p:pic>
        <p:nvPicPr>
          <p:cNvPr id="24" name="Picture 23"/>
          <p:cNvPicPr>
            <a:picLocks noChangeAspect="1"/>
          </p:cNvPicPr>
          <p:nvPr/>
        </p:nvPicPr>
        <p:blipFill>
          <a:blip r:embed="rId4"/>
          <a:stretch>
            <a:fillRect/>
          </a:stretch>
        </p:blipFill>
        <p:spPr>
          <a:xfrm>
            <a:off x="1600200" y="4648200"/>
            <a:ext cx="5029200" cy="499921"/>
          </a:xfrm>
          <a:prstGeom prst="rect">
            <a:avLst/>
          </a:prstGeom>
        </p:spPr>
      </p:pic>
      <p:sp>
        <p:nvSpPr>
          <p:cNvPr id="25" name="Oval 6"/>
          <p:cNvSpPr>
            <a:spLocks noChangeArrowheads="1"/>
          </p:cNvSpPr>
          <p:nvPr/>
        </p:nvSpPr>
        <p:spPr bwMode="auto">
          <a:xfrm>
            <a:off x="16002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6" name="Oval 7"/>
          <p:cNvSpPr>
            <a:spLocks noChangeArrowheads="1"/>
          </p:cNvSpPr>
          <p:nvPr/>
        </p:nvSpPr>
        <p:spPr bwMode="auto">
          <a:xfrm>
            <a:off x="2819400" y="4572000"/>
            <a:ext cx="685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7" name="AutoShape 8"/>
          <p:cNvCxnSpPr>
            <a:cxnSpLocks noChangeShapeType="1"/>
            <a:stCxn id="25" idx="4"/>
            <a:endCxn id="26" idx="4"/>
          </p:cNvCxnSpPr>
          <p:nvPr/>
        </p:nvCxnSpPr>
        <p:spPr bwMode="auto">
          <a:xfrm rot="16200000" flipH="1">
            <a:off x="2551906" y="4591844"/>
            <a:ext cx="1588" cy="1219200"/>
          </a:xfrm>
          <a:prstGeom prst="curvedConnector3">
            <a:avLst>
              <a:gd name="adj1" fmla="val 13200000"/>
            </a:avLst>
          </a:prstGeom>
          <a:noFill/>
          <a:ln w="9525">
            <a:solidFill>
              <a:schemeClr val="folHlink"/>
            </a:solidFill>
            <a:round/>
            <a:headEnd/>
            <a:tailEnd type="triangle" w="med" len="med"/>
          </a:ln>
        </p:spPr>
      </p:cxnSp>
      <p:sp>
        <p:nvSpPr>
          <p:cNvPr id="28" name="Oval 10"/>
          <p:cNvSpPr>
            <a:spLocks noChangeArrowheads="1"/>
          </p:cNvSpPr>
          <p:nvPr/>
        </p:nvSpPr>
        <p:spPr bwMode="auto">
          <a:xfrm>
            <a:off x="4114800" y="4572000"/>
            <a:ext cx="8382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29" name="AutoShape 11"/>
          <p:cNvCxnSpPr>
            <a:cxnSpLocks noChangeShapeType="1"/>
            <a:stCxn id="26" idx="5"/>
            <a:endCxn id="28" idx="3"/>
          </p:cNvCxnSpPr>
          <p:nvPr/>
        </p:nvCxnSpPr>
        <p:spPr bwMode="auto">
          <a:xfrm rot="16200000" flipH="1">
            <a:off x="3820319" y="4696619"/>
            <a:ext cx="1588" cy="831850"/>
          </a:xfrm>
          <a:prstGeom prst="curvedConnector3">
            <a:avLst>
              <a:gd name="adj1" fmla="val 18800000"/>
            </a:avLst>
          </a:prstGeom>
          <a:noFill/>
          <a:ln w="9525">
            <a:solidFill>
              <a:schemeClr val="folHlink"/>
            </a:solidFill>
            <a:round/>
            <a:headEnd/>
            <a:tailEnd type="triangle" w="med" len="med"/>
          </a:ln>
        </p:spPr>
      </p:cxnSp>
      <p:sp>
        <p:nvSpPr>
          <p:cNvPr id="30" name="Oval 13"/>
          <p:cNvSpPr>
            <a:spLocks noChangeArrowheads="1"/>
          </p:cNvSpPr>
          <p:nvPr/>
        </p:nvSpPr>
        <p:spPr bwMode="auto">
          <a:xfrm>
            <a:off x="5638800" y="4572000"/>
            <a:ext cx="1066800" cy="6096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cxnSp>
        <p:nvCxnSpPr>
          <p:cNvPr id="31" name="AutoShape 15"/>
          <p:cNvCxnSpPr>
            <a:cxnSpLocks noChangeShapeType="1"/>
            <a:stCxn id="28" idx="5"/>
            <a:endCxn id="30" idx="3"/>
          </p:cNvCxnSpPr>
          <p:nvPr/>
        </p:nvCxnSpPr>
        <p:spPr bwMode="auto">
          <a:xfrm rot="16200000" flipH="1">
            <a:off x="5311775" y="4630738"/>
            <a:ext cx="1588" cy="963612"/>
          </a:xfrm>
          <a:prstGeom prst="curvedConnector3">
            <a:avLst>
              <a:gd name="adj1" fmla="val 18800000"/>
            </a:avLst>
          </a:prstGeom>
          <a:noFill/>
          <a:ln w="9525">
            <a:solidFill>
              <a:schemeClr val="folHlink"/>
            </a:solidFill>
            <a:round/>
            <a:headEnd/>
            <a:tailEnd type="triangle" w="med" len="med"/>
          </a:ln>
        </p:spPr>
      </p:cxnSp>
      <p:sp>
        <p:nvSpPr>
          <p:cNvPr id="32" name="Line 12"/>
          <p:cNvSpPr>
            <a:spLocks noChangeShapeType="1"/>
          </p:cNvSpPr>
          <p:nvPr/>
        </p:nvSpPr>
        <p:spPr bwMode="auto">
          <a:xfrm>
            <a:off x="3810000" y="4419600"/>
            <a:ext cx="0" cy="11430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33571"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33572"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
        <p:nvSpPr>
          <p:cNvPr id="1133574" name="Text Box 6"/>
          <p:cNvSpPr txBox="1">
            <a:spLocks noChangeArrowheads="1"/>
          </p:cNvSpPr>
          <p:nvPr/>
        </p:nvSpPr>
        <p:spPr bwMode="auto">
          <a:xfrm>
            <a:off x="2514600" y="4038600"/>
            <a:ext cx="23733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…but nowhere else</a:t>
            </a:r>
          </a:p>
        </p:txBody>
      </p:sp>
      <p:pic>
        <p:nvPicPr>
          <p:cNvPr id="10" name="Picture 9"/>
          <p:cNvPicPr>
            <a:picLocks noChangeAspect="1"/>
          </p:cNvPicPr>
          <p:nvPr/>
        </p:nvPicPr>
        <p:blipFill>
          <a:blip r:embed="rId4"/>
          <a:stretch>
            <a:fillRect/>
          </a:stretch>
        </p:blipFill>
        <p:spPr>
          <a:xfrm>
            <a:off x="1600200" y="4648200"/>
            <a:ext cx="5029200" cy="499921"/>
          </a:xfrm>
          <a:prstGeom prst="rect">
            <a:avLst/>
          </a:prstGeom>
        </p:spPr>
      </p:pic>
      <p:sp>
        <p:nvSpPr>
          <p:cNvPr id="11" name="Line 5"/>
          <p:cNvSpPr>
            <a:spLocks noChangeShapeType="1"/>
          </p:cNvSpPr>
          <p:nvPr/>
        </p:nvSpPr>
        <p:spPr bwMode="auto">
          <a:xfrm>
            <a:off x="3810000" y="4419600"/>
            <a:ext cx="0" cy="11430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35619" name="Text Box 3"/>
          <p:cNvSpPr txBox="1">
            <a:spLocks noChangeArrowheads="1"/>
          </p:cNvSpPr>
          <p:nvPr/>
        </p:nvSpPr>
        <p:spPr bwMode="auto">
          <a:xfrm>
            <a:off x="381000" y="1219200"/>
            <a:ext cx="8458200" cy="2771775"/>
          </a:xfrm>
          <a:prstGeom prst="rect">
            <a:avLst/>
          </a:prstGeom>
          <a:noFill/>
          <a:ln w="9525">
            <a:noFill/>
            <a:miter lim="800000"/>
            <a:headEnd/>
            <a:tailEnd/>
          </a:ln>
        </p:spPr>
        <p:txBody>
          <a:bodyPr>
            <a:prstTxWarp prst="textNoShape">
              <a:avLst/>
            </a:prstTxWarp>
            <a:spAutoFit/>
          </a:bodyPr>
          <a:lstStyle/>
          <a:p>
            <a:r>
              <a:rPr lang="en-US" sz="2200" b="0"/>
              <a:t>“We were surprised by the low level of performance. Upon close examination of the learning data, however, it is not difficult to understand the reason….</a:t>
            </a:r>
            <a:r>
              <a:rPr lang="en-US" sz="2200" b="0">
                <a:solidFill>
                  <a:schemeClr val="folHlink"/>
                </a:solidFill>
              </a:rPr>
              <a:t>a sequence of monosyllabic words requires a word boundary after each syllable</a:t>
            </a:r>
            <a:r>
              <a:rPr lang="en-US" sz="2200" b="0"/>
              <a:t>; a [transitional probability] learner, on the other hand, will only place a word boundary between two sequences of syllables for which the [transitional probabilities] within [those sequences] are higher than [those surrounding the sequences]...” - Gambell &amp; Yang (2006)</a:t>
            </a:r>
          </a:p>
        </p:txBody>
      </p:sp>
      <p:pic>
        <p:nvPicPr>
          <p:cNvPr id="1135620"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
        <p:nvSpPr>
          <p:cNvPr id="1135622" name="Text Box 6"/>
          <p:cNvSpPr txBox="1">
            <a:spLocks noChangeArrowheads="1"/>
          </p:cNvSpPr>
          <p:nvPr/>
        </p:nvSpPr>
        <p:spPr bwMode="auto">
          <a:xfrm>
            <a:off x="2514600" y="4038600"/>
            <a:ext cx="2373313" cy="3968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…but nowhere else</a:t>
            </a:r>
          </a:p>
        </p:txBody>
      </p:sp>
      <p:sp>
        <p:nvSpPr>
          <p:cNvPr id="1135623" name="Text Box 7"/>
          <p:cNvSpPr txBox="1">
            <a:spLocks noChangeArrowheads="1"/>
          </p:cNvSpPr>
          <p:nvPr/>
        </p:nvSpPr>
        <p:spPr bwMode="auto">
          <a:xfrm>
            <a:off x="1447800" y="5791200"/>
            <a:ext cx="6961188" cy="701675"/>
          </a:xfrm>
          <a:prstGeom prst="rect">
            <a:avLst/>
          </a:prstGeom>
          <a:noFill/>
          <a:ln w="9525">
            <a:noFill/>
            <a:miter lim="800000"/>
            <a:headEnd/>
            <a:tailEnd/>
          </a:ln>
        </p:spPr>
        <p:txBody>
          <a:bodyPr wrap="none">
            <a:prstTxWarp prst="textNoShape">
              <a:avLst/>
            </a:prstTxWarp>
            <a:spAutoFit/>
          </a:bodyPr>
          <a:lstStyle/>
          <a:p>
            <a:r>
              <a:rPr lang="en-US" sz="2000" b="0">
                <a:solidFill>
                  <a:schemeClr val="folHlink"/>
                </a:solidFill>
              </a:rPr>
              <a:t>Precision for this sequence: 0 words correct out of 2 found</a:t>
            </a:r>
          </a:p>
          <a:p>
            <a:r>
              <a:rPr lang="en-US" sz="2000" b="0">
                <a:solidFill>
                  <a:schemeClr val="folHlink"/>
                </a:solidFill>
              </a:rPr>
              <a:t>Recall: 0 words correct out of 4 that should have been found</a:t>
            </a:r>
          </a:p>
        </p:txBody>
      </p:sp>
      <p:sp>
        <p:nvSpPr>
          <p:cNvPr id="1135625" name="Text Box 9"/>
          <p:cNvSpPr txBox="1">
            <a:spLocks noChangeArrowheads="1"/>
          </p:cNvSpPr>
          <p:nvPr/>
        </p:nvSpPr>
        <p:spPr bwMode="auto">
          <a:xfrm>
            <a:off x="1676400" y="5181600"/>
            <a:ext cx="5791200" cy="488950"/>
          </a:xfrm>
          <a:prstGeom prst="rect">
            <a:avLst/>
          </a:prstGeom>
          <a:noFill/>
          <a:ln w="9525">
            <a:noFill/>
            <a:miter lim="800000"/>
            <a:headEnd/>
            <a:tailEnd/>
          </a:ln>
        </p:spPr>
        <p:txBody>
          <a:bodyPr>
            <a:prstTxWarp prst="textNoShape">
              <a:avLst/>
            </a:prstTxWarp>
            <a:spAutoFit/>
          </a:bodyPr>
          <a:lstStyle/>
          <a:p>
            <a:r>
              <a:rPr lang="en-US" altLang="ja-JP" sz="2600" b="0">
                <a:solidFill>
                  <a:schemeClr val="tx2"/>
                </a:solidFill>
                <a:latin typeface="Times" pitchFamily="-84" charset="0"/>
              </a:rPr>
              <a:t>          thebig</a:t>
            </a:r>
            <a:r>
              <a:rPr lang="en-US" altLang="ja-JP" sz="2600" b="0">
                <a:solidFill>
                  <a:schemeClr val="tx2"/>
                </a:solidFill>
              </a:rPr>
              <a:t>         </a:t>
            </a:r>
            <a:r>
              <a:rPr lang="en-US" altLang="ja-JP" sz="2600" b="0">
                <a:solidFill>
                  <a:schemeClr val="tx2"/>
                </a:solidFill>
                <a:latin typeface="SILDoulosIPA-Regular" pitchFamily="-84" charset="0"/>
              </a:rPr>
              <a:t>badwolf</a:t>
            </a:r>
            <a:endParaRPr lang="en-US" sz="2600" b="0">
              <a:solidFill>
                <a:schemeClr val="tx2"/>
              </a:solidFill>
              <a:latin typeface="SILDoulosIPA-Regular" pitchFamily="-84" charset="0"/>
            </a:endParaRPr>
          </a:p>
        </p:txBody>
      </p:sp>
      <p:pic>
        <p:nvPicPr>
          <p:cNvPr id="12" name="Picture 11"/>
          <p:cNvPicPr>
            <a:picLocks noChangeAspect="1"/>
          </p:cNvPicPr>
          <p:nvPr/>
        </p:nvPicPr>
        <p:blipFill>
          <a:blip r:embed="rId4"/>
          <a:stretch>
            <a:fillRect/>
          </a:stretch>
        </p:blipFill>
        <p:spPr>
          <a:xfrm>
            <a:off x="2514600" y="4732237"/>
            <a:ext cx="3276600" cy="449362"/>
          </a:xfrm>
          <a:prstGeom prst="rect">
            <a:avLst/>
          </a:prstGeom>
        </p:spPr>
      </p:pic>
      <p:sp>
        <p:nvSpPr>
          <p:cNvPr id="13" name="Line 5"/>
          <p:cNvSpPr>
            <a:spLocks noChangeShapeType="1"/>
          </p:cNvSpPr>
          <p:nvPr/>
        </p:nvSpPr>
        <p:spPr bwMode="auto">
          <a:xfrm>
            <a:off x="3810000" y="4419600"/>
            <a:ext cx="0" cy="11430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0" y="0"/>
            <a:ext cx="9144000" cy="1143000"/>
          </a:xfrm>
          <a:noFill/>
          <a:ln/>
        </p:spPr>
        <p:txBody>
          <a:bodyPr/>
          <a:lstStyle/>
          <a:p>
            <a:r>
              <a:rPr lang="en-US" sz="3200"/>
              <a:t>Why such poor performance?</a:t>
            </a:r>
          </a:p>
        </p:txBody>
      </p:sp>
      <p:sp>
        <p:nvSpPr>
          <p:cNvPr id="1137667" name="Text Box 3"/>
          <p:cNvSpPr txBox="1">
            <a:spLocks noChangeArrowheads="1"/>
          </p:cNvSpPr>
          <p:nvPr/>
        </p:nvSpPr>
        <p:spPr bwMode="auto">
          <a:xfrm>
            <a:off x="381000" y="1752600"/>
            <a:ext cx="8458200" cy="1431925"/>
          </a:xfrm>
          <a:prstGeom prst="rect">
            <a:avLst/>
          </a:prstGeom>
          <a:noFill/>
          <a:ln w="9525">
            <a:noFill/>
            <a:miter lim="800000"/>
            <a:headEnd/>
            <a:tailEnd/>
          </a:ln>
        </p:spPr>
        <p:txBody>
          <a:bodyPr>
            <a:prstTxWarp prst="textNoShape">
              <a:avLst/>
            </a:prstTxWarp>
            <a:spAutoFit/>
          </a:bodyPr>
          <a:lstStyle/>
          <a:p>
            <a:r>
              <a:rPr lang="en-US" sz="2200" b="0"/>
              <a:t>“More specifically, </a:t>
            </a:r>
            <a:r>
              <a:rPr lang="en-US" sz="2200" b="0">
                <a:solidFill>
                  <a:schemeClr val="folHlink"/>
                </a:solidFill>
              </a:rPr>
              <a:t>a monosyllabic word is followed by another monosyllabic word 85% of the time.  As long as this is the case, [a transitional probability learner] cannot work</a:t>
            </a:r>
            <a:r>
              <a:rPr lang="en-US" sz="2200" b="0"/>
              <a:t>.” - Gambell &amp; Yang (2006)</a:t>
            </a:r>
          </a:p>
        </p:txBody>
      </p:sp>
      <p:pic>
        <p:nvPicPr>
          <p:cNvPr id="1137668" name="Picture 4"/>
          <p:cNvPicPr>
            <a:picLocks noChangeAspect="1" noChangeArrowheads="1"/>
          </p:cNvPicPr>
          <p:nvPr/>
        </p:nvPicPr>
        <p:blipFill>
          <a:blip r:embed="rId3"/>
          <a:srcRect/>
          <a:stretch>
            <a:fillRect/>
          </a:stretch>
        </p:blipFill>
        <p:spPr bwMode="auto">
          <a:xfrm>
            <a:off x="7391400" y="228600"/>
            <a:ext cx="1368425" cy="989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a:xfrm>
            <a:off x="0" y="152400"/>
            <a:ext cx="9144000" cy="1143000"/>
          </a:xfrm>
          <a:noFill/>
          <a:ln/>
        </p:spPr>
        <p:txBody>
          <a:bodyPr/>
          <a:lstStyle/>
          <a:p>
            <a:r>
              <a:rPr lang="en-US" sz="3200"/>
              <a:t>Computational Problem</a:t>
            </a:r>
          </a:p>
        </p:txBody>
      </p:sp>
      <p:sp>
        <p:nvSpPr>
          <p:cNvPr id="1084419" name="Rectangle 3"/>
          <p:cNvSpPr>
            <a:spLocks noGrp="1" noChangeArrowheads="1"/>
          </p:cNvSpPr>
          <p:nvPr>
            <p:ph type="body" idx="1"/>
          </p:nvPr>
        </p:nvSpPr>
        <p:spPr>
          <a:xfrm>
            <a:off x="381000" y="1371600"/>
            <a:ext cx="8534400" cy="2133600"/>
          </a:xfrm>
          <a:noFill/>
          <a:ln/>
        </p:spPr>
        <p:txBody>
          <a:bodyPr/>
          <a:lstStyle/>
          <a:p>
            <a:pPr>
              <a:buFontTx/>
              <a:buNone/>
            </a:pPr>
            <a:r>
              <a:rPr lang="en-US" sz="2400" dirty="0"/>
              <a:t>	</a:t>
            </a:r>
          </a:p>
          <a:p>
            <a:pPr>
              <a:buFontTx/>
              <a:buNone/>
            </a:pPr>
            <a:endParaRPr lang="en-US" sz="2400" dirty="0"/>
          </a:p>
          <a:p>
            <a:pPr>
              <a:buFontTx/>
              <a:buNone/>
            </a:pPr>
            <a:r>
              <a:rPr lang="en-US" sz="2400" dirty="0"/>
              <a:t>		Divide fluent speech into individual words</a:t>
            </a:r>
          </a:p>
        </p:txBody>
      </p:sp>
      <p:sp>
        <p:nvSpPr>
          <p:cNvPr id="1084420" name="Text Box 4"/>
          <p:cNvSpPr txBox="1">
            <a:spLocks noChangeArrowheads="1"/>
          </p:cNvSpPr>
          <p:nvPr/>
        </p:nvSpPr>
        <p:spPr bwMode="auto">
          <a:xfrm>
            <a:off x="457200" y="5257800"/>
            <a:ext cx="8077200" cy="488950"/>
          </a:xfrm>
          <a:prstGeom prst="rect">
            <a:avLst/>
          </a:prstGeom>
          <a:noFill/>
          <a:ln w="9525">
            <a:noFill/>
            <a:miter lim="800000"/>
            <a:headEnd/>
            <a:tailEnd/>
          </a:ln>
        </p:spPr>
        <p:txBody>
          <a:bodyPr>
            <a:prstTxWarp prst="textNoShape">
              <a:avLst/>
            </a:prstTxWarp>
            <a:spAutoFit/>
          </a:bodyPr>
          <a:lstStyle/>
          <a:p>
            <a:r>
              <a:rPr lang="en-US" sz="2600" b="0" dirty="0" smtClean="0">
                <a:solidFill>
                  <a:schemeClr val="bg2"/>
                </a:solidFill>
                <a:latin typeface="SILDoulosIPA-Regular" pitchFamily="-84" charset="0"/>
              </a:rPr>
              <a:t>   to   the    castle     beyond     the   </a:t>
            </a:r>
            <a:r>
              <a:rPr lang="en-US" sz="2600" b="0" dirty="0">
                <a:solidFill>
                  <a:schemeClr val="bg2"/>
                </a:solidFill>
                <a:latin typeface="SILDoulosIPA-Regular" pitchFamily="-84" charset="0"/>
              </a:rPr>
              <a:t>goblin    </a:t>
            </a:r>
            <a:r>
              <a:rPr lang="en-US" sz="2600" b="0" dirty="0" smtClean="0">
                <a:solidFill>
                  <a:schemeClr val="bg2"/>
                </a:solidFill>
                <a:latin typeface="SILDoulosIPA-Regular" pitchFamily="-84" charset="0"/>
              </a:rPr>
              <a:t>   city</a:t>
            </a:r>
            <a:endParaRPr lang="en-US" sz="2600" b="0" dirty="0">
              <a:solidFill>
                <a:schemeClr val="bg2"/>
              </a:solidFill>
              <a:latin typeface="SILDoulosIPA-Regular" pitchFamily="-84" charset="0"/>
            </a:endParaRPr>
          </a:p>
        </p:txBody>
      </p:sp>
      <p:pic>
        <p:nvPicPr>
          <p:cNvPr id="1084424" name="Picture 8"/>
          <p:cNvPicPr>
            <a:picLocks noChangeAspect="1" noChangeArrowheads="1"/>
          </p:cNvPicPr>
          <p:nvPr/>
        </p:nvPicPr>
        <p:blipFill>
          <a:blip r:embed="rId3"/>
          <a:srcRect/>
          <a:stretch>
            <a:fillRect/>
          </a:stretch>
        </p:blipFill>
        <p:spPr bwMode="auto">
          <a:xfrm>
            <a:off x="6096000" y="3048000"/>
            <a:ext cx="2895600" cy="1370013"/>
          </a:xfrm>
          <a:prstGeom prst="rect">
            <a:avLst/>
          </a:prstGeom>
          <a:noFill/>
          <a:ln w="9525">
            <a:noFill/>
            <a:miter lim="800000"/>
            <a:headEnd/>
            <a:tailEnd/>
          </a:ln>
          <a:effectLst/>
        </p:spPr>
      </p:pic>
      <p:pic>
        <p:nvPicPr>
          <p:cNvPr id="11" name="Picture 10"/>
          <p:cNvPicPr>
            <a:picLocks noChangeAspect="1"/>
          </p:cNvPicPr>
          <p:nvPr/>
        </p:nvPicPr>
        <p:blipFill>
          <a:blip r:embed="rId4"/>
          <a:stretch>
            <a:fillRect/>
          </a:stretch>
        </p:blipFill>
        <p:spPr>
          <a:xfrm>
            <a:off x="609601" y="4717709"/>
            <a:ext cx="7452782" cy="654391"/>
          </a:xfrm>
          <a:prstGeom prst="rect">
            <a:avLst/>
          </a:prstGeom>
        </p:spPr>
      </p:pic>
      <p:cxnSp>
        <p:nvCxnSpPr>
          <p:cNvPr id="12" name="AutoShape 5"/>
          <p:cNvCxnSpPr>
            <a:cxnSpLocks noChangeShapeType="1"/>
          </p:cNvCxnSpPr>
          <p:nvPr/>
        </p:nvCxnSpPr>
        <p:spPr bwMode="auto">
          <a:xfrm flipH="1">
            <a:off x="3733800" y="4114800"/>
            <a:ext cx="38100" cy="577850"/>
          </a:xfrm>
          <a:prstGeom prst="straightConnector1">
            <a:avLst/>
          </a:prstGeom>
          <a:noFill/>
          <a:ln w="9525">
            <a:solidFill>
              <a:schemeClr val="tx1"/>
            </a:solidFill>
            <a:round/>
            <a:headEnd/>
            <a:tailEnd type="triangle" w="med" len="med"/>
          </a:ln>
        </p:spPr>
      </p:cxnSp>
      <p:pic>
        <p:nvPicPr>
          <p:cNvPr id="13" name="Picture 12"/>
          <p:cNvPicPr>
            <a:picLocks noChangeAspect="1"/>
          </p:cNvPicPr>
          <p:nvPr/>
        </p:nvPicPr>
        <p:blipFill>
          <a:blip r:embed="rId5"/>
          <a:stretch>
            <a:fillRect/>
          </a:stretch>
        </p:blipFill>
        <p:spPr>
          <a:xfrm>
            <a:off x="762000" y="3429001"/>
            <a:ext cx="5086350" cy="53042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a:xfrm>
            <a:off x="0" y="0"/>
            <a:ext cx="9144000" cy="1143000"/>
          </a:xfrm>
          <a:noFill/>
          <a:ln/>
        </p:spPr>
        <p:txBody>
          <a:bodyPr/>
          <a:lstStyle/>
          <a:p>
            <a:r>
              <a:rPr lang="en-US" sz="3200"/>
              <a:t>Additional Learning Bias</a:t>
            </a:r>
          </a:p>
        </p:txBody>
      </p:sp>
      <p:sp>
        <p:nvSpPr>
          <p:cNvPr id="1139715" name="Text Box 3"/>
          <p:cNvSpPr txBox="1">
            <a:spLocks noChangeArrowheads="1"/>
          </p:cNvSpPr>
          <p:nvPr/>
        </p:nvSpPr>
        <p:spPr bwMode="auto">
          <a:xfrm>
            <a:off x="304800" y="1295400"/>
            <a:ext cx="8458200" cy="143192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Gambell &amp; Yang (2006) idea</a:t>
            </a:r>
            <a:endParaRPr lang="en-US" sz="2200" b="0">
              <a:solidFill>
                <a:srgbClr val="C29EF1"/>
              </a:solidFill>
            </a:endParaRPr>
          </a:p>
          <a:p>
            <a:r>
              <a:rPr lang="en-US" sz="2200" b="0">
                <a:solidFill>
                  <a:srgbClr val="C29EF1"/>
                </a:solidFill>
              </a:rPr>
              <a:t>   </a:t>
            </a:r>
            <a:r>
              <a:rPr lang="en-US" sz="2200" b="0"/>
              <a:t>Children are sensitive to the properties of their native language like </a:t>
            </a:r>
            <a:r>
              <a:rPr lang="en-US" sz="2200" b="0">
                <a:solidFill>
                  <a:schemeClr val="folHlink"/>
                </a:solidFill>
              </a:rPr>
              <a:t>stress patterns</a:t>
            </a:r>
            <a:r>
              <a:rPr lang="en-US" sz="2200" b="0"/>
              <a:t> very early on.  Maybe they can use those sensitivities to help them solve the word segmentation problem.</a:t>
            </a:r>
            <a:endParaRPr lang="en-US" sz="2200" b="0">
              <a:solidFill>
                <a:srgbClr val="C29EF1"/>
              </a:solidFill>
            </a:endParaRPr>
          </a:p>
        </p:txBody>
      </p:sp>
      <p:sp>
        <p:nvSpPr>
          <p:cNvPr id="1139716" name="Text Box 4"/>
          <p:cNvSpPr txBox="1">
            <a:spLocks noChangeArrowheads="1"/>
          </p:cNvSpPr>
          <p:nvPr/>
        </p:nvSpPr>
        <p:spPr bwMode="auto">
          <a:xfrm>
            <a:off x="457200" y="3352800"/>
            <a:ext cx="845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Hypothesis: Unique Stress Constraint (USC)</a:t>
            </a:r>
            <a:endParaRPr lang="en-US" sz="2200" b="0">
              <a:solidFill>
                <a:srgbClr val="C29EF1"/>
              </a:solidFill>
            </a:endParaRPr>
          </a:p>
          <a:p>
            <a:r>
              <a:rPr lang="en-US" sz="2200" b="0"/>
              <a:t>Children think a word can bear at most one </a:t>
            </a:r>
            <a:r>
              <a:rPr lang="en-US" sz="2200" b="0">
                <a:solidFill>
                  <a:schemeClr val="folHlink"/>
                </a:solidFill>
              </a:rPr>
              <a:t>primary stress</a:t>
            </a:r>
            <a:r>
              <a:rPr lang="en-US" sz="2200" b="0"/>
              <a:t>.</a:t>
            </a:r>
            <a:endParaRPr lang="en-US" sz="2200" b="0">
              <a:solidFill>
                <a:srgbClr val="C29EF1"/>
              </a:solidFill>
            </a:endParaRPr>
          </a:p>
        </p:txBody>
      </p:sp>
      <p:sp>
        <p:nvSpPr>
          <p:cNvPr id="1139720" name="Text Box 8"/>
          <p:cNvSpPr txBox="1">
            <a:spLocks noChangeArrowheads="1"/>
          </p:cNvSpPr>
          <p:nvPr/>
        </p:nvSpPr>
        <p:spPr bwMode="auto">
          <a:xfrm>
            <a:off x="2743200" y="4343400"/>
            <a:ext cx="793750" cy="366713"/>
          </a:xfrm>
          <a:prstGeom prst="rect">
            <a:avLst/>
          </a:prstGeom>
          <a:noFill/>
          <a:ln w="9525">
            <a:noFill/>
            <a:miter lim="800000"/>
            <a:headEnd/>
            <a:tailEnd/>
          </a:ln>
        </p:spPr>
        <p:txBody>
          <a:bodyPr wrap="none">
            <a:prstTxWarp prst="textNoShape">
              <a:avLst/>
            </a:prstTxWarp>
            <a:spAutoFit/>
          </a:bodyPr>
          <a:lstStyle/>
          <a:p>
            <a:r>
              <a:rPr lang="en-US" sz="1800" b="0">
                <a:solidFill>
                  <a:schemeClr val="folHlink"/>
                </a:solidFill>
              </a:rPr>
              <a:t>stress</a:t>
            </a:r>
          </a:p>
        </p:txBody>
      </p:sp>
      <p:sp>
        <p:nvSpPr>
          <p:cNvPr id="1139721" name="Text Box 9"/>
          <p:cNvSpPr txBox="1">
            <a:spLocks noChangeArrowheads="1"/>
          </p:cNvSpPr>
          <p:nvPr/>
        </p:nvSpPr>
        <p:spPr bwMode="auto">
          <a:xfrm>
            <a:off x="4038600" y="4343400"/>
            <a:ext cx="793750" cy="366713"/>
          </a:xfrm>
          <a:prstGeom prst="rect">
            <a:avLst/>
          </a:prstGeom>
          <a:noFill/>
          <a:ln w="9525">
            <a:noFill/>
            <a:miter lim="800000"/>
            <a:headEnd/>
            <a:tailEnd/>
          </a:ln>
        </p:spPr>
        <p:txBody>
          <a:bodyPr wrap="none">
            <a:prstTxWarp prst="textNoShape">
              <a:avLst/>
            </a:prstTxWarp>
            <a:spAutoFit/>
          </a:bodyPr>
          <a:lstStyle/>
          <a:p>
            <a:r>
              <a:rPr lang="en-US" sz="1800" b="0">
                <a:solidFill>
                  <a:schemeClr val="folHlink"/>
                </a:solidFill>
              </a:rPr>
              <a:t>stress</a:t>
            </a:r>
          </a:p>
        </p:txBody>
      </p:sp>
      <p:sp>
        <p:nvSpPr>
          <p:cNvPr id="1139722" name="Text Box 10"/>
          <p:cNvSpPr txBox="1">
            <a:spLocks noChangeArrowheads="1"/>
          </p:cNvSpPr>
          <p:nvPr/>
        </p:nvSpPr>
        <p:spPr bwMode="auto">
          <a:xfrm>
            <a:off x="5638800" y="4343400"/>
            <a:ext cx="793750" cy="366713"/>
          </a:xfrm>
          <a:prstGeom prst="rect">
            <a:avLst/>
          </a:prstGeom>
          <a:noFill/>
          <a:ln w="9525">
            <a:noFill/>
            <a:miter lim="800000"/>
            <a:headEnd/>
            <a:tailEnd/>
          </a:ln>
        </p:spPr>
        <p:txBody>
          <a:bodyPr wrap="none">
            <a:prstTxWarp prst="textNoShape">
              <a:avLst/>
            </a:prstTxWarp>
            <a:spAutoFit/>
          </a:bodyPr>
          <a:lstStyle/>
          <a:p>
            <a:r>
              <a:rPr lang="en-US" sz="1800" b="0">
                <a:solidFill>
                  <a:schemeClr val="folHlink"/>
                </a:solidFill>
              </a:rPr>
              <a:t>stress</a:t>
            </a:r>
          </a:p>
        </p:txBody>
      </p:sp>
      <p:sp>
        <p:nvSpPr>
          <p:cNvPr id="1139723" name="Text Box 11"/>
          <p:cNvSpPr txBox="1">
            <a:spLocks noChangeArrowheads="1"/>
          </p:cNvSpPr>
          <p:nvPr/>
        </p:nvSpPr>
        <p:spPr bwMode="auto">
          <a:xfrm>
            <a:off x="1447800" y="4343400"/>
            <a:ext cx="1111250" cy="366713"/>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rPr>
              <a:t>no stress</a:t>
            </a:r>
          </a:p>
        </p:txBody>
      </p:sp>
      <p:sp>
        <p:nvSpPr>
          <p:cNvPr id="1139725" name="Text Box 13"/>
          <p:cNvSpPr txBox="1">
            <a:spLocks noChangeArrowheads="1"/>
          </p:cNvSpPr>
          <p:nvPr/>
        </p:nvSpPr>
        <p:spPr bwMode="auto">
          <a:xfrm>
            <a:off x="1600200" y="5410200"/>
            <a:ext cx="5791200" cy="488950"/>
          </a:xfrm>
          <a:prstGeom prst="rect">
            <a:avLst/>
          </a:prstGeom>
          <a:noFill/>
          <a:ln w="9525">
            <a:noFill/>
            <a:miter lim="800000"/>
            <a:headEnd/>
            <a:tailEnd/>
          </a:ln>
        </p:spPr>
        <p:txBody>
          <a:bodyPr>
            <a:prstTxWarp prst="textNoShape">
              <a:avLst/>
            </a:prstTxWarp>
            <a:spAutoFit/>
          </a:bodyPr>
          <a:lstStyle/>
          <a:p>
            <a:r>
              <a:rPr lang="en-US" altLang="ja-JP" sz="2600" b="0">
                <a:solidFill>
                  <a:schemeClr val="tx2"/>
                </a:solidFill>
                <a:latin typeface="Times" pitchFamily="-84" charset="0"/>
              </a:rPr>
              <a:t>the          big          bad            wolf</a:t>
            </a:r>
            <a:endParaRPr lang="en-US" sz="2600" b="0">
              <a:solidFill>
                <a:schemeClr val="tx2"/>
              </a:solidFill>
              <a:latin typeface="Times" pitchFamily="-84" charset="0"/>
            </a:endParaRPr>
          </a:p>
        </p:txBody>
      </p:sp>
      <p:pic>
        <p:nvPicPr>
          <p:cNvPr id="16" name="Picture 15"/>
          <p:cNvPicPr>
            <a:picLocks noChangeAspect="1"/>
          </p:cNvPicPr>
          <p:nvPr/>
        </p:nvPicPr>
        <p:blipFill>
          <a:blip r:embed="rId3"/>
          <a:stretch>
            <a:fillRect/>
          </a:stretch>
        </p:blipFill>
        <p:spPr>
          <a:xfrm>
            <a:off x="1600200" y="4800600"/>
            <a:ext cx="5029200" cy="499921"/>
          </a:xfrm>
          <a:prstGeom prst="rect">
            <a:avLst/>
          </a:prstGeom>
        </p:spPr>
      </p:pic>
      <p:sp>
        <p:nvSpPr>
          <p:cNvPr id="17" name="Oval 5"/>
          <p:cNvSpPr>
            <a:spLocks noChangeArrowheads="1"/>
          </p:cNvSpPr>
          <p:nvPr/>
        </p:nvSpPr>
        <p:spPr bwMode="auto">
          <a:xfrm>
            <a:off x="2819400" y="4724400"/>
            <a:ext cx="6096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18" name="Oval 6"/>
          <p:cNvSpPr>
            <a:spLocks noChangeArrowheads="1"/>
          </p:cNvSpPr>
          <p:nvPr/>
        </p:nvSpPr>
        <p:spPr bwMode="auto">
          <a:xfrm>
            <a:off x="3962400" y="4724400"/>
            <a:ext cx="1066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19" name="Oval 7"/>
          <p:cNvSpPr>
            <a:spLocks noChangeArrowheads="1"/>
          </p:cNvSpPr>
          <p:nvPr/>
        </p:nvSpPr>
        <p:spPr bwMode="auto">
          <a:xfrm>
            <a:off x="5562600" y="4724400"/>
            <a:ext cx="1066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a:xfrm>
            <a:off x="0" y="0"/>
            <a:ext cx="9144000" cy="1143000"/>
          </a:xfrm>
          <a:noFill/>
          <a:ln/>
        </p:spPr>
        <p:txBody>
          <a:bodyPr/>
          <a:lstStyle/>
          <a:p>
            <a:r>
              <a:rPr lang="en-US" sz="3200"/>
              <a:t>Additional Learning Bias</a:t>
            </a:r>
          </a:p>
        </p:txBody>
      </p:sp>
      <p:sp>
        <p:nvSpPr>
          <p:cNvPr id="1141763" name="Text Box 3"/>
          <p:cNvSpPr txBox="1">
            <a:spLocks noChangeArrowheads="1"/>
          </p:cNvSpPr>
          <p:nvPr/>
        </p:nvSpPr>
        <p:spPr bwMode="auto">
          <a:xfrm>
            <a:off x="304800" y="1295400"/>
            <a:ext cx="8458200" cy="143192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Gambell &amp; Yang (2006) idea</a:t>
            </a:r>
            <a:endParaRPr lang="en-US" sz="2200" b="0">
              <a:solidFill>
                <a:srgbClr val="C29EF1"/>
              </a:solidFill>
            </a:endParaRPr>
          </a:p>
          <a:p>
            <a:r>
              <a:rPr lang="en-US" sz="2200" b="0">
                <a:solidFill>
                  <a:srgbClr val="C29EF1"/>
                </a:solidFill>
              </a:rPr>
              <a:t>   </a:t>
            </a:r>
            <a:r>
              <a:rPr lang="en-US" sz="2200" b="0"/>
              <a:t>Children are sensitive to the properties of their native language like </a:t>
            </a:r>
            <a:r>
              <a:rPr lang="en-US" sz="2200" b="0">
                <a:solidFill>
                  <a:schemeClr val="folHlink"/>
                </a:solidFill>
              </a:rPr>
              <a:t>stress patterns</a:t>
            </a:r>
            <a:r>
              <a:rPr lang="en-US" sz="2200" b="0"/>
              <a:t> very early on.  Maybe they can use those sensitivities to help them solve the word segmentation problem.</a:t>
            </a:r>
            <a:endParaRPr lang="en-US" sz="2200" b="0">
              <a:solidFill>
                <a:srgbClr val="C29EF1"/>
              </a:solidFill>
            </a:endParaRPr>
          </a:p>
        </p:txBody>
      </p:sp>
      <p:sp>
        <p:nvSpPr>
          <p:cNvPr id="1141768" name="Text Box 8"/>
          <p:cNvSpPr txBox="1">
            <a:spLocks noChangeArrowheads="1"/>
          </p:cNvSpPr>
          <p:nvPr/>
        </p:nvSpPr>
        <p:spPr bwMode="auto">
          <a:xfrm>
            <a:off x="1371600" y="5867400"/>
            <a:ext cx="7543800" cy="427038"/>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Learner gains knowledge: These must be separate words</a:t>
            </a:r>
          </a:p>
        </p:txBody>
      </p:sp>
      <p:sp>
        <p:nvSpPr>
          <p:cNvPr id="1141772" name="Text Box 12"/>
          <p:cNvSpPr txBox="1">
            <a:spLocks noChangeArrowheads="1"/>
          </p:cNvSpPr>
          <p:nvPr/>
        </p:nvSpPr>
        <p:spPr bwMode="auto">
          <a:xfrm>
            <a:off x="1600200" y="5410200"/>
            <a:ext cx="5791200" cy="488950"/>
          </a:xfrm>
          <a:prstGeom prst="rect">
            <a:avLst/>
          </a:prstGeom>
          <a:noFill/>
          <a:ln w="9525">
            <a:noFill/>
            <a:miter lim="800000"/>
            <a:headEnd/>
            <a:tailEnd/>
          </a:ln>
        </p:spPr>
        <p:txBody>
          <a:bodyPr>
            <a:prstTxWarp prst="textNoShape">
              <a:avLst/>
            </a:prstTxWarp>
            <a:spAutoFit/>
          </a:bodyPr>
          <a:lstStyle/>
          <a:p>
            <a:r>
              <a:rPr lang="en-US" altLang="ja-JP" sz="2600" b="0">
                <a:solidFill>
                  <a:schemeClr val="tx2"/>
                </a:solidFill>
                <a:latin typeface="Times" pitchFamily="-84" charset="0"/>
              </a:rPr>
              <a:t>the          big          bad            wolf</a:t>
            </a:r>
            <a:endParaRPr lang="en-US" sz="2600" b="0">
              <a:solidFill>
                <a:schemeClr val="tx2"/>
              </a:solidFill>
              <a:latin typeface="Times" pitchFamily="-84" charset="0"/>
            </a:endParaRPr>
          </a:p>
        </p:txBody>
      </p:sp>
      <p:sp>
        <p:nvSpPr>
          <p:cNvPr id="1141773" name="Text Box 13"/>
          <p:cNvSpPr txBox="1">
            <a:spLocks noChangeArrowheads="1"/>
          </p:cNvSpPr>
          <p:nvPr/>
        </p:nvSpPr>
        <p:spPr bwMode="auto">
          <a:xfrm>
            <a:off x="457200" y="3352800"/>
            <a:ext cx="845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Hypothesis: Unique Stress Constraint (USC)</a:t>
            </a:r>
            <a:endParaRPr lang="en-US" sz="2200" b="0">
              <a:solidFill>
                <a:srgbClr val="C29EF1"/>
              </a:solidFill>
            </a:endParaRPr>
          </a:p>
          <a:p>
            <a:r>
              <a:rPr lang="en-US" sz="2200" b="0"/>
              <a:t>Children think a word can bear at most one </a:t>
            </a:r>
            <a:r>
              <a:rPr lang="en-US" sz="2200" b="0">
                <a:solidFill>
                  <a:schemeClr val="folHlink"/>
                </a:solidFill>
              </a:rPr>
              <a:t>primary stress</a:t>
            </a:r>
            <a:r>
              <a:rPr lang="en-US" sz="2200" b="0"/>
              <a:t>.</a:t>
            </a:r>
            <a:endParaRPr lang="en-US" sz="2200" b="0">
              <a:solidFill>
                <a:srgbClr val="C29EF1"/>
              </a:solidFill>
            </a:endParaRPr>
          </a:p>
        </p:txBody>
      </p:sp>
      <p:pic>
        <p:nvPicPr>
          <p:cNvPr id="15" name="Picture 14"/>
          <p:cNvPicPr>
            <a:picLocks noChangeAspect="1"/>
          </p:cNvPicPr>
          <p:nvPr/>
        </p:nvPicPr>
        <p:blipFill>
          <a:blip r:embed="rId3"/>
          <a:stretch>
            <a:fillRect/>
          </a:stretch>
        </p:blipFill>
        <p:spPr>
          <a:xfrm>
            <a:off x="1600200" y="4800600"/>
            <a:ext cx="5029200" cy="499921"/>
          </a:xfrm>
          <a:prstGeom prst="rect">
            <a:avLst/>
          </a:prstGeom>
        </p:spPr>
      </p:pic>
      <p:sp>
        <p:nvSpPr>
          <p:cNvPr id="16" name="Oval 5"/>
          <p:cNvSpPr>
            <a:spLocks noChangeArrowheads="1"/>
          </p:cNvSpPr>
          <p:nvPr/>
        </p:nvSpPr>
        <p:spPr bwMode="auto">
          <a:xfrm>
            <a:off x="2819400" y="4724400"/>
            <a:ext cx="6096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17" name="Oval 6"/>
          <p:cNvSpPr>
            <a:spLocks noChangeArrowheads="1"/>
          </p:cNvSpPr>
          <p:nvPr/>
        </p:nvSpPr>
        <p:spPr bwMode="auto">
          <a:xfrm>
            <a:off x="3962400" y="4724400"/>
            <a:ext cx="1066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18" name="Oval 7"/>
          <p:cNvSpPr>
            <a:spLocks noChangeArrowheads="1"/>
          </p:cNvSpPr>
          <p:nvPr/>
        </p:nvSpPr>
        <p:spPr bwMode="auto">
          <a:xfrm>
            <a:off x="5562600" y="4724400"/>
            <a:ext cx="1066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19" name="Line 9"/>
          <p:cNvSpPr>
            <a:spLocks noChangeShapeType="1"/>
          </p:cNvSpPr>
          <p:nvPr/>
        </p:nvSpPr>
        <p:spPr bwMode="auto">
          <a:xfrm>
            <a:off x="36576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20" name="Line 10"/>
          <p:cNvSpPr>
            <a:spLocks noChangeShapeType="1"/>
          </p:cNvSpPr>
          <p:nvPr/>
        </p:nvSpPr>
        <p:spPr bwMode="auto">
          <a:xfrm>
            <a:off x="52578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3810" name="Rectangle 2"/>
          <p:cNvSpPr>
            <a:spLocks noGrp="1" noChangeArrowheads="1"/>
          </p:cNvSpPr>
          <p:nvPr>
            <p:ph type="title"/>
          </p:nvPr>
        </p:nvSpPr>
        <p:spPr>
          <a:xfrm>
            <a:off x="0" y="0"/>
            <a:ext cx="9144000" cy="1143000"/>
          </a:xfrm>
          <a:noFill/>
          <a:ln/>
        </p:spPr>
        <p:txBody>
          <a:bodyPr/>
          <a:lstStyle/>
          <a:p>
            <a:r>
              <a:rPr lang="en-US" sz="3200"/>
              <a:t>Additional Learning Bias</a:t>
            </a:r>
          </a:p>
        </p:txBody>
      </p:sp>
      <p:sp>
        <p:nvSpPr>
          <p:cNvPr id="1143811" name="Text Box 3"/>
          <p:cNvSpPr txBox="1">
            <a:spLocks noChangeArrowheads="1"/>
          </p:cNvSpPr>
          <p:nvPr/>
        </p:nvSpPr>
        <p:spPr bwMode="auto">
          <a:xfrm>
            <a:off x="304800" y="1295400"/>
            <a:ext cx="8458200" cy="143192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Gambell &amp; Yang (2006) idea</a:t>
            </a:r>
            <a:endParaRPr lang="en-US" sz="2200" b="0">
              <a:solidFill>
                <a:srgbClr val="C29EF1"/>
              </a:solidFill>
            </a:endParaRPr>
          </a:p>
          <a:p>
            <a:r>
              <a:rPr lang="en-US" sz="2200" b="0">
                <a:solidFill>
                  <a:srgbClr val="C29EF1"/>
                </a:solidFill>
              </a:rPr>
              <a:t>   </a:t>
            </a:r>
            <a:r>
              <a:rPr lang="en-US" sz="2200" b="0"/>
              <a:t>Children are sensitive to the properties of their native language like </a:t>
            </a:r>
            <a:r>
              <a:rPr lang="en-US" sz="2200" b="0">
                <a:solidFill>
                  <a:schemeClr val="folHlink"/>
                </a:solidFill>
              </a:rPr>
              <a:t>stress patterns</a:t>
            </a:r>
            <a:r>
              <a:rPr lang="en-US" sz="2200" b="0"/>
              <a:t> very early on.  Maybe they can use those sensitivities to help them solve the word segmentation problem.</a:t>
            </a:r>
            <a:endParaRPr lang="en-US" sz="2200" b="0">
              <a:solidFill>
                <a:srgbClr val="C29EF1"/>
              </a:solidFill>
            </a:endParaRPr>
          </a:p>
        </p:txBody>
      </p:sp>
      <p:sp>
        <p:nvSpPr>
          <p:cNvPr id="1143821" name="Text Box 13"/>
          <p:cNvSpPr txBox="1">
            <a:spLocks noChangeArrowheads="1"/>
          </p:cNvSpPr>
          <p:nvPr/>
        </p:nvSpPr>
        <p:spPr bwMode="auto">
          <a:xfrm>
            <a:off x="381000" y="5638800"/>
            <a:ext cx="8458200" cy="762000"/>
          </a:xfrm>
          <a:prstGeom prst="rect">
            <a:avLst/>
          </a:prstGeom>
          <a:noFill/>
          <a:ln w="9525">
            <a:noFill/>
            <a:miter lim="800000"/>
            <a:headEnd/>
            <a:tailEnd/>
          </a:ln>
        </p:spPr>
        <p:txBody>
          <a:bodyPr>
            <a:prstTxWarp prst="textNoShape">
              <a:avLst/>
            </a:prstTxWarp>
            <a:spAutoFit/>
          </a:bodyPr>
          <a:lstStyle/>
          <a:p>
            <a:r>
              <a:rPr lang="en-US" sz="2200" b="0"/>
              <a:t>Get these boundaries because stressed (strong) syllables are next to each other.</a:t>
            </a:r>
          </a:p>
        </p:txBody>
      </p:sp>
      <p:sp>
        <p:nvSpPr>
          <p:cNvPr id="1143823" name="Text Box 15"/>
          <p:cNvSpPr txBox="1">
            <a:spLocks noChangeArrowheads="1"/>
          </p:cNvSpPr>
          <p:nvPr/>
        </p:nvSpPr>
        <p:spPr bwMode="auto">
          <a:xfrm>
            <a:off x="457200" y="3352800"/>
            <a:ext cx="845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Hypothesis: Unique Stress Constraint (USC)</a:t>
            </a:r>
            <a:endParaRPr lang="en-US" sz="2200" b="0">
              <a:solidFill>
                <a:srgbClr val="C29EF1"/>
              </a:solidFill>
            </a:endParaRPr>
          </a:p>
          <a:p>
            <a:r>
              <a:rPr lang="en-US" sz="2200" b="0"/>
              <a:t>Children think a word can bear at most one </a:t>
            </a:r>
            <a:r>
              <a:rPr lang="en-US" sz="2200" b="0">
                <a:solidFill>
                  <a:schemeClr val="folHlink"/>
                </a:solidFill>
              </a:rPr>
              <a:t>primary stress</a:t>
            </a:r>
            <a:r>
              <a:rPr lang="en-US" sz="2200" b="0"/>
              <a:t>.</a:t>
            </a:r>
            <a:endParaRPr lang="en-US" sz="2200" b="0">
              <a:solidFill>
                <a:srgbClr val="C29EF1"/>
              </a:solidFill>
            </a:endParaRPr>
          </a:p>
        </p:txBody>
      </p:sp>
      <p:pic>
        <p:nvPicPr>
          <p:cNvPr id="27" name="Picture 26"/>
          <p:cNvPicPr>
            <a:picLocks noChangeAspect="1"/>
          </p:cNvPicPr>
          <p:nvPr/>
        </p:nvPicPr>
        <p:blipFill>
          <a:blip r:embed="rId3"/>
          <a:stretch>
            <a:fillRect/>
          </a:stretch>
        </p:blipFill>
        <p:spPr>
          <a:xfrm>
            <a:off x="1371600" y="4800600"/>
            <a:ext cx="5867400" cy="482956"/>
          </a:xfrm>
          <a:prstGeom prst="rect">
            <a:avLst/>
          </a:prstGeom>
        </p:spPr>
      </p:pic>
      <p:sp>
        <p:nvSpPr>
          <p:cNvPr id="28" name="Oval 6"/>
          <p:cNvSpPr>
            <a:spLocks noChangeArrowheads="1"/>
          </p:cNvSpPr>
          <p:nvPr/>
        </p:nvSpPr>
        <p:spPr bwMode="auto">
          <a:xfrm>
            <a:off x="2590800" y="4648200"/>
            <a:ext cx="685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9" name="Oval 7"/>
          <p:cNvSpPr>
            <a:spLocks noChangeArrowheads="1"/>
          </p:cNvSpPr>
          <p:nvPr/>
        </p:nvSpPr>
        <p:spPr bwMode="auto">
          <a:xfrm>
            <a:off x="4572000" y="4648200"/>
            <a:ext cx="6096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0" name="Oval 9"/>
          <p:cNvSpPr>
            <a:spLocks noChangeArrowheads="1"/>
          </p:cNvSpPr>
          <p:nvPr/>
        </p:nvSpPr>
        <p:spPr bwMode="auto">
          <a:xfrm>
            <a:off x="5257800" y="4648200"/>
            <a:ext cx="7620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1" name="Oval 10"/>
          <p:cNvSpPr>
            <a:spLocks noChangeArrowheads="1"/>
          </p:cNvSpPr>
          <p:nvPr/>
        </p:nvSpPr>
        <p:spPr bwMode="auto">
          <a:xfrm>
            <a:off x="6096000" y="4648200"/>
            <a:ext cx="9144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2" name="Line 11"/>
          <p:cNvSpPr>
            <a:spLocks noChangeShapeType="1"/>
          </p:cNvSpPr>
          <p:nvPr/>
        </p:nvSpPr>
        <p:spPr bwMode="auto">
          <a:xfrm>
            <a:off x="52578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33" name="Line 12"/>
          <p:cNvSpPr>
            <a:spLocks noChangeShapeType="1"/>
          </p:cNvSpPr>
          <p:nvPr/>
        </p:nvSpPr>
        <p:spPr bwMode="auto">
          <a:xfrm>
            <a:off x="60960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34" name="Text Box 14"/>
          <p:cNvSpPr txBox="1">
            <a:spLocks noChangeArrowheads="1"/>
          </p:cNvSpPr>
          <p:nvPr/>
        </p:nvSpPr>
        <p:spPr bwMode="auto">
          <a:xfrm>
            <a:off x="1295400" y="5257800"/>
            <a:ext cx="6019800" cy="488950"/>
          </a:xfrm>
          <a:prstGeom prst="rect">
            <a:avLst/>
          </a:prstGeom>
          <a:noFill/>
          <a:ln w="9525">
            <a:noFill/>
            <a:miter lim="800000"/>
            <a:headEnd/>
            <a:tailEnd/>
          </a:ln>
        </p:spPr>
        <p:txBody>
          <a:bodyPr>
            <a:prstTxWarp prst="textNoShape">
              <a:avLst/>
            </a:prstTxWarp>
            <a:spAutoFit/>
          </a:bodyPr>
          <a:lstStyle/>
          <a:p>
            <a:r>
              <a:rPr lang="en-US" altLang="ja-JP" sz="2600" b="0">
                <a:solidFill>
                  <a:schemeClr val="tx2"/>
                </a:solidFill>
                <a:latin typeface="Times" pitchFamily="-84" charset="0"/>
              </a:rPr>
              <a:t>who’s a  fraid   of    the  big   bad    wolf</a:t>
            </a:r>
            <a:endParaRPr lang="en-US" sz="2600" b="0">
              <a:solidFill>
                <a:schemeClr val="tx2"/>
              </a:solidFill>
              <a:latin typeface="Times" pitchFamily="-84" charset="0"/>
            </a:endParaRPr>
          </a:p>
        </p:txBody>
      </p:sp>
      <p:sp>
        <p:nvSpPr>
          <p:cNvPr id="35" name="Oval 5"/>
          <p:cNvSpPr>
            <a:spLocks noChangeArrowheads="1"/>
          </p:cNvSpPr>
          <p:nvPr/>
        </p:nvSpPr>
        <p:spPr bwMode="auto">
          <a:xfrm>
            <a:off x="1295400" y="4648200"/>
            <a:ext cx="685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a:xfrm>
            <a:off x="0" y="0"/>
            <a:ext cx="9144000" cy="1143000"/>
          </a:xfrm>
          <a:noFill/>
          <a:ln/>
        </p:spPr>
        <p:txBody>
          <a:bodyPr/>
          <a:lstStyle/>
          <a:p>
            <a:r>
              <a:rPr lang="en-US" sz="3200"/>
              <a:t>Additional Learning Bias</a:t>
            </a:r>
          </a:p>
        </p:txBody>
      </p:sp>
      <p:sp>
        <p:nvSpPr>
          <p:cNvPr id="1145859" name="Text Box 3"/>
          <p:cNvSpPr txBox="1">
            <a:spLocks noChangeArrowheads="1"/>
          </p:cNvSpPr>
          <p:nvPr/>
        </p:nvSpPr>
        <p:spPr bwMode="auto">
          <a:xfrm>
            <a:off x="304800" y="1295400"/>
            <a:ext cx="8458200" cy="143192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Gambell &amp; Yang (2006) idea</a:t>
            </a:r>
            <a:endParaRPr lang="en-US" sz="2200" b="0">
              <a:solidFill>
                <a:srgbClr val="C29EF1"/>
              </a:solidFill>
            </a:endParaRPr>
          </a:p>
          <a:p>
            <a:r>
              <a:rPr lang="en-US" sz="2200" b="0">
                <a:solidFill>
                  <a:srgbClr val="C29EF1"/>
                </a:solidFill>
              </a:rPr>
              <a:t>   </a:t>
            </a:r>
            <a:r>
              <a:rPr lang="en-US" sz="2200" b="0"/>
              <a:t>Children are sensitive to the properties of their native language like </a:t>
            </a:r>
            <a:r>
              <a:rPr lang="en-US" sz="2200" b="0">
                <a:solidFill>
                  <a:schemeClr val="folHlink"/>
                </a:solidFill>
              </a:rPr>
              <a:t>stress patterns</a:t>
            </a:r>
            <a:r>
              <a:rPr lang="en-US" sz="2200" b="0"/>
              <a:t> very early on.  Maybe they can use those sensitivities to help them solve the word segmentation problem.</a:t>
            </a:r>
            <a:endParaRPr lang="en-US" sz="2200" b="0">
              <a:solidFill>
                <a:srgbClr val="C29EF1"/>
              </a:solidFill>
            </a:endParaRPr>
          </a:p>
        </p:txBody>
      </p:sp>
      <p:sp>
        <p:nvSpPr>
          <p:cNvPr id="1145861" name="Text Box 5"/>
          <p:cNvSpPr txBox="1">
            <a:spLocks noChangeArrowheads="1"/>
          </p:cNvSpPr>
          <p:nvPr/>
        </p:nvSpPr>
        <p:spPr bwMode="auto">
          <a:xfrm>
            <a:off x="381000" y="5791200"/>
            <a:ext cx="8458200" cy="762000"/>
          </a:xfrm>
          <a:prstGeom prst="rect">
            <a:avLst/>
          </a:prstGeom>
          <a:noFill/>
          <a:ln w="9525">
            <a:noFill/>
            <a:miter lim="800000"/>
            <a:headEnd/>
            <a:tailEnd/>
          </a:ln>
        </p:spPr>
        <p:txBody>
          <a:bodyPr>
            <a:prstTxWarp prst="textNoShape">
              <a:avLst/>
            </a:prstTxWarp>
            <a:spAutoFit/>
          </a:bodyPr>
          <a:lstStyle/>
          <a:p>
            <a:r>
              <a:rPr lang="en-US" sz="2200" b="0"/>
              <a:t>Can use this in tandem with transitional probabilities when there are weak (unstressed) syllables between stressed syllables.</a:t>
            </a:r>
          </a:p>
        </p:txBody>
      </p:sp>
      <p:sp>
        <p:nvSpPr>
          <p:cNvPr id="1145871" name="Text Box 15"/>
          <p:cNvSpPr txBox="1">
            <a:spLocks noChangeArrowheads="1"/>
          </p:cNvSpPr>
          <p:nvPr/>
        </p:nvSpPr>
        <p:spPr bwMode="auto">
          <a:xfrm>
            <a:off x="457200" y="3352800"/>
            <a:ext cx="845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Hypothesis: Unique Stress Constraint (USC)</a:t>
            </a:r>
            <a:endParaRPr lang="en-US" sz="2200" b="0">
              <a:solidFill>
                <a:srgbClr val="C29EF1"/>
              </a:solidFill>
            </a:endParaRPr>
          </a:p>
          <a:p>
            <a:r>
              <a:rPr lang="en-US" sz="2200" b="0"/>
              <a:t>Children think a word can bear at most one </a:t>
            </a:r>
            <a:r>
              <a:rPr lang="en-US" sz="2200" b="0">
                <a:solidFill>
                  <a:schemeClr val="folHlink"/>
                </a:solidFill>
              </a:rPr>
              <a:t>primary stress</a:t>
            </a:r>
            <a:r>
              <a:rPr lang="en-US" sz="2200" b="0"/>
              <a:t>.</a:t>
            </a:r>
            <a:endParaRPr lang="en-US" sz="2200" b="0">
              <a:solidFill>
                <a:srgbClr val="C29EF1"/>
              </a:solidFill>
            </a:endParaRPr>
          </a:p>
        </p:txBody>
      </p:sp>
      <p:pic>
        <p:nvPicPr>
          <p:cNvPr id="27" name="Picture 26"/>
          <p:cNvPicPr>
            <a:picLocks noChangeAspect="1"/>
          </p:cNvPicPr>
          <p:nvPr/>
        </p:nvPicPr>
        <p:blipFill>
          <a:blip r:embed="rId3"/>
          <a:stretch>
            <a:fillRect/>
          </a:stretch>
        </p:blipFill>
        <p:spPr>
          <a:xfrm>
            <a:off x="1371600" y="4800600"/>
            <a:ext cx="5867400" cy="482956"/>
          </a:xfrm>
          <a:prstGeom prst="rect">
            <a:avLst/>
          </a:prstGeom>
        </p:spPr>
      </p:pic>
      <p:sp>
        <p:nvSpPr>
          <p:cNvPr id="28" name="Oval 6"/>
          <p:cNvSpPr>
            <a:spLocks noChangeArrowheads="1"/>
          </p:cNvSpPr>
          <p:nvPr/>
        </p:nvSpPr>
        <p:spPr bwMode="auto">
          <a:xfrm>
            <a:off x="2590800" y="4648200"/>
            <a:ext cx="685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29" name="Oval 7"/>
          <p:cNvSpPr>
            <a:spLocks noChangeArrowheads="1"/>
          </p:cNvSpPr>
          <p:nvPr/>
        </p:nvSpPr>
        <p:spPr bwMode="auto">
          <a:xfrm>
            <a:off x="4572000" y="4648200"/>
            <a:ext cx="6096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0" name="Oval 9"/>
          <p:cNvSpPr>
            <a:spLocks noChangeArrowheads="1"/>
          </p:cNvSpPr>
          <p:nvPr/>
        </p:nvSpPr>
        <p:spPr bwMode="auto">
          <a:xfrm>
            <a:off x="5257800" y="4648200"/>
            <a:ext cx="7620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1" name="Oval 10"/>
          <p:cNvSpPr>
            <a:spLocks noChangeArrowheads="1"/>
          </p:cNvSpPr>
          <p:nvPr/>
        </p:nvSpPr>
        <p:spPr bwMode="auto">
          <a:xfrm>
            <a:off x="6096000" y="4648200"/>
            <a:ext cx="9144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2" name="Line 11"/>
          <p:cNvSpPr>
            <a:spLocks noChangeShapeType="1"/>
          </p:cNvSpPr>
          <p:nvPr/>
        </p:nvSpPr>
        <p:spPr bwMode="auto">
          <a:xfrm>
            <a:off x="52578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33" name="Line 12"/>
          <p:cNvSpPr>
            <a:spLocks noChangeShapeType="1"/>
          </p:cNvSpPr>
          <p:nvPr/>
        </p:nvSpPr>
        <p:spPr bwMode="auto">
          <a:xfrm>
            <a:off x="60960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34" name="Text Box 14"/>
          <p:cNvSpPr txBox="1">
            <a:spLocks noChangeArrowheads="1"/>
          </p:cNvSpPr>
          <p:nvPr/>
        </p:nvSpPr>
        <p:spPr bwMode="auto">
          <a:xfrm>
            <a:off x="1295400" y="5257800"/>
            <a:ext cx="6019800" cy="488950"/>
          </a:xfrm>
          <a:prstGeom prst="rect">
            <a:avLst/>
          </a:prstGeom>
          <a:noFill/>
          <a:ln w="9525">
            <a:noFill/>
            <a:miter lim="800000"/>
            <a:headEnd/>
            <a:tailEnd/>
          </a:ln>
        </p:spPr>
        <p:txBody>
          <a:bodyPr>
            <a:prstTxWarp prst="textNoShape">
              <a:avLst/>
            </a:prstTxWarp>
            <a:spAutoFit/>
          </a:bodyPr>
          <a:lstStyle/>
          <a:p>
            <a:r>
              <a:rPr lang="en-US" altLang="ja-JP" sz="2600" b="0">
                <a:solidFill>
                  <a:schemeClr val="tx2"/>
                </a:solidFill>
                <a:latin typeface="Times" pitchFamily="-84" charset="0"/>
              </a:rPr>
              <a:t>who’s a  fraid   of    the  big   bad    wolf</a:t>
            </a:r>
            <a:endParaRPr lang="en-US" sz="2600" b="0">
              <a:solidFill>
                <a:schemeClr val="tx2"/>
              </a:solidFill>
              <a:latin typeface="Times" pitchFamily="-84" charset="0"/>
            </a:endParaRPr>
          </a:p>
        </p:txBody>
      </p:sp>
      <p:sp>
        <p:nvSpPr>
          <p:cNvPr id="35" name="Oval 5"/>
          <p:cNvSpPr>
            <a:spLocks noChangeArrowheads="1"/>
          </p:cNvSpPr>
          <p:nvPr/>
        </p:nvSpPr>
        <p:spPr bwMode="auto">
          <a:xfrm>
            <a:off x="1295400" y="4648200"/>
            <a:ext cx="685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0" y="0"/>
            <a:ext cx="9144000" cy="1143000"/>
          </a:xfrm>
          <a:noFill/>
          <a:ln/>
        </p:spPr>
        <p:txBody>
          <a:bodyPr/>
          <a:lstStyle/>
          <a:p>
            <a:r>
              <a:rPr lang="en-US" sz="3200"/>
              <a:t>Additional Learning Bias</a:t>
            </a:r>
          </a:p>
        </p:txBody>
      </p:sp>
      <p:sp>
        <p:nvSpPr>
          <p:cNvPr id="1147907" name="Text Box 3"/>
          <p:cNvSpPr txBox="1">
            <a:spLocks noChangeArrowheads="1"/>
          </p:cNvSpPr>
          <p:nvPr/>
        </p:nvSpPr>
        <p:spPr bwMode="auto">
          <a:xfrm>
            <a:off x="304800" y="1295400"/>
            <a:ext cx="8458200" cy="1431925"/>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Gambell &amp; Yang (2006) idea</a:t>
            </a:r>
            <a:endParaRPr lang="en-US" sz="2200" b="0">
              <a:solidFill>
                <a:srgbClr val="C29EF1"/>
              </a:solidFill>
            </a:endParaRPr>
          </a:p>
          <a:p>
            <a:r>
              <a:rPr lang="en-US" sz="2200" b="0">
                <a:solidFill>
                  <a:srgbClr val="C29EF1"/>
                </a:solidFill>
              </a:rPr>
              <a:t>   </a:t>
            </a:r>
            <a:r>
              <a:rPr lang="en-US" sz="2200" b="0"/>
              <a:t>Children are sensitive to the properties of their native language like </a:t>
            </a:r>
            <a:r>
              <a:rPr lang="en-US" sz="2200" b="0">
                <a:solidFill>
                  <a:schemeClr val="folHlink"/>
                </a:solidFill>
              </a:rPr>
              <a:t>stress patterns</a:t>
            </a:r>
            <a:r>
              <a:rPr lang="en-US" sz="2200" b="0"/>
              <a:t> very early on.  Maybe they can use those sensitivities to help them solve the word segmentation problem.</a:t>
            </a:r>
            <a:endParaRPr lang="en-US" sz="2200" b="0">
              <a:solidFill>
                <a:srgbClr val="C29EF1"/>
              </a:solidFill>
            </a:endParaRPr>
          </a:p>
        </p:txBody>
      </p:sp>
      <p:sp>
        <p:nvSpPr>
          <p:cNvPr id="1147913" name="Text Box 9"/>
          <p:cNvSpPr txBox="1">
            <a:spLocks noChangeArrowheads="1"/>
          </p:cNvSpPr>
          <p:nvPr/>
        </p:nvSpPr>
        <p:spPr bwMode="auto">
          <a:xfrm>
            <a:off x="2286000" y="4038600"/>
            <a:ext cx="369888" cy="457200"/>
          </a:xfrm>
          <a:prstGeom prst="rect">
            <a:avLst/>
          </a:prstGeom>
          <a:noFill/>
          <a:ln w="9525">
            <a:noFill/>
            <a:miter lim="800000"/>
            <a:headEnd/>
            <a:tailEnd/>
          </a:ln>
        </p:spPr>
        <p:txBody>
          <a:bodyPr>
            <a:prstTxWarp prst="textNoShape">
              <a:avLst/>
            </a:prstTxWarp>
            <a:spAutoFit/>
          </a:bodyPr>
          <a:lstStyle/>
          <a:p>
            <a:r>
              <a:rPr lang="en-US"/>
              <a:t>?</a:t>
            </a:r>
          </a:p>
        </p:txBody>
      </p:sp>
      <p:sp>
        <p:nvSpPr>
          <p:cNvPr id="1147914" name="Text Box 10"/>
          <p:cNvSpPr txBox="1">
            <a:spLocks noChangeArrowheads="1"/>
          </p:cNvSpPr>
          <p:nvPr/>
        </p:nvSpPr>
        <p:spPr bwMode="auto">
          <a:xfrm>
            <a:off x="1981200" y="4038600"/>
            <a:ext cx="369888" cy="457200"/>
          </a:xfrm>
          <a:prstGeom prst="rect">
            <a:avLst/>
          </a:prstGeom>
          <a:noFill/>
          <a:ln w="9525">
            <a:noFill/>
            <a:miter lim="800000"/>
            <a:headEnd/>
            <a:tailEnd/>
          </a:ln>
        </p:spPr>
        <p:txBody>
          <a:bodyPr>
            <a:prstTxWarp prst="textNoShape">
              <a:avLst/>
            </a:prstTxWarp>
            <a:spAutoFit/>
          </a:bodyPr>
          <a:lstStyle/>
          <a:p>
            <a:r>
              <a:rPr lang="en-US"/>
              <a:t>?</a:t>
            </a:r>
          </a:p>
        </p:txBody>
      </p:sp>
      <p:sp>
        <p:nvSpPr>
          <p:cNvPr id="1147915" name="Text Box 11"/>
          <p:cNvSpPr txBox="1">
            <a:spLocks noChangeArrowheads="1"/>
          </p:cNvSpPr>
          <p:nvPr/>
        </p:nvSpPr>
        <p:spPr bwMode="auto">
          <a:xfrm>
            <a:off x="1143000" y="5867400"/>
            <a:ext cx="3581400" cy="762000"/>
          </a:xfrm>
          <a:prstGeom prst="rect">
            <a:avLst/>
          </a:prstGeom>
          <a:noFill/>
          <a:ln w="9525">
            <a:noFill/>
            <a:miter lim="800000"/>
            <a:headEnd/>
            <a:tailEnd/>
          </a:ln>
        </p:spPr>
        <p:txBody>
          <a:bodyPr>
            <a:prstTxWarp prst="textNoShape">
              <a:avLst/>
            </a:prstTxWarp>
            <a:spAutoFit/>
          </a:bodyPr>
          <a:lstStyle/>
          <a:p>
            <a:r>
              <a:rPr lang="en-US" sz="2200" b="0"/>
              <a:t>There’s a word boundary at one of these two.</a:t>
            </a:r>
          </a:p>
        </p:txBody>
      </p:sp>
      <p:sp>
        <p:nvSpPr>
          <p:cNvPr id="1147923" name="Text Box 19"/>
          <p:cNvSpPr txBox="1">
            <a:spLocks noChangeArrowheads="1"/>
          </p:cNvSpPr>
          <p:nvPr/>
        </p:nvSpPr>
        <p:spPr bwMode="auto">
          <a:xfrm>
            <a:off x="457200" y="3352800"/>
            <a:ext cx="8458200" cy="762000"/>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Hypothesis: Unique Stress Constraint (USC)</a:t>
            </a:r>
            <a:endParaRPr lang="en-US" sz="2200" b="0">
              <a:solidFill>
                <a:srgbClr val="C29EF1"/>
              </a:solidFill>
            </a:endParaRPr>
          </a:p>
          <a:p>
            <a:r>
              <a:rPr lang="en-US" sz="2200" b="0"/>
              <a:t>Children think a word can bear at most one </a:t>
            </a:r>
            <a:r>
              <a:rPr lang="en-US" sz="2200" b="0">
                <a:solidFill>
                  <a:schemeClr val="folHlink"/>
                </a:solidFill>
              </a:rPr>
              <a:t>primary stress</a:t>
            </a:r>
            <a:r>
              <a:rPr lang="en-US" sz="2200" b="0"/>
              <a:t>.</a:t>
            </a:r>
            <a:endParaRPr lang="en-US" sz="2200" b="0">
              <a:solidFill>
                <a:srgbClr val="C29EF1"/>
              </a:solidFill>
            </a:endParaRPr>
          </a:p>
        </p:txBody>
      </p:sp>
      <p:pic>
        <p:nvPicPr>
          <p:cNvPr id="30" name="Picture 29"/>
          <p:cNvPicPr>
            <a:picLocks noChangeAspect="1"/>
          </p:cNvPicPr>
          <p:nvPr/>
        </p:nvPicPr>
        <p:blipFill>
          <a:blip r:embed="rId3"/>
          <a:stretch>
            <a:fillRect/>
          </a:stretch>
        </p:blipFill>
        <p:spPr>
          <a:xfrm>
            <a:off x="1371600" y="4800600"/>
            <a:ext cx="5867400" cy="482956"/>
          </a:xfrm>
          <a:prstGeom prst="rect">
            <a:avLst/>
          </a:prstGeom>
        </p:spPr>
      </p:pic>
      <p:sp>
        <p:nvSpPr>
          <p:cNvPr id="31" name="Oval 6"/>
          <p:cNvSpPr>
            <a:spLocks noChangeArrowheads="1"/>
          </p:cNvSpPr>
          <p:nvPr/>
        </p:nvSpPr>
        <p:spPr bwMode="auto">
          <a:xfrm>
            <a:off x="2590800" y="4648200"/>
            <a:ext cx="685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2" name="Oval 7"/>
          <p:cNvSpPr>
            <a:spLocks noChangeArrowheads="1"/>
          </p:cNvSpPr>
          <p:nvPr/>
        </p:nvSpPr>
        <p:spPr bwMode="auto">
          <a:xfrm>
            <a:off x="4572000" y="4648200"/>
            <a:ext cx="6096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3" name="Oval 9"/>
          <p:cNvSpPr>
            <a:spLocks noChangeArrowheads="1"/>
          </p:cNvSpPr>
          <p:nvPr/>
        </p:nvSpPr>
        <p:spPr bwMode="auto">
          <a:xfrm>
            <a:off x="5257800" y="4648200"/>
            <a:ext cx="7620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4" name="Oval 10"/>
          <p:cNvSpPr>
            <a:spLocks noChangeArrowheads="1"/>
          </p:cNvSpPr>
          <p:nvPr/>
        </p:nvSpPr>
        <p:spPr bwMode="auto">
          <a:xfrm>
            <a:off x="6096000" y="4648200"/>
            <a:ext cx="9144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5" name="Line 11"/>
          <p:cNvSpPr>
            <a:spLocks noChangeShapeType="1"/>
          </p:cNvSpPr>
          <p:nvPr/>
        </p:nvSpPr>
        <p:spPr bwMode="auto">
          <a:xfrm>
            <a:off x="52578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36" name="Line 12"/>
          <p:cNvSpPr>
            <a:spLocks noChangeShapeType="1"/>
          </p:cNvSpPr>
          <p:nvPr/>
        </p:nvSpPr>
        <p:spPr bwMode="auto">
          <a:xfrm>
            <a:off x="6096000" y="4343400"/>
            <a:ext cx="0" cy="1219200"/>
          </a:xfrm>
          <a:prstGeom prst="line">
            <a:avLst/>
          </a:prstGeom>
          <a:noFill/>
          <a:ln w="63500">
            <a:solidFill>
              <a:schemeClr val="folHlink"/>
            </a:solidFill>
            <a:prstDash val="sysDot"/>
            <a:round/>
            <a:headEnd/>
            <a:tailEnd/>
          </a:ln>
        </p:spPr>
        <p:txBody>
          <a:bodyPr wrap="none" anchor="ctr">
            <a:prstTxWarp prst="textNoShape">
              <a:avLst/>
            </a:prstTxWarp>
          </a:bodyPr>
          <a:lstStyle/>
          <a:p>
            <a:endParaRPr lang="en-US"/>
          </a:p>
        </p:txBody>
      </p:sp>
      <p:sp>
        <p:nvSpPr>
          <p:cNvPr id="37" name="Text Box 14"/>
          <p:cNvSpPr txBox="1">
            <a:spLocks noChangeArrowheads="1"/>
          </p:cNvSpPr>
          <p:nvPr/>
        </p:nvSpPr>
        <p:spPr bwMode="auto">
          <a:xfrm>
            <a:off x="1295400" y="5257800"/>
            <a:ext cx="6019800" cy="488950"/>
          </a:xfrm>
          <a:prstGeom prst="rect">
            <a:avLst/>
          </a:prstGeom>
          <a:noFill/>
          <a:ln w="9525">
            <a:noFill/>
            <a:miter lim="800000"/>
            <a:headEnd/>
            <a:tailEnd/>
          </a:ln>
        </p:spPr>
        <p:txBody>
          <a:bodyPr>
            <a:prstTxWarp prst="textNoShape">
              <a:avLst/>
            </a:prstTxWarp>
            <a:spAutoFit/>
          </a:bodyPr>
          <a:lstStyle/>
          <a:p>
            <a:r>
              <a:rPr lang="en-US" altLang="ja-JP" sz="2600" b="0">
                <a:solidFill>
                  <a:schemeClr val="tx2"/>
                </a:solidFill>
                <a:latin typeface="Times" pitchFamily="-84" charset="0"/>
              </a:rPr>
              <a:t>who’s a  fraid   of    the  big   bad    wolf</a:t>
            </a:r>
            <a:endParaRPr lang="en-US" sz="2600" b="0">
              <a:solidFill>
                <a:schemeClr val="tx2"/>
              </a:solidFill>
              <a:latin typeface="Times" pitchFamily="-84" charset="0"/>
            </a:endParaRPr>
          </a:p>
        </p:txBody>
      </p:sp>
      <p:sp>
        <p:nvSpPr>
          <p:cNvPr id="38" name="Oval 5"/>
          <p:cNvSpPr>
            <a:spLocks noChangeArrowheads="1"/>
          </p:cNvSpPr>
          <p:nvPr/>
        </p:nvSpPr>
        <p:spPr bwMode="auto">
          <a:xfrm>
            <a:off x="1295400" y="4648200"/>
            <a:ext cx="685800" cy="762000"/>
          </a:xfrm>
          <a:prstGeom prst="ellipse">
            <a:avLst/>
          </a:prstGeom>
          <a:noFill/>
          <a:ln w="38100">
            <a:solidFill>
              <a:schemeClr val="folHlink"/>
            </a:solidFill>
            <a:round/>
            <a:headEnd/>
            <a:tailEnd/>
          </a:ln>
        </p:spPr>
        <p:txBody>
          <a:bodyPr wrap="none" anchor="ctr">
            <a:prstTxWarp prst="textNoShape">
              <a:avLst/>
            </a:prstTxWarp>
          </a:bodyPr>
          <a:lstStyle/>
          <a:p>
            <a:endParaRPr lang="en-US"/>
          </a:p>
        </p:txBody>
      </p:sp>
      <p:sp>
        <p:nvSpPr>
          <p:cNvPr id="39" name="Line 11"/>
          <p:cNvSpPr>
            <a:spLocks noChangeShapeType="1"/>
          </p:cNvSpPr>
          <p:nvPr/>
        </p:nvSpPr>
        <p:spPr bwMode="auto">
          <a:xfrm>
            <a:off x="2133600" y="4495800"/>
            <a:ext cx="0" cy="990600"/>
          </a:xfrm>
          <a:prstGeom prst="line">
            <a:avLst/>
          </a:prstGeom>
          <a:noFill/>
          <a:ln w="63500">
            <a:solidFill>
              <a:schemeClr val="tx1"/>
            </a:solidFill>
            <a:prstDash val="sysDot"/>
            <a:round/>
            <a:headEnd/>
            <a:tailEnd/>
          </a:ln>
        </p:spPr>
        <p:txBody>
          <a:bodyPr wrap="none" anchor="ctr">
            <a:prstTxWarp prst="textNoShape">
              <a:avLst/>
            </a:prstTxWarp>
          </a:bodyPr>
          <a:lstStyle/>
          <a:p>
            <a:endParaRPr lang="en-US"/>
          </a:p>
        </p:txBody>
      </p:sp>
      <p:sp>
        <p:nvSpPr>
          <p:cNvPr id="40" name="Line 11"/>
          <p:cNvSpPr>
            <a:spLocks noChangeShapeType="1"/>
          </p:cNvSpPr>
          <p:nvPr/>
        </p:nvSpPr>
        <p:spPr bwMode="auto">
          <a:xfrm>
            <a:off x="2514600" y="4495800"/>
            <a:ext cx="0" cy="990600"/>
          </a:xfrm>
          <a:prstGeom prst="line">
            <a:avLst/>
          </a:prstGeom>
          <a:noFill/>
          <a:ln w="63500">
            <a:solidFill>
              <a:schemeClr val="tx1"/>
            </a:solidFill>
            <a:prstDash val="sysDot"/>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a:xfrm>
            <a:off x="0" y="0"/>
            <a:ext cx="9144000" cy="1143000"/>
          </a:xfrm>
          <a:noFill/>
          <a:ln/>
        </p:spPr>
        <p:txBody>
          <a:bodyPr/>
          <a:lstStyle/>
          <a:p>
            <a:r>
              <a:rPr lang="en-US" sz="3200"/>
              <a:t>USC + Transitional Probabilities</a:t>
            </a:r>
          </a:p>
        </p:txBody>
      </p:sp>
      <p:sp>
        <p:nvSpPr>
          <p:cNvPr id="1149955" name="Text Box 3"/>
          <p:cNvSpPr txBox="1">
            <a:spLocks noChangeArrowheads="1"/>
          </p:cNvSpPr>
          <p:nvPr/>
        </p:nvSpPr>
        <p:spPr bwMode="auto">
          <a:xfrm>
            <a:off x="304800" y="2971800"/>
            <a:ext cx="8458200" cy="2436813"/>
          </a:xfrm>
          <a:prstGeom prst="rect">
            <a:avLst/>
          </a:prstGeom>
          <a:noFill/>
          <a:ln w="9525">
            <a:noFill/>
            <a:miter lim="800000"/>
            <a:headEnd/>
            <a:tailEnd/>
          </a:ln>
        </p:spPr>
        <p:txBody>
          <a:bodyPr>
            <a:prstTxWarp prst="textNoShape">
              <a:avLst/>
            </a:prstTxWarp>
            <a:spAutoFit/>
          </a:bodyPr>
          <a:lstStyle/>
          <a:p>
            <a:r>
              <a:rPr lang="en-US" sz="2200" b="0"/>
              <a:t>A learner relying on transitional probability </a:t>
            </a:r>
            <a:r>
              <a:rPr lang="en-US" sz="2200" b="0">
                <a:solidFill>
                  <a:schemeClr val="folHlink"/>
                </a:solidFill>
              </a:rPr>
              <a:t>but who also has knowledge of the Unique Stress Constraint</a:t>
            </a:r>
            <a:r>
              <a:rPr lang="en-US" sz="2200" b="0"/>
              <a:t> does a much better job at segmenting words such as those in child-directed English.</a:t>
            </a:r>
          </a:p>
          <a:p>
            <a:endParaRPr lang="en-US" sz="2200" b="0"/>
          </a:p>
          <a:p>
            <a:r>
              <a:rPr lang="en-US" sz="2200" b="0"/>
              <a:t>Only about 25% of the words posited by the transitional probability learner are not actually words (73.5% precision) and about 30% of the actual words are not extracted (71.2% recall).</a:t>
            </a:r>
          </a:p>
        </p:txBody>
      </p:sp>
      <p:sp>
        <p:nvSpPr>
          <p:cNvPr id="1149956" name="Text Box 4"/>
          <p:cNvSpPr txBox="1">
            <a:spLocks noChangeArrowheads="1"/>
          </p:cNvSpPr>
          <p:nvPr/>
        </p:nvSpPr>
        <p:spPr bwMode="auto">
          <a:xfrm>
            <a:off x="457200" y="1219200"/>
            <a:ext cx="8458200" cy="118745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Precision: 73.5%</a:t>
            </a:r>
          </a:p>
          <a:p>
            <a:endParaRPr lang="en-US" b="0">
              <a:solidFill>
                <a:schemeClr val="folHlink"/>
              </a:solidFill>
            </a:endParaRPr>
          </a:p>
          <a:p>
            <a:r>
              <a:rPr lang="en-US" b="0">
                <a:solidFill>
                  <a:schemeClr val="folHlink"/>
                </a:solidFill>
              </a:rPr>
              <a:t>Recall: 71.2%</a:t>
            </a:r>
          </a:p>
        </p:txBody>
      </p:sp>
      <p:pic>
        <p:nvPicPr>
          <p:cNvPr id="1149957" name="Picture 5"/>
          <p:cNvPicPr>
            <a:picLocks noChangeAspect="1" noChangeArrowheads="1"/>
          </p:cNvPicPr>
          <p:nvPr/>
        </p:nvPicPr>
        <p:blipFill>
          <a:blip r:embed="rId3"/>
          <a:srcRect/>
          <a:stretch>
            <a:fillRect/>
          </a:stretch>
        </p:blipFill>
        <p:spPr bwMode="auto">
          <a:xfrm>
            <a:off x="3886200" y="990600"/>
            <a:ext cx="17399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a:xfrm>
            <a:off x="0" y="0"/>
            <a:ext cx="9144000" cy="1143000"/>
          </a:xfrm>
          <a:noFill/>
          <a:ln/>
        </p:spPr>
        <p:txBody>
          <a:bodyPr/>
          <a:lstStyle/>
          <a:p>
            <a:r>
              <a:rPr lang="en-US" sz="3200"/>
              <a:t>Another Strategy</a:t>
            </a:r>
          </a:p>
        </p:txBody>
      </p:sp>
      <p:sp>
        <p:nvSpPr>
          <p:cNvPr id="1152003" name="Text Box 3"/>
          <p:cNvSpPr txBox="1">
            <a:spLocks noChangeArrowheads="1"/>
          </p:cNvSpPr>
          <p:nvPr/>
        </p:nvSpPr>
        <p:spPr bwMode="auto">
          <a:xfrm>
            <a:off x="457200" y="1219200"/>
            <a:ext cx="8458200" cy="822325"/>
          </a:xfrm>
          <a:prstGeom prst="rect">
            <a:avLst/>
          </a:prstGeom>
          <a:noFill/>
          <a:ln w="9525">
            <a:noFill/>
            <a:miter lim="800000"/>
            <a:headEnd/>
            <a:tailEnd/>
          </a:ln>
        </p:spPr>
        <p:txBody>
          <a:bodyPr>
            <a:prstTxWarp prst="textNoShape">
              <a:avLst/>
            </a:prstTxWarp>
            <a:spAutoFit/>
          </a:bodyPr>
          <a:lstStyle/>
          <a:p>
            <a:r>
              <a:rPr lang="en-US" b="0">
                <a:solidFill>
                  <a:schemeClr val="tx2"/>
                </a:solidFill>
              </a:rPr>
              <a:t>Using words you recognize to help you figure out words you don’t recognize</a:t>
            </a:r>
            <a:endParaRPr lang="en-US" b="0">
              <a:solidFill>
                <a:srgbClr val="C29EF1"/>
              </a:solidFill>
            </a:endParaRPr>
          </a:p>
        </p:txBody>
      </p:sp>
      <p:pic>
        <p:nvPicPr>
          <p:cNvPr id="1152004" name="Picture 4"/>
          <p:cNvPicPr>
            <a:picLocks noChangeAspect="1" noChangeArrowheads="1"/>
          </p:cNvPicPr>
          <p:nvPr/>
        </p:nvPicPr>
        <p:blipFill>
          <a:blip r:embed="rId3"/>
          <a:srcRect/>
          <a:stretch>
            <a:fillRect/>
          </a:stretch>
        </p:blipFill>
        <p:spPr bwMode="auto">
          <a:xfrm>
            <a:off x="914400" y="3200400"/>
            <a:ext cx="3740150" cy="2470150"/>
          </a:xfrm>
          <a:prstGeom prst="rect">
            <a:avLst/>
          </a:prstGeom>
          <a:noFill/>
        </p:spPr>
      </p:pic>
      <p:pic>
        <p:nvPicPr>
          <p:cNvPr id="1152005" name="Picture 5"/>
          <p:cNvPicPr>
            <a:picLocks noChangeAspect="1" noChangeArrowheads="1"/>
          </p:cNvPicPr>
          <p:nvPr/>
        </p:nvPicPr>
        <p:blipFill>
          <a:blip r:embed="rId4"/>
          <a:srcRect/>
          <a:stretch>
            <a:fillRect/>
          </a:stretch>
        </p:blipFill>
        <p:spPr bwMode="auto">
          <a:xfrm>
            <a:off x="4938713" y="3198813"/>
            <a:ext cx="3541712" cy="245268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0" y="0"/>
            <a:ext cx="9144000" cy="1143000"/>
          </a:xfrm>
          <a:noFill/>
          <a:ln/>
        </p:spPr>
        <p:txBody>
          <a:bodyPr/>
          <a:lstStyle/>
          <a:p>
            <a:r>
              <a:rPr lang="en-US" sz="3200"/>
              <a:t>Another Strategy: Algebraic Learning</a:t>
            </a:r>
          </a:p>
        </p:txBody>
      </p:sp>
      <p:sp>
        <p:nvSpPr>
          <p:cNvPr id="1154051" name="Text Box 3"/>
          <p:cNvSpPr txBox="1">
            <a:spLocks noChangeArrowheads="1"/>
          </p:cNvSpPr>
          <p:nvPr/>
        </p:nvSpPr>
        <p:spPr bwMode="auto">
          <a:xfrm>
            <a:off x="304800" y="1905000"/>
            <a:ext cx="8458200" cy="1766888"/>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Subtraction</a:t>
            </a:r>
            <a:r>
              <a:rPr lang="en-US" sz="2200" b="0"/>
              <a:t> process of figuring out unknown words.</a:t>
            </a:r>
          </a:p>
          <a:p>
            <a:endParaRPr lang="en-US" sz="2200" b="0"/>
          </a:p>
          <a:p>
            <a:r>
              <a:rPr lang="en-US" sz="2200" b="0"/>
              <a:t>“Look, honey - it’s a </a:t>
            </a:r>
            <a:r>
              <a:rPr lang="en-US" sz="2200" b="0">
                <a:solidFill>
                  <a:schemeClr val="tx2"/>
                </a:solidFill>
              </a:rPr>
              <a:t>big goblin</a:t>
            </a:r>
            <a:r>
              <a:rPr lang="en-US" sz="2200" b="0"/>
              <a:t>!”</a:t>
            </a:r>
          </a:p>
          <a:p>
            <a:endParaRPr lang="en-US" sz="2200" b="0"/>
          </a:p>
          <a:p>
            <a:endParaRPr lang="en-US" sz="2200" b="0"/>
          </a:p>
        </p:txBody>
      </p:sp>
      <p:sp>
        <p:nvSpPr>
          <p:cNvPr id="1154052" name="Text Box 4"/>
          <p:cNvSpPr txBox="1">
            <a:spLocks noChangeArrowheads="1"/>
          </p:cNvSpPr>
          <p:nvPr/>
        </p:nvSpPr>
        <p:spPr bwMode="auto">
          <a:xfrm>
            <a:off x="457200" y="1219200"/>
            <a:ext cx="84582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Algebraic Learning (Gambell &amp; Yang (2003))</a:t>
            </a:r>
          </a:p>
        </p:txBody>
      </p:sp>
      <p:pic>
        <p:nvPicPr>
          <p:cNvPr id="1154053" name="Picture 5"/>
          <p:cNvPicPr>
            <a:picLocks noChangeAspect="1" noChangeArrowheads="1"/>
          </p:cNvPicPr>
          <p:nvPr/>
        </p:nvPicPr>
        <p:blipFill>
          <a:blip r:embed="rId3"/>
          <a:srcRect/>
          <a:stretch>
            <a:fillRect/>
          </a:stretch>
        </p:blipFill>
        <p:spPr bwMode="auto">
          <a:xfrm>
            <a:off x="5943600" y="2514600"/>
            <a:ext cx="1739900" cy="2540000"/>
          </a:xfrm>
          <a:prstGeom prst="rect">
            <a:avLst/>
          </a:prstGeom>
          <a:noFill/>
          <a:ln w="9525">
            <a:noFill/>
            <a:miter lim="800000"/>
            <a:headEnd/>
            <a:tailEnd/>
          </a:ln>
          <a:effectLst/>
        </p:spPr>
      </p:pic>
      <p:pic>
        <p:nvPicPr>
          <p:cNvPr id="1154055" name="Picture 7"/>
          <p:cNvPicPr>
            <a:picLocks noChangeAspect="1" noChangeArrowheads="1"/>
          </p:cNvPicPr>
          <p:nvPr/>
        </p:nvPicPr>
        <p:blipFill>
          <a:blip r:embed="rId4"/>
          <a:srcRect/>
          <a:stretch>
            <a:fillRect/>
          </a:stretch>
        </p:blipFill>
        <p:spPr bwMode="auto">
          <a:xfrm>
            <a:off x="304800" y="4343400"/>
            <a:ext cx="1135063" cy="1143000"/>
          </a:xfrm>
          <a:prstGeom prst="rect">
            <a:avLst/>
          </a:prstGeom>
          <a:noFill/>
          <a:ln w="9525">
            <a:noFill/>
            <a:miter lim="800000"/>
            <a:headEnd/>
            <a:tailEnd/>
          </a:ln>
          <a:effectLst/>
        </p:spPr>
      </p:pic>
      <p:sp>
        <p:nvSpPr>
          <p:cNvPr id="1154056" name="Text Box 8"/>
          <p:cNvSpPr txBox="1">
            <a:spLocks noChangeArrowheads="1"/>
          </p:cNvSpPr>
          <p:nvPr/>
        </p:nvSpPr>
        <p:spPr bwMode="auto">
          <a:xfrm>
            <a:off x="1600200" y="4419600"/>
            <a:ext cx="4114800" cy="457200"/>
          </a:xfrm>
          <a:prstGeom prst="rect">
            <a:avLst/>
          </a:prstGeom>
          <a:noFill/>
          <a:ln w="9525">
            <a:noFill/>
            <a:miter lim="800000"/>
            <a:headEnd/>
            <a:tailEnd/>
          </a:ln>
        </p:spPr>
        <p:txBody>
          <a:bodyPr>
            <a:prstTxWarp prst="textNoShape">
              <a:avLst/>
            </a:prstTxWarp>
            <a:spAutoFit/>
          </a:bodyPr>
          <a:lstStyle/>
          <a:p>
            <a:r>
              <a:rPr lang="en-US" b="0" dirty="0" smtClean="0"/>
              <a:t>        = </a:t>
            </a:r>
            <a:r>
              <a:rPr lang="en-US" b="0" dirty="0"/>
              <a:t>big (familiar word)</a:t>
            </a:r>
          </a:p>
        </p:txBody>
      </p:sp>
      <p:sp>
        <p:nvSpPr>
          <p:cNvPr id="1154058" name="Line 10"/>
          <p:cNvSpPr>
            <a:spLocks noChangeShapeType="1"/>
          </p:cNvSpPr>
          <p:nvPr/>
        </p:nvSpPr>
        <p:spPr bwMode="auto">
          <a:xfrm>
            <a:off x="1524000" y="6019800"/>
            <a:ext cx="1828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154060" name="Text Box 12"/>
          <p:cNvSpPr txBox="1">
            <a:spLocks noChangeArrowheads="1"/>
          </p:cNvSpPr>
          <p:nvPr/>
        </p:nvSpPr>
        <p:spPr bwMode="auto">
          <a:xfrm>
            <a:off x="3352800" y="6172200"/>
            <a:ext cx="4114800" cy="457200"/>
          </a:xfrm>
          <a:prstGeom prst="rect">
            <a:avLst/>
          </a:prstGeom>
          <a:noFill/>
          <a:ln w="9525">
            <a:noFill/>
            <a:miter lim="800000"/>
            <a:headEnd/>
            <a:tailEnd/>
          </a:ln>
        </p:spPr>
        <p:txBody>
          <a:bodyPr>
            <a:prstTxWarp prst="textNoShape">
              <a:avLst/>
            </a:prstTxWarp>
            <a:spAutoFit/>
          </a:bodyPr>
          <a:lstStyle/>
          <a:p>
            <a:r>
              <a:rPr lang="en-US" b="0"/>
              <a:t>= (new word)</a:t>
            </a:r>
            <a:endParaRPr lang="en-US" b="0">
              <a:solidFill>
                <a:schemeClr val="tx2"/>
              </a:solidFill>
            </a:endParaRPr>
          </a:p>
        </p:txBody>
      </p:sp>
      <p:pic>
        <p:nvPicPr>
          <p:cNvPr id="16" name="Picture 15"/>
          <p:cNvPicPr>
            <a:picLocks noChangeAspect="1"/>
          </p:cNvPicPr>
          <p:nvPr/>
        </p:nvPicPr>
        <p:blipFill>
          <a:blip r:embed="rId5"/>
          <a:stretch>
            <a:fillRect/>
          </a:stretch>
        </p:blipFill>
        <p:spPr>
          <a:xfrm>
            <a:off x="2895600" y="3048000"/>
            <a:ext cx="1397000" cy="417582"/>
          </a:xfrm>
          <a:prstGeom prst="rect">
            <a:avLst/>
          </a:prstGeom>
        </p:spPr>
      </p:pic>
      <p:pic>
        <p:nvPicPr>
          <p:cNvPr id="17" name="Picture 16"/>
          <p:cNvPicPr>
            <a:picLocks noChangeAspect="1"/>
          </p:cNvPicPr>
          <p:nvPr/>
        </p:nvPicPr>
        <p:blipFill>
          <a:blip r:embed="rId6"/>
          <a:stretch>
            <a:fillRect/>
          </a:stretch>
        </p:blipFill>
        <p:spPr>
          <a:xfrm>
            <a:off x="1752600" y="4495800"/>
            <a:ext cx="516467" cy="457200"/>
          </a:xfrm>
          <a:prstGeom prst="rect">
            <a:avLst/>
          </a:prstGeom>
        </p:spPr>
      </p:pic>
      <p:pic>
        <p:nvPicPr>
          <p:cNvPr id="18" name="Picture 17"/>
          <p:cNvPicPr>
            <a:picLocks noChangeAspect="1"/>
          </p:cNvPicPr>
          <p:nvPr/>
        </p:nvPicPr>
        <p:blipFill>
          <a:blip r:embed="rId5"/>
          <a:stretch>
            <a:fillRect/>
          </a:stretch>
        </p:blipFill>
        <p:spPr>
          <a:xfrm>
            <a:off x="1752599" y="5029200"/>
            <a:ext cx="1651923" cy="493782"/>
          </a:xfrm>
          <a:prstGeom prst="rect">
            <a:avLst/>
          </a:prstGeom>
        </p:spPr>
      </p:pic>
      <p:pic>
        <p:nvPicPr>
          <p:cNvPr id="19" name="Picture 18"/>
          <p:cNvPicPr>
            <a:picLocks noChangeAspect="1"/>
          </p:cNvPicPr>
          <p:nvPr/>
        </p:nvPicPr>
        <p:blipFill>
          <a:blip r:embed="rId6"/>
          <a:stretch>
            <a:fillRect/>
          </a:stretch>
        </p:blipFill>
        <p:spPr>
          <a:xfrm>
            <a:off x="1752600" y="5562600"/>
            <a:ext cx="516467" cy="457200"/>
          </a:xfrm>
          <a:prstGeom prst="rect">
            <a:avLst/>
          </a:prstGeom>
        </p:spPr>
      </p:pic>
      <p:pic>
        <p:nvPicPr>
          <p:cNvPr id="20" name="Picture 19"/>
          <p:cNvPicPr>
            <a:picLocks noChangeAspect="1"/>
          </p:cNvPicPr>
          <p:nvPr/>
        </p:nvPicPr>
        <p:blipFill>
          <a:blip r:embed="rId7"/>
          <a:stretch>
            <a:fillRect/>
          </a:stretch>
        </p:blipFill>
        <p:spPr>
          <a:xfrm>
            <a:off x="2276122" y="6096000"/>
            <a:ext cx="1054806" cy="4953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a:xfrm>
            <a:off x="0" y="0"/>
            <a:ext cx="9144000" cy="1143000"/>
          </a:xfrm>
          <a:noFill/>
          <a:ln/>
        </p:spPr>
        <p:txBody>
          <a:bodyPr/>
          <a:lstStyle/>
          <a:p>
            <a:r>
              <a:rPr lang="en-US" sz="3200"/>
              <a:t>Evidence of Algebraic Learning in Children</a:t>
            </a:r>
          </a:p>
        </p:txBody>
      </p:sp>
      <p:sp>
        <p:nvSpPr>
          <p:cNvPr id="1156099" name="Text Box 3"/>
          <p:cNvSpPr txBox="1">
            <a:spLocks noChangeArrowheads="1"/>
          </p:cNvSpPr>
          <p:nvPr/>
        </p:nvSpPr>
        <p:spPr bwMode="auto">
          <a:xfrm>
            <a:off x="228600" y="1447800"/>
            <a:ext cx="8458200" cy="4111625"/>
          </a:xfrm>
          <a:prstGeom prst="rect">
            <a:avLst/>
          </a:prstGeom>
          <a:noFill/>
          <a:ln w="9525">
            <a:noFill/>
            <a:miter lim="800000"/>
            <a:headEnd/>
            <a:tailEnd/>
          </a:ln>
        </p:spPr>
        <p:txBody>
          <a:bodyPr>
            <a:prstTxWarp prst="textNoShape">
              <a:avLst/>
            </a:prstTxWarp>
            <a:spAutoFit/>
          </a:bodyPr>
          <a:lstStyle/>
          <a:p>
            <a:r>
              <a:rPr lang="en-US" sz="2200" b="0"/>
              <a:t>“Behave yourself!”   </a:t>
            </a:r>
          </a:p>
          <a:p>
            <a:r>
              <a:rPr lang="en-US" sz="2200" b="0"/>
              <a:t>“I was have!”</a:t>
            </a:r>
          </a:p>
          <a:p>
            <a:r>
              <a:rPr lang="en-US" sz="2200" b="0"/>
              <a:t>(</a:t>
            </a:r>
            <a:r>
              <a:rPr lang="en-US" sz="2200" b="0">
                <a:solidFill>
                  <a:schemeClr val="tx2"/>
                </a:solidFill>
              </a:rPr>
              <a:t>be-have = be + have</a:t>
            </a:r>
            <a:r>
              <a:rPr lang="en-US" sz="2200" b="0"/>
              <a:t>)</a:t>
            </a:r>
          </a:p>
          <a:p>
            <a:endParaRPr lang="en-US" sz="2200" b="0"/>
          </a:p>
          <a:p>
            <a:r>
              <a:rPr lang="en-US" sz="2200" b="0"/>
              <a:t>	“Was there an adult there?”</a:t>
            </a:r>
          </a:p>
          <a:p>
            <a:r>
              <a:rPr lang="en-US" sz="2200" b="0"/>
              <a:t>	“No, there were two dults.”</a:t>
            </a:r>
          </a:p>
          <a:p>
            <a:r>
              <a:rPr lang="en-US" sz="2200" b="0"/>
              <a:t>	(</a:t>
            </a:r>
            <a:r>
              <a:rPr lang="en-US" sz="2200" b="0">
                <a:solidFill>
                  <a:schemeClr val="tx2"/>
                </a:solidFill>
              </a:rPr>
              <a:t>a-dult = a + dult</a:t>
            </a:r>
            <a:r>
              <a:rPr lang="en-US" sz="2200" b="0"/>
              <a:t>)</a:t>
            </a:r>
          </a:p>
          <a:p>
            <a:endParaRPr lang="en-US" sz="2200" b="0"/>
          </a:p>
          <a:p>
            <a:endParaRPr lang="en-US" sz="2200" b="0"/>
          </a:p>
          <a:p>
            <a:r>
              <a:rPr lang="en-US" sz="2200" b="0"/>
              <a:t>		“Did she have the hiccups?”</a:t>
            </a:r>
          </a:p>
          <a:p>
            <a:r>
              <a:rPr lang="en-US" sz="2200" b="0"/>
              <a:t>		“Yeah, she was hiccing-up.”</a:t>
            </a:r>
          </a:p>
          <a:p>
            <a:r>
              <a:rPr lang="en-US" sz="2200" b="0"/>
              <a:t>		(</a:t>
            </a:r>
            <a:r>
              <a:rPr lang="en-US" sz="2200" b="0">
                <a:solidFill>
                  <a:schemeClr val="tx2"/>
                </a:solidFill>
              </a:rPr>
              <a:t>hicc-up = hicc + up</a:t>
            </a:r>
            <a:r>
              <a:rPr lang="en-US" sz="2200" b="0"/>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1940" name="Rectangle 4"/>
          <p:cNvSpPr>
            <a:spLocks noGrp="1" noChangeArrowheads="1"/>
          </p:cNvSpPr>
          <p:nvPr>
            <p:ph type="title"/>
          </p:nvPr>
        </p:nvSpPr>
        <p:spPr>
          <a:xfrm>
            <a:off x="0" y="0"/>
            <a:ext cx="9144000" cy="1143000"/>
          </a:xfrm>
          <a:noFill/>
          <a:ln/>
        </p:spPr>
        <p:txBody>
          <a:bodyPr/>
          <a:lstStyle/>
          <a:p>
            <a:r>
              <a:rPr lang="en-US" sz="3200"/>
              <a:t>Experimental Evidence of Algebraic Learning</a:t>
            </a:r>
          </a:p>
        </p:txBody>
      </p:sp>
      <p:sp>
        <p:nvSpPr>
          <p:cNvPr id="1191942" name="Text Box 6"/>
          <p:cNvSpPr txBox="1">
            <a:spLocks noChangeArrowheads="1"/>
          </p:cNvSpPr>
          <p:nvPr/>
        </p:nvSpPr>
        <p:spPr bwMode="auto">
          <a:xfrm>
            <a:off x="152400" y="1066800"/>
            <a:ext cx="8305800" cy="5454650"/>
          </a:xfrm>
          <a:prstGeom prst="rect">
            <a:avLst/>
          </a:prstGeom>
          <a:noFill/>
          <a:ln w="9525">
            <a:noFill/>
            <a:miter lim="800000"/>
            <a:headEnd/>
            <a:tailEnd/>
          </a:ln>
        </p:spPr>
        <p:txBody>
          <a:bodyPr>
            <a:prstTxWarp prst="textNoShape">
              <a:avLst/>
            </a:prstTxWarp>
            <a:spAutoFit/>
          </a:bodyPr>
          <a:lstStyle/>
          <a:p>
            <a:r>
              <a:rPr lang="en-US" altLang="ja-JP" b="0"/>
              <a:t>Experimental studies show young infants can use familiar words to segment novel words from their language</a:t>
            </a:r>
          </a:p>
          <a:p>
            <a:endParaRPr lang="en-US" altLang="ja-JP" b="0"/>
          </a:p>
          <a:p>
            <a:pPr>
              <a:buFontTx/>
              <a:buChar char="-"/>
            </a:pPr>
            <a:r>
              <a:rPr lang="en-US" altLang="ja-JP" sz="2000" b="0"/>
              <a:t>Bortfeld, Morgan, Golinkoff, &amp; Rathbun 2005: </a:t>
            </a:r>
          </a:p>
          <a:p>
            <a:pPr lvl="1"/>
            <a:r>
              <a:rPr lang="en-US" altLang="ja-JP" sz="2000" b="0"/>
              <a:t>6-month-old English infants use their own name or </a:t>
            </a:r>
            <a:r>
              <a:rPr lang="en-US" altLang="ja-JP" sz="2000" b="0" i="1"/>
              <a:t>Mommy/Mama</a:t>
            </a:r>
            <a:endParaRPr lang="en-US" altLang="ja-JP" sz="2000" b="0"/>
          </a:p>
          <a:p>
            <a:endParaRPr lang="en-US" altLang="ja-JP" sz="2000" b="0"/>
          </a:p>
          <a:p>
            <a:pPr>
              <a:buFontTx/>
              <a:buChar char="-"/>
            </a:pPr>
            <a:r>
              <a:rPr lang="en-US" altLang="ja-JP" sz="2000" b="0"/>
              <a:t>Hallé, Durand, Bardies, &amp; de Boysson 2008</a:t>
            </a:r>
          </a:p>
          <a:p>
            <a:pPr lvl="1"/>
            <a:r>
              <a:rPr lang="en-US" altLang="ja-JP" sz="2000" b="0"/>
              <a:t>11-month-old French infants use French articles like </a:t>
            </a:r>
            <a:r>
              <a:rPr lang="en-US" altLang="ja-JP" sz="2000" b="0" i="1"/>
              <a:t>le, les, </a:t>
            </a:r>
            <a:r>
              <a:rPr lang="en-US" altLang="ja-JP" sz="2000" b="0"/>
              <a:t>and </a:t>
            </a:r>
            <a:r>
              <a:rPr lang="en-US" altLang="ja-JP" sz="2000" b="0" i="1"/>
              <a:t>la</a:t>
            </a:r>
            <a:endParaRPr lang="en-US" altLang="ja-JP" sz="2000" b="0"/>
          </a:p>
          <a:p>
            <a:endParaRPr lang="en-US" altLang="ja-JP" sz="2000" b="0"/>
          </a:p>
          <a:p>
            <a:pPr>
              <a:buFontTx/>
              <a:buChar char="-"/>
            </a:pPr>
            <a:r>
              <a:rPr lang="en-US" altLang="ja-JP" sz="2000" b="0"/>
              <a:t>Shi, Werker, &amp; Cutler 2006</a:t>
            </a:r>
          </a:p>
          <a:p>
            <a:pPr lvl="1"/>
            <a:r>
              <a:rPr lang="en-US" altLang="ja-JP" sz="2000" b="0"/>
              <a:t>11-month-old English infants use English articles like </a:t>
            </a:r>
            <a:r>
              <a:rPr lang="en-US" altLang="ja-JP" sz="2000" b="0" i="1"/>
              <a:t>her, its, </a:t>
            </a:r>
            <a:r>
              <a:rPr lang="en-US" altLang="ja-JP" sz="2000" b="0"/>
              <a:t>and </a:t>
            </a:r>
            <a:r>
              <a:rPr lang="en-US" altLang="ja-JP" sz="2000" b="0" i="1"/>
              <a:t>the</a:t>
            </a:r>
            <a:endParaRPr lang="en-US" altLang="ja-JP" sz="2000" b="0"/>
          </a:p>
          <a:p>
            <a:endParaRPr lang="en-US" altLang="ja-JP" sz="2000" b="0"/>
          </a:p>
          <a:p>
            <a:pPr>
              <a:buFontTx/>
              <a:buChar char="-"/>
            </a:pPr>
            <a:r>
              <a:rPr lang="en-US" altLang="ja-JP" sz="2000" b="0"/>
              <a:t>Shi, Cutler, Werker, &amp; Cruickshank 2006</a:t>
            </a:r>
          </a:p>
          <a:p>
            <a:pPr lvl="1"/>
            <a:r>
              <a:rPr lang="en-US" altLang="ja-JP" sz="2000" b="0"/>
              <a:t>11-month-old English infants (but not 8-month-old English infants) use the English article </a:t>
            </a:r>
            <a:r>
              <a:rPr lang="en-US" altLang="ja-JP" sz="2000" b="0" i="1"/>
              <a:t>the</a:t>
            </a:r>
            <a:endParaRPr lang="en-US" altLang="ja-JP" sz="2000" b="0"/>
          </a:p>
          <a:p>
            <a:endParaRPr lang="en-US" sz="2000" b="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a:xfrm>
            <a:off x="685800" y="0"/>
            <a:ext cx="7772400" cy="1143000"/>
          </a:xfrm>
          <a:noFill/>
          <a:ln/>
        </p:spPr>
        <p:txBody>
          <a:bodyPr/>
          <a:lstStyle/>
          <a:p>
            <a:r>
              <a:rPr lang="en-US" sz="3200"/>
              <a:t>Recap: Saffran, Aslin, &amp; Newport (1996)</a:t>
            </a:r>
          </a:p>
        </p:txBody>
      </p:sp>
      <p:sp>
        <p:nvSpPr>
          <p:cNvPr id="1086467" name="Text Box 3"/>
          <p:cNvSpPr txBox="1">
            <a:spLocks noChangeArrowheads="1"/>
          </p:cNvSpPr>
          <p:nvPr/>
        </p:nvSpPr>
        <p:spPr bwMode="auto">
          <a:xfrm>
            <a:off x="228600" y="1828800"/>
            <a:ext cx="8763000" cy="3013075"/>
          </a:xfrm>
          <a:prstGeom prst="rect">
            <a:avLst/>
          </a:prstGeom>
          <a:noFill/>
          <a:ln w="9525">
            <a:noFill/>
            <a:miter lim="800000"/>
            <a:headEnd/>
            <a:tailEnd/>
          </a:ln>
        </p:spPr>
        <p:txBody>
          <a:bodyPr>
            <a:prstTxWarp prst="textNoShape">
              <a:avLst/>
            </a:prstTxWarp>
            <a:spAutoFit/>
          </a:bodyPr>
          <a:lstStyle/>
          <a:p>
            <a:pPr>
              <a:spcBef>
                <a:spcPct val="50000"/>
              </a:spcBef>
            </a:pPr>
            <a:r>
              <a:rPr lang="en-US" b="0"/>
              <a:t>Experimental evidence suggests that 8-month-old infants can track statistical information such as the </a:t>
            </a:r>
            <a:r>
              <a:rPr lang="en-US" b="0">
                <a:solidFill>
                  <a:schemeClr val="folHlink"/>
                </a:solidFill>
              </a:rPr>
              <a:t>transitional probability</a:t>
            </a:r>
            <a:r>
              <a:rPr lang="en-US" b="0"/>
              <a:t> between syllables.  This can help them solve the task of word segmentation.</a:t>
            </a:r>
          </a:p>
          <a:p>
            <a:pPr>
              <a:spcBef>
                <a:spcPct val="50000"/>
              </a:spcBef>
            </a:pPr>
            <a:endParaRPr lang="en-US" b="0"/>
          </a:p>
          <a:p>
            <a:pPr>
              <a:spcBef>
                <a:spcPct val="50000"/>
              </a:spcBef>
            </a:pPr>
            <a:r>
              <a:rPr lang="en-US" b="0"/>
              <a:t>Evidence comes from testing children in an artificial language paradigm, with very short exposure time. </a:t>
            </a:r>
          </a:p>
        </p:txBody>
      </p:sp>
      <p:pic>
        <p:nvPicPr>
          <p:cNvPr id="1086468" name="Picture 4"/>
          <p:cNvPicPr>
            <a:picLocks noChangeAspect="1" noChangeArrowheads="1"/>
          </p:cNvPicPr>
          <p:nvPr/>
        </p:nvPicPr>
        <p:blipFill>
          <a:blip r:embed="rId3"/>
          <a:srcRect/>
          <a:stretch>
            <a:fillRect/>
          </a:stretch>
        </p:blipFill>
        <p:spPr bwMode="auto">
          <a:xfrm>
            <a:off x="3276600" y="4876800"/>
            <a:ext cx="2133600" cy="177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8146" name="Rectangle 2"/>
          <p:cNvSpPr>
            <a:spLocks noGrp="1" noChangeArrowheads="1"/>
          </p:cNvSpPr>
          <p:nvPr>
            <p:ph type="title"/>
          </p:nvPr>
        </p:nvSpPr>
        <p:spPr>
          <a:xfrm>
            <a:off x="0" y="0"/>
            <a:ext cx="9144000" cy="1143000"/>
          </a:xfrm>
          <a:noFill/>
          <a:ln/>
        </p:spPr>
        <p:txBody>
          <a:bodyPr/>
          <a:lstStyle/>
          <a:p>
            <a:r>
              <a:rPr lang="en-US" sz="3200"/>
              <a:t>Using Algebraic Learning + USC</a:t>
            </a:r>
          </a:p>
        </p:txBody>
      </p:sp>
      <p:sp>
        <p:nvSpPr>
          <p:cNvPr id="1158147" name="Text Box 3"/>
          <p:cNvSpPr txBox="1">
            <a:spLocks noChangeArrowheads="1"/>
          </p:cNvSpPr>
          <p:nvPr/>
        </p:nvSpPr>
        <p:spPr bwMode="auto">
          <a:xfrm>
            <a:off x="838200" y="2286000"/>
            <a:ext cx="69342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WeakSyl</a:t>
            </a:r>
            <a:r>
              <a:rPr lang="en-US" b="0">
                <a:solidFill>
                  <a:schemeClr val="folHlink"/>
                </a:solidFill>
              </a:rPr>
              <a:t>    StrongSyl</a:t>
            </a:r>
            <a:r>
              <a:rPr lang="en-US" b="0">
                <a:solidFill>
                  <a:schemeClr val="tx2"/>
                </a:solidFill>
              </a:rPr>
              <a:t>   </a:t>
            </a:r>
            <a:r>
              <a:rPr lang="en-US" b="0">
                <a:solidFill>
                  <a:schemeClr val="folHlink"/>
                </a:solidFill>
              </a:rPr>
              <a:t>StrongSyl</a:t>
            </a:r>
            <a:r>
              <a:rPr lang="en-US" b="0">
                <a:solidFill>
                  <a:schemeClr val="tx2"/>
                </a:solidFill>
              </a:rPr>
              <a:t>    </a:t>
            </a:r>
            <a:r>
              <a:rPr lang="en-US" b="0">
                <a:solidFill>
                  <a:schemeClr val="folHlink"/>
                </a:solidFill>
              </a:rPr>
              <a:t>StrongSyl</a:t>
            </a:r>
          </a:p>
        </p:txBody>
      </p:sp>
      <p:sp>
        <p:nvSpPr>
          <p:cNvPr id="1158148" name="Text Box 4"/>
          <p:cNvSpPr txBox="1">
            <a:spLocks noChangeArrowheads="1"/>
          </p:cNvSpPr>
          <p:nvPr/>
        </p:nvSpPr>
        <p:spPr bwMode="auto">
          <a:xfrm>
            <a:off x="685800" y="2743200"/>
            <a:ext cx="72390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     </a:t>
            </a:r>
            <a:r>
              <a:rPr lang="en-US" b="0">
                <a:solidFill>
                  <a:schemeClr val="tx2"/>
                </a:solidFill>
              </a:rPr>
              <a:t>the</a:t>
            </a:r>
            <a:r>
              <a:rPr lang="en-US" b="0">
                <a:solidFill>
                  <a:schemeClr val="folHlink"/>
                </a:solidFill>
              </a:rPr>
              <a:t>       </a:t>
            </a:r>
            <a:r>
              <a:rPr lang="en-US" b="0">
                <a:solidFill>
                  <a:schemeClr val="tx2"/>
                </a:solidFill>
              </a:rPr>
              <a:t>      </a:t>
            </a:r>
            <a:r>
              <a:rPr lang="en-US" b="0">
                <a:solidFill>
                  <a:schemeClr val="folHlink"/>
                </a:solidFill>
              </a:rPr>
              <a:t>big</a:t>
            </a:r>
            <a:r>
              <a:rPr lang="en-US" b="0">
                <a:solidFill>
                  <a:schemeClr val="tx2"/>
                </a:solidFill>
              </a:rPr>
              <a:t>            </a:t>
            </a:r>
            <a:r>
              <a:rPr lang="en-US" b="0">
                <a:solidFill>
                  <a:schemeClr val="folHlink"/>
                </a:solidFill>
              </a:rPr>
              <a:t>bad</a:t>
            </a:r>
            <a:r>
              <a:rPr lang="en-US" b="0">
                <a:solidFill>
                  <a:schemeClr val="tx2"/>
                </a:solidFill>
              </a:rPr>
              <a:t>              </a:t>
            </a:r>
            <a:r>
              <a:rPr lang="en-US" b="0">
                <a:solidFill>
                  <a:schemeClr val="folHlink"/>
                </a:solidFill>
              </a:rPr>
              <a:t>wolf</a:t>
            </a:r>
          </a:p>
        </p:txBody>
      </p:sp>
      <p:sp>
        <p:nvSpPr>
          <p:cNvPr id="1158149" name="Text Box 5"/>
          <p:cNvSpPr txBox="1">
            <a:spLocks noChangeArrowheads="1"/>
          </p:cNvSpPr>
          <p:nvPr/>
        </p:nvSpPr>
        <p:spPr bwMode="auto">
          <a:xfrm>
            <a:off x="2590800" y="3810000"/>
            <a:ext cx="3200400" cy="457200"/>
          </a:xfrm>
          <a:prstGeom prst="rect">
            <a:avLst/>
          </a:prstGeom>
          <a:noFill/>
          <a:ln w="9525">
            <a:noFill/>
            <a:miter lim="800000"/>
            <a:headEnd/>
            <a:tailEnd/>
          </a:ln>
        </p:spPr>
        <p:txBody>
          <a:bodyPr>
            <a:prstTxWarp prst="textNoShape">
              <a:avLst/>
            </a:prstTxWarp>
            <a:spAutoFit/>
          </a:bodyPr>
          <a:lstStyle/>
          <a:p>
            <a:r>
              <a:rPr lang="en-US" b="0"/>
              <a:t>“the big bad wolf”</a:t>
            </a:r>
          </a:p>
        </p:txBody>
      </p:sp>
      <p:pic>
        <p:nvPicPr>
          <p:cNvPr id="9" name="Picture 8"/>
          <p:cNvPicPr>
            <a:picLocks noChangeAspect="1"/>
          </p:cNvPicPr>
          <p:nvPr/>
        </p:nvPicPr>
        <p:blipFill>
          <a:blip r:embed="rId3"/>
          <a:stretch>
            <a:fillRect/>
          </a:stretch>
        </p:blipFill>
        <p:spPr>
          <a:xfrm>
            <a:off x="1066800" y="3200400"/>
            <a:ext cx="5795771" cy="57612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0194" name="Rectangle 2"/>
          <p:cNvSpPr>
            <a:spLocks noGrp="1" noChangeArrowheads="1"/>
          </p:cNvSpPr>
          <p:nvPr>
            <p:ph type="title"/>
          </p:nvPr>
        </p:nvSpPr>
        <p:spPr>
          <a:xfrm>
            <a:off x="0" y="0"/>
            <a:ext cx="9144000" cy="1143000"/>
          </a:xfrm>
          <a:noFill/>
          <a:ln/>
        </p:spPr>
        <p:txBody>
          <a:bodyPr/>
          <a:lstStyle/>
          <a:p>
            <a:r>
              <a:rPr lang="en-US" sz="3200"/>
              <a:t>Using Algebraic Learning + USC</a:t>
            </a:r>
          </a:p>
        </p:txBody>
      </p:sp>
      <p:sp>
        <p:nvSpPr>
          <p:cNvPr id="1160195" name="Text Box 3"/>
          <p:cNvSpPr txBox="1">
            <a:spLocks noChangeArrowheads="1"/>
          </p:cNvSpPr>
          <p:nvPr/>
        </p:nvSpPr>
        <p:spPr bwMode="auto">
          <a:xfrm>
            <a:off x="838200" y="2286000"/>
            <a:ext cx="69342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WeakSyl</a:t>
            </a:r>
            <a:r>
              <a:rPr lang="en-US" b="0">
                <a:solidFill>
                  <a:schemeClr val="folHlink"/>
                </a:solidFill>
              </a:rPr>
              <a:t>    StrongSyl</a:t>
            </a:r>
            <a:r>
              <a:rPr lang="en-US" b="0">
                <a:solidFill>
                  <a:schemeClr val="tx2"/>
                </a:solidFill>
              </a:rPr>
              <a:t>   </a:t>
            </a:r>
            <a:r>
              <a:rPr lang="en-US" b="0">
                <a:solidFill>
                  <a:schemeClr val="folHlink"/>
                </a:solidFill>
              </a:rPr>
              <a:t>StrongSyl</a:t>
            </a:r>
            <a:r>
              <a:rPr lang="en-US" b="0">
                <a:solidFill>
                  <a:schemeClr val="tx2"/>
                </a:solidFill>
              </a:rPr>
              <a:t>    </a:t>
            </a:r>
            <a:r>
              <a:rPr lang="en-US" b="0">
                <a:solidFill>
                  <a:schemeClr val="folHlink"/>
                </a:solidFill>
              </a:rPr>
              <a:t>StrongSyl</a:t>
            </a:r>
          </a:p>
        </p:txBody>
      </p:sp>
      <p:sp>
        <p:nvSpPr>
          <p:cNvPr id="1160196" name="Text Box 4"/>
          <p:cNvSpPr txBox="1">
            <a:spLocks noChangeArrowheads="1"/>
          </p:cNvSpPr>
          <p:nvPr/>
        </p:nvSpPr>
        <p:spPr bwMode="auto">
          <a:xfrm>
            <a:off x="685800" y="2743200"/>
            <a:ext cx="72390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     </a:t>
            </a:r>
            <a:r>
              <a:rPr lang="en-US" b="0">
                <a:solidFill>
                  <a:schemeClr val="tx2"/>
                </a:solidFill>
              </a:rPr>
              <a:t>the</a:t>
            </a:r>
            <a:r>
              <a:rPr lang="en-US" b="0">
                <a:solidFill>
                  <a:schemeClr val="folHlink"/>
                </a:solidFill>
              </a:rPr>
              <a:t>       </a:t>
            </a:r>
            <a:r>
              <a:rPr lang="en-US" b="0">
                <a:solidFill>
                  <a:schemeClr val="tx2"/>
                </a:solidFill>
              </a:rPr>
              <a:t>      </a:t>
            </a:r>
            <a:r>
              <a:rPr lang="en-US" b="0">
                <a:solidFill>
                  <a:schemeClr val="folHlink"/>
                </a:solidFill>
              </a:rPr>
              <a:t>big</a:t>
            </a:r>
            <a:r>
              <a:rPr lang="en-US" b="0">
                <a:solidFill>
                  <a:schemeClr val="tx2"/>
                </a:solidFill>
              </a:rPr>
              <a:t>            </a:t>
            </a:r>
            <a:r>
              <a:rPr lang="en-US" b="0">
                <a:solidFill>
                  <a:schemeClr val="folHlink"/>
                </a:solidFill>
              </a:rPr>
              <a:t>bad</a:t>
            </a:r>
            <a:r>
              <a:rPr lang="en-US" b="0">
                <a:solidFill>
                  <a:schemeClr val="tx2"/>
                </a:solidFill>
              </a:rPr>
              <a:t>              </a:t>
            </a:r>
            <a:r>
              <a:rPr lang="en-US" b="0">
                <a:solidFill>
                  <a:schemeClr val="folHlink"/>
                </a:solidFill>
              </a:rPr>
              <a:t>wolf</a:t>
            </a:r>
          </a:p>
        </p:txBody>
      </p:sp>
      <p:sp>
        <p:nvSpPr>
          <p:cNvPr id="1160197" name="Text Box 5"/>
          <p:cNvSpPr txBox="1">
            <a:spLocks noChangeArrowheads="1"/>
          </p:cNvSpPr>
          <p:nvPr/>
        </p:nvSpPr>
        <p:spPr bwMode="auto">
          <a:xfrm>
            <a:off x="2590800" y="3810000"/>
            <a:ext cx="3200400" cy="457200"/>
          </a:xfrm>
          <a:prstGeom prst="rect">
            <a:avLst/>
          </a:prstGeom>
          <a:noFill/>
          <a:ln w="9525">
            <a:noFill/>
            <a:miter lim="800000"/>
            <a:headEnd/>
            <a:tailEnd/>
          </a:ln>
        </p:spPr>
        <p:txBody>
          <a:bodyPr>
            <a:prstTxWarp prst="textNoShape">
              <a:avLst/>
            </a:prstTxWarp>
            <a:spAutoFit/>
          </a:bodyPr>
          <a:lstStyle/>
          <a:p>
            <a:r>
              <a:rPr lang="en-US" b="0"/>
              <a:t>“the big bad wolf”</a:t>
            </a:r>
          </a:p>
        </p:txBody>
      </p:sp>
      <p:sp>
        <p:nvSpPr>
          <p:cNvPr id="1160199" name="Text Box 7"/>
          <p:cNvSpPr txBox="1">
            <a:spLocks noChangeArrowheads="1"/>
          </p:cNvSpPr>
          <p:nvPr/>
        </p:nvSpPr>
        <p:spPr bwMode="auto">
          <a:xfrm>
            <a:off x="838200" y="1219200"/>
            <a:ext cx="6934200" cy="457200"/>
          </a:xfrm>
          <a:prstGeom prst="rect">
            <a:avLst/>
          </a:prstGeom>
          <a:noFill/>
          <a:ln w="9525">
            <a:noFill/>
            <a:miter lim="800000"/>
            <a:headEnd/>
            <a:tailEnd/>
          </a:ln>
        </p:spPr>
        <p:txBody>
          <a:bodyPr>
            <a:prstTxWarp prst="textNoShape">
              <a:avLst/>
            </a:prstTxWarp>
            <a:spAutoFit/>
          </a:bodyPr>
          <a:lstStyle/>
          <a:p>
            <a:r>
              <a:rPr lang="en-US" b="0"/>
              <a:t>Familiar word: “the” (algebraic learning)</a:t>
            </a:r>
          </a:p>
        </p:txBody>
      </p:sp>
      <p:pic>
        <p:nvPicPr>
          <p:cNvPr id="12" name="Picture 11"/>
          <p:cNvPicPr>
            <a:picLocks noChangeAspect="1"/>
          </p:cNvPicPr>
          <p:nvPr/>
        </p:nvPicPr>
        <p:blipFill>
          <a:blip r:embed="rId2"/>
          <a:stretch>
            <a:fillRect/>
          </a:stretch>
        </p:blipFill>
        <p:spPr>
          <a:xfrm>
            <a:off x="1066800" y="3200400"/>
            <a:ext cx="5795771" cy="576121"/>
          </a:xfrm>
          <a:prstGeom prst="rect">
            <a:avLst/>
          </a:prstGeom>
        </p:spPr>
      </p:pic>
      <p:sp>
        <p:nvSpPr>
          <p:cNvPr id="13" name="Line 9"/>
          <p:cNvSpPr>
            <a:spLocks noChangeShapeType="1"/>
          </p:cNvSpPr>
          <p:nvPr/>
        </p:nvSpPr>
        <p:spPr bwMode="auto">
          <a:xfrm>
            <a:off x="2362200" y="1752600"/>
            <a:ext cx="0" cy="2133600"/>
          </a:xfrm>
          <a:prstGeom prst="line">
            <a:avLst/>
          </a:prstGeom>
          <a:noFill/>
          <a:ln w="63500">
            <a:solidFill>
              <a:schemeClr val="folHlink"/>
            </a:solidFill>
            <a:prstDash val="dash"/>
            <a:round/>
            <a:headEnd/>
            <a:tailEnd/>
          </a:ln>
        </p:spPr>
        <p:txBody>
          <a:bodyPr wrap="none" anchor="ctr">
            <a:prstTxWarp prst="textNoShape">
              <a:avLst/>
            </a:prstTxWarp>
          </a:bodyPr>
          <a:lstStyle/>
          <a:p>
            <a:endParaRPr lang="en-US"/>
          </a:p>
        </p:txBody>
      </p:sp>
      <p:sp>
        <p:nvSpPr>
          <p:cNvPr id="14" name="AutoShape 8"/>
          <p:cNvSpPr>
            <a:spLocks noChangeArrowheads="1"/>
          </p:cNvSpPr>
          <p:nvPr/>
        </p:nvSpPr>
        <p:spPr bwMode="auto">
          <a:xfrm>
            <a:off x="685800" y="2286000"/>
            <a:ext cx="1524000" cy="914400"/>
          </a:xfrm>
          <a:prstGeom prst="roundRect">
            <a:avLst>
              <a:gd name="adj" fmla="val 16667"/>
            </a:avLst>
          </a:prstGeom>
          <a:noFill/>
          <a:ln w="381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a:xfrm>
            <a:off x="0" y="0"/>
            <a:ext cx="9144000" cy="1143000"/>
          </a:xfrm>
          <a:noFill/>
          <a:ln/>
        </p:spPr>
        <p:txBody>
          <a:bodyPr/>
          <a:lstStyle/>
          <a:p>
            <a:r>
              <a:rPr lang="en-US" sz="3200"/>
              <a:t>Using Algebraic Learning + USC</a:t>
            </a:r>
          </a:p>
        </p:txBody>
      </p:sp>
      <p:sp>
        <p:nvSpPr>
          <p:cNvPr id="1161221" name="Text Box 5"/>
          <p:cNvSpPr txBox="1">
            <a:spLocks noChangeArrowheads="1"/>
          </p:cNvSpPr>
          <p:nvPr/>
        </p:nvSpPr>
        <p:spPr bwMode="auto">
          <a:xfrm>
            <a:off x="2590800" y="3810000"/>
            <a:ext cx="3200400" cy="457200"/>
          </a:xfrm>
          <a:prstGeom prst="rect">
            <a:avLst/>
          </a:prstGeom>
          <a:noFill/>
          <a:ln w="9525">
            <a:noFill/>
            <a:miter lim="800000"/>
            <a:headEnd/>
            <a:tailEnd/>
          </a:ln>
        </p:spPr>
        <p:txBody>
          <a:bodyPr>
            <a:prstTxWarp prst="textNoShape">
              <a:avLst/>
            </a:prstTxWarp>
            <a:spAutoFit/>
          </a:bodyPr>
          <a:lstStyle/>
          <a:p>
            <a:r>
              <a:rPr lang="en-US" b="0"/>
              <a:t>“the big bad wolf”</a:t>
            </a:r>
          </a:p>
        </p:txBody>
      </p:sp>
      <p:sp>
        <p:nvSpPr>
          <p:cNvPr id="1161223" name="Text Box 7"/>
          <p:cNvSpPr txBox="1">
            <a:spLocks noChangeArrowheads="1"/>
          </p:cNvSpPr>
          <p:nvPr/>
        </p:nvSpPr>
        <p:spPr bwMode="auto">
          <a:xfrm>
            <a:off x="457200" y="1066800"/>
            <a:ext cx="8458200" cy="457200"/>
          </a:xfrm>
          <a:prstGeom prst="rect">
            <a:avLst/>
          </a:prstGeom>
          <a:noFill/>
          <a:ln w="9525">
            <a:noFill/>
            <a:miter lim="800000"/>
            <a:headEnd/>
            <a:tailEnd/>
          </a:ln>
        </p:spPr>
        <p:txBody>
          <a:bodyPr>
            <a:prstTxWarp prst="textNoShape">
              <a:avLst/>
            </a:prstTxWarp>
            <a:spAutoFit/>
          </a:bodyPr>
          <a:lstStyle/>
          <a:p>
            <a:endParaRPr lang="en-US" b="0"/>
          </a:p>
        </p:txBody>
      </p:sp>
      <p:sp>
        <p:nvSpPr>
          <p:cNvPr id="1161224" name="Text Box 8"/>
          <p:cNvSpPr txBox="1">
            <a:spLocks noChangeArrowheads="1"/>
          </p:cNvSpPr>
          <p:nvPr/>
        </p:nvSpPr>
        <p:spPr bwMode="auto">
          <a:xfrm>
            <a:off x="762000" y="1143000"/>
            <a:ext cx="6858000" cy="457200"/>
          </a:xfrm>
          <a:prstGeom prst="rect">
            <a:avLst/>
          </a:prstGeom>
          <a:noFill/>
          <a:ln w="9525">
            <a:noFill/>
            <a:miter lim="800000"/>
            <a:headEnd/>
            <a:tailEnd/>
          </a:ln>
        </p:spPr>
        <p:txBody>
          <a:bodyPr>
            <a:prstTxWarp prst="textNoShape">
              <a:avLst/>
            </a:prstTxWarp>
            <a:spAutoFit/>
          </a:bodyPr>
          <a:lstStyle/>
          <a:p>
            <a:r>
              <a:rPr lang="en-US" b="0"/>
              <a:t>USC says these must be separate words</a:t>
            </a:r>
          </a:p>
        </p:txBody>
      </p:sp>
      <p:pic>
        <p:nvPicPr>
          <p:cNvPr id="18" name="Picture 17"/>
          <p:cNvPicPr>
            <a:picLocks noChangeAspect="1"/>
          </p:cNvPicPr>
          <p:nvPr/>
        </p:nvPicPr>
        <p:blipFill>
          <a:blip r:embed="rId2"/>
          <a:stretch>
            <a:fillRect/>
          </a:stretch>
        </p:blipFill>
        <p:spPr>
          <a:xfrm>
            <a:off x="1066800" y="3200400"/>
            <a:ext cx="5795771" cy="576121"/>
          </a:xfrm>
          <a:prstGeom prst="rect">
            <a:avLst/>
          </a:prstGeom>
        </p:spPr>
      </p:pic>
      <p:sp>
        <p:nvSpPr>
          <p:cNvPr id="19" name="Line 12"/>
          <p:cNvSpPr>
            <a:spLocks noChangeShapeType="1"/>
          </p:cNvSpPr>
          <p:nvPr/>
        </p:nvSpPr>
        <p:spPr bwMode="auto">
          <a:xfrm>
            <a:off x="2362200" y="1752600"/>
            <a:ext cx="0" cy="2133600"/>
          </a:xfrm>
          <a:prstGeom prst="line">
            <a:avLst/>
          </a:prstGeom>
          <a:noFill/>
          <a:ln w="63500">
            <a:solidFill>
              <a:schemeClr val="folHlink"/>
            </a:solidFill>
            <a:prstDash val="dash"/>
            <a:round/>
            <a:headEnd/>
            <a:tailEnd/>
          </a:ln>
        </p:spPr>
        <p:txBody>
          <a:bodyPr wrap="none" anchor="ctr">
            <a:prstTxWarp prst="textNoShape">
              <a:avLst/>
            </a:prstTxWarp>
          </a:bodyPr>
          <a:lstStyle/>
          <a:p>
            <a:endParaRPr lang="en-US"/>
          </a:p>
        </p:txBody>
      </p:sp>
      <p:sp>
        <p:nvSpPr>
          <p:cNvPr id="20" name="Line 13"/>
          <p:cNvSpPr>
            <a:spLocks noChangeShapeType="1"/>
          </p:cNvSpPr>
          <p:nvPr/>
        </p:nvSpPr>
        <p:spPr bwMode="auto">
          <a:xfrm>
            <a:off x="3962400" y="1752600"/>
            <a:ext cx="0" cy="2133600"/>
          </a:xfrm>
          <a:prstGeom prst="line">
            <a:avLst/>
          </a:prstGeom>
          <a:noFill/>
          <a:ln w="63500">
            <a:solidFill>
              <a:schemeClr val="folHlink"/>
            </a:solidFill>
            <a:prstDash val="dash"/>
            <a:round/>
            <a:headEnd/>
            <a:tailEnd/>
          </a:ln>
        </p:spPr>
        <p:txBody>
          <a:bodyPr wrap="none" anchor="ctr">
            <a:prstTxWarp prst="textNoShape">
              <a:avLst/>
            </a:prstTxWarp>
          </a:bodyPr>
          <a:lstStyle/>
          <a:p>
            <a:endParaRPr lang="en-US"/>
          </a:p>
        </p:txBody>
      </p:sp>
      <p:sp>
        <p:nvSpPr>
          <p:cNvPr id="21" name="Line 14"/>
          <p:cNvSpPr>
            <a:spLocks noChangeShapeType="1"/>
          </p:cNvSpPr>
          <p:nvPr/>
        </p:nvSpPr>
        <p:spPr bwMode="auto">
          <a:xfrm>
            <a:off x="5562600" y="1752600"/>
            <a:ext cx="0" cy="2133600"/>
          </a:xfrm>
          <a:prstGeom prst="line">
            <a:avLst/>
          </a:prstGeom>
          <a:noFill/>
          <a:ln w="63500">
            <a:solidFill>
              <a:schemeClr val="folHlink"/>
            </a:solidFill>
            <a:prstDash val="dash"/>
            <a:round/>
            <a:headEnd/>
            <a:tailEnd/>
          </a:ln>
        </p:spPr>
        <p:txBody>
          <a:bodyPr wrap="none" anchor="ctr">
            <a:prstTxWarp prst="textNoShape">
              <a:avLst/>
            </a:prstTxWarp>
          </a:bodyPr>
          <a:lstStyle/>
          <a:p>
            <a:endParaRPr lang="en-US"/>
          </a:p>
        </p:txBody>
      </p:sp>
      <p:sp>
        <p:nvSpPr>
          <p:cNvPr id="22" name="Text Box 3"/>
          <p:cNvSpPr txBox="1">
            <a:spLocks noChangeArrowheads="1"/>
          </p:cNvSpPr>
          <p:nvPr/>
        </p:nvSpPr>
        <p:spPr bwMode="auto">
          <a:xfrm>
            <a:off x="838200" y="2286000"/>
            <a:ext cx="69342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WeakSyl</a:t>
            </a:r>
            <a:r>
              <a:rPr lang="en-US" b="0">
                <a:solidFill>
                  <a:schemeClr val="folHlink"/>
                </a:solidFill>
              </a:rPr>
              <a:t>    StrongSyl</a:t>
            </a:r>
            <a:r>
              <a:rPr lang="en-US" b="0">
                <a:solidFill>
                  <a:schemeClr val="tx2"/>
                </a:solidFill>
              </a:rPr>
              <a:t>   </a:t>
            </a:r>
            <a:r>
              <a:rPr lang="en-US" b="0">
                <a:solidFill>
                  <a:schemeClr val="folHlink"/>
                </a:solidFill>
              </a:rPr>
              <a:t>StrongSyl</a:t>
            </a:r>
            <a:r>
              <a:rPr lang="en-US" b="0">
                <a:solidFill>
                  <a:schemeClr val="tx2"/>
                </a:solidFill>
              </a:rPr>
              <a:t>    </a:t>
            </a:r>
            <a:r>
              <a:rPr lang="en-US" b="0">
                <a:solidFill>
                  <a:schemeClr val="folHlink"/>
                </a:solidFill>
              </a:rPr>
              <a:t>StrongSyl</a:t>
            </a:r>
          </a:p>
        </p:txBody>
      </p:sp>
      <p:sp>
        <p:nvSpPr>
          <p:cNvPr id="23" name="Text Box 4"/>
          <p:cNvSpPr txBox="1">
            <a:spLocks noChangeArrowheads="1"/>
          </p:cNvSpPr>
          <p:nvPr/>
        </p:nvSpPr>
        <p:spPr bwMode="auto">
          <a:xfrm>
            <a:off x="685800" y="2743200"/>
            <a:ext cx="72390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     </a:t>
            </a:r>
            <a:r>
              <a:rPr lang="en-US" b="0">
                <a:solidFill>
                  <a:schemeClr val="tx2"/>
                </a:solidFill>
              </a:rPr>
              <a:t>the</a:t>
            </a:r>
            <a:r>
              <a:rPr lang="en-US" b="0">
                <a:solidFill>
                  <a:schemeClr val="folHlink"/>
                </a:solidFill>
              </a:rPr>
              <a:t>       </a:t>
            </a:r>
            <a:r>
              <a:rPr lang="en-US" b="0">
                <a:solidFill>
                  <a:schemeClr val="tx2"/>
                </a:solidFill>
              </a:rPr>
              <a:t>      </a:t>
            </a:r>
            <a:r>
              <a:rPr lang="en-US" b="0">
                <a:solidFill>
                  <a:schemeClr val="folHlink"/>
                </a:solidFill>
              </a:rPr>
              <a:t>big</a:t>
            </a:r>
            <a:r>
              <a:rPr lang="en-US" b="0">
                <a:solidFill>
                  <a:schemeClr val="tx2"/>
                </a:solidFill>
              </a:rPr>
              <a:t>            </a:t>
            </a:r>
            <a:r>
              <a:rPr lang="en-US" b="0">
                <a:solidFill>
                  <a:schemeClr val="folHlink"/>
                </a:solidFill>
              </a:rPr>
              <a:t>bad</a:t>
            </a:r>
            <a:r>
              <a:rPr lang="en-US" b="0">
                <a:solidFill>
                  <a:schemeClr val="tx2"/>
                </a:solidFill>
              </a:rPr>
              <a:t>              </a:t>
            </a:r>
            <a:r>
              <a:rPr lang="en-US" b="0">
                <a:solidFill>
                  <a:schemeClr val="folHlink"/>
                </a:solidFill>
              </a:rPr>
              <a:t>wolf</a:t>
            </a:r>
          </a:p>
        </p:txBody>
      </p:sp>
      <p:sp>
        <p:nvSpPr>
          <p:cNvPr id="24" name="AutoShape 9"/>
          <p:cNvSpPr>
            <a:spLocks noChangeArrowheads="1"/>
          </p:cNvSpPr>
          <p:nvPr/>
        </p:nvSpPr>
        <p:spPr bwMode="auto">
          <a:xfrm>
            <a:off x="2438400" y="2286000"/>
            <a:ext cx="1447800" cy="914400"/>
          </a:xfrm>
          <a:prstGeom prst="roundRect">
            <a:avLst>
              <a:gd name="adj" fmla="val 16667"/>
            </a:avLst>
          </a:prstGeom>
          <a:noFill/>
          <a:ln w="38100">
            <a:solidFill>
              <a:schemeClr val="tx1"/>
            </a:solidFill>
            <a:round/>
            <a:headEnd/>
            <a:tailEnd/>
          </a:ln>
        </p:spPr>
        <p:txBody>
          <a:bodyPr wrap="none" anchor="ctr">
            <a:prstTxWarp prst="textNoShape">
              <a:avLst/>
            </a:prstTxWarp>
          </a:bodyPr>
          <a:lstStyle/>
          <a:p>
            <a:endParaRPr lang="en-US"/>
          </a:p>
        </p:txBody>
      </p:sp>
      <p:sp>
        <p:nvSpPr>
          <p:cNvPr id="25" name="AutoShape 10"/>
          <p:cNvSpPr>
            <a:spLocks noChangeArrowheads="1"/>
          </p:cNvSpPr>
          <p:nvPr/>
        </p:nvSpPr>
        <p:spPr bwMode="auto">
          <a:xfrm>
            <a:off x="3962400" y="2286000"/>
            <a:ext cx="1524000" cy="914400"/>
          </a:xfrm>
          <a:prstGeom prst="roundRect">
            <a:avLst>
              <a:gd name="adj" fmla="val 16667"/>
            </a:avLst>
          </a:prstGeom>
          <a:noFill/>
          <a:ln w="38100">
            <a:solidFill>
              <a:schemeClr val="tx1"/>
            </a:solidFill>
            <a:round/>
            <a:headEnd/>
            <a:tailEnd/>
          </a:ln>
        </p:spPr>
        <p:txBody>
          <a:bodyPr wrap="none" anchor="ctr">
            <a:prstTxWarp prst="textNoShape">
              <a:avLst/>
            </a:prstTxWarp>
          </a:bodyPr>
          <a:lstStyle/>
          <a:p>
            <a:endParaRPr lang="en-US"/>
          </a:p>
        </p:txBody>
      </p:sp>
      <p:sp>
        <p:nvSpPr>
          <p:cNvPr id="26" name="AutoShape 11"/>
          <p:cNvSpPr>
            <a:spLocks noChangeArrowheads="1"/>
          </p:cNvSpPr>
          <p:nvPr/>
        </p:nvSpPr>
        <p:spPr bwMode="auto">
          <a:xfrm>
            <a:off x="5638800" y="2286000"/>
            <a:ext cx="1524000" cy="914400"/>
          </a:xfrm>
          <a:prstGeom prst="roundRect">
            <a:avLst>
              <a:gd name="adj" fmla="val 16667"/>
            </a:avLst>
          </a:prstGeom>
          <a:noFill/>
          <a:ln w="381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a:xfrm>
            <a:off x="0" y="0"/>
            <a:ext cx="9144000" cy="1143000"/>
          </a:xfrm>
          <a:noFill/>
          <a:ln/>
        </p:spPr>
        <p:txBody>
          <a:bodyPr/>
          <a:lstStyle/>
          <a:p>
            <a:r>
              <a:rPr lang="en-US" sz="3200"/>
              <a:t>Using Algebraic Learning + USC</a:t>
            </a:r>
          </a:p>
        </p:txBody>
      </p:sp>
      <p:sp>
        <p:nvSpPr>
          <p:cNvPr id="1162243" name="Text Box 3"/>
          <p:cNvSpPr txBox="1">
            <a:spLocks noChangeArrowheads="1"/>
          </p:cNvSpPr>
          <p:nvPr/>
        </p:nvSpPr>
        <p:spPr bwMode="auto">
          <a:xfrm>
            <a:off x="838200" y="2286000"/>
            <a:ext cx="6934200" cy="457200"/>
          </a:xfrm>
          <a:prstGeom prst="rect">
            <a:avLst/>
          </a:prstGeom>
          <a:noFill/>
          <a:ln w="9525">
            <a:noFill/>
            <a:miter lim="800000"/>
            <a:headEnd/>
            <a:tailEnd/>
          </a:ln>
        </p:spPr>
        <p:txBody>
          <a:bodyPr>
            <a:prstTxWarp prst="textNoShape">
              <a:avLst/>
            </a:prstTxWarp>
            <a:spAutoFit/>
          </a:bodyPr>
          <a:lstStyle/>
          <a:p>
            <a:r>
              <a:rPr lang="en-US" b="0">
                <a:solidFill>
                  <a:schemeClr val="tx2"/>
                </a:solidFill>
              </a:rPr>
              <a:t>WeakSyl</a:t>
            </a:r>
            <a:r>
              <a:rPr lang="en-US" b="0">
                <a:solidFill>
                  <a:schemeClr val="folHlink"/>
                </a:solidFill>
              </a:rPr>
              <a:t>    StrongSyl</a:t>
            </a:r>
            <a:r>
              <a:rPr lang="en-US" b="0">
                <a:solidFill>
                  <a:schemeClr val="tx2"/>
                </a:solidFill>
              </a:rPr>
              <a:t>   </a:t>
            </a:r>
            <a:r>
              <a:rPr lang="en-US" b="0">
                <a:solidFill>
                  <a:schemeClr val="folHlink"/>
                </a:solidFill>
              </a:rPr>
              <a:t>StrongSyl</a:t>
            </a:r>
            <a:r>
              <a:rPr lang="en-US" b="0">
                <a:solidFill>
                  <a:schemeClr val="tx2"/>
                </a:solidFill>
              </a:rPr>
              <a:t>    </a:t>
            </a:r>
            <a:r>
              <a:rPr lang="en-US" b="0">
                <a:solidFill>
                  <a:schemeClr val="folHlink"/>
                </a:solidFill>
              </a:rPr>
              <a:t>StrongSyl</a:t>
            </a:r>
          </a:p>
        </p:txBody>
      </p:sp>
      <p:sp>
        <p:nvSpPr>
          <p:cNvPr id="1162244" name="Text Box 4"/>
          <p:cNvSpPr txBox="1">
            <a:spLocks noChangeArrowheads="1"/>
          </p:cNvSpPr>
          <p:nvPr/>
        </p:nvSpPr>
        <p:spPr bwMode="auto">
          <a:xfrm>
            <a:off x="685800" y="2743200"/>
            <a:ext cx="7239000" cy="45720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     </a:t>
            </a:r>
            <a:r>
              <a:rPr lang="en-US" b="0">
                <a:solidFill>
                  <a:schemeClr val="tx2"/>
                </a:solidFill>
              </a:rPr>
              <a:t>the</a:t>
            </a:r>
            <a:r>
              <a:rPr lang="en-US" b="0">
                <a:solidFill>
                  <a:schemeClr val="folHlink"/>
                </a:solidFill>
              </a:rPr>
              <a:t>       </a:t>
            </a:r>
            <a:r>
              <a:rPr lang="en-US" b="0">
                <a:solidFill>
                  <a:schemeClr val="tx2"/>
                </a:solidFill>
              </a:rPr>
              <a:t>      </a:t>
            </a:r>
            <a:r>
              <a:rPr lang="en-US" b="0">
                <a:solidFill>
                  <a:schemeClr val="folHlink"/>
                </a:solidFill>
              </a:rPr>
              <a:t>big</a:t>
            </a:r>
            <a:r>
              <a:rPr lang="en-US" b="0">
                <a:solidFill>
                  <a:schemeClr val="tx2"/>
                </a:solidFill>
              </a:rPr>
              <a:t>            </a:t>
            </a:r>
            <a:r>
              <a:rPr lang="en-US" b="0">
                <a:solidFill>
                  <a:schemeClr val="folHlink"/>
                </a:solidFill>
              </a:rPr>
              <a:t>bad</a:t>
            </a:r>
            <a:r>
              <a:rPr lang="en-US" b="0">
                <a:solidFill>
                  <a:schemeClr val="tx2"/>
                </a:solidFill>
              </a:rPr>
              <a:t>              </a:t>
            </a:r>
            <a:r>
              <a:rPr lang="en-US" b="0">
                <a:solidFill>
                  <a:schemeClr val="folHlink"/>
                </a:solidFill>
              </a:rPr>
              <a:t>wolf</a:t>
            </a:r>
          </a:p>
        </p:txBody>
      </p:sp>
      <p:sp>
        <p:nvSpPr>
          <p:cNvPr id="1162245" name="Text Box 5"/>
          <p:cNvSpPr txBox="1">
            <a:spLocks noChangeArrowheads="1"/>
          </p:cNvSpPr>
          <p:nvPr/>
        </p:nvSpPr>
        <p:spPr bwMode="auto">
          <a:xfrm>
            <a:off x="2590800" y="3810000"/>
            <a:ext cx="3200400" cy="457200"/>
          </a:xfrm>
          <a:prstGeom prst="rect">
            <a:avLst/>
          </a:prstGeom>
          <a:noFill/>
          <a:ln w="9525">
            <a:noFill/>
            <a:miter lim="800000"/>
            <a:headEnd/>
            <a:tailEnd/>
          </a:ln>
        </p:spPr>
        <p:txBody>
          <a:bodyPr>
            <a:prstTxWarp prst="textNoShape">
              <a:avLst/>
            </a:prstTxWarp>
            <a:spAutoFit/>
          </a:bodyPr>
          <a:lstStyle/>
          <a:p>
            <a:r>
              <a:rPr lang="en-US" b="0"/>
              <a:t>“the big bad wolf”</a:t>
            </a:r>
          </a:p>
        </p:txBody>
      </p:sp>
      <p:sp>
        <p:nvSpPr>
          <p:cNvPr id="1162247" name="Text Box 7"/>
          <p:cNvSpPr txBox="1">
            <a:spLocks noChangeArrowheads="1"/>
          </p:cNvSpPr>
          <p:nvPr/>
        </p:nvSpPr>
        <p:spPr bwMode="auto">
          <a:xfrm>
            <a:off x="457200" y="1066800"/>
            <a:ext cx="8458200" cy="457200"/>
          </a:xfrm>
          <a:prstGeom prst="rect">
            <a:avLst/>
          </a:prstGeom>
          <a:noFill/>
          <a:ln w="9525">
            <a:noFill/>
            <a:miter lim="800000"/>
            <a:headEnd/>
            <a:tailEnd/>
          </a:ln>
        </p:spPr>
        <p:txBody>
          <a:bodyPr>
            <a:prstTxWarp prst="textNoShape">
              <a:avLst/>
            </a:prstTxWarp>
            <a:spAutoFit/>
          </a:bodyPr>
          <a:lstStyle/>
          <a:p>
            <a:endParaRPr lang="en-US" b="0"/>
          </a:p>
        </p:txBody>
      </p:sp>
      <p:sp>
        <p:nvSpPr>
          <p:cNvPr id="1162248" name="Text Box 8"/>
          <p:cNvSpPr txBox="1">
            <a:spLocks noChangeArrowheads="1"/>
          </p:cNvSpPr>
          <p:nvPr/>
        </p:nvSpPr>
        <p:spPr bwMode="auto">
          <a:xfrm>
            <a:off x="762000" y="1143000"/>
            <a:ext cx="6858000" cy="457200"/>
          </a:xfrm>
          <a:prstGeom prst="rect">
            <a:avLst/>
          </a:prstGeom>
          <a:noFill/>
          <a:ln w="9525">
            <a:noFill/>
            <a:miter lim="800000"/>
            <a:headEnd/>
            <a:tailEnd/>
          </a:ln>
        </p:spPr>
        <p:txBody>
          <a:bodyPr>
            <a:prstTxWarp prst="textNoShape">
              <a:avLst/>
            </a:prstTxWarp>
            <a:spAutoFit/>
          </a:bodyPr>
          <a:lstStyle/>
          <a:p>
            <a:r>
              <a:rPr lang="en-US" b="0"/>
              <a:t>Correct segmentation!</a:t>
            </a:r>
          </a:p>
        </p:txBody>
      </p:sp>
      <p:pic>
        <p:nvPicPr>
          <p:cNvPr id="14" name="Picture 13"/>
          <p:cNvPicPr>
            <a:picLocks noChangeAspect="1"/>
          </p:cNvPicPr>
          <p:nvPr/>
        </p:nvPicPr>
        <p:blipFill>
          <a:blip r:embed="rId2"/>
          <a:stretch>
            <a:fillRect/>
          </a:stretch>
        </p:blipFill>
        <p:spPr>
          <a:xfrm>
            <a:off x="1066800" y="3200400"/>
            <a:ext cx="5795771" cy="576121"/>
          </a:xfrm>
          <a:prstGeom prst="rect">
            <a:avLst/>
          </a:prstGeom>
        </p:spPr>
      </p:pic>
      <p:sp>
        <p:nvSpPr>
          <p:cNvPr id="15" name="Line 9"/>
          <p:cNvSpPr>
            <a:spLocks noChangeShapeType="1"/>
          </p:cNvSpPr>
          <p:nvPr/>
        </p:nvSpPr>
        <p:spPr bwMode="auto">
          <a:xfrm>
            <a:off x="2362200" y="1752600"/>
            <a:ext cx="0" cy="2133600"/>
          </a:xfrm>
          <a:prstGeom prst="line">
            <a:avLst/>
          </a:prstGeom>
          <a:noFill/>
          <a:ln w="63500">
            <a:solidFill>
              <a:schemeClr val="folHlink"/>
            </a:solidFill>
            <a:prstDash val="dash"/>
            <a:round/>
            <a:headEnd/>
            <a:tailEnd/>
          </a:ln>
        </p:spPr>
        <p:txBody>
          <a:bodyPr wrap="none" anchor="ctr">
            <a:prstTxWarp prst="textNoShape">
              <a:avLst/>
            </a:prstTxWarp>
          </a:bodyPr>
          <a:lstStyle/>
          <a:p>
            <a:endParaRPr lang="en-US"/>
          </a:p>
        </p:txBody>
      </p:sp>
      <p:sp>
        <p:nvSpPr>
          <p:cNvPr id="16" name="Line 10"/>
          <p:cNvSpPr>
            <a:spLocks noChangeShapeType="1"/>
          </p:cNvSpPr>
          <p:nvPr/>
        </p:nvSpPr>
        <p:spPr bwMode="auto">
          <a:xfrm>
            <a:off x="3962400" y="1752600"/>
            <a:ext cx="0" cy="2133600"/>
          </a:xfrm>
          <a:prstGeom prst="line">
            <a:avLst/>
          </a:prstGeom>
          <a:noFill/>
          <a:ln w="63500">
            <a:solidFill>
              <a:schemeClr val="folHlink"/>
            </a:solidFill>
            <a:prstDash val="dash"/>
            <a:round/>
            <a:headEnd/>
            <a:tailEnd/>
          </a:ln>
        </p:spPr>
        <p:txBody>
          <a:bodyPr wrap="none" anchor="ctr">
            <a:prstTxWarp prst="textNoShape">
              <a:avLst/>
            </a:prstTxWarp>
          </a:bodyPr>
          <a:lstStyle/>
          <a:p>
            <a:endParaRPr lang="en-US"/>
          </a:p>
        </p:txBody>
      </p:sp>
      <p:sp>
        <p:nvSpPr>
          <p:cNvPr id="17" name="Line 11"/>
          <p:cNvSpPr>
            <a:spLocks noChangeShapeType="1"/>
          </p:cNvSpPr>
          <p:nvPr/>
        </p:nvSpPr>
        <p:spPr bwMode="auto">
          <a:xfrm>
            <a:off x="5562600" y="1752600"/>
            <a:ext cx="0" cy="2133600"/>
          </a:xfrm>
          <a:prstGeom prst="line">
            <a:avLst/>
          </a:prstGeom>
          <a:noFill/>
          <a:ln w="63500">
            <a:solidFill>
              <a:schemeClr val="folHlink"/>
            </a:solidFill>
            <a:prstDash val="dash"/>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a:xfrm>
            <a:off x="0" y="0"/>
            <a:ext cx="9144000" cy="1143000"/>
          </a:xfrm>
          <a:noFill/>
          <a:ln/>
        </p:spPr>
        <p:txBody>
          <a:bodyPr/>
          <a:lstStyle/>
          <a:p>
            <a:r>
              <a:rPr lang="en-US" sz="3200"/>
              <a:t>Algebraic Learning + USC</a:t>
            </a:r>
          </a:p>
        </p:txBody>
      </p:sp>
      <p:sp>
        <p:nvSpPr>
          <p:cNvPr id="1163267" name="Text Box 3"/>
          <p:cNvSpPr txBox="1">
            <a:spLocks noChangeArrowheads="1"/>
          </p:cNvSpPr>
          <p:nvPr/>
        </p:nvSpPr>
        <p:spPr bwMode="auto">
          <a:xfrm>
            <a:off x="304800" y="2971800"/>
            <a:ext cx="8458200" cy="3106738"/>
          </a:xfrm>
          <a:prstGeom prst="rect">
            <a:avLst/>
          </a:prstGeom>
          <a:noFill/>
          <a:ln w="9525">
            <a:noFill/>
            <a:miter lim="800000"/>
            <a:headEnd/>
            <a:tailEnd/>
          </a:ln>
        </p:spPr>
        <p:txBody>
          <a:bodyPr>
            <a:prstTxWarp prst="textNoShape">
              <a:avLst/>
            </a:prstTxWarp>
            <a:spAutoFit/>
          </a:bodyPr>
          <a:lstStyle/>
          <a:p>
            <a:r>
              <a:rPr lang="en-US" sz="2200" b="0"/>
              <a:t>A learner </a:t>
            </a:r>
            <a:r>
              <a:rPr lang="en-US" sz="2200" b="0">
                <a:solidFill>
                  <a:schemeClr val="folHlink"/>
                </a:solidFill>
              </a:rPr>
              <a:t>relying on algebraic learning and who also has knowledge of the Unique Stress Constraint</a:t>
            </a:r>
            <a:r>
              <a:rPr lang="en-US" sz="2200" b="0"/>
              <a:t> does a really great job at segmenting words such as those in child-directed English - even better than one relying on the transitional probability between syllables.</a:t>
            </a:r>
          </a:p>
          <a:p>
            <a:endParaRPr lang="en-US" sz="2200" b="0"/>
          </a:p>
          <a:p>
            <a:r>
              <a:rPr lang="en-US" sz="2200" b="0"/>
              <a:t>Only about 5% of the words posited by the transitional probability learner are not actually words (95.9% precision) and about 7% of the actual words are not extracted (93.4% recall).</a:t>
            </a:r>
          </a:p>
        </p:txBody>
      </p:sp>
      <p:sp>
        <p:nvSpPr>
          <p:cNvPr id="1163268" name="Text Box 4"/>
          <p:cNvSpPr txBox="1">
            <a:spLocks noChangeArrowheads="1"/>
          </p:cNvSpPr>
          <p:nvPr/>
        </p:nvSpPr>
        <p:spPr bwMode="auto">
          <a:xfrm>
            <a:off x="457200" y="1219200"/>
            <a:ext cx="8458200" cy="1187450"/>
          </a:xfrm>
          <a:prstGeom prst="rect">
            <a:avLst/>
          </a:prstGeom>
          <a:noFill/>
          <a:ln w="9525">
            <a:noFill/>
            <a:miter lim="800000"/>
            <a:headEnd/>
            <a:tailEnd/>
          </a:ln>
        </p:spPr>
        <p:txBody>
          <a:bodyPr>
            <a:prstTxWarp prst="textNoShape">
              <a:avLst/>
            </a:prstTxWarp>
            <a:spAutoFit/>
          </a:bodyPr>
          <a:lstStyle/>
          <a:p>
            <a:r>
              <a:rPr lang="en-US" b="0">
                <a:solidFill>
                  <a:schemeClr val="folHlink"/>
                </a:solidFill>
              </a:rPr>
              <a:t>Precision: 95.9%</a:t>
            </a:r>
          </a:p>
          <a:p>
            <a:endParaRPr lang="en-US" b="0">
              <a:solidFill>
                <a:schemeClr val="folHlink"/>
              </a:solidFill>
            </a:endParaRPr>
          </a:p>
          <a:p>
            <a:r>
              <a:rPr lang="en-US" b="0">
                <a:solidFill>
                  <a:schemeClr val="folHlink"/>
                </a:solidFill>
              </a:rPr>
              <a:t>Recall: 93.4%</a:t>
            </a:r>
          </a:p>
        </p:txBody>
      </p:sp>
      <p:pic>
        <p:nvPicPr>
          <p:cNvPr id="1163269" name="Picture 5"/>
          <p:cNvPicPr>
            <a:picLocks noChangeAspect="1" noChangeArrowheads="1"/>
          </p:cNvPicPr>
          <p:nvPr/>
        </p:nvPicPr>
        <p:blipFill>
          <a:blip r:embed="rId3"/>
          <a:srcRect/>
          <a:stretch>
            <a:fillRect/>
          </a:stretch>
        </p:blipFill>
        <p:spPr bwMode="auto">
          <a:xfrm>
            <a:off x="3886200" y="990600"/>
            <a:ext cx="17399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a:xfrm>
            <a:off x="0" y="0"/>
            <a:ext cx="9144000" cy="1143000"/>
          </a:xfrm>
          <a:noFill/>
          <a:ln/>
        </p:spPr>
        <p:txBody>
          <a:bodyPr/>
          <a:lstStyle/>
          <a:p>
            <a:r>
              <a:rPr lang="en-US" sz="3200"/>
              <a:t>Gambell &amp; Yang 2006 Summary</a:t>
            </a:r>
          </a:p>
        </p:txBody>
      </p:sp>
      <p:sp>
        <p:nvSpPr>
          <p:cNvPr id="1165315" name="Text Box 3"/>
          <p:cNvSpPr txBox="1">
            <a:spLocks noChangeArrowheads="1"/>
          </p:cNvSpPr>
          <p:nvPr/>
        </p:nvSpPr>
        <p:spPr bwMode="auto">
          <a:xfrm>
            <a:off x="228600" y="1066800"/>
            <a:ext cx="8686800" cy="5116513"/>
          </a:xfrm>
          <a:prstGeom prst="rect">
            <a:avLst/>
          </a:prstGeom>
          <a:noFill/>
          <a:ln w="9525">
            <a:noFill/>
            <a:miter lim="800000"/>
            <a:headEnd/>
            <a:tailEnd/>
          </a:ln>
        </p:spPr>
        <p:txBody>
          <a:bodyPr>
            <a:prstTxWarp prst="textNoShape">
              <a:avLst/>
            </a:prstTxWarp>
            <a:spAutoFit/>
          </a:bodyPr>
          <a:lstStyle/>
          <a:p>
            <a:r>
              <a:rPr lang="en-US" sz="2200" b="0"/>
              <a:t>Learning from transitional probabilities alone doesn’t work so well on realistic data, even though experimental research suggests that infants are capable of tracking and learning from this information.</a:t>
            </a:r>
          </a:p>
          <a:p>
            <a:endParaRPr lang="en-US" sz="2200" b="0"/>
          </a:p>
          <a:p>
            <a:endParaRPr lang="en-US" sz="2200" b="0"/>
          </a:p>
          <a:p>
            <a:r>
              <a:rPr lang="en-US" sz="2200" b="0"/>
              <a:t>Models of children that have additional knowledge about the stress patterns of words seem to have a much better chance of succeeding at word segmentation if they learn via transitional probabilities.</a:t>
            </a:r>
          </a:p>
          <a:p>
            <a:endParaRPr lang="en-US" sz="2200" b="0"/>
          </a:p>
          <a:p>
            <a:endParaRPr lang="en-US" sz="2200" b="0"/>
          </a:p>
          <a:p>
            <a:r>
              <a:rPr lang="en-US" sz="2200" b="0"/>
              <a:t>However, models of children that use algebraic learning and have additional knowledge about the stress patterns of words perform even better at word segmentation than any of the models learning from the transitional probability between syllables.</a:t>
            </a:r>
          </a:p>
          <a:p>
            <a:endParaRPr lang="en-US" sz="2200" b="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a:xfrm>
            <a:off x="0" y="0"/>
            <a:ext cx="9144000" cy="1143000"/>
          </a:xfrm>
          <a:noFill/>
          <a:ln/>
        </p:spPr>
        <p:txBody>
          <a:bodyPr/>
          <a:lstStyle/>
          <a:p>
            <a:r>
              <a:rPr lang="en-US" sz="3200" dirty="0" err="1"/>
              <a:t>Gambell</a:t>
            </a:r>
            <a:r>
              <a:rPr lang="en-US" sz="3200" dirty="0"/>
              <a:t> &amp; Yang 2006 </a:t>
            </a:r>
            <a:r>
              <a:rPr lang="en-US" sz="3200" dirty="0" smtClean="0"/>
              <a:t>Critiques</a:t>
            </a:r>
            <a:endParaRPr lang="en-US" sz="3200" dirty="0"/>
          </a:p>
        </p:txBody>
      </p:sp>
      <p:sp>
        <p:nvSpPr>
          <p:cNvPr id="1165315" name="Text Box 3"/>
          <p:cNvSpPr txBox="1">
            <a:spLocks noChangeArrowheads="1"/>
          </p:cNvSpPr>
          <p:nvPr/>
        </p:nvSpPr>
        <p:spPr bwMode="auto">
          <a:xfrm>
            <a:off x="228600" y="1066800"/>
            <a:ext cx="8686800" cy="4247317"/>
          </a:xfrm>
          <a:prstGeom prst="rect">
            <a:avLst/>
          </a:prstGeom>
          <a:noFill/>
          <a:ln w="9525">
            <a:noFill/>
            <a:miter lim="800000"/>
            <a:headEnd/>
            <a:tailEnd/>
          </a:ln>
        </p:spPr>
        <p:txBody>
          <a:bodyPr>
            <a:prstTxWarp prst="textNoShape">
              <a:avLst/>
            </a:prstTxWarp>
            <a:spAutoFit/>
          </a:bodyPr>
          <a:lstStyle/>
          <a:p>
            <a:r>
              <a:rPr lang="en-US" sz="2200" b="0" dirty="0" smtClean="0"/>
              <a:t>Do children have access to the Unique Stress Constraint (USC)?</a:t>
            </a:r>
          </a:p>
          <a:p>
            <a:r>
              <a:rPr lang="en-US" sz="2200" b="0" dirty="0"/>
              <a:t>	</a:t>
            </a:r>
            <a:r>
              <a:rPr lang="en-US" sz="2200" b="0" dirty="0" smtClean="0"/>
              <a:t>-Children definitely use TPs &amp; Algebraic Learning</a:t>
            </a:r>
          </a:p>
          <a:p>
            <a:endParaRPr lang="en-US" sz="2200" b="0" dirty="0" smtClean="0"/>
          </a:p>
          <a:p>
            <a:r>
              <a:rPr lang="en-US" sz="2200" b="0" dirty="0" smtClean="0"/>
              <a:t>Does dictionary stress really match actual stress patterns?</a:t>
            </a:r>
          </a:p>
          <a:p>
            <a:endParaRPr lang="en-US" sz="2200" b="0" dirty="0"/>
          </a:p>
          <a:p>
            <a:endParaRPr lang="en-US" sz="2200" b="0" dirty="0" smtClean="0"/>
          </a:p>
          <a:p>
            <a:r>
              <a:rPr lang="en-US" sz="2200" b="0" dirty="0" smtClean="0"/>
              <a:t>	</a:t>
            </a:r>
            <a:r>
              <a:rPr lang="en-US" sz="2200" b="0" dirty="0" err="1" smtClean="0"/>
              <a:t>Gambell</a:t>
            </a:r>
            <a:r>
              <a:rPr lang="en-US" sz="2200" b="0" dirty="0" smtClean="0"/>
              <a:t> &amp; Yang: 	</a:t>
            </a:r>
            <a:r>
              <a:rPr lang="en-US" sz="3200" b="0" dirty="0" smtClean="0"/>
              <a:t>the </a:t>
            </a:r>
            <a:r>
              <a:rPr lang="en-US" sz="3200" b="0" i="1" dirty="0" smtClean="0"/>
              <a:t>big bad wolf</a:t>
            </a:r>
          </a:p>
          <a:p>
            <a:r>
              <a:rPr lang="en-US" sz="3200" b="0" i="1" dirty="0"/>
              <a:t>	</a:t>
            </a:r>
            <a:r>
              <a:rPr lang="en-US" sz="2200" b="0" dirty="0" smtClean="0"/>
              <a:t>Typical speech: </a:t>
            </a:r>
            <a:r>
              <a:rPr lang="en-US" sz="3200" b="0" dirty="0"/>
              <a:t>	</a:t>
            </a:r>
            <a:r>
              <a:rPr lang="en-US" sz="3200" b="0" dirty="0" smtClean="0"/>
              <a:t>the big bad </a:t>
            </a:r>
            <a:r>
              <a:rPr lang="en-US" sz="3200" b="0" i="1" dirty="0" smtClean="0"/>
              <a:t>wolf</a:t>
            </a:r>
            <a:endParaRPr lang="en-US" sz="3200" b="0" dirty="0" smtClean="0"/>
          </a:p>
          <a:p>
            <a:endParaRPr lang="en-US" sz="3200" b="0" i="1" dirty="0"/>
          </a:p>
          <a:p>
            <a:r>
              <a:rPr lang="en-US" sz="2200" b="0" dirty="0" smtClean="0"/>
              <a:t>It’s unclear how well this algorithm works with real stress patterns…</a:t>
            </a:r>
            <a:endParaRPr lang="en-US" sz="2200" b="0" dirty="0"/>
          </a:p>
          <a:p>
            <a:endParaRPr lang="en-US" sz="22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1791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a:xfrm>
            <a:off x="0" y="0"/>
            <a:ext cx="9144000" cy="1143000"/>
          </a:xfrm>
          <a:noFill/>
          <a:ln/>
        </p:spPr>
        <p:txBody>
          <a:bodyPr/>
          <a:lstStyle/>
          <a:p>
            <a:r>
              <a:rPr lang="en-US" sz="3200"/>
              <a:t>Pearl, Goldwater, &amp; Steyvers 2011</a:t>
            </a:r>
          </a:p>
        </p:txBody>
      </p:sp>
      <p:sp>
        <p:nvSpPr>
          <p:cNvPr id="1167363" name="Text Box 3"/>
          <p:cNvSpPr txBox="1">
            <a:spLocks noChangeArrowheads="1"/>
          </p:cNvSpPr>
          <p:nvPr/>
        </p:nvSpPr>
        <p:spPr bwMode="auto">
          <a:xfrm>
            <a:off x="228600" y="1600200"/>
            <a:ext cx="8686800" cy="2101850"/>
          </a:xfrm>
          <a:prstGeom prst="rect">
            <a:avLst/>
          </a:prstGeom>
          <a:noFill/>
          <a:ln w="9525">
            <a:noFill/>
            <a:miter lim="800000"/>
            <a:headEnd/>
            <a:tailEnd/>
          </a:ln>
        </p:spPr>
        <p:txBody>
          <a:bodyPr>
            <a:prstTxWarp prst="textNoShape">
              <a:avLst/>
            </a:prstTxWarp>
            <a:spAutoFit/>
          </a:bodyPr>
          <a:lstStyle/>
          <a:p>
            <a:r>
              <a:rPr lang="en-US" sz="2200" b="0"/>
              <a:t>What if children are capable of tracking more sophisticated distributional information (that is, they’re not just restricted to transitional probability minima)?  In that case, how well do they do on realistic data, if all they’re using is statistical learning (no stress information)?</a:t>
            </a:r>
          </a:p>
          <a:p>
            <a:endParaRPr lang="en-US" sz="2200" b="0"/>
          </a:p>
        </p:txBody>
      </p:sp>
      <p:pic>
        <p:nvPicPr>
          <p:cNvPr id="1167364" name="Picture 4"/>
          <p:cNvPicPr>
            <a:picLocks noChangeAspect="1" noChangeArrowheads="1"/>
          </p:cNvPicPr>
          <p:nvPr/>
        </p:nvPicPr>
        <p:blipFill>
          <a:blip r:embed="rId3"/>
          <a:srcRect/>
          <a:stretch>
            <a:fillRect/>
          </a:stretch>
        </p:blipFill>
        <p:spPr bwMode="auto">
          <a:xfrm>
            <a:off x="3581400" y="3352800"/>
            <a:ext cx="1135063"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a:xfrm>
            <a:off x="0" y="0"/>
            <a:ext cx="9144000" cy="1143000"/>
          </a:xfrm>
          <a:noFill/>
          <a:ln/>
        </p:spPr>
        <p:txBody>
          <a:bodyPr/>
          <a:lstStyle/>
          <a:p>
            <a:r>
              <a:rPr lang="en-US" sz="3200"/>
              <a:t>Pearl, Goldwater, &amp; Steyvers 2011</a:t>
            </a:r>
          </a:p>
        </p:txBody>
      </p:sp>
      <p:sp>
        <p:nvSpPr>
          <p:cNvPr id="1169411" name="Text Box 3"/>
          <p:cNvSpPr txBox="1">
            <a:spLocks noChangeArrowheads="1"/>
          </p:cNvSpPr>
          <p:nvPr/>
        </p:nvSpPr>
        <p:spPr bwMode="auto">
          <a:xfrm>
            <a:off x="228600" y="1905000"/>
            <a:ext cx="8686800" cy="1766888"/>
          </a:xfrm>
          <a:prstGeom prst="rect">
            <a:avLst/>
          </a:prstGeom>
          <a:noFill/>
          <a:ln w="9525">
            <a:noFill/>
            <a:miter lim="800000"/>
            <a:headEnd/>
            <a:tailEnd/>
          </a:ln>
        </p:spPr>
        <p:txBody>
          <a:bodyPr>
            <a:prstTxWarp prst="textNoShape">
              <a:avLst/>
            </a:prstTxWarp>
            <a:spAutoFit/>
          </a:bodyPr>
          <a:lstStyle/>
          <a:p>
            <a:r>
              <a:rPr lang="en-US" sz="2200" b="0"/>
              <a:t>What if children can use </a:t>
            </a:r>
            <a:r>
              <a:rPr lang="en-US" sz="2200" b="0">
                <a:solidFill>
                  <a:schemeClr val="folHlink"/>
                </a:solidFill>
              </a:rPr>
              <a:t>Bayesian inference</a:t>
            </a:r>
            <a:r>
              <a:rPr lang="en-US" sz="2200" b="0"/>
              <a:t>?</a:t>
            </a:r>
          </a:p>
          <a:p>
            <a:r>
              <a:rPr lang="en-US" sz="2200" b="0"/>
              <a:t>Human cognitive behavior is consistent with this kind of reasoning.</a:t>
            </a:r>
          </a:p>
          <a:p>
            <a:r>
              <a:rPr lang="en-US" sz="2200" b="0"/>
              <a:t>(Tenenbaum &amp; Griffiths 2001, Griffiths &amp; Tenenbaum 2005, </a:t>
            </a:r>
          </a:p>
          <a:p>
            <a:r>
              <a:rPr lang="en-US" sz="2200" b="0"/>
              <a:t>Xu &amp; Tenenbaum 2007)</a:t>
            </a:r>
          </a:p>
          <a:p>
            <a:endParaRPr lang="en-US" sz="2200" b="0"/>
          </a:p>
        </p:txBody>
      </p:sp>
      <p:pic>
        <p:nvPicPr>
          <p:cNvPr id="1169412" name="Picture 4"/>
          <p:cNvPicPr>
            <a:picLocks noChangeAspect="1" noChangeArrowheads="1"/>
          </p:cNvPicPr>
          <p:nvPr/>
        </p:nvPicPr>
        <p:blipFill>
          <a:blip r:embed="rId3"/>
          <a:srcRect/>
          <a:stretch>
            <a:fillRect/>
          </a:stretch>
        </p:blipFill>
        <p:spPr bwMode="auto">
          <a:xfrm>
            <a:off x="6781800" y="990600"/>
            <a:ext cx="1135063" cy="1143000"/>
          </a:xfrm>
          <a:prstGeom prst="rect">
            <a:avLst/>
          </a:prstGeom>
          <a:noFill/>
          <a:ln w="9525">
            <a:noFill/>
            <a:miter lim="800000"/>
            <a:headEnd/>
            <a:tailEnd/>
          </a:ln>
          <a:effectLst/>
        </p:spPr>
      </p:pic>
      <p:sp>
        <p:nvSpPr>
          <p:cNvPr id="1169413" name="Text Box 5"/>
          <p:cNvSpPr txBox="1">
            <a:spLocks noChangeArrowheads="1"/>
          </p:cNvSpPr>
          <p:nvPr/>
        </p:nvSpPr>
        <p:spPr bwMode="auto">
          <a:xfrm>
            <a:off x="228600" y="3810000"/>
            <a:ext cx="8686800" cy="1766888"/>
          </a:xfrm>
          <a:prstGeom prst="rect">
            <a:avLst/>
          </a:prstGeom>
          <a:noFill/>
          <a:ln w="9525">
            <a:noFill/>
            <a:miter lim="800000"/>
            <a:headEnd/>
            <a:tailEnd/>
          </a:ln>
        </p:spPr>
        <p:txBody>
          <a:bodyPr>
            <a:prstTxWarp prst="textNoShape">
              <a:avLst/>
            </a:prstTxWarp>
            <a:spAutoFit/>
          </a:bodyPr>
          <a:lstStyle/>
          <a:p>
            <a:r>
              <a:rPr lang="en-US" sz="2200" b="0"/>
              <a:t>Bayesian inference is a sophisticated kind of probabilistic reasoning that tries to find </a:t>
            </a:r>
            <a:r>
              <a:rPr lang="en-US" sz="2200" b="0">
                <a:solidFill>
                  <a:schemeClr val="folHlink"/>
                </a:solidFill>
              </a:rPr>
              <a:t>hypotheses</a:t>
            </a:r>
            <a:r>
              <a:rPr lang="en-US" sz="2200" b="0"/>
              <a:t> that </a:t>
            </a:r>
          </a:p>
          <a:p>
            <a:r>
              <a:rPr lang="en-US" sz="2200" b="0"/>
              <a:t>	(1) </a:t>
            </a:r>
            <a:r>
              <a:rPr lang="en-US" sz="2200" b="0">
                <a:solidFill>
                  <a:schemeClr val="folHlink"/>
                </a:solidFill>
              </a:rPr>
              <a:t>are</a:t>
            </a:r>
            <a:r>
              <a:rPr lang="en-US" sz="2200" b="0"/>
              <a:t> </a:t>
            </a:r>
            <a:r>
              <a:rPr lang="en-US" sz="2200" b="0">
                <a:solidFill>
                  <a:schemeClr val="folHlink"/>
                </a:solidFill>
              </a:rPr>
              <a:t>consistent with the observed data</a:t>
            </a:r>
            <a:endParaRPr lang="en-US" sz="2200" b="0"/>
          </a:p>
          <a:p>
            <a:r>
              <a:rPr lang="en-US" sz="2200" b="0"/>
              <a:t>	(2) </a:t>
            </a:r>
            <a:r>
              <a:rPr lang="en-US" sz="2200" b="0">
                <a:solidFill>
                  <a:schemeClr val="folHlink"/>
                </a:solidFill>
              </a:rPr>
              <a:t>conform to a child’s prior expectations</a:t>
            </a:r>
            <a:endParaRPr lang="en-US" sz="2200" b="0"/>
          </a:p>
          <a:p>
            <a:endParaRPr lang="en-US" sz="2200" b="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0" y="0"/>
            <a:ext cx="9144000" cy="1143000"/>
          </a:xfrm>
          <a:noFill/>
          <a:ln/>
        </p:spPr>
        <p:txBody>
          <a:bodyPr/>
          <a:lstStyle/>
          <a:p>
            <a:r>
              <a:rPr lang="en-US" sz="3200"/>
              <a:t>Bayesian inference for word segmentation</a:t>
            </a:r>
          </a:p>
        </p:txBody>
      </p:sp>
      <p:sp>
        <p:nvSpPr>
          <p:cNvPr id="1171459" name="Text Box 3"/>
          <p:cNvSpPr txBox="1">
            <a:spLocks noChangeArrowheads="1"/>
          </p:cNvSpPr>
          <p:nvPr/>
        </p:nvSpPr>
        <p:spPr bwMode="auto">
          <a:xfrm>
            <a:off x="228600" y="1066800"/>
            <a:ext cx="8686800" cy="762000"/>
          </a:xfrm>
          <a:prstGeom prst="rect">
            <a:avLst/>
          </a:prstGeom>
          <a:noFill/>
          <a:ln w="9525">
            <a:noFill/>
            <a:miter lim="800000"/>
            <a:headEnd/>
            <a:tailEnd/>
          </a:ln>
        </p:spPr>
        <p:txBody>
          <a:bodyPr>
            <a:prstTxWarp prst="textNoShape">
              <a:avLst/>
            </a:prstTxWarp>
            <a:spAutoFit/>
          </a:bodyPr>
          <a:lstStyle/>
          <a:p>
            <a:r>
              <a:rPr lang="en-US" sz="2200" b="0"/>
              <a:t>What kind of hypotheses might a child have for word segmentation?</a:t>
            </a:r>
          </a:p>
          <a:p>
            <a:endParaRPr lang="en-US" sz="2200" b="0"/>
          </a:p>
        </p:txBody>
      </p:sp>
      <p:sp>
        <p:nvSpPr>
          <p:cNvPr id="1171460" name="Text Box 4"/>
          <p:cNvSpPr txBox="1">
            <a:spLocks noChangeArrowheads="1"/>
          </p:cNvSpPr>
          <p:nvPr/>
        </p:nvSpPr>
        <p:spPr bwMode="auto">
          <a:xfrm>
            <a:off x="1143000" y="1752600"/>
            <a:ext cx="6858000" cy="1096963"/>
          </a:xfrm>
          <a:prstGeom prst="rect">
            <a:avLst/>
          </a:prstGeom>
          <a:noFill/>
          <a:ln w="9525">
            <a:noFill/>
            <a:miter lim="800000"/>
            <a:headEnd/>
            <a:tailEnd/>
          </a:ln>
        </p:spPr>
        <p:txBody>
          <a:bodyPr>
            <a:prstTxWarp prst="textNoShape">
              <a:avLst/>
            </a:prstTxWarp>
            <a:spAutoFit/>
          </a:bodyPr>
          <a:lstStyle/>
          <a:p>
            <a:r>
              <a:rPr lang="en-US" sz="2200" b="0"/>
              <a:t>Observed data:</a:t>
            </a:r>
          </a:p>
          <a:p>
            <a:r>
              <a:rPr lang="en-US" sz="2200" b="0"/>
              <a:t>“to  the   ca   stle    be   yond   the   go   blin    ci   ty”</a:t>
            </a:r>
          </a:p>
          <a:p>
            <a:endParaRPr lang="en-US" sz="2200" b="0"/>
          </a:p>
        </p:txBody>
      </p:sp>
      <p:sp>
        <p:nvSpPr>
          <p:cNvPr id="1171461" name="Text Box 5"/>
          <p:cNvSpPr txBox="1">
            <a:spLocks noChangeArrowheads="1"/>
          </p:cNvSpPr>
          <p:nvPr/>
        </p:nvSpPr>
        <p:spPr bwMode="auto">
          <a:xfrm>
            <a:off x="2743200" y="3733800"/>
            <a:ext cx="5943600" cy="1431925"/>
          </a:xfrm>
          <a:prstGeom prst="rect">
            <a:avLst/>
          </a:prstGeom>
          <a:noFill/>
          <a:ln w="9525">
            <a:noFill/>
            <a:miter lim="800000"/>
            <a:headEnd/>
            <a:tailEnd/>
          </a:ln>
        </p:spPr>
        <p:txBody>
          <a:bodyPr>
            <a:prstTxWarp prst="textNoShape">
              <a:avLst/>
            </a:prstTxWarp>
            <a:spAutoFit/>
          </a:bodyPr>
          <a:lstStyle/>
          <a:p>
            <a:r>
              <a:rPr lang="en-US" sz="2200" b="0"/>
              <a:t>Hypothesis 1:</a:t>
            </a:r>
          </a:p>
          <a:p>
            <a:r>
              <a:rPr lang="en-US" sz="2200" b="0"/>
              <a:t>“tothe castle beyond thegoblin city”</a:t>
            </a:r>
          </a:p>
          <a:p>
            <a:r>
              <a:rPr lang="en-US" sz="2200" b="0"/>
              <a:t>Items: </a:t>
            </a:r>
            <a:r>
              <a:rPr lang="en-US" sz="2200" b="0" i="1"/>
              <a:t>tothe, castle, beyond, thegoblin, city</a:t>
            </a:r>
            <a:endParaRPr lang="en-US" sz="2200" b="0"/>
          </a:p>
          <a:p>
            <a:endParaRPr lang="en-US" sz="2200" b="0"/>
          </a:p>
        </p:txBody>
      </p:sp>
      <p:sp>
        <p:nvSpPr>
          <p:cNvPr id="1171462" name="Text Box 6"/>
          <p:cNvSpPr txBox="1">
            <a:spLocks noChangeArrowheads="1"/>
          </p:cNvSpPr>
          <p:nvPr/>
        </p:nvSpPr>
        <p:spPr bwMode="auto">
          <a:xfrm>
            <a:off x="2743200" y="5029200"/>
            <a:ext cx="6096000" cy="1371600"/>
          </a:xfrm>
          <a:prstGeom prst="rect">
            <a:avLst/>
          </a:prstGeom>
          <a:noFill/>
          <a:ln w="9525">
            <a:noFill/>
            <a:miter lim="800000"/>
            <a:headEnd/>
            <a:tailEnd/>
          </a:ln>
        </p:spPr>
        <p:txBody>
          <a:bodyPr>
            <a:prstTxWarp prst="textNoShape">
              <a:avLst/>
            </a:prstTxWarp>
            <a:spAutoFit/>
          </a:bodyPr>
          <a:lstStyle/>
          <a:p>
            <a:r>
              <a:rPr lang="en-US" sz="2200" b="0"/>
              <a:t>Hypothesis 2:</a:t>
            </a:r>
          </a:p>
          <a:p>
            <a:r>
              <a:rPr lang="en-US" sz="2200" b="0"/>
              <a:t>“to the castle beyond the goblin city”</a:t>
            </a:r>
          </a:p>
          <a:p>
            <a:r>
              <a:rPr lang="en-US" sz="2200" b="0"/>
              <a:t>Items: </a:t>
            </a:r>
            <a:r>
              <a:rPr lang="en-US" sz="2200" b="0" i="1"/>
              <a:t>to, the, castle, beyond, goblin, city</a:t>
            </a:r>
          </a:p>
          <a:p>
            <a:r>
              <a:rPr lang="en-US" sz="1800" b="0" i="1">
                <a:solidFill>
                  <a:schemeClr val="folHlink"/>
                </a:solidFill>
              </a:rPr>
              <a:t>Note: </a:t>
            </a:r>
            <a:r>
              <a:rPr lang="en-US" sz="1800" b="0">
                <a:solidFill>
                  <a:schemeClr val="folHlink"/>
                </a:solidFill>
              </a:rPr>
              <a:t>the</a:t>
            </a:r>
            <a:r>
              <a:rPr lang="en-US" sz="1800" b="0" i="1">
                <a:solidFill>
                  <a:schemeClr val="folHlink"/>
                </a:solidFill>
              </a:rPr>
              <a:t> is used twice</a:t>
            </a:r>
            <a:endParaRPr lang="en-US" sz="2200" b="0"/>
          </a:p>
        </p:txBody>
      </p:sp>
      <p:sp>
        <p:nvSpPr>
          <p:cNvPr id="1171463" name="Text Box 7"/>
          <p:cNvSpPr txBox="1">
            <a:spLocks noChangeArrowheads="1"/>
          </p:cNvSpPr>
          <p:nvPr/>
        </p:nvSpPr>
        <p:spPr bwMode="auto">
          <a:xfrm>
            <a:off x="381000" y="2743200"/>
            <a:ext cx="8382000" cy="771525"/>
          </a:xfrm>
          <a:prstGeom prst="rect">
            <a:avLst/>
          </a:prstGeom>
          <a:noFill/>
          <a:ln w="9525">
            <a:solidFill>
              <a:schemeClr val="tx2"/>
            </a:solidFill>
            <a:miter lim="800000"/>
            <a:headEnd/>
            <a:tailEnd/>
          </a:ln>
        </p:spPr>
        <p:txBody>
          <a:bodyPr>
            <a:prstTxWarp prst="textNoShape">
              <a:avLst/>
            </a:prstTxWarp>
            <a:spAutoFit/>
          </a:bodyPr>
          <a:lstStyle/>
          <a:p>
            <a:r>
              <a:rPr lang="en-US" sz="2200" b="0">
                <a:solidFill>
                  <a:schemeClr val="tx2"/>
                </a:solidFill>
              </a:rPr>
              <a:t>Hypothesis = sequence of vocabulary items producing this observable data  </a:t>
            </a:r>
          </a:p>
        </p:txBody>
      </p:sp>
      <p:sp>
        <p:nvSpPr>
          <p:cNvPr id="1171464" name="Text Box 8"/>
          <p:cNvSpPr txBox="1">
            <a:spLocks noChangeArrowheads="1"/>
          </p:cNvSpPr>
          <p:nvPr/>
        </p:nvSpPr>
        <p:spPr bwMode="auto">
          <a:xfrm>
            <a:off x="304800" y="4495800"/>
            <a:ext cx="2149475" cy="711200"/>
          </a:xfrm>
          <a:prstGeom prst="rect">
            <a:avLst/>
          </a:prstGeom>
          <a:noFill/>
          <a:ln w="9525">
            <a:solidFill>
              <a:schemeClr val="tx2"/>
            </a:solidFill>
            <a:miter lim="800000"/>
            <a:headEnd/>
            <a:tailEnd/>
          </a:ln>
        </p:spPr>
        <p:txBody>
          <a:bodyPr>
            <a:prstTxWarp prst="textNoShape">
              <a:avLst/>
            </a:prstTxWarp>
            <a:spAutoFit/>
          </a:bodyPr>
          <a:lstStyle/>
          <a:p>
            <a:r>
              <a:rPr lang="en-US" sz="2000" b="0">
                <a:solidFill>
                  <a:schemeClr val="tx2"/>
                </a:solidFill>
              </a:rPr>
              <a:t>Some sample hypotheses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1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1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61" grpId="0"/>
      <p:bldP spid="1171462" grpId="0"/>
      <p:bldP spid="117146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a:xfrm>
            <a:off x="533400" y="762000"/>
            <a:ext cx="7772400" cy="1143000"/>
          </a:xfrm>
          <a:noFill/>
          <a:ln/>
        </p:spPr>
        <p:txBody>
          <a:bodyPr/>
          <a:lstStyle/>
          <a:p>
            <a:r>
              <a:rPr lang="en-US" sz="3200"/>
              <a:t>Computational Modeling Data</a:t>
            </a:r>
            <a:br>
              <a:rPr lang="en-US" sz="3200"/>
            </a:br>
            <a:r>
              <a:rPr lang="en-US" sz="3200"/>
              <a:t>(Digital Children)</a:t>
            </a:r>
          </a:p>
        </p:txBody>
      </p:sp>
      <p:pic>
        <p:nvPicPr>
          <p:cNvPr id="1088515" name="Picture 3"/>
          <p:cNvPicPr>
            <a:picLocks noChangeAspect="1" noChangeArrowheads="1"/>
          </p:cNvPicPr>
          <p:nvPr/>
        </p:nvPicPr>
        <p:blipFill>
          <a:blip r:embed="rId3"/>
          <a:srcRect/>
          <a:stretch>
            <a:fillRect/>
          </a:stretch>
        </p:blipFill>
        <p:spPr bwMode="auto">
          <a:xfrm>
            <a:off x="3352800" y="1905000"/>
            <a:ext cx="2133600" cy="1778000"/>
          </a:xfrm>
          <a:prstGeom prst="rect">
            <a:avLst/>
          </a:prstGeom>
          <a:noFill/>
          <a:ln w="9525">
            <a:noFill/>
            <a:miter lim="800000"/>
            <a:headEnd/>
            <a:tailEnd/>
          </a:ln>
          <a:effectLst/>
        </p:spPr>
      </p:pic>
      <p:sp>
        <p:nvSpPr>
          <p:cNvPr id="1088516" name="Text Box 4"/>
          <p:cNvSpPr txBox="1">
            <a:spLocks noChangeArrowheads="1"/>
          </p:cNvSpPr>
          <p:nvPr/>
        </p:nvSpPr>
        <p:spPr bwMode="auto">
          <a:xfrm>
            <a:off x="228600" y="3886200"/>
            <a:ext cx="8686800" cy="2282825"/>
          </a:xfrm>
          <a:prstGeom prst="rect">
            <a:avLst/>
          </a:prstGeom>
          <a:noFill/>
          <a:ln w="9525">
            <a:noFill/>
            <a:miter lim="800000"/>
            <a:headEnd/>
            <a:tailEnd/>
          </a:ln>
        </p:spPr>
        <p:txBody>
          <a:bodyPr>
            <a:prstTxWarp prst="textNoShape">
              <a:avLst/>
            </a:prstTxWarp>
            <a:spAutoFit/>
          </a:bodyPr>
          <a:lstStyle/>
          <a:p>
            <a:r>
              <a:rPr lang="en-US" b="0"/>
              <a:t>Computational model: </a:t>
            </a:r>
            <a:r>
              <a:rPr lang="en-US" b="0">
                <a:solidFill>
                  <a:schemeClr val="folHlink"/>
                </a:solidFill>
              </a:rPr>
              <a:t>a program that simulates the mental processes occurring in a child.</a:t>
            </a:r>
            <a:r>
              <a:rPr lang="en-US" b="0"/>
              <a:t>  This requires knowing what the input and output are, and then testing the strategies that can take the given input and transform it into the desired output.</a:t>
            </a:r>
          </a:p>
          <a:p>
            <a:endParaRPr lang="en-US" b="0"/>
          </a:p>
          <a:p>
            <a:endParaRPr lang="en-US" b="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a:xfrm>
            <a:off x="0" y="0"/>
            <a:ext cx="9144000" cy="1143000"/>
          </a:xfrm>
          <a:noFill/>
          <a:ln/>
        </p:spPr>
        <p:txBody>
          <a:bodyPr/>
          <a:lstStyle/>
          <a:p>
            <a:r>
              <a:rPr lang="en-US" sz="3200"/>
              <a:t>Bayesian model: Pearl et al. 2011</a:t>
            </a:r>
          </a:p>
        </p:txBody>
      </p:sp>
      <p:sp>
        <p:nvSpPr>
          <p:cNvPr id="1173507" name="Text Box 3"/>
          <p:cNvSpPr txBox="1">
            <a:spLocks noChangeArrowheads="1"/>
          </p:cNvSpPr>
          <p:nvPr/>
        </p:nvSpPr>
        <p:spPr bwMode="auto">
          <a:xfrm>
            <a:off x="228600" y="1066800"/>
            <a:ext cx="8686800" cy="1431925"/>
          </a:xfrm>
          <a:prstGeom prst="rect">
            <a:avLst/>
          </a:prstGeom>
          <a:noFill/>
          <a:ln w="9525">
            <a:noFill/>
            <a:miter lim="800000"/>
            <a:headEnd/>
            <a:tailEnd/>
          </a:ln>
        </p:spPr>
        <p:txBody>
          <a:bodyPr>
            <a:prstTxWarp prst="textNoShape">
              <a:avLst/>
            </a:prstTxWarp>
            <a:spAutoFit/>
          </a:bodyPr>
          <a:lstStyle/>
          <a:p>
            <a:r>
              <a:rPr lang="en-US" sz="2200" b="0"/>
              <a:t>Learner expectations about word segmentation:</a:t>
            </a:r>
          </a:p>
          <a:p>
            <a:r>
              <a:rPr lang="en-US" sz="2200" b="0"/>
              <a:t>	(1) </a:t>
            </a:r>
            <a:r>
              <a:rPr lang="en-US" sz="2200" b="0">
                <a:solidFill>
                  <a:schemeClr val="folHlink"/>
                </a:solidFill>
              </a:rPr>
              <a:t>Words tend to be shorter rather than longer</a:t>
            </a:r>
            <a:endParaRPr lang="en-US" sz="2200" b="0"/>
          </a:p>
          <a:p>
            <a:r>
              <a:rPr lang="en-US" sz="2200" b="0"/>
              <a:t>	(2) </a:t>
            </a:r>
            <a:r>
              <a:rPr lang="en-US" sz="2200" b="0">
                <a:solidFill>
                  <a:schemeClr val="folHlink"/>
                </a:solidFill>
              </a:rPr>
              <a:t>Vocabulary tends to be small rather than large</a:t>
            </a:r>
            <a:endParaRPr lang="en-US" sz="2200" b="0"/>
          </a:p>
          <a:p>
            <a:endParaRPr lang="en-US" sz="2200" b="0"/>
          </a:p>
        </p:txBody>
      </p:sp>
      <p:sp>
        <p:nvSpPr>
          <p:cNvPr id="1173508" name="Text Box 4"/>
          <p:cNvSpPr txBox="1">
            <a:spLocks noChangeArrowheads="1"/>
          </p:cNvSpPr>
          <p:nvPr/>
        </p:nvSpPr>
        <p:spPr bwMode="auto">
          <a:xfrm>
            <a:off x="304800" y="2590800"/>
            <a:ext cx="8686800" cy="1096963"/>
          </a:xfrm>
          <a:prstGeom prst="rect">
            <a:avLst/>
          </a:prstGeom>
          <a:noFill/>
          <a:ln w="9525">
            <a:noFill/>
            <a:miter lim="800000"/>
            <a:headEnd/>
            <a:tailEnd/>
          </a:ln>
        </p:spPr>
        <p:txBody>
          <a:bodyPr>
            <a:prstTxWarp prst="textNoShape">
              <a:avLst/>
            </a:prstTxWarp>
            <a:spAutoFit/>
          </a:bodyPr>
          <a:lstStyle/>
          <a:p>
            <a:r>
              <a:rPr lang="en-US" sz="2200" b="0"/>
              <a:t>How would a Bayesian learner with these kind of expectations decide between the two hypotheses from before?</a:t>
            </a:r>
          </a:p>
          <a:p>
            <a:endParaRPr lang="en-US" sz="2200" b="0"/>
          </a:p>
        </p:txBody>
      </p:sp>
      <p:sp>
        <p:nvSpPr>
          <p:cNvPr id="1173509" name="Text Box 5"/>
          <p:cNvSpPr txBox="1">
            <a:spLocks noChangeArrowheads="1"/>
          </p:cNvSpPr>
          <p:nvPr/>
        </p:nvSpPr>
        <p:spPr bwMode="auto">
          <a:xfrm>
            <a:off x="533400" y="3581400"/>
            <a:ext cx="6934200" cy="1431925"/>
          </a:xfrm>
          <a:prstGeom prst="rect">
            <a:avLst/>
          </a:prstGeom>
          <a:noFill/>
          <a:ln w="9525">
            <a:noFill/>
            <a:miter lim="800000"/>
            <a:headEnd/>
            <a:tailEnd/>
          </a:ln>
        </p:spPr>
        <p:txBody>
          <a:bodyPr>
            <a:prstTxWarp prst="textNoShape">
              <a:avLst/>
            </a:prstTxWarp>
            <a:spAutoFit/>
          </a:bodyPr>
          <a:lstStyle/>
          <a:p>
            <a:r>
              <a:rPr lang="en-US" sz="2200" b="0"/>
              <a:t>Hypothesis 1:</a:t>
            </a:r>
          </a:p>
          <a:p>
            <a:r>
              <a:rPr lang="en-US" sz="2200" b="0"/>
              <a:t>“tothe castle beyond thegoblin city”</a:t>
            </a:r>
          </a:p>
          <a:p>
            <a:r>
              <a:rPr lang="en-US" sz="2200" b="0"/>
              <a:t>Items: </a:t>
            </a:r>
            <a:r>
              <a:rPr lang="en-US" sz="2200" b="0" i="1"/>
              <a:t>tothe, castle, beyond, thegoblin, city</a:t>
            </a:r>
            <a:endParaRPr lang="en-US" sz="2200" b="0"/>
          </a:p>
          <a:p>
            <a:endParaRPr lang="en-US" sz="2200" b="0"/>
          </a:p>
        </p:txBody>
      </p:sp>
      <p:sp>
        <p:nvSpPr>
          <p:cNvPr id="1173510" name="Text Box 6"/>
          <p:cNvSpPr txBox="1">
            <a:spLocks noChangeArrowheads="1"/>
          </p:cNvSpPr>
          <p:nvPr/>
        </p:nvSpPr>
        <p:spPr bwMode="auto">
          <a:xfrm>
            <a:off x="685800" y="4800600"/>
            <a:ext cx="8305800" cy="1096963"/>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How long are words</a:t>
            </a:r>
            <a:r>
              <a:rPr lang="en-US" sz="2200" b="0"/>
              <a:t>? Between 4 and 9 letters</a:t>
            </a:r>
          </a:p>
          <a:p>
            <a:r>
              <a:rPr lang="en-US" sz="2200" b="0">
                <a:solidFill>
                  <a:schemeClr val="folHlink"/>
                </a:solidFill>
              </a:rPr>
              <a:t>How large is the vocabulary</a:t>
            </a:r>
            <a:r>
              <a:rPr lang="en-US" sz="2200" b="0"/>
              <a:t>? 5 words</a:t>
            </a:r>
          </a:p>
          <a:p>
            <a:endParaRPr lang="en-US" sz="2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3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09" grpId="0"/>
      <p:bldP spid="1173510"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a:xfrm>
            <a:off x="0" y="0"/>
            <a:ext cx="9144000" cy="1143000"/>
          </a:xfrm>
          <a:noFill/>
          <a:ln/>
        </p:spPr>
        <p:txBody>
          <a:bodyPr/>
          <a:lstStyle/>
          <a:p>
            <a:r>
              <a:rPr lang="en-US" sz="3200"/>
              <a:t>Bayesian model: Pearl et al. 2011</a:t>
            </a:r>
          </a:p>
        </p:txBody>
      </p:sp>
      <p:sp>
        <p:nvSpPr>
          <p:cNvPr id="1175555" name="Text Box 3"/>
          <p:cNvSpPr txBox="1">
            <a:spLocks noChangeArrowheads="1"/>
          </p:cNvSpPr>
          <p:nvPr/>
        </p:nvSpPr>
        <p:spPr bwMode="auto">
          <a:xfrm>
            <a:off x="228600" y="1066800"/>
            <a:ext cx="8686800" cy="1431925"/>
          </a:xfrm>
          <a:prstGeom prst="rect">
            <a:avLst/>
          </a:prstGeom>
          <a:noFill/>
          <a:ln w="9525">
            <a:noFill/>
            <a:miter lim="800000"/>
            <a:headEnd/>
            <a:tailEnd/>
          </a:ln>
        </p:spPr>
        <p:txBody>
          <a:bodyPr>
            <a:prstTxWarp prst="textNoShape">
              <a:avLst/>
            </a:prstTxWarp>
            <a:spAutoFit/>
          </a:bodyPr>
          <a:lstStyle/>
          <a:p>
            <a:r>
              <a:rPr lang="en-US" sz="2200" b="0"/>
              <a:t>Learner expectations about word segmentation:</a:t>
            </a:r>
          </a:p>
          <a:p>
            <a:r>
              <a:rPr lang="en-US" sz="2200" b="0"/>
              <a:t>	(1) </a:t>
            </a:r>
            <a:r>
              <a:rPr lang="en-US" sz="2200" b="0">
                <a:solidFill>
                  <a:schemeClr val="folHlink"/>
                </a:solidFill>
              </a:rPr>
              <a:t>Words tend to be shorter rather than longer</a:t>
            </a:r>
            <a:endParaRPr lang="en-US" sz="2200" b="0"/>
          </a:p>
          <a:p>
            <a:r>
              <a:rPr lang="en-US" sz="2200" b="0"/>
              <a:t>	(2) </a:t>
            </a:r>
            <a:r>
              <a:rPr lang="en-US" sz="2200" b="0">
                <a:solidFill>
                  <a:schemeClr val="folHlink"/>
                </a:solidFill>
              </a:rPr>
              <a:t>Vocabulary tends to be small rather than large</a:t>
            </a:r>
            <a:endParaRPr lang="en-US" sz="2200" b="0"/>
          </a:p>
          <a:p>
            <a:endParaRPr lang="en-US" sz="2200" b="0"/>
          </a:p>
        </p:txBody>
      </p:sp>
      <p:sp>
        <p:nvSpPr>
          <p:cNvPr id="1175556" name="Text Box 4"/>
          <p:cNvSpPr txBox="1">
            <a:spLocks noChangeArrowheads="1"/>
          </p:cNvSpPr>
          <p:nvPr/>
        </p:nvSpPr>
        <p:spPr bwMode="auto">
          <a:xfrm>
            <a:off x="304800" y="2590800"/>
            <a:ext cx="8686800" cy="1096963"/>
          </a:xfrm>
          <a:prstGeom prst="rect">
            <a:avLst/>
          </a:prstGeom>
          <a:noFill/>
          <a:ln w="9525">
            <a:noFill/>
            <a:miter lim="800000"/>
            <a:headEnd/>
            <a:tailEnd/>
          </a:ln>
        </p:spPr>
        <p:txBody>
          <a:bodyPr>
            <a:prstTxWarp prst="textNoShape">
              <a:avLst/>
            </a:prstTxWarp>
            <a:spAutoFit/>
          </a:bodyPr>
          <a:lstStyle/>
          <a:p>
            <a:r>
              <a:rPr lang="en-US" sz="2200" b="0"/>
              <a:t>How would a Bayesian learner with these kind of expectations decide between the two hypotheses from before?</a:t>
            </a:r>
          </a:p>
          <a:p>
            <a:endParaRPr lang="en-US" sz="2200" b="0"/>
          </a:p>
        </p:txBody>
      </p:sp>
      <p:sp>
        <p:nvSpPr>
          <p:cNvPr id="1175557" name="Text Box 5"/>
          <p:cNvSpPr txBox="1">
            <a:spLocks noChangeArrowheads="1"/>
          </p:cNvSpPr>
          <p:nvPr/>
        </p:nvSpPr>
        <p:spPr bwMode="auto">
          <a:xfrm>
            <a:off x="533400" y="3581400"/>
            <a:ext cx="6477000" cy="1431925"/>
          </a:xfrm>
          <a:prstGeom prst="rect">
            <a:avLst/>
          </a:prstGeom>
          <a:noFill/>
          <a:ln w="9525">
            <a:noFill/>
            <a:miter lim="800000"/>
            <a:headEnd/>
            <a:tailEnd/>
          </a:ln>
        </p:spPr>
        <p:txBody>
          <a:bodyPr>
            <a:prstTxWarp prst="textNoShape">
              <a:avLst/>
            </a:prstTxWarp>
            <a:spAutoFit/>
          </a:bodyPr>
          <a:lstStyle/>
          <a:p>
            <a:r>
              <a:rPr lang="en-US" sz="2200" b="0"/>
              <a:t>Hypothesis 2:</a:t>
            </a:r>
          </a:p>
          <a:p>
            <a:r>
              <a:rPr lang="en-US" sz="2200" b="0"/>
              <a:t>“to the castle beyond the goblin city”</a:t>
            </a:r>
          </a:p>
          <a:p>
            <a:r>
              <a:rPr lang="en-US" sz="2200" b="0"/>
              <a:t>Items: </a:t>
            </a:r>
            <a:r>
              <a:rPr lang="en-US" sz="2200" b="0" i="1"/>
              <a:t>to, the, castle, beyond, goblin, city</a:t>
            </a:r>
            <a:endParaRPr lang="en-US" sz="2200" b="0"/>
          </a:p>
          <a:p>
            <a:endParaRPr lang="en-US" sz="2200" b="0"/>
          </a:p>
        </p:txBody>
      </p:sp>
      <p:sp>
        <p:nvSpPr>
          <p:cNvPr id="1175558" name="Text Box 6"/>
          <p:cNvSpPr txBox="1">
            <a:spLocks noChangeArrowheads="1"/>
          </p:cNvSpPr>
          <p:nvPr/>
        </p:nvSpPr>
        <p:spPr bwMode="auto">
          <a:xfrm>
            <a:off x="685800" y="4800600"/>
            <a:ext cx="8001000" cy="1096963"/>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How long are words</a:t>
            </a:r>
            <a:r>
              <a:rPr lang="en-US" sz="2200" b="0"/>
              <a:t>? Between 3 and 6 letters</a:t>
            </a:r>
          </a:p>
          <a:p>
            <a:r>
              <a:rPr lang="en-US" sz="2200" b="0">
                <a:solidFill>
                  <a:schemeClr val="folHlink"/>
                </a:solidFill>
              </a:rPr>
              <a:t>How large is the vocabulary</a:t>
            </a:r>
            <a:r>
              <a:rPr lang="en-US" sz="2200" b="0"/>
              <a:t>? 6 words</a:t>
            </a:r>
          </a:p>
          <a:p>
            <a:endParaRPr lang="en-US" sz="22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5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5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7" grpId="0"/>
      <p:bldP spid="1175558"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a:xfrm>
            <a:off x="0" y="0"/>
            <a:ext cx="9144000" cy="1143000"/>
          </a:xfrm>
          <a:noFill/>
          <a:ln/>
        </p:spPr>
        <p:txBody>
          <a:bodyPr/>
          <a:lstStyle/>
          <a:p>
            <a:r>
              <a:rPr lang="en-US" sz="3200"/>
              <a:t>Bayesian model: Pearl et al. 2010</a:t>
            </a:r>
          </a:p>
        </p:txBody>
      </p:sp>
      <p:sp>
        <p:nvSpPr>
          <p:cNvPr id="1177603" name="Text Box 3"/>
          <p:cNvSpPr txBox="1">
            <a:spLocks noChangeArrowheads="1"/>
          </p:cNvSpPr>
          <p:nvPr/>
        </p:nvSpPr>
        <p:spPr bwMode="auto">
          <a:xfrm>
            <a:off x="228600" y="1066800"/>
            <a:ext cx="8686800" cy="762000"/>
          </a:xfrm>
          <a:prstGeom prst="rect">
            <a:avLst/>
          </a:prstGeom>
          <a:noFill/>
          <a:ln w="9525">
            <a:noFill/>
            <a:miter lim="800000"/>
            <a:headEnd/>
            <a:tailEnd/>
          </a:ln>
        </p:spPr>
        <p:txBody>
          <a:bodyPr>
            <a:prstTxWarp prst="textNoShape">
              <a:avLst/>
            </a:prstTxWarp>
            <a:spAutoFit/>
          </a:bodyPr>
          <a:lstStyle/>
          <a:p>
            <a:r>
              <a:rPr lang="en-US" sz="2200" b="0"/>
              <a:t>Comparing hypotheses - which is most likely?</a:t>
            </a:r>
          </a:p>
          <a:p>
            <a:endParaRPr lang="en-US" sz="2200" b="0"/>
          </a:p>
        </p:txBody>
      </p:sp>
      <p:sp>
        <p:nvSpPr>
          <p:cNvPr id="1177604" name="Text Box 4"/>
          <p:cNvSpPr txBox="1">
            <a:spLocks noChangeArrowheads="1"/>
          </p:cNvSpPr>
          <p:nvPr/>
        </p:nvSpPr>
        <p:spPr bwMode="auto">
          <a:xfrm>
            <a:off x="381000" y="1752600"/>
            <a:ext cx="83058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Hypothesis 1: longer words, but fewer words</a:t>
            </a:r>
          </a:p>
          <a:p>
            <a:r>
              <a:rPr lang="en-US" sz="2200" b="0" i="1"/>
              <a:t>How long are words? Between 4 and 9 letters</a:t>
            </a:r>
          </a:p>
          <a:p>
            <a:r>
              <a:rPr lang="en-US" sz="2200" b="0" i="1"/>
              <a:t>How large is the vocabulary? 5 words</a:t>
            </a:r>
            <a:endParaRPr lang="en-US" sz="2200" b="0"/>
          </a:p>
          <a:p>
            <a:endParaRPr lang="en-US" sz="2200" b="0"/>
          </a:p>
        </p:txBody>
      </p:sp>
      <p:sp>
        <p:nvSpPr>
          <p:cNvPr id="1177605" name="Text Box 5"/>
          <p:cNvSpPr txBox="1">
            <a:spLocks noChangeArrowheads="1"/>
          </p:cNvSpPr>
          <p:nvPr/>
        </p:nvSpPr>
        <p:spPr bwMode="auto">
          <a:xfrm>
            <a:off x="457200" y="3124200"/>
            <a:ext cx="80010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Hypothesis 2: shorter words, but more words</a:t>
            </a:r>
          </a:p>
          <a:p>
            <a:r>
              <a:rPr lang="en-US" sz="2200" b="0" i="1"/>
              <a:t>How long are words? Between 3 and 6 letters</a:t>
            </a:r>
          </a:p>
          <a:p>
            <a:r>
              <a:rPr lang="en-US" sz="2200" b="0" i="1"/>
              <a:t>How large is the vocabulary? 6 words</a:t>
            </a:r>
            <a:endParaRPr lang="en-US" sz="2200" b="0"/>
          </a:p>
          <a:p>
            <a:endParaRPr lang="en-US" sz="2200" b="0"/>
          </a:p>
        </p:txBody>
      </p:sp>
      <p:sp>
        <p:nvSpPr>
          <p:cNvPr id="1177606" name="Text Box 6"/>
          <p:cNvSpPr txBox="1">
            <a:spLocks noChangeArrowheads="1"/>
          </p:cNvSpPr>
          <p:nvPr/>
        </p:nvSpPr>
        <p:spPr bwMode="auto">
          <a:xfrm>
            <a:off x="457200" y="4800600"/>
            <a:ext cx="8001000" cy="1096963"/>
          </a:xfrm>
          <a:prstGeom prst="rect">
            <a:avLst/>
          </a:prstGeom>
          <a:noFill/>
          <a:ln w="9525">
            <a:noFill/>
            <a:miter lim="800000"/>
            <a:headEnd/>
            <a:tailEnd/>
          </a:ln>
        </p:spPr>
        <p:txBody>
          <a:bodyPr>
            <a:prstTxWarp prst="textNoShape">
              <a:avLst/>
            </a:prstTxWarp>
            <a:spAutoFit/>
          </a:bodyPr>
          <a:lstStyle/>
          <a:p>
            <a:r>
              <a:rPr lang="en-US" sz="2200" b="0"/>
              <a:t>A Bayesian learner makes a decision based on how important each of its expectations is (in this case, it’s a balance of the two constraints: fewer words vs. shorter words).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4" grpId="0"/>
      <p:bldP spid="1177605" grpId="0"/>
      <p:bldP spid="1177606"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a:xfrm>
            <a:off x="0" y="0"/>
            <a:ext cx="9144000" cy="1143000"/>
          </a:xfrm>
          <a:noFill/>
          <a:ln/>
        </p:spPr>
        <p:txBody>
          <a:bodyPr/>
          <a:lstStyle/>
          <a:p>
            <a:r>
              <a:rPr lang="en-US" sz="3200"/>
              <a:t>Bayesian model: Pearl et al. 2010</a:t>
            </a:r>
          </a:p>
        </p:txBody>
      </p:sp>
      <p:sp>
        <p:nvSpPr>
          <p:cNvPr id="1179651" name="Text Box 3"/>
          <p:cNvSpPr txBox="1">
            <a:spLocks noChangeArrowheads="1"/>
          </p:cNvSpPr>
          <p:nvPr/>
        </p:nvSpPr>
        <p:spPr bwMode="auto">
          <a:xfrm>
            <a:off x="228600" y="1066800"/>
            <a:ext cx="8686800" cy="762000"/>
          </a:xfrm>
          <a:prstGeom prst="rect">
            <a:avLst/>
          </a:prstGeom>
          <a:noFill/>
          <a:ln w="9525">
            <a:noFill/>
            <a:miter lim="800000"/>
            <a:headEnd/>
            <a:tailEnd/>
          </a:ln>
        </p:spPr>
        <p:txBody>
          <a:bodyPr>
            <a:prstTxWarp prst="textNoShape">
              <a:avLst/>
            </a:prstTxWarp>
            <a:spAutoFit/>
          </a:bodyPr>
          <a:lstStyle/>
          <a:p>
            <a:r>
              <a:rPr lang="en-US" sz="2200" b="0"/>
              <a:t>Comparing hypotheses - which is most likely?</a:t>
            </a:r>
          </a:p>
          <a:p>
            <a:endParaRPr lang="en-US" sz="2200" b="0"/>
          </a:p>
        </p:txBody>
      </p:sp>
      <p:sp>
        <p:nvSpPr>
          <p:cNvPr id="1179652" name="Text Box 4"/>
          <p:cNvSpPr txBox="1">
            <a:spLocks noChangeArrowheads="1"/>
          </p:cNvSpPr>
          <p:nvPr/>
        </p:nvSpPr>
        <p:spPr bwMode="auto">
          <a:xfrm>
            <a:off x="381000" y="1752600"/>
            <a:ext cx="83058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Hypothesis 1: longer words, but fewer words</a:t>
            </a:r>
          </a:p>
          <a:p>
            <a:r>
              <a:rPr lang="en-US" sz="2200" b="0" i="1"/>
              <a:t>How long are words? Between 4 and 9 letters</a:t>
            </a:r>
          </a:p>
          <a:p>
            <a:r>
              <a:rPr lang="en-US" sz="2200" b="0" i="1"/>
              <a:t>How large is the vocabulary? 5 words</a:t>
            </a:r>
            <a:endParaRPr lang="en-US" sz="2200" b="0"/>
          </a:p>
          <a:p>
            <a:endParaRPr lang="en-US" sz="2200" b="0"/>
          </a:p>
        </p:txBody>
      </p:sp>
      <p:sp>
        <p:nvSpPr>
          <p:cNvPr id="1179653" name="Text Box 5"/>
          <p:cNvSpPr txBox="1">
            <a:spLocks noChangeArrowheads="1"/>
          </p:cNvSpPr>
          <p:nvPr/>
        </p:nvSpPr>
        <p:spPr bwMode="auto">
          <a:xfrm>
            <a:off x="457200" y="3124200"/>
            <a:ext cx="80010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Hypothesis 2: shorter words, but more words</a:t>
            </a:r>
          </a:p>
          <a:p>
            <a:r>
              <a:rPr lang="en-US" sz="2200" b="0" i="1"/>
              <a:t>How long are words? Between 3 and 6 letters</a:t>
            </a:r>
          </a:p>
          <a:p>
            <a:r>
              <a:rPr lang="en-US" sz="2200" b="0" i="1"/>
              <a:t>How large is the vocabulary? 6 words</a:t>
            </a:r>
            <a:endParaRPr lang="en-US" sz="2200" b="0"/>
          </a:p>
          <a:p>
            <a:endParaRPr lang="en-US" sz="2200" b="0"/>
          </a:p>
        </p:txBody>
      </p:sp>
      <p:sp>
        <p:nvSpPr>
          <p:cNvPr id="1179654" name="Text Box 6"/>
          <p:cNvSpPr txBox="1">
            <a:spLocks noChangeArrowheads="1"/>
          </p:cNvSpPr>
          <p:nvPr/>
        </p:nvSpPr>
        <p:spPr bwMode="auto">
          <a:xfrm>
            <a:off x="457200" y="4800600"/>
            <a:ext cx="80010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There will be some probability the Bayesian learner assigns to each hypothesis.  The most probable hypothesis will be the one the learner chooses.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a:xfrm>
            <a:off x="0" y="0"/>
            <a:ext cx="9144000" cy="1143000"/>
          </a:xfrm>
          <a:noFill/>
          <a:ln/>
        </p:spPr>
        <p:txBody>
          <a:bodyPr/>
          <a:lstStyle/>
          <a:p>
            <a:r>
              <a:rPr lang="en-US" sz="3200"/>
              <a:t>Bayesian model: Pearl et al. 2010</a:t>
            </a:r>
          </a:p>
        </p:txBody>
      </p:sp>
      <p:sp>
        <p:nvSpPr>
          <p:cNvPr id="1181699" name="Text Box 3"/>
          <p:cNvSpPr txBox="1">
            <a:spLocks noChangeArrowheads="1"/>
          </p:cNvSpPr>
          <p:nvPr/>
        </p:nvSpPr>
        <p:spPr bwMode="auto">
          <a:xfrm>
            <a:off x="228600" y="1066800"/>
            <a:ext cx="8686800" cy="762000"/>
          </a:xfrm>
          <a:prstGeom prst="rect">
            <a:avLst/>
          </a:prstGeom>
          <a:noFill/>
          <a:ln w="9525">
            <a:noFill/>
            <a:miter lim="800000"/>
            <a:headEnd/>
            <a:tailEnd/>
          </a:ln>
        </p:spPr>
        <p:txBody>
          <a:bodyPr>
            <a:prstTxWarp prst="textNoShape">
              <a:avLst/>
            </a:prstTxWarp>
            <a:spAutoFit/>
          </a:bodyPr>
          <a:lstStyle/>
          <a:p>
            <a:r>
              <a:rPr lang="en-US" sz="2200" b="0"/>
              <a:t>Comparing hypotheses - which is most likely?</a:t>
            </a:r>
          </a:p>
          <a:p>
            <a:endParaRPr lang="en-US" sz="2200" b="0"/>
          </a:p>
        </p:txBody>
      </p:sp>
      <p:sp>
        <p:nvSpPr>
          <p:cNvPr id="1181700" name="Text Box 4"/>
          <p:cNvSpPr txBox="1">
            <a:spLocks noChangeArrowheads="1"/>
          </p:cNvSpPr>
          <p:nvPr/>
        </p:nvSpPr>
        <p:spPr bwMode="auto">
          <a:xfrm>
            <a:off x="381000" y="1752600"/>
            <a:ext cx="83058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Hypothesis 1: longer words, but fewer words</a:t>
            </a:r>
          </a:p>
          <a:p>
            <a:r>
              <a:rPr lang="en-US" sz="2200" b="0" i="1"/>
              <a:t>How long are words? Between 4 and 9 letters</a:t>
            </a:r>
          </a:p>
          <a:p>
            <a:r>
              <a:rPr lang="en-US" sz="2200" b="0" i="1"/>
              <a:t>How large is the vocabulary? 5 words</a:t>
            </a:r>
            <a:endParaRPr lang="en-US" sz="2200" b="0"/>
          </a:p>
          <a:p>
            <a:endParaRPr lang="en-US" sz="2200" b="0"/>
          </a:p>
        </p:txBody>
      </p:sp>
      <p:sp>
        <p:nvSpPr>
          <p:cNvPr id="1181701" name="Text Box 5"/>
          <p:cNvSpPr txBox="1">
            <a:spLocks noChangeArrowheads="1"/>
          </p:cNvSpPr>
          <p:nvPr/>
        </p:nvSpPr>
        <p:spPr bwMode="auto">
          <a:xfrm>
            <a:off x="457200" y="3124200"/>
            <a:ext cx="80010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Hypothesis 2: shorter words, but more words</a:t>
            </a:r>
          </a:p>
          <a:p>
            <a:r>
              <a:rPr lang="en-US" sz="2200" b="0" i="1"/>
              <a:t>How long are words? Between 3 and 6 letters</a:t>
            </a:r>
          </a:p>
          <a:p>
            <a:r>
              <a:rPr lang="en-US" sz="2200" b="0" i="1"/>
              <a:t>How large is the vocabulary? 6 words</a:t>
            </a:r>
            <a:endParaRPr lang="en-US" sz="2200" b="0"/>
          </a:p>
          <a:p>
            <a:endParaRPr lang="en-US" sz="2200" b="0"/>
          </a:p>
        </p:txBody>
      </p:sp>
      <p:sp>
        <p:nvSpPr>
          <p:cNvPr id="1181702" name="Text Box 6"/>
          <p:cNvSpPr txBox="1">
            <a:spLocks noChangeArrowheads="1"/>
          </p:cNvSpPr>
          <p:nvPr/>
        </p:nvSpPr>
        <p:spPr bwMode="auto">
          <a:xfrm>
            <a:off x="457200" y="4800600"/>
            <a:ext cx="80010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There will be some probability the Bayesian learner assigns to each hypothesis.  The most probable hypothesis will be the one the learner chooses.</a:t>
            </a:r>
          </a:p>
        </p:txBody>
      </p:sp>
      <p:sp>
        <p:nvSpPr>
          <p:cNvPr id="1181703" name="Text Box 7"/>
          <p:cNvSpPr txBox="1">
            <a:spLocks noChangeArrowheads="1"/>
          </p:cNvSpPr>
          <p:nvPr/>
        </p:nvSpPr>
        <p:spPr bwMode="auto">
          <a:xfrm>
            <a:off x="6477000" y="2133600"/>
            <a:ext cx="23701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Probability: 0.33</a:t>
            </a:r>
          </a:p>
        </p:txBody>
      </p:sp>
      <p:sp>
        <p:nvSpPr>
          <p:cNvPr id="1181704" name="Text Box 8"/>
          <p:cNvSpPr txBox="1">
            <a:spLocks noChangeArrowheads="1"/>
          </p:cNvSpPr>
          <p:nvPr/>
        </p:nvSpPr>
        <p:spPr bwMode="auto">
          <a:xfrm>
            <a:off x="6553200" y="3200400"/>
            <a:ext cx="23701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Probability: 0.67</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a:xfrm>
            <a:off x="0" y="0"/>
            <a:ext cx="9144000" cy="1143000"/>
          </a:xfrm>
          <a:noFill/>
          <a:ln/>
        </p:spPr>
        <p:txBody>
          <a:bodyPr/>
          <a:lstStyle/>
          <a:p>
            <a:r>
              <a:rPr lang="en-US" sz="3200"/>
              <a:t>Bayesian model: Pearl et al. 2010</a:t>
            </a:r>
          </a:p>
        </p:txBody>
      </p:sp>
      <p:sp>
        <p:nvSpPr>
          <p:cNvPr id="1183747" name="Text Box 3"/>
          <p:cNvSpPr txBox="1">
            <a:spLocks noChangeArrowheads="1"/>
          </p:cNvSpPr>
          <p:nvPr/>
        </p:nvSpPr>
        <p:spPr bwMode="auto">
          <a:xfrm>
            <a:off x="228600" y="1066800"/>
            <a:ext cx="8686800" cy="762000"/>
          </a:xfrm>
          <a:prstGeom prst="rect">
            <a:avLst/>
          </a:prstGeom>
          <a:noFill/>
          <a:ln w="9525">
            <a:noFill/>
            <a:miter lim="800000"/>
            <a:headEnd/>
            <a:tailEnd/>
          </a:ln>
        </p:spPr>
        <p:txBody>
          <a:bodyPr>
            <a:prstTxWarp prst="textNoShape">
              <a:avLst/>
            </a:prstTxWarp>
            <a:spAutoFit/>
          </a:bodyPr>
          <a:lstStyle/>
          <a:p>
            <a:r>
              <a:rPr lang="en-US" sz="2200" b="0"/>
              <a:t>Comparing hypotheses - which is most likely?</a:t>
            </a:r>
          </a:p>
          <a:p>
            <a:endParaRPr lang="en-US" sz="2200" b="0"/>
          </a:p>
        </p:txBody>
      </p:sp>
      <p:sp>
        <p:nvSpPr>
          <p:cNvPr id="1183748" name="Text Box 4"/>
          <p:cNvSpPr txBox="1">
            <a:spLocks noChangeArrowheads="1"/>
          </p:cNvSpPr>
          <p:nvPr/>
        </p:nvSpPr>
        <p:spPr bwMode="auto">
          <a:xfrm>
            <a:off x="381000" y="1752600"/>
            <a:ext cx="8305800" cy="1431925"/>
          </a:xfrm>
          <a:prstGeom prst="rect">
            <a:avLst/>
          </a:prstGeom>
          <a:noFill/>
          <a:ln w="9525">
            <a:noFill/>
            <a:miter lim="800000"/>
            <a:headEnd/>
            <a:tailEnd/>
          </a:ln>
        </p:spPr>
        <p:txBody>
          <a:bodyPr>
            <a:prstTxWarp prst="textNoShape">
              <a:avLst/>
            </a:prstTxWarp>
            <a:spAutoFit/>
          </a:bodyPr>
          <a:lstStyle/>
          <a:p>
            <a:r>
              <a:rPr lang="en-US" sz="2200" b="0">
                <a:solidFill>
                  <a:schemeClr val="folHlink">
                    <a:alpha val="35999"/>
                  </a:schemeClr>
                </a:solidFill>
              </a:rPr>
              <a:t>Hypothesis 1: longer words, but fewer words</a:t>
            </a:r>
          </a:p>
          <a:p>
            <a:r>
              <a:rPr lang="en-US" sz="2200" b="0" i="1">
                <a:solidFill>
                  <a:schemeClr val="tx1">
                    <a:alpha val="35999"/>
                  </a:schemeClr>
                </a:solidFill>
              </a:rPr>
              <a:t>How long are words? Between 4 and 9 letters</a:t>
            </a:r>
          </a:p>
          <a:p>
            <a:r>
              <a:rPr lang="en-US" sz="2200" b="0" i="1">
                <a:solidFill>
                  <a:schemeClr val="tx1">
                    <a:alpha val="35999"/>
                  </a:schemeClr>
                </a:solidFill>
              </a:rPr>
              <a:t>How large is the vocabulary? 5 words</a:t>
            </a:r>
            <a:endParaRPr lang="en-US" sz="2200" b="0"/>
          </a:p>
          <a:p>
            <a:endParaRPr lang="en-US" sz="2200" b="0"/>
          </a:p>
        </p:txBody>
      </p:sp>
      <p:sp>
        <p:nvSpPr>
          <p:cNvPr id="1183749" name="Text Box 5"/>
          <p:cNvSpPr txBox="1">
            <a:spLocks noChangeArrowheads="1"/>
          </p:cNvSpPr>
          <p:nvPr/>
        </p:nvSpPr>
        <p:spPr bwMode="auto">
          <a:xfrm>
            <a:off x="457200" y="3124200"/>
            <a:ext cx="8001000" cy="1096963"/>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Hypothesis 2: shorter words, but more words</a:t>
            </a:r>
          </a:p>
          <a:p>
            <a:r>
              <a:rPr lang="en-US" sz="2200" b="0"/>
              <a:t>“to the castle beyond the goblin city”</a:t>
            </a:r>
          </a:p>
          <a:p>
            <a:endParaRPr lang="en-US" sz="2200" b="0"/>
          </a:p>
        </p:txBody>
      </p:sp>
      <p:sp>
        <p:nvSpPr>
          <p:cNvPr id="1183750" name="Text Box 6"/>
          <p:cNvSpPr txBox="1">
            <a:spLocks noChangeArrowheads="1"/>
          </p:cNvSpPr>
          <p:nvPr/>
        </p:nvSpPr>
        <p:spPr bwMode="auto">
          <a:xfrm>
            <a:off x="457200" y="4800600"/>
            <a:ext cx="80010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There will be some probability the Bayesian learner assigns to each hypothesis.  The most probable hypothesis will be the one the learner chooses.</a:t>
            </a:r>
          </a:p>
        </p:txBody>
      </p:sp>
      <p:sp>
        <p:nvSpPr>
          <p:cNvPr id="1183751" name="Text Box 7"/>
          <p:cNvSpPr txBox="1">
            <a:spLocks noChangeArrowheads="1"/>
          </p:cNvSpPr>
          <p:nvPr/>
        </p:nvSpPr>
        <p:spPr bwMode="auto">
          <a:xfrm>
            <a:off x="6477000" y="2133600"/>
            <a:ext cx="23701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Probability: 0.33</a:t>
            </a:r>
          </a:p>
        </p:txBody>
      </p:sp>
      <p:sp>
        <p:nvSpPr>
          <p:cNvPr id="1183752" name="Text Box 8"/>
          <p:cNvSpPr txBox="1">
            <a:spLocks noChangeArrowheads="1"/>
          </p:cNvSpPr>
          <p:nvPr/>
        </p:nvSpPr>
        <p:spPr bwMode="auto">
          <a:xfrm>
            <a:off x="6553200" y="3200400"/>
            <a:ext cx="2370138" cy="457200"/>
          </a:xfrm>
          <a:prstGeom prst="rect">
            <a:avLst/>
          </a:prstGeom>
          <a:noFill/>
          <a:ln w="9525">
            <a:noFill/>
            <a:miter lim="800000"/>
            <a:headEnd/>
            <a:tailEnd/>
          </a:ln>
        </p:spPr>
        <p:txBody>
          <a:bodyPr wrap="none">
            <a:prstTxWarp prst="textNoShape">
              <a:avLst/>
            </a:prstTxWarp>
            <a:spAutoFit/>
          </a:bodyPr>
          <a:lstStyle/>
          <a:p>
            <a:r>
              <a:rPr lang="en-US" b="0">
                <a:solidFill>
                  <a:schemeClr val="tx2"/>
                </a:solidFill>
              </a:rPr>
              <a:t>Probability: 0.67</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a:xfrm>
            <a:off x="0" y="0"/>
            <a:ext cx="9144000" cy="1143000"/>
          </a:xfrm>
          <a:noFill/>
          <a:ln/>
        </p:spPr>
        <p:txBody>
          <a:bodyPr/>
          <a:lstStyle/>
          <a:p>
            <a:r>
              <a:rPr lang="en-US" sz="3200"/>
              <a:t>Realistic Bayesian Learners: Pearl et al. 2011</a:t>
            </a:r>
          </a:p>
        </p:txBody>
      </p:sp>
      <p:sp>
        <p:nvSpPr>
          <p:cNvPr id="1185795" name="Text Box 3"/>
          <p:cNvSpPr txBox="1">
            <a:spLocks noChangeArrowheads="1"/>
          </p:cNvSpPr>
          <p:nvPr/>
        </p:nvSpPr>
        <p:spPr bwMode="auto">
          <a:xfrm>
            <a:off x="228600" y="1066800"/>
            <a:ext cx="8686800" cy="1431925"/>
          </a:xfrm>
          <a:prstGeom prst="rect">
            <a:avLst/>
          </a:prstGeom>
          <a:noFill/>
          <a:ln w="9525">
            <a:noFill/>
            <a:miter lim="800000"/>
            <a:headEnd/>
            <a:tailEnd/>
          </a:ln>
        </p:spPr>
        <p:txBody>
          <a:bodyPr>
            <a:prstTxWarp prst="textNoShape">
              <a:avLst/>
            </a:prstTxWarp>
            <a:spAutoFit/>
          </a:bodyPr>
          <a:lstStyle/>
          <a:p>
            <a:r>
              <a:rPr lang="en-US" sz="2200" b="0"/>
              <a:t>Pearl et al. 2011 tested their Bayesian learners on realistic data:</a:t>
            </a:r>
          </a:p>
          <a:p>
            <a:r>
              <a:rPr lang="en-US" sz="2200" b="0"/>
              <a:t>9790 utterances of child-directed speech from the Bernstein-Ratner corpus in CHILDES.  (Average utterance length: 3.4 words)</a:t>
            </a:r>
          </a:p>
          <a:p>
            <a:endParaRPr lang="en-US" sz="2200" b="0"/>
          </a:p>
        </p:txBody>
      </p:sp>
      <p:sp>
        <p:nvSpPr>
          <p:cNvPr id="1185796" name="Text Box 4"/>
          <p:cNvSpPr txBox="1">
            <a:spLocks noChangeArrowheads="1"/>
          </p:cNvSpPr>
          <p:nvPr/>
        </p:nvSpPr>
        <p:spPr bwMode="auto">
          <a:xfrm>
            <a:off x="304800" y="2667000"/>
            <a:ext cx="8001000" cy="1766888"/>
          </a:xfrm>
          <a:prstGeom prst="rect">
            <a:avLst/>
          </a:prstGeom>
          <a:noFill/>
          <a:ln w="9525">
            <a:noFill/>
            <a:miter lim="800000"/>
            <a:headEnd/>
            <a:tailEnd/>
          </a:ln>
        </p:spPr>
        <p:txBody>
          <a:bodyPr>
            <a:prstTxWarp prst="textNoShape">
              <a:avLst/>
            </a:prstTxWarp>
            <a:spAutoFit/>
          </a:bodyPr>
          <a:lstStyle/>
          <a:p>
            <a:r>
              <a:rPr lang="en-US" sz="2200" b="0">
                <a:solidFill>
                  <a:schemeClr val="folHlink"/>
                </a:solidFill>
              </a:rPr>
              <a:t>Best performance by a Bayesian learner:</a:t>
            </a:r>
          </a:p>
          <a:p>
            <a:endParaRPr lang="en-US" sz="2200" b="0">
              <a:solidFill>
                <a:schemeClr val="folHlink"/>
              </a:solidFill>
            </a:endParaRPr>
          </a:p>
          <a:p>
            <a:r>
              <a:rPr lang="en-US" sz="2200" b="0">
                <a:solidFill>
                  <a:schemeClr val="folHlink"/>
                </a:solidFill>
              </a:rPr>
              <a:t>Precision: 72%</a:t>
            </a:r>
          </a:p>
          <a:p>
            <a:r>
              <a:rPr lang="en-US" sz="2200" b="0">
                <a:solidFill>
                  <a:schemeClr val="folHlink"/>
                </a:solidFill>
              </a:rPr>
              <a:t>Recall: 74%</a:t>
            </a:r>
            <a:endParaRPr lang="en-US" sz="2200" b="0"/>
          </a:p>
          <a:p>
            <a:endParaRPr lang="en-US" sz="2200" b="0"/>
          </a:p>
        </p:txBody>
      </p:sp>
      <p:sp>
        <p:nvSpPr>
          <p:cNvPr id="1185797" name="Text Box 5"/>
          <p:cNvSpPr txBox="1">
            <a:spLocks noChangeArrowheads="1"/>
          </p:cNvSpPr>
          <p:nvPr/>
        </p:nvSpPr>
        <p:spPr bwMode="auto">
          <a:xfrm>
            <a:off x="381000" y="4724400"/>
            <a:ext cx="8001000" cy="1766888"/>
          </a:xfrm>
          <a:prstGeom prst="rect">
            <a:avLst/>
          </a:prstGeom>
          <a:noFill/>
          <a:ln w="9525">
            <a:noFill/>
            <a:miter lim="800000"/>
            <a:headEnd/>
            <a:tailEnd/>
          </a:ln>
        </p:spPr>
        <p:txBody>
          <a:bodyPr>
            <a:prstTxWarp prst="textNoShape">
              <a:avLst/>
            </a:prstTxWarp>
            <a:spAutoFit/>
          </a:bodyPr>
          <a:lstStyle/>
          <a:p>
            <a:r>
              <a:rPr lang="en-US" sz="2200" b="0"/>
              <a:t>This is much better than what we found for a learner that hypothesizes a word boundary at a transitional probability minimum (41.6% precision, 23.3% recall).</a:t>
            </a:r>
            <a:r>
              <a:rPr lang="en-US" sz="2200" b="0">
                <a:solidFill>
                  <a:schemeClr val="tx2"/>
                </a:solidFill>
              </a:rPr>
              <a:t> Statistical learning by itself isn’t always so bad after all!</a:t>
            </a:r>
            <a:endParaRPr lang="en-US" sz="2200" b="0"/>
          </a:p>
          <a:p>
            <a:endParaRPr lang="en-US" sz="2200" b="0"/>
          </a:p>
        </p:txBody>
      </p:sp>
      <p:pic>
        <p:nvPicPr>
          <p:cNvPr id="1185798" name="Picture 6"/>
          <p:cNvPicPr>
            <a:picLocks noChangeAspect="1" noChangeArrowheads="1"/>
          </p:cNvPicPr>
          <p:nvPr/>
        </p:nvPicPr>
        <p:blipFill>
          <a:blip r:embed="rId3"/>
          <a:srcRect/>
          <a:stretch>
            <a:fillRect/>
          </a:stretch>
        </p:blipFill>
        <p:spPr bwMode="auto">
          <a:xfrm>
            <a:off x="2819400" y="3200400"/>
            <a:ext cx="1135063"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5794" name="Rectangle 2"/>
          <p:cNvSpPr>
            <a:spLocks noGrp="1" noChangeArrowheads="1"/>
          </p:cNvSpPr>
          <p:nvPr>
            <p:ph type="title"/>
          </p:nvPr>
        </p:nvSpPr>
        <p:spPr>
          <a:xfrm>
            <a:off x="0" y="0"/>
            <a:ext cx="9144000" cy="1143000"/>
          </a:xfrm>
          <a:noFill/>
          <a:ln/>
        </p:spPr>
        <p:txBody>
          <a:bodyPr/>
          <a:lstStyle/>
          <a:p>
            <a:r>
              <a:rPr lang="en-US" sz="3200" dirty="0" smtClean="0"/>
              <a:t>Model Comparison</a:t>
            </a:r>
            <a:endParaRPr lang="en-US" sz="3200" dirty="0"/>
          </a:p>
        </p:txBody>
      </p:sp>
      <p:sp>
        <p:nvSpPr>
          <p:cNvPr id="1185795" name="Text Box 3"/>
          <p:cNvSpPr txBox="1">
            <a:spLocks noChangeArrowheads="1"/>
          </p:cNvSpPr>
          <p:nvPr/>
        </p:nvSpPr>
        <p:spPr bwMode="auto">
          <a:xfrm>
            <a:off x="228600" y="1066800"/>
            <a:ext cx="8686800" cy="5509200"/>
          </a:xfrm>
          <a:prstGeom prst="rect">
            <a:avLst/>
          </a:prstGeom>
          <a:noFill/>
          <a:ln w="9525">
            <a:noFill/>
            <a:miter lim="800000"/>
            <a:headEnd/>
            <a:tailEnd/>
          </a:ln>
        </p:spPr>
        <p:txBody>
          <a:bodyPr>
            <a:prstTxWarp prst="textNoShape">
              <a:avLst/>
            </a:prstTxWarp>
            <a:spAutoFit/>
          </a:bodyPr>
          <a:lstStyle/>
          <a:p>
            <a:r>
              <a:rPr lang="en-US" sz="2200" b="0" dirty="0" smtClean="0"/>
              <a:t>So which model performs better?</a:t>
            </a:r>
          </a:p>
          <a:p>
            <a:r>
              <a:rPr lang="en-US" sz="2200" b="0" dirty="0"/>
              <a:t>	</a:t>
            </a:r>
            <a:r>
              <a:rPr lang="en-US" sz="2200" b="0" dirty="0" smtClean="0"/>
              <a:t>-Rate only based on Recall and Precision scores?</a:t>
            </a:r>
          </a:p>
          <a:p>
            <a:endParaRPr lang="en-US" sz="2200" b="0" dirty="0"/>
          </a:p>
          <a:p>
            <a:r>
              <a:rPr lang="en-US" sz="2200" b="0" dirty="0" smtClean="0"/>
              <a:t>Any model makes assumptions which should be included in analysis!</a:t>
            </a:r>
          </a:p>
          <a:p>
            <a:endParaRPr lang="en-US" sz="2200" b="0" dirty="0"/>
          </a:p>
          <a:p>
            <a:r>
              <a:rPr lang="en-US" sz="2200" b="0" dirty="0" err="1" smtClean="0"/>
              <a:t>Gambell</a:t>
            </a:r>
            <a:r>
              <a:rPr lang="en-US" sz="2200" b="0" dirty="0" smtClean="0"/>
              <a:t> &amp; Yang:</a:t>
            </a:r>
          </a:p>
          <a:p>
            <a:r>
              <a:rPr lang="en-US" sz="2200" b="0" dirty="0"/>
              <a:t>	</a:t>
            </a:r>
            <a:r>
              <a:rPr lang="en-US" sz="2200" b="0" dirty="0" smtClean="0"/>
              <a:t>- Syllables, TPs, USC, Lexicon, Algebraic Learning, 			Dictionary Stress</a:t>
            </a:r>
          </a:p>
          <a:p>
            <a:r>
              <a:rPr lang="en-US" sz="2200" b="0" dirty="0"/>
              <a:t>	</a:t>
            </a:r>
            <a:r>
              <a:rPr lang="en-US" sz="2200" b="0" dirty="0" smtClean="0"/>
              <a:t>- Less processing power</a:t>
            </a:r>
          </a:p>
          <a:p>
            <a:endParaRPr lang="en-US" sz="2200" b="0" dirty="0"/>
          </a:p>
          <a:p>
            <a:r>
              <a:rPr lang="en-US" sz="2200" b="0" dirty="0" smtClean="0"/>
              <a:t>Pearl et al:</a:t>
            </a:r>
          </a:p>
          <a:p>
            <a:r>
              <a:rPr lang="en-US" sz="2200" b="0" dirty="0"/>
              <a:t>	</a:t>
            </a:r>
            <a:r>
              <a:rPr lang="en-US" sz="2200" b="0" dirty="0" smtClean="0"/>
              <a:t>- Phonemes, TPs, Lexicon, Bayesian Inference, Bias for 			shorter/fewer words</a:t>
            </a:r>
          </a:p>
          <a:p>
            <a:r>
              <a:rPr lang="en-US" sz="2200" b="0" dirty="0"/>
              <a:t>	</a:t>
            </a:r>
            <a:r>
              <a:rPr lang="en-US" sz="2200" b="0" dirty="0" smtClean="0"/>
              <a:t>- More processing power</a:t>
            </a:r>
            <a:endParaRPr lang="en-US" sz="2200" b="0" dirty="0"/>
          </a:p>
          <a:p>
            <a:endParaRPr lang="en-US" sz="2200"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84288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a:xfrm>
            <a:off x="0" y="0"/>
            <a:ext cx="9144000" cy="1143000"/>
          </a:xfrm>
          <a:noFill/>
          <a:ln/>
        </p:spPr>
        <p:txBody>
          <a:bodyPr/>
          <a:lstStyle/>
          <a:p>
            <a:r>
              <a:rPr lang="en-US" sz="3200"/>
              <a:t>Statistical Learning for Word Segmentation</a:t>
            </a:r>
          </a:p>
        </p:txBody>
      </p:sp>
      <p:sp>
        <p:nvSpPr>
          <p:cNvPr id="1187843" name="Text Box 3"/>
          <p:cNvSpPr txBox="1">
            <a:spLocks noChangeArrowheads="1"/>
          </p:cNvSpPr>
          <p:nvPr/>
        </p:nvSpPr>
        <p:spPr bwMode="auto">
          <a:xfrm>
            <a:off x="228600" y="1143000"/>
            <a:ext cx="8686800" cy="1766888"/>
          </a:xfrm>
          <a:prstGeom prst="rect">
            <a:avLst/>
          </a:prstGeom>
          <a:noFill/>
          <a:ln w="9525">
            <a:noFill/>
            <a:miter lim="800000"/>
            <a:headEnd/>
            <a:tailEnd/>
          </a:ln>
        </p:spPr>
        <p:txBody>
          <a:bodyPr>
            <a:prstTxWarp prst="textNoShape">
              <a:avLst/>
            </a:prstTxWarp>
            <a:spAutoFit/>
          </a:bodyPr>
          <a:lstStyle/>
          <a:p>
            <a:r>
              <a:rPr lang="en-US" sz="2200" b="0"/>
              <a:t>Saffran et al. (1996) found that human infants are capable of tracking transitional probability between syllables and using that information to accomplish word segmentation in an artificial language.</a:t>
            </a:r>
          </a:p>
          <a:p>
            <a:endParaRPr lang="en-US" sz="2200" b="0"/>
          </a:p>
        </p:txBody>
      </p:sp>
      <p:sp>
        <p:nvSpPr>
          <p:cNvPr id="1187844" name="Text Box 4"/>
          <p:cNvSpPr txBox="1">
            <a:spLocks noChangeArrowheads="1"/>
          </p:cNvSpPr>
          <p:nvPr/>
        </p:nvSpPr>
        <p:spPr bwMode="auto">
          <a:xfrm>
            <a:off x="304800" y="2895600"/>
            <a:ext cx="8001000" cy="1431925"/>
          </a:xfrm>
          <a:prstGeom prst="rect">
            <a:avLst/>
          </a:prstGeom>
          <a:noFill/>
          <a:ln w="9525">
            <a:noFill/>
            <a:miter lim="800000"/>
            <a:headEnd/>
            <a:tailEnd/>
          </a:ln>
        </p:spPr>
        <p:txBody>
          <a:bodyPr>
            <a:prstTxWarp prst="textNoShape">
              <a:avLst/>
            </a:prstTxWarp>
            <a:spAutoFit/>
          </a:bodyPr>
          <a:lstStyle/>
          <a:p>
            <a:r>
              <a:rPr lang="en-US" sz="2200" b="0"/>
              <a:t>Gambell &amp; Yang (2006) found that this same statistical learning strategy (positing word boundaries at transitional probability minima) failed on realistic child-directed speech data.</a:t>
            </a:r>
          </a:p>
          <a:p>
            <a:endParaRPr lang="en-US" sz="2200" b="0"/>
          </a:p>
        </p:txBody>
      </p:sp>
      <p:sp>
        <p:nvSpPr>
          <p:cNvPr id="1187845" name="Text Box 5"/>
          <p:cNvSpPr txBox="1">
            <a:spLocks noChangeArrowheads="1"/>
          </p:cNvSpPr>
          <p:nvPr/>
        </p:nvSpPr>
        <p:spPr bwMode="auto">
          <a:xfrm>
            <a:off x="381000" y="4648200"/>
            <a:ext cx="8001000" cy="2101850"/>
          </a:xfrm>
          <a:prstGeom prst="rect">
            <a:avLst/>
          </a:prstGeom>
          <a:noFill/>
          <a:ln w="9525">
            <a:noFill/>
            <a:miter lim="800000"/>
            <a:headEnd/>
            <a:tailEnd/>
          </a:ln>
        </p:spPr>
        <p:txBody>
          <a:bodyPr>
            <a:prstTxWarp prst="textNoShape">
              <a:avLst/>
            </a:prstTxWarp>
            <a:spAutoFit/>
          </a:bodyPr>
          <a:lstStyle/>
          <a:p>
            <a:r>
              <a:rPr lang="en-US" sz="2200" b="0"/>
              <a:t>Pearl et al. (2011) found that more sophisticated statistical learning (Bayesian inference) did much better on realistic child-directed speech data, suggesting that children may be able to use statistical learning to help them with word segmentation - even if they don’t use other strategies like lexical stress.</a:t>
            </a:r>
          </a:p>
          <a:p>
            <a:endParaRPr lang="en-US" sz="2200" b="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a:xfrm>
            <a:off x="685800" y="762000"/>
            <a:ext cx="7772400" cy="1143000"/>
          </a:xfrm>
        </p:spPr>
        <p:txBody>
          <a:bodyPr/>
          <a:lstStyle/>
          <a:p>
            <a:r>
              <a:rPr lang="en-US" sz="3200"/>
              <a:t>Questions?</a:t>
            </a:r>
          </a:p>
        </p:txBody>
      </p:sp>
      <p:pic>
        <p:nvPicPr>
          <p:cNvPr id="1189891" name="Picture 3"/>
          <p:cNvPicPr>
            <a:picLocks noChangeAspect="1" noChangeArrowheads="1"/>
          </p:cNvPicPr>
          <p:nvPr/>
        </p:nvPicPr>
        <p:blipFill>
          <a:blip r:embed="rId3"/>
          <a:srcRect/>
          <a:stretch>
            <a:fillRect/>
          </a:stretch>
        </p:blipFill>
        <p:spPr bwMode="auto">
          <a:xfrm>
            <a:off x="3276600" y="1600200"/>
            <a:ext cx="2276475" cy="3276600"/>
          </a:xfrm>
          <a:prstGeom prst="rect">
            <a:avLst/>
          </a:prstGeom>
          <a:noFill/>
          <a:ln w="9525">
            <a:noFill/>
            <a:miter lim="800000"/>
            <a:headEnd/>
            <a:tailEnd/>
          </a:ln>
          <a:effectLst/>
        </p:spPr>
      </p:pic>
      <p:sp>
        <p:nvSpPr>
          <p:cNvPr id="1189892" name="Rectangle 4"/>
          <p:cNvSpPr>
            <a:spLocks noChangeArrowheads="1"/>
          </p:cNvSpPr>
          <p:nvPr/>
        </p:nvSpPr>
        <p:spPr bwMode="auto">
          <a:xfrm>
            <a:off x="9194800" y="610552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189893" name="Rectangle 5"/>
          <p:cNvSpPr>
            <a:spLocks noChangeArrowheads="1"/>
          </p:cNvSpPr>
          <p:nvPr/>
        </p:nvSpPr>
        <p:spPr bwMode="auto">
          <a:xfrm>
            <a:off x="685800" y="5181600"/>
            <a:ext cx="7772400" cy="1143000"/>
          </a:xfrm>
          <a:prstGeom prst="rect">
            <a:avLst/>
          </a:prstGeom>
          <a:noFill/>
          <a:ln w="9525">
            <a:noFill/>
            <a:miter lim="800000"/>
            <a:headEnd/>
            <a:tailEnd/>
          </a:ln>
          <a:effectLst/>
        </p:spPr>
        <p:txBody>
          <a:bodyPr anchor="ctr">
            <a:prstTxWarp prst="textNoShape">
              <a:avLst/>
            </a:prstTxWarp>
          </a:bodyPr>
          <a:lstStyle/>
          <a:p>
            <a:pPr algn="ctr" eaLnBrk="1" hangingPunct="1"/>
            <a:r>
              <a:rPr lang="en-US" b="0">
                <a:solidFill>
                  <a:schemeClr val="folHlink"/>
                </a:solidFill>
                <a:ea typeface="Osaka" pitchFamily="-84" charset="-128"/>
                <a:cs typeface="Osaka" pitchFamily="-84" charset="-128"/>
              </a:rPr>
              <a:t>Use the remaining time to work on HW2 and the review questions for word segmentation.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a:xfrm>
            <a:off x="533400" y="762000"/>
            <a:ext cx="7772400" cy="1143000"/>
          </a:xfrm>
          <a:noFill/>
          <a:ln/>
        </p:spPr>
        <p:txBody>
          <a:bodyPr/>
          <a:lstStyle/>
          <a:p>
            <a:r>
              <a:rPr lang="en-US" sz="3200"/>
              <a:t>Computational Modeling Data</a:t>
            </a:r>
            <a:br>
              <a:rPr lang="en-US" sz="3200"/>
            </a:br>
            <a:r>
              <a:rPr lang="en-US" sz="3200"/>
              <a:t>(Digital Children)</a:t>
            </a:r>
          </a:p>
        </p:txBody>
      </p:sp>
      <p:pic>
        <p:nvPicPr>
          <p:cNvPr id="1090563" name="Picture 3"/>
          <p:cNvPicPr>
            <a:picLocks noChangeAspect="1" noChangeArrowheads="1"/>
          </p:cNvPicPr>
          <p:nvPr/>
        </p:nvPicPr>
        <p:blipFill>
          <a:blip r:embed="rId3"/>
          <a:srcRect/>
          <a:stretch>
            <a:fillRect/>
          </a:stretch>
        </p:blipFill>
        <p:spPr bwMode="auto">
          <a:xfrm>
            <a:off x="3352800" y="1905000"/>
            <a:ext cx="2133600" cy="1778000"/>
          </a:xfrm>
          <a:prstGeom prst="rect">
            <a:avLst/>
          </a:prstGeom>
          <a:noFill/>
          <a:ln w="9525">
            <a:noFill/>
            <a:miter lim="800000"/>
            <a:headEnd/>
            <a:tailEnd/>
          </a:ln>
          <a:effectLst/>
        </p:spPr>
      </p:pic>
      <p:sp>
        <p:nvSpPr>
          <p:cNvPr id="1090564" name="Text Box 4"/>
          <p:cNvSpPr txBox="1">
            <a:spLocks noChangeArrowheads="1"/>
          </p:cNvSpPr>
          <p:nvPr/>
        </p:nvSpPr>
        <p:spPr bwMode="auto">
          <a:xfrm>
            <a:off x="228600" y="3886200"/>
            <a:ext cx="8686800" cy="2282825"/>
          </a:xfrm>
          <a:prstGeom prst="rect">
            <a:avLst/>
          </a:prstGeom>
          <a:noFill/>
          <a:ln w="9525">
            <a:noFill/>
            <a:miter lim="800000"/>
            <a:headEnd/>
            <a:tailEnd/>
          </a:ln>
        </p:spPr>
        <p:txBody>
          <a:bodyPr>
            <a:prstTxWarp prst="textNoShape">
              <a:avLst/>
            </a:prstTxWarp>
            <a:spAutoFit/>
          </a:bodyPr>
          <a:lstStyle/>
          <a:p>
            <a:r>
              <a:rPr lang="en-US" b="0"/>
              <a:t>For example, in word segmentation, the input could be a sequence of syllables and the desired output is words (groups of syllables).</a:t>
            </a:r>
          </a:p>
          <a:p>
            <a:endParaRPr lang="en-US" b="0"/>
          </a:p>
          <a:p>
            <a:r>
              <a:rPr lang="en-US" b="0"/>
              <a:t>Input: “un   der   stand   my   po   si   tion”</a:t>
            </a:r>
          </a:p>
          <a:p>
            <a:r>
              <a:rPr lang="en-US" b="0"/>
              <a:t>Desired Output: “understand my position”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a:xfrm>
            <a:off x="0" y="0"/>
            <a:ext cx="9144000" cy="1143000"/>
          </a:xfrm>
          <a:noFill/>
          <a:ln/>
        </p:spPr>
        <p:txBody>
          <a:bodyPr/>
          <a:lstStyle/>
          <a:p>
            <a:r>
              <a:rPr lang="en-US" sz="3200"/>
              <a:t>How good is transitional probability on real data?</a:t>
            </a:r>
          </a:p>
        </p:txBody>
      </p:sp>
      <p:sp>
        <p:nvSpPr>
          <p:cNvPr id="1092611" name="Text Box 3"/>
          <p:cNvSpPr txBox="1">
            <a:spLocks noChangeArrowheads="1"/>
          </p:cNvSpPr>
          <p:nvPr/>
        </p:nvSpPr>
        <p:spPr bwMode="auto">
          <a:xfrm>
            <a:off x="228600" y="1600200"/>
            <a:ext cx="8915400" cy="4953000"/>
          </a:xfrm>
          <a:prstGeom prst="rect">
            <a:avLst/>
          </a:prstGeom>
          <a:noFill/>
          <a:ln w="9525">
            <a:noFill/>
            <a:miter lim="800000"/>
            <a:headEnd/>
            <a:tailEnd/>
          </a:ln>
        </p:spPr>
        <p:txBody>
          <a:bodyPr>
            <a:prstTxWarp prst="textNoShape">
              <a:avLst/>
            </a:prstTxWarp>
            <a:spAutoFit/>
          </a:bodyPr>
          <a:lstStyle/>
          <a:p>
            <a:pPr>
              <a:spcBef>
                <a:spcPct val="50000"/>
              </a:spcBef>
            </a:pPr>
            <a:r>
              <a:rPr lang="en-US" sz="2200" b="0">
                <a:solidFill>
                  <a:schemeClr val="tx2"/>
                </a:solidFill>
              </a:rPr>
              <a:t>Real data, Psychologically plausible learning algorithm</a:t>
            </a:r>
          </a:p>
          <a:p>
            <a:pPr>
              <a:spcBef>
                <a:spcPct val="50000"/>
              </a:spcBef>
            </a:pPr>
            <a:endParaRPr lang="en-US" sz="2200" b="0">
              <a:solidFill>
                <a:schemeClr val="tx2"/>
              </a:solidFill>
            </a:endParaRPr>
          </a:p>
          <a:p>
            <a:pPr>
              <a:spcBef>
                <a:spcPct val="50000"/>
              </a:spcBef>
            </a:pPr>
            <a:r>
              <a:rPr lang="en-US" sz="2200" b="0"/>
              <a:t>Realistic data is important to use since the experimental study of Saffran, Aslin, &amp; Newport (1996) used artificial language data, and it’s not clear how well the results they found will map to real language.</a:t>
            </a:r>
          </a:p>
          <a:p>
            <a:pPr>
              <a:spcBef>
                <a:spcPct val="50000"/>
              </a:spcBef>
            </a:pPr>
            <a:endParaRPr lang="en-US" sz="2200" b="0"/>
          </a:p>
          <a:p>
            <a:pPr>
              <a:spcBef>
                <a:spcPct val="50000"/>
              </a:spcBef>
            </a:pPr>
            <a:r>
              <a:rPr lang="en-US" sz="2200" b="0"/>
              <a:t>A psychologically plausible learning algorithm is important since we want to make sure whatever strategy the model uses is something a child could use, too.  (Transitional probability would probably work, since Saffran, Aslin, &amp; Newport (1996) showed that infants can track this kind of information in the artificial language.)</a:t>
            </a:r>
          </a:p>
          <a:p>
            <a:pPr>
              <a:spcBef>
                <a:spcPct val="50000"/>
              </a:spcBef>
            </a:pPr>
            <a:endParaRPr lang="en-US" sz="2200" b="0"/>
          </a:p>
        </p:txBody>
      </p:sp>
      <p:sp>
        <p:nvSpPr>
          <p:cNvPr id="1092612" name="Text Box 4"/>
          <p:cNvSpPr txBox="1">
            <a:spLocks noChangeArrowheads="1"/>
          </p:cNvSpPr>
          <p:nvPr/>
        </p:nvSpPr>
        <p:spPr bwMode="auto">
          <a:xfrm>
            <a:off x="152400" y="1042988"/>
            <a:ext cx="6505575" cy="427037"/>
          </a:xfrm>
          <a:prstGeom prst="rect">
            <a:avLst/>
          </a:prstGeom>
          <a:noFill/>
          <a:ln w="9525">
            <a:noFill/>
            <a:miter lim="800000"/>
            <a:headEnd/>
            <a:tailEnd/>
          </a:ln>
        </p:spPr>
        <p:txBody>
          <a:bodyPr wrap="none">
            <a:prstTxWarp prst="textNoShape">
              <a:avLst/>
            </a:prstTxWarp>
            <a:spAutoFit/>
          </a:bodyPr>
          <a:lstStyle/>
          <a:p>
            <a:r>
              <a:rPr lang="en-US" sz="2200" b="0">
                <a:solidFill>
                  <a:schemeClr val="tx2"/>
                </a:solidFill>
              </a:rPr>
              <a:t>Gambell &amp; Yang (2006): Computational model goal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0" y="0"/>
            <a:ext cx="9144000" cy="1143000"/>
          </a:xfrm>
          <a:noFill/>
          <a:ln/>
        </p:spPr>
        <p:txBody>
          <a:bodyPr/>
          <a:lstStyle/>
          <a:p>
            <a:r>
              <a:rPr lang="en-US" sz="3200"/>
              <a:t>How do we measure </a:t>
            </a:r>
            <a:br>
              <a:rPr lang="en-US" sz="3200"/>
            </a:br>
            <a:r>
              <a:rPr lang="en-US" sz="3200"/>
              <a:t>word segmentation performance?</a:t>
            </a:r>
          </a:p>
        </p:txBody>
      </p:sp>
      <p:sp>
        <p:nvSpPr>
          <p:cNvPr id="1094659" name="Text Box 3"/>
          <p:cNvSpPr txBox="1">
            <a:spLocks noChangeArrowheads="1"/>
          </p:cNvSpPr>
          <p:nvPr/>
        </p:nvSpPr>
        <p:spPr bwMode="auto">
          <a:xfrm>
            <a:off x="228600" y="1447800"/>
            <a:ext cx="89154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Perfect word segmentation</a:t>
            </a:r>
            <a:r>
              <a:rPr lang="en-US" sz="2200" b="0"/>
              <a:t>: </a:t>
            </a:r>
          </a:p>
          <a:p>
            <a:r>
              <a:rPr lang="en-US" sz="2200" b="0"/>
              <a:t>    identify all the words in the speech stream (</a:t>
            </a:r>
            <a:r>
              <a:rPr lang="en-US" sz="2200" b="0" i="1">
                <a:solidFill>
                  <a:schemeClr val="tx2"/>
                </a:solidFill>
              </a:rPr>
              <a:t>recall</a:t>
            </a:r>
            <a:r>
              <a:rPr lang="en-US" sz="2200" b="0"/>
              <a:t>)</a:t>
            </a:r>
            <a:endParaRPr lang="en-US" sz="2200" b="0">
              <a:solidFill>
                <a:schemeClr val="tx2"/>
              </a:solidFill>
            </a:endParaRPr>
          </a:p>
          <a:p>
            <a:r>
              <a:rPr lang="en-US" sz="2200" b="0">
                <a:solidFill>
                  <a:schemeClr val="tx2"/>
                </a:solidFill>
              </a:rPr>
              <a:t>    </a:t>
            </a:r>
            <a:r>
              <a:rPr lang="en-US" sz="2200" b="0"/>
              <a:t>only identify syllables groups that are actually words (</a:t>
            </a:r>
            <a:r>
              <a:rPr lang="en-US" sz="2200" b="0" i="1">
                <a:solidFill>
                  <a:schemeClr val="tx2"/>
                </a:solidFill>
              </a:rPr>
              <a:t>precision</a:t>
            </a:r>
            <a:r>
              <a:rPr lang="en-US" sz="2200" b="0"/>
              <a:t>)</a:t>
            </a:r>
            <a:endParaRPr lang="en-US" sz="2200" b="0">
              <a:solidFill>
                <a:schemeClr val="tx2"/>
              </a:solidFill>
            </a:endParaRPr>
          </a:p>
        </p:txBody>
      </p:sp>
      <p:sp>
        <p:nvSpPr>
          <p:cNvPr id="1094662" name="Text Box 6"/>
          <p:cNvSpPr txBox="1">
            <a:spLocks noChangeArrowheads="1"/>
          </p:cNvSpPr>
          <p:nvPr/>
        </p:nvSpPr>
        <p:spPr bwMode="auto">
          <a:xfrm>
            <a:off x="2590800" y="4267200"/>
            <a:ext cx="3200400" cy="488950"/>
          </a:xfrm>
          <a:prstGeom prst="rect">
            <a:avLst/>
          </a:prstGeom>
          <a:noFill/>
          <a:ln w="9525">
            <a:noFill/>
            <a:miter lim="800000"/>
            <a:headEnd/>
            <a:tailEnd/>
          </a:ln>
        </p:spPr>
        <p:txBody>
          <a:bodyPr>
            <a:prstTxWarp prst="textNoShape">
              <a:avLst/>
            </a:prstTxWarp>
            <a:spAutoFit/>
          </a:bodyPr>
          <a:lstStyle/>
          <a:p>
            <a:r>
              <a:rPr lang="en-US" altLang="ja-JP" sz="2600" b="0">
                <a:latin typeface="Times New Roman" pitchFamily="-84" charset="0"/>
              </a:rPr>
              <a:t>the  big   bad    wolf</a:t>
            </a:r>
            <a:endParaRPr lang="en-US" sz="2600" b="0">
              <a:latin typeface="Times New Roman" pitchFamily="-84" charset="0"/>
            </a:endParaRPr>
          </a:p>
        </p:txBody>
      </p:sp>
      <p:cxnSp>
        <p:nvCxnSpPr>
          <p:cNvPr id="1094663" name="AutoShape 7"/>
          <p:cNvCxnSpPr>
            <a:cxnSpLocks noChangeShapeType="1"/>
          </p:cNvCxnSpPr>
          <p:nvPr/>
        </p:nvCxnSpPr>
        <p:spPr bwMode="auto">
          <a:xfrm>
            <a:off x="4191000" y="3536950"/>
            <a:ext cx="0" cy="273050"/>
          </a:xfrm>
          <a:prstGeom prst="straightConnector1">
            <a:avLst/>
          </a:prstGeom>
          <a:noFill/>
          <a:ln w="9525">
            <a:solidFill>
              <a:schemeClr val="tx1"/>
            </a:solidFill>
            <a:round/>
            <a:headEnd/>
            <a:tailEnd type="triangle" w="med" len="med"/>
          </a:ln>
        </p:spPr>
      </p:cxnSp>
      <p:pic>
        <p:nvPicPr>
          <p:cNvPr id="10" name="Picture 9"/>
          <p:cNvPicPr>
            <a:picLocks noChangeAspect="1"/>
          </p:cNvPicPr>
          <p:nvPr/>
        </p:nvPicPr>
        <p:blipFill>
          <a:blip r:embed="rId3"/>
          <a:stretch>
            <a:fillRect/>
          </a:stretch>
        </p:blipFill>
        <p:spPr>
          <a:xfrm>
            <a:off x="2514600" y="3810000"/>
            <a:ext cx="3098800" cy="571341"/>
          </a:xfrm>
          <a:prstGeom prst="rect">
            <a:avLst/>
          </a:prstGeom>
        </p:spPr>
      </p:pic>
      <p:pic>
        <p:nvPicPr>
          <p:cNvPr id="11" name="Picture 10"/>
          <p:cNvPicPr>
            <a:picLocks noChangeAspect="1"/>
          </p:cNvPicPr>
          <p:nvPr/>
        </p:nvPicPr>
        <p:blipFill>
          <a:blip r:embed="rId4"/>
          <a:stretch>
            <a:fillRect/>
          </a:stretch>
        </p:blipFill>
        <p:spPr>
          <a:xfrm>
            <a:off x="2590800" y="2895600"/>
            <a:ext cx="2857500" cy="5066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a:xfrm>
            <a:off x="0" y="0"/>
            <a:ext cx="9144000" cy="1143000"/>
          </a:xfrm>
          <a:noFill/>
          <a:ln/>
        </p:spPr>
        <p:txBody>
          <a:bodyPr/>
          <a:lstStyle/>
          <a:p>
            <a:r>
              <a:rPr lang="en-US" sz="3200"/>
              <a:t>How do we measure </a:t>
            </a:r>
            <a:br>
              <a:rPr lang="en-US" sz="3200"/>
            </a:br>
            <a:r>
              <a:rPr lang="en-US" sz="3200"/>
              <a:t>word segmentation performance?</a:t>
            </a:r>
          </a:p>
        </p:txBody>
      </p:sp>
      <p:sp>
        <p:nvSpPr>
          <p:cNvPr id="1096707" name="Text Box 3"/>
          <p:cNvSpPr txBox="1">
            <a:spLocks noChangeArrowheads="1"/>
          </p:cNvSpPr>
          <p:nvPr/>
        </p:nvSpPr>
        <p:spPr bwMode="auto">
          <a:xfrm>
            <a:off x="228600" y="1447800"/>
            <a:ext cx="8915400" cy="1096963"/>
          </a:xfrm>
          <a:prstGeom prst="rect">
            <a:avLst/>
          </a:prstGeom>
          <a:noFill/>
          <a:ln w="9525">
            <a:noFill/>
            <a:miter lim="800000"/>
            <a:headEnd/>
            <a:tailEnd/>
          </a:ln>
        </p:spPr>
        <p:txBody>
          <a:bodyPr>
            <a:prstTxWarp prst="textNoShape">
              <a:avLst/>
            </a:prstTxWarp>
            <a:spAutoFit/>
          </a:bodyPr>
          <a:lstStyle/>
          <a:p>
            <a:r>
              <a:rPr lang="en-US" sz="2200" b="0">
                <a:solidFill>
                  <a:schemeClr val="tx2"/>
                </a:solidFill>
              </a:rPr>
              <a:t>Perfect word segmentation</a:t>
            </a:r>
            <a:r>
              <a:rPr lang="en-US" sz="2200" b="0"/>
              <a:t>: </a:t>
            </a:r>
          </a:p>
          <a:p>
            <a:r>
              <a:rPr lang="en-US" sz="2200" b="0"/>
              <a:t>    identify all the words in the speech stream (</a:t>
            </a:r>
            <a:r>
              <a:rPr lang="en-US" sz="2200" b="0" i="1">
                <a:solidFill>
                  <a:schemeClr val="folHlink"/>
                </a:solidFill>
              </a:rPr>
              <a:t>recall</a:t>
            </a:r>
            <a:r>
              <a:rPr lang="en-US" sz="2200" b="0"/>
              <a:t>)</a:t>
            </a:r>
            <a:endParaRPr lang="en-US" sz="2200" b="0">
              <a:solidFill>
                <a:schemeClr val="tx2"/>
              </a:solidFill>
            </a:endParaRPr>
          </a:p>
          <a:p>
            <a:r>
              <a:rPr lang="en-US" sz="2200" b="0">
                <a:solidFill>
                  <a:schemeClr val="tx2"/>
                </a:solidFill>
              </a:rPr>
              <a:t>    </a:t>
            </a:r>
            <a:r>
              <a:rPr lang="en-US" sz="2200" b="0"/>
              <a:t>only identify syllables groups that are actually words (</a:t>
            </a:r>
            <a:r>
              <a:rPr lang="en-US" sz="2200" b="0" i="1">
                <a:solidFill>
                  <a:schemeClr val="tx2"/>
                </a:solidFill>
              </a:rPr>
              <a:t>precision</a:t>
            </a:r>
            <a:r>
              <a:rPr lang="en-US" sz="2200" b="0"/>
              <a:t>)</a:t>
            </a:r>
            <a:endParaRPr lang="en-US" sz="2200" b="0">
              <a:solidFill>
                <a:schemeClr val="tx2"/>
              </a:solidFill>
            </a:endParaRPr>
          </a:p>
        </p:txBody>
      </p:sp>
      <p:sp>
        <p:nvSpPr>
          <p:cNvPr id="1096708" name="Text Box 4"/>
          <p:cNvSpPr txBox="1">
            <a:spLocks noChangeArrowheads="1"/>
          </p:cNvSpPr>
          <p:nvPr/>
        </p:nvSpPr>
        <p:spPr bwMode="auto">
          <a:xfrm>
            <a:off x="533400" y="4953000"/>
            <a:ext cx="8458200" cy="1785104"/>
          </a:xfrm>
          <a:prstGeom prst="rect">
            <a:avLst/>
          </a:prstGeom>
          <a:noFill/>
          <a:ln w="9525">
            <a:noFill/>
            <a:miter lim="800000"/>
            <a:headEnd/>
            <a:tailEnd/>
          </a:ln>
        </p:spPr>
        <p:txBody>
          <a:bodyPr>
            <a:prstTxWarp prst="textNoShape">
              <a:avLst/>
            </a:prstTxWarp>
            <a:spAutoFit/>
          </a:bodyPr>
          <a:lstStyle/>
          <a:p>
            <a:r>
              <a:rPr lang="en-US" sz="2200" b="0" dirty="0">
                <a:solidFill>
                  <a:schemeClr val="folHlink"/>
                </a:solidFill>
                <a:latin typeface="Times New Roman" pitchFamily="-84" charset="0"/>
              </a:rPr>
              <a:t>Recall calculation</a:t>
            </a:r>
            <a:r>
              <a:rPr lang="en-US" sz="2200" b="0" dirty="0" smtClean="0">
                <a:solidFill>
                  <a:schemeClr val="folHlink"/>
                </a:solidFill>
                <a:latin typeface="Times New Roman" pitchFamily="-84" charset="0"/>
              </a:rPr>
              <a:t>:</a:t>
            </a:r>
          </a:p>
          <a:p>
            <a:r>
              <a:rPr lang="en-US" sz="2200" b="0" dirty="0" smtClean="0">
                <a:solidFill>
                  <a:schemeClr val="folHlink"/>
                </a:solidFill>
                <a:latin typeface="Times New Roman" pitchFamily="-84" charset="0"/>
              </a:rPr>
              <a:t>	# of real words found / # of actual words</a:t>
            </a:r>
            <a:endParaRPr lang="en-US" sz="2200" b="0" dirty="0">
              <a:solidFill>
                <a:schemeClr val="folHlink"/>
              </a:solidFill>
              <a:latin typeface="Times New Roman" pitchFamily="-84" charset="0"/>
            </a:endParaRPr>
          </a:p>
          <a:p>
            <a:r>
              <a:rPr lang="en-US" sz="2200" b="0" dirty="0">
                <a:solidFill>
                  <a:schemeClr val="folHlink"/>
                </a:solidFill>
                <a:latin typeface="Times New Roman" pitchFamily="-84" charset="0"/>
              </a:rPr>
              <a:t>	</a:t>
            </a:r>
            <a:r>
              <a:rPr lang="en-US" sz="2200" b="0" dirty="0" smtClean="0">
                <a:solidFill>
                  <a:schemeClr val="folHlink"/>
                </a:solidFill>
                <a:latin typeface="Times New Roman" pitchFamily="-84" charset="0"/>
              </a:rPr>
              <a:t>	Identified </a:t>
            </a:r>
            <a:r>
              <a:rPr lang="en-US" sz="2200" b="0" dirty="0">
                <a:solidFill>
                  <a:schemeClr val="folHlink"/>
                </a:solidFill>
                <a:latin typeface="Times New Roman" pitchFamily="-84" charset="0"/>
              </a:rPr>
              <a:t>4 real words: the, big, bad, wolf</a:t>
            </a:r>
          </a:p>
          <a:p>
            <a:r>
              <a:rPr lang="en-US" sz="2200" b="0" dirty="0">
                <a:solidFill>
                  <a:schemeClr val="folHlink"/>
                </a:solidFill>
                <a:latin typeface="Times New Roman" pitchFamily="-84" charset="0"/>
              </a:rPr>
              <a:t>	</a:t>
            </a:r>
            <a:r>
              <a:rPr lang="en-US" sz="2200" b="0" dirty="0" smtClean="0">
                <a:solidFill>
                  <a:schemeClr val="folHlink"/>
                </a:solidFill>
                <a:latin typeface="Times New Roman" pitchFamily="-84" charset="0"/>
              </a:rPr>
              <a:t>	Should </a:t>
            </a:r>
            <a:r>
              <a:rPr lang="en-US" sz="2200" b="0" dirty="0">
                <a:solidFill>
                  <a:schemeClr val="folHlink"/>
                </a:solidFill>
                <a:latin typeface="Times New Roman" pitchFamily="-84" charset="0"/>
              </a:rPr>
              <a:t>have identified 4 words: the, big, bad, wolf</a:t>
            </a:r>
          </a:p>
          <a:p>
            <a:r>
              <a:rPr lang="en-US" sz="2200" b="0" dirty="0">
                <a:solidFill>
                  <a:schemeClr val="folHlink"/>
                </a:solidFill>
                <a:latin typeface="Times New Roman" pitchFamily="-84" charset="0"/>
              </a:rPr>
              <a:t>   Recall Score: 4 words found/4 should have found = 1.0</a:t>
            </a:r>
          </a:p>
        </p:txBody>
      </p:sp>
      <p:sp>
        <p:nvSpPr>
          <p:cNvPr id="1096711" name="Text Box 7"/>
          <p:cNvSpPr txBox="1">
            <a:spLocks noChangeArrowheads="1"/>
          </p:cNvSpPr>
          <p:nvPr/>
        </p:nvSpPr>
        <p:spPr bwMode="auto">
          <a:xfrm>
            <a:off x="2590800" y="4267200"/>
            <a:ext cx="3200400" cy="488950"/>
          </a:xfrm>
          <a:prstGeom prst="rect">
            <a:avLst/>
          </a:prstGeom>
          <a:noFill/>
          <a:ln w="9525">
            <a:noFill/>
            <a:miter lim="800000"/>
            <a:headEnd/>
            <a:tailEnd/>
          </a:ln>
        </p:spPr>
        <p:txBody>
          <a:bodyPr>
            <a:prstTxWarp prst="textNoShape">
              <a:avLst/>
            </a:prstTxWarp>
            <a:spAutoFit/>
          </a:bodyPr>
          <a:lstStyle/>
          <a:p>
            <a:r>
              <a:rPr lang="en-US" altLang="ja-JP" sz="2600" b="0">
                <a:latin typeface="Times New Roman" pitchFamily="-84" charset="0"/>
              </a:rPr>
              <a:t>the  big   bad    wolf</a:t>
            </a:r>
            <a:endParaRPr lang="en-US" sz="2600" b="0">
              <a:latin typeface="Times New Roman" pitchFamily="-84" charset="0"/>
            </a:endParaRPr>
          </a:p>
        </p:txBody>
      </p:sp>
      <p:cxnSp>
        <p:nvCxnSpPr>
          <p:cNvPr id="11" name="AutoShape 7"/>
          <p:cNvCxnSpPr>
            <a:cxnSpLocks noChangeShapeType="1"/>
          </p:cNvCxnSpPr>
          <p:nvPr/>
        </p:nvCxnSpPr>
        <p:spPr bwMode="auto">
          <a:xfrm>
            <a:off x="4191000" y="3536950"/>
            <a:ext cx="0" cy="273050"/>
          </a:xfrm>
          <a:prstGeom prst="straightConnector1">
            <a:avLst/>
          </a:prstGeom>
          <a:noFill/>
          <a:ln w="9525">
            <a:solidFill>
              <a:schemeClr val="tx1"/>
            </a:solidFill>
            <a:round/>
            <a:headEnd/>
            <a:tailEnd type="triangle" w="med" len="med"/>
          </a:ln>
        </p:spPr>
      </p:cxnSp>
      <p:pic>
        <p:nvPicPr>
          <p:cNvPr id="12" name="Picture 11"/>
          <p:cNvPicPr>
            <a:picLocks noChangeAspect="1"/>
          </p:cNvPicPr>
          <p:nvPr/>
        </p:nvPicPr>
        <p:blipFill>
          <a:blip r:embed="rId3"/>
          <a:stretch>
            <a:fillRect/>
          </a:stretch>
        </p:blipFill>
        <p:spPr>
          <a:xfrm>
            <a:off x="2514600" y="3810000"/>
            <a:ext cx="3098800" cy="571341"/>
          </a:xfrm>
          <a:prstGeom prst="rect">
            <a:avLst/>
          </a:prstGeom>
        </p:spPr>
      </p:pic>
      <p:pic>
        <p:nvPicPr>
          <p:cNvPr id="13" name="Picture 12"/>
          <p:cNvPicPr>
            <a:picLocks noChangeAspect="1"/>
          </p:cNvPicPr>
          <p:nvPr/>
        </p:nvPicPr>
        <p:blipFill>
          <a:blip r:embed="rId4"/>
          <a:stretch>
            <a:fillRect/>
          </a:stretch>
        </p:blipFill>
        <p:spPr>
          <a:xfrm>
            <a:off x="2590800" y="2895600"/>
            <a:ext cx="2857500" cy="5066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8DCFF"/>
      </a:lt1>
      <a:dk2>
        <a:srgbClr val="4414A7"/>
      </a:dk2>
      <a:lt2>
        <a:srgbClr val="0006FF"/>
      </a:lt2>
      <a:accent1>
        <a:srgbClr val="0D585D"/>
      </a:accent1>
      <a:accent2>
        <a:srgbClr val="A519B9"/>
      </a:accent2>
      <a:accent3>
        <a:srgbClr val="E9EBFF"/>
      </a:accent3>
      <a:accent4>
        <a:srgbClr val="000000"/>
      </a:accent4>
      <a:accent5>
        <a:srgbClr val="AAB4B6"/>
      </a:accent5>
      <a:accent6>
        <a:srgbClr val="9516A7"/>
      </a:accent6>
      <a:hlink>
        <a:srgbClr val="0F591E"/>
      </a:hlink>
      <a:folHlink>
        <a:srgbClr val="76154B"/>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84" charset="0"/>
            <a:ea typeface="ＭＳ Ｐゴシック" pitchFamily="-84" charset="-128"/>
            <a:cs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6385</TotalTime>
  <Words>4518</Words>
  <Application>Microsoft Macintosh PowerPoint</Application>
  <PresentationFormat>On-screen Show (4:3)</PresentationFormat>
  <Paragraphs>459</Paragraphs>
  <Slides>59</Slides>
  <Notes>55</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Blank Presentation</vt:lpstr>
      <vt:lpstr>Psych 156A/ Ling 150: Acquisition of Language II</vt:lpstr>
      <vt:lpstr>Announcements</vt:lpstr>
      <vt:lpstr>Computational Problem</vt:lpstr>
      <vt:lpstr>Recap: Saffran, Aslin, &amp; Newport (1996)</vt:lpstr>
      <vt:lpstr>Computational Modeling Data (Digital Children)</vt:lpstr>
      <vt:lpstr>Computational Modeling Data (Digital Children)</vt:lpstr>
      <vt:lpstr>How good is transitional probability on real data?</vt:lpstr>
      <vt:lpstr>How do we measure  word segmentation performance?</vt:lpstr>
      <vt:lpstr>How do we measure  word segmentation performance?</vt:lpstr>
      <vt:lpstr>How do we measure  word segmentation performance?</vt:lpstr>
      <vt:lpstr>How do we measure  word segmentation performance?</vt:lpstr>
      <vt:lpstr>How do we measure  word segmentation performance?</vt:lpstr>
      <vt:lpstr>How do we measure  word segmentation performance?</vt:lpstr>
      <vt:lpstr>How do we measure  word segmentation performance?</vt:lpstr>
      <vt:lpstr>Where does the realistic data come from?</vt:lpstr>
      <vt:lpstr>Where does the realistic data come from?</vt:lpstr>
      <vt:lpstr>Where does the realistic data come from?</vt:lpstr>
      <vt:lpstr>Segmenting Realistic Data</vt:lpstr>
      <vt:lpstr>Segmenting Realistic Data</vt:lpstr>
      <vt:lpstr>Modeling Results for Transitional Probability</vt:lpstr>
      <vt:lpstr>Why such poor performance?</vt:lpstr>
      <vt:lpstr>Why such poor performance?</vt:lpstr>
      <vt:lpstr>Why such poor performance?</vt:lpstr>
      <vt:lpstr>Why such poor performance?</vt:lpstr>
      <vt:lpstr>Why such poor performance?</vt:lpstr>
      <vt:lpstr>Why such poor performance?</vt:lpstr>
      <vt:lpstr>Why such poor performance?</vt:lpstr>
      <vt:lpstr>Why such poor performance?</vt:lpstr>
      <vt:lpstr>Why such poor performance?</vt:lpstr>
      <vt:lpstr>Additional Learning Bias</vt:lpstr>
      <vt:lpstr>Additional Learning Bias</vt:lpstr>
      <vt:lpstr>Additional Learning Bias</vt:lpstr>
      <vt:lpstr>Additional Learning Bias</vt:lpstr>
      <vt:lpstr>Additional Learning Bias</vt:lpstr>
      <vt:lpstr>USC + Transitional Probabilities</vt:lpstr>
      <vt:lpstr>Another Strategy</vt:lpstr>
      <vt:lpstr>Another Strategy: Algebraic Learning</vt:lpstr>
      <vt:lpstr>Evidence of Algebraic Learning in Children</vt:lpstr>
      <vt:lpstr>Experimental Evidence of Algebraic Learning</vt:lpstr>
      <vt:lpstr>Using Algebraic Learning + USC</vt:lpstr>
      <vt:lpstr>Using Algebraic Learning + USC</vt:lpstr>
      <vt:lpstr>Using Algebraic Learning + USC</vt:lpstr>
      <vt:lpstr>Using Algebraic Learning + USC</vt:lpstr>
      <vt:lpstr>Algebraic Learning + USC</vt:lpstr>
      <vt:lpstr>Gambell &amp; Yang 2006 Summary</vt:lpstr>
      <vt:lpstr>Gambell &amp; Yang 2006 Critiques</vt:lpstr>
      <vt:lpstr>Pearl, Goldwater, &amp; Steyvers 2011</vt:lpstr>
      <vt:lpstr>Pearl, Goldwater, &amp; Steyvers 2011</vt:lpstr>
      <vt:lpstr>Bayesian inference for word segmentation</vt:lpstr>
      <vt:lpstr>Bayesian model: Pearl et al. 2011</vt:lpstr>
      <vt:lpstr>Bayesian model: Pearl et al. 2011</vt:lpstr>
      <vt:lpstr>Bayesian model: Pearl et al. 2010</vt:lpstr>
      <vt:lpstr>Bayesian model: Pearl et al. 2010</vt:lpstr>
      <vt:lpstr>Bayesian model: Pearl et al. 2010</vt:lpstr>
      <vt:lpstr>Bayesian model: Pearl et al. 2010</vt:lpstr>
      <vt:lpstr>Realistic Bayesian Learners: Pearl et al. 2011</vt:lpstr>
      <vt:lpstr>Model Comparison</vt:lpstr>
      <vt:lpstr>Statistical Learning for Word Segmentation</vt:lpstr>
      <vt:lpstr>Questions?</vt:lpstr>
    </vt:vector>
  </TitlesOfParts>
  <Company>Computing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458</cp:revision>
  <dcterms:created xsi:type="dcterms:W3CDTF">2012-04-18T22:23:10Z</dcterms:created>
  <dcterms:modified xsi:type="dcterms:W3CDTF">2012-04-18T22:27:31Z</dcterms:modified>
</cp:coreProperties>
</file>