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48"/>
  </p:notesMasterIdLst>
  <p:handoutMasterIdLst>
    <p:handoutMasterId r:id="rId49"/>
  </p:handoutMasterIdLst>
  <p:sldIdLst>
    <p:sldId id="256" r:id="rId2"/>
    <p:sldId id="358" r:id="rId3"/>
    <p:sldId id="312" r:id="rId4"/>
    <p:sldId id="314" r:id="rId5"/>
    <p:sldId id="359" r:id="rId6"/>
    <p:sldId id="360" r:id="rId7"/>
    <p:sldId id="362" r:id="rId8"/>
    <p:sldId id="363" r:id="rId9"/>
    <p:sldId id="361" r:id="rId10"/>
    <p:sldId id="315" r:id="rId11"/>
    <p:sldId id="316" r:id="rId12"/>
    <p:sldId id="320" r:id="rId13"/>
    <p:sldId id="322" r:id="rId14"/>
    <p:sldId id="323" r:id="rId15"/>
    <p:sldId id="324" r:id="rId16"/>
    <p:sldId id="365" r:id="rId17"/>
    <p:sldId id="366" r:id="rId18"/>
    <p:sldId id="367" r:id="rId19"/>
    <p:sldId id="368" r:id="rId20"/>
    <p:sldId id="328" r:id="rId21"/>
    <p:sldId id="371" r:id="rId22"/>
    <p:sldId id="372" r:id="rId23"/>
    <p:sldId id="373" r:id="rId24"/>
    <p:sldId id="376" r:id="rId25"/>
    <p:sldId id="374" r:id="rId26"/>
    <p:sldId id="375" r:id="rId27"/>
    <p:sldId id="377" r:id="rId28"/>
    <p:sldId id="378" r:id="rId29"/>
    <p:sldId id="379" r:id="rId30"/>
    <p:sldId id="380" r:id="rId31"/>
    <p:sldId id="329" r:id="rId32"/>
    <p:sldId id="381" r:id="rId33"/>
    <p:sldId id="382" r:id="rId34"/>
    <p:sldId id="333" r:id="rId35"/>
    <p:sldId id="383" r:id="rId36"/>
    <p:sldId id="384" r:id="rId37"/>
    <p:sldId id="385" r:id="rId38"/>
    <p:sldId id="335" r:id="rId39"/>
    <p:sldId id="353" r:id="rId40"/>
    <p:sldId id="386" r:id="rId41"/>
    <p:sldId id="355" r:id="rId42"/>
    <p:sldId id="356" r:id="rId43"/>
    <p:sldId id="389" r:id="rId44"/>
    <p:sldId id="390" r:id="rId45"/>
    <p:sldId id="387" r:id="rId46"/>
    <p:sldId id="311" r:id="rId47"/>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clrMode="gray" frameSlides="1"/>
  <p:clrMru>
    <a:srgbClr val="FFFFFF"/>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38" d="100"/>
          <a:sy n="138" d="100"/>
        </p:scale>
        <p:origin x="-3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EAC91E-3890-574C-AEFF-EDE6E438126F}" type="datetimeFigureOut">
              <a:t>4/26/12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5C5499-0BDE-F043-8A16-52F1F37B5BB0}" type="slidenum">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98BA73A3-83AA-1146-BBFF-87965B437CF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DBDE8-95F8-C64F-AD79-36D1686C4B61}" type="slidenum">
              <a:rPr lang="en-US"/>
              <a:pPr/>
              <a:t>1</a:t>
            </a:fld>
            <a:endParaRPr lang="en-US"/>
          </a:p>
        </p:txBody>
      </p:sp>
      <p:sp>
        <p:nvSpPr>
          <p:cNvPr id="1081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1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C662170-24F7-F247-81C9-02FFF53AFCDE}" type="slidenum">
              <a:rPr lang="en-US"/>
              <a:pPr/>
              <a:t>13</a:t>
            </a:fld>
            <a:endParaRPr lang="en-US"/>
          </a:p>
        </p:txBody>
      </p:sp>
      <p:sp>
        <p:nvSpPr>
          <p:cNvPr id="12042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5B5D1B1-1334-E14F-9657-9CBB3FA1C1F7}" type="slidenum">
              <a:rPr lang="en-US" sz="1200" b="0"/>
              <a:pPr algn="r"/>
              <a:t>13</a:t>
            </a:fld>
            <a:endParaRPr lang="en-US" sz="1200" b="0"/>
          </a:p>
        </p:txBody>
      </p:sp>
      <p:sp>
        <p:nvSpPr>
          <p:cNvPr id="120422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42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0FC67E4-D6E2-AB49-AA3A-E59C6987E582}" type="slidenum">
              <a:rPr lang="en-US"/>
              <a:pPr/>
              <a:t>14</a:t>
            </a:fld>
            <a:endParaRPr lang="en-US"/>
          </a:p>
        </p:txBody>
      </p:sp>
      <p:sp>
        <p:nvSpPr>
          <p:cNvPr id="1206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FD15299-5747-1C40-AB16-89CA012A715A}" type="slidenum">
              <a:rPr lang="en-US" sz="1200" b="0"/>
              <a:pPr algn="r"/>
              <a:t>14</a:t>
            </a:fld>
            <a:endParaRPr lang="en-US" sz="1200" b="0"/>
          </a:p>
        </p:txBody>
      </p:sp>
      <p:sp>
        <p:nvSpPr>
          <p:cNvPr id="120627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62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52135A-9759-7A49-8BF4-832A0F28FF9A}" type="slidenum">
              <a:rPr lang="en-US"/>
              <a:pPr/>
              <a:t>15</a:t>
            </a:fld>
            <a:endParaRPr lang="en-US"/>
          </a:p>
        </p:txBody>
      </p:sp>
      <p:sp>
        <p:nvSpPr>
          <p:cNvPr id="1208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96F6E39-E3E8-5042-B486-F59E705DDB8E}" type="slidenum">
              <a:rPr lang="en-US" sz="1200" b="0"/>
              <a:pPr algn="r"/>
              <a:t>15</a:t>
            </a:fld>
            <a:endParaRPr lang="en-US" sz="1200" b="0"/>
          </a:p>
        </p:txBody>
      </p:sp>
      <p:sp>
        <p:nvSpPr>
          <p:cNvPr id="120832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2FA21-299B-9642-9806-1CAEA809E18C}" type="slidenum">
              <a:rPr lang="en-US"/>
              <a:pPr/>
              <a:t>46</a:t>
            </a:fld>
            <a:endParaRPr lang="en-US"/>
          </a:p>
        </p:txBody>
      </p:sp>
      <p:sp>
        <p:nvSpPr>
          <p:cNvPr id="11909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09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2271F2D0-7497-274A-894C-62F6A4D0428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603461-3EBB-B34F-8A72-E895B4AA9A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433C4C-7429-844B-AD12-2A5CF02F8BB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DACF62-21BC-A940-9D28-699DE4244A9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18AEA6-0664-894F-BACC-DAB182B27F9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0230BE-A258-CD40-982A-4D6D4CE1899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E1C550F-C49B-804C-928B-85D9E211CD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157475-932B-EE44-8B22-B4E521CC6C7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427A591-6A6B-9548-A4D0-82465D4329B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C0F50F-88AC-4E41-AB2F-57F34263526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F7B218-F558-E040-BC12-120A46A15D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AF019CBD-28EE-FD43-AE98-61B95FDBEF6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032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1080323" name="Rectangle 3"/>
          <p:cNvSpPr>
            <a:spLocks noGrp="1" noChangeArrowheads="1"/>
          </p:cNvSpPr>
          <p:nvPr>
            <p:ph type="subTitle" idx="1"/>
          </p:nvPr>
        </p:nvSpPr>
        <p:spPr>
          <a:xfrm>
            <a:off x="457200" y="3352800"/>
            <a:ext cx="8229600" cy="1752600"/>
          </a:xfrm>
        </p:spPr>
        <p:txBody>
          <a:bodyPr/>
          <a:lstStyle/>
          <a:p>
            <a:r>
              <a:rPr lang="en-US"/>
              <a:t>Lecture 9</a:t>
            </a:r>
          </a:p>
          <a:p>
            <a:r>
              <a:rPr lang="en-US"/>
              <a:t>Word Meaning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6034" name="Title 1"/>
          <p:cNvSpPr>
            <a:spLocks noGrp="1"/>
          </p:cNvSpPr>
          <p:nvPr>
            <p:ph type="title" idx="4294967295"/>
          </p:nvPr>
        </p:nvSpPr>
        <p:spPr>
          <a:xfrm>
            <a:off x="0" y="152400"/>
            <a:ext cx="9144000" cy="1143000"/>
          </a:xfrm>
        </p:spPr>
        <p:txBody>
          <a:bodyPr/>
          <a:lstStyle/>
          <a:p>
            <a:r>
              <a:rPr lang="en-US" sz="3200"/>
              <a:t>Bayesian learning for word-meaning mapping</a:t>
            </a:r>
          </a:p>
        </p:txBody>
      </p:sp>
      <p:sp>
        <p:nvSpPr>
          <p:cNvPr id="1196035" name="Content Placeholder 2"/>
          <p:cNvSpPr>
            <a:spLocks noGrp="1"/>
          </p:cNvSpPr>
          <p:nvPr>
            <p:ph idx="4294967295"/>
          </p:nvPr>
        </p:nvSpPr>
        <p:spPr>
          <a:xfrm>
            <a:off x="152400" y="1143000"/>
            <a:ext cx="8991600" cy="5029200"/>
          </a:xfrm>
        </p:spPr>
        <p:txBody>
          <a:bodyPr/>
          <a:lstStyle/>
          <a:p>
            <a:pPr>
              <a:buFontTx/>
              <a:buNone/>
            </a:pPr>
            <a:r>
              <a:rPr lang="en-US" sz="2200"/>
              <a:t>	Xu &amp; Tenenbaum (2007: </a:t>
            </a:r>
            <a:r>
              <a:rPr lang="en-US" sz="1600"/>
              <a:t>Psychological Review</a:t>
            </a:r>
            <a:r>
              <a:rPr lang="en-US" sz="2200"/>
              <a:t>) hypothesize that a child using </a:t>
            </a:r>
            <a:r>
              <a:rPr lang="en-US" sz="2200">
                <a:solidFill>
                  <a:schemeClr val="bg2"/>
                </a:solidFill>
              </a:rPr>
              <a:t>Bayesian learning</a:t>
            </a:r>
            <a:r>
              <a:rPr lang="en-US" sz="2200"/>
              <a:t> would show these behaviors during word learning.</a:t>
            </a:r>
            <a:endParaRPr lang="en-US" sz="2000"/>
          </a:p>
          <a:p>
            <a:pPr>
              <a:buFontTx/>
              <a:buNone/>
            </a:pPr>
            <a:endParaRPr lang="en-US" sz="2000"/>
          </a:p>
          <a:p>
            <a:pPr>
              <a:buFontTx/>
              <a:buNone/>
            </a:pPr>
            <a:r>
              <a:rPr lang="en-US" sz="2200"/>
              <a:t>	</a:t>
            </a:r>
          </a:p>
          <a:p>
            <a:pPr>
              <a:buFontTx/>
              <a:buNone/>
            </a:pPr>
            <a:r>
              <a:rPr lang="en-US" sz="2200"/>
              <a:t>	Claim: “Learners can rationally infer the meanings of words that label </a:t>
            </a:r>
            <a:r>
              <a:rPr lang="en-US" sz="2200">
                <a:solidFill>
                  <a:schemeClr val="bg2"/>
                </a:solidFill>
              </a:rPr>
              <a:t>multiple overlapping concepts</a:t>
            </a:r>
            <a:r>
              <a:rPr lang="en-US" sz="2200"/>
              <a:t>, from just a </a:t>
            </a:r>
            <a:r>
              <a:rPr lang="en-US" sz="2200">
                <a:solidFill>
                  <a:schemeClr val="bg2"/>
                </a:solidFill>
              </a:rPr>
              <a:t>few positive examples</a:t>
            </a:r>
            <a:r>
              <a:rPr lang="en-US" sz="2200"/>
              <a:t>. Inferences from more ambiguous patterns of data lead to </a:t>
            </a:r>
            <a:r>
              <a:rPr lang="en-US" sz="2200">
                <a:solidFill>
                  <a:schemeClr val="bg2"/>
                </a:solidFill>
              </a:rPr>
              <a:t>more graded and uncertain patterns of generalization</a:t>
            </a:r>
            <a:r>
              <a:rPr lang="en-US" sz="2200"/>
              <a:t>.”</a:t>
            </a:r>
            <a:endParaRPr lang="en-US" sz="200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7058" name="Title 1"/>
          <p:cNvSpPr>
            <a:spLocks noGrp="1"/>
          </p:cNvSpPr>
          <p:nvPr>
            <p:ph type="title" idx="4294967295"/>
          </p:nvPr>
        </p:nvSpPr>
        <p:spPr>
          <a:xfrm>
            <a:off x="685800" y="152400"/>
            <a:ext cx="7772400" cy="1143000"/>
          </a:xfrm>
        </p:spPr>
        <p:txBody>
          <a:bodyPr/>
          <a:lstStyle/>
          <a:p>
            <a:r>
              <a:rPr lang="en-US" sz="3200"/>
              <a:t>The importance of the hypothesis space</a:t>
            </a:r>
          </a:p>
        </p:txBody>
      </p:sp>
      <p:sp>
        <p:nvSpPr>
          <p:cNvPr id="1197059" name="Content Placeholder 2"/>
          <p:cNvSpPr>
            <a:spLocks noGrp="1"/>
          </p:cNvSpPr>
          <p:nvPr>
            <p:ph idx="4294967295"/>
          </p:nvPr>
        </p:nvSpPr>
        <p:spPr>
          <a:xfrm>
            <a:off x="152400" y="1371600"/>
            <a:ext cx="8991600" cy="5029200"/>
          </a:xfrm>
        </p:spPr>
        <p:txBody>
          <a:bodyPr/>
          <a:lstStyle/>
          <a:p>
            <a:pPr>
              <a:buFontTx/>
              <a:buNone/>
            </a:pPr>
            <a:r>
              <a:rPr lang="en-US" sz="2000"/>
              <a:t>	An important consideration: Bayesian learning can only operate over a defined hypothesis space.   </a:t>
            </a:r>
          </a:p>
          <a:p>
            <a:pPr>
              <a:buFontTx/>
              <a:buNone/>
            </a:pPr>
            <a:endParaRPr lang="en-US" sz="2000"/>
          </a:p>
          <a:p>
            <a:pPr>
              <a:buFontTx/>
              <a:buNone/>
            </a:pPr>
            <a:r>
              <a:rPr lang="en-US" sz="2000"/>
              <a:t>	Example of a potential hypothesis space for </a:t>
            </a:r>
            <a:r>
              <a:rPr lang="en-US" sz="2000" i="1"/>
              <a:t>dog</a:t>
            </a:r>
            <a:r>
              <a:rPr lang="en-US" sz="2000"/>
              <a:t>:</a:t>
            </a:r>
          </a:p>
          <a:p>
            <a:pPr>
              <a:buFontTx/>
              <a:buNone/>
            </a:pPr>
            <a:r>
              <a:rPr lang="en-US" sz="2000" i="1"/>
              <a:t>	dog = dog parts, front half of dog, dog spots, all spotted things, all running things, all dogs + one cat</a:t>
            </a:r>
          </a:p>
          <a:p>
            <a:pPr>
              <a:buFontTx/>
              <a:buNone/>
            </a:pPr>
            <a:endParaRPr lang="en-US" sz="2000" i="1">
              <a:solidFill>
                <a:schemeClr val="tx2"/>
              </a:solidFill>
            </a:endParaRPr>
          </a:p>
          <a:p>
            <a:pPr>
              <a:buFontTx/>
              <a:buNone/>
            </a:pPr>
            <a:r>
              <a:rPr lang="en-US" sz="2000">
                <a:solidFill>
                  <a:schemeClr val="tx2"/>
                </a:solidFill>
              </a:rPr>
              <a:t>    Two traditional constraints on children’s hypothesis (learning biases):</a:t>
            </a:r>
          </a:p>
          <a:p>
            <a:pPr>
              <a:buFontTx/>
              <a:buNone/>
            </a:pPr>
            <a:r>
              <a:rPr lang="en-US" sz="2000"/>
              <a:t>	</a:t>
            </a:r>
            <a:r>
              <a:rPr lang="en-US" sz="2000">
                <a:solidFill>
                  <a:schemeClr val="accent2"/>
                </a:solidFill>
              </a:rPr>
              <a:t>Whole Object constraint</a:t>
            </a:r>
            <a:r>
              <a:rPr lang="en-US" sz="2000"/>
              <a:t>: First guess is that a label refers to a whole object, rather than part of the object (</a:t>
            </a:r>
            <a:r>
              <a:rPr lang="en-US" sz="2000" i="1"/>
              <a:t>dog parts, front half of dog</a:t>
            </a:r>
            <a:r>
              <a:rPr lang="en-US" sz="2000"/>
              <a:t>) or an attribute of the object (</a:t>
            </a:r>
            <a:r>
              <a:rPr lang="en-US" sz="2000" i="1"/>
              <a:t>dog spots</a:t>
            </a:r>
            <a:r>
              <a:rPr lang="en-US" sz="2000"/>
              <a:t>)</a:t>
            </a:r>
          </a:p>
          <a:p>
            <a:pPr>
              <a:buFontTx/>
              <a:buNone/>
            </a:pPr>
            <a:endParaRPr lang="en-US" sz="2000"/>
          </a:p>
          <a:p>
            <a:pPr>
              <a:buFontTx/>
              <a:buNone/>
            </a:pPr>
            <a:r>
              <a:rPr lang="en-US" sz="2000"/>
              <a:t>	</a:t>
            </a:r>
            <a:r>
              <a:rPr lang="en-US" sz="2000">
                <a:solidFill>
                  <a:schemeClr val="accent2"/>
                </a:solidFill>
              </a:rPr>
              <a:t>Taxonomic constraint</a:t>
            </a:r>
            <a:r>
              <a:rPr lang="en-US" sz="2000"/>
              <a:t> (Markman 1989): First guess about an unknown label is that it applies to the taxonomic class (ex: </a:t>
            </a:r>
            <a:r>
              <a:rPr lang="en-US" sz="2000" i="1"/>
              <a:t>dog</a:t>
            </a:r>
            <a:r>
              <a:rPr lang="en-US" sz="2000"/>
              <a:t>, instead of </a:t>
            </a:r>
            <a:r>
              <a:rPr lang="en-US" sz="2000" i="1"/>
              <a:t>all running things</a:t>
            </a:r>
            <a:r>
              <a:rPr lang="en-US" sz="2000"/>
              <a:t> or </a:t>
            </a:r>
            <a:r>
              <a:rPr lang="en-US" sz="2000" i="1"/>
              <a:t>all dogs + one cat</a:t>
            </a:r>
            <a:r>
              <a:rPr lang="en-US" sz="2000"/>
              <a:t>) </a:t>
            </a:r>
          </a:p>
          <a:p>
            <a:pPr>
              <a:buFontTx/>
              <a:buNone/>
            </a:pPr>
            <a:endParaRPr lang="en-US" sz="200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1154" name="Title 1"/>
          <p:cNvSpPr>
            <a:spLocks noGrp="1"/>
          </p:cNvSpPr>
          <p:nvPr>
            <p:ph type="title" idx="4294967295"/>
          </p:nvPr>
        </p:nvSpPr>
        <p:spPr>
          <a:xfrm>
            <a:off x="0" y="76200"/>
            <a:ext cx="9144000" cy="1143000"/>
          </a:xfrm>
        </p:spPr>
        <p:txBody>
          <a:bodyPr/>
          <a:lstStyle/>
          <a:p>
            <a:r>
              <a:rPr lang="en-US" sz="3200"/>
              <a:t>Suspicious coincidences &amp; Bayesian learning</a:t>
            </a:r>
          </a:p>
        </p:txBody>
      </p:sp>
      <p:sp>
        <p:nvSpPr>
          <p:cNvPr id="1201155" name="Content Placeholder 2"/>
          <p:cNvSpPr>
            <a:spLocks noGrp="1"/>
          </p:cNvSpPr>
          <p:nvPr>
            <p:ph idx="4294967295"/>
          </p:nvPr>
        </p:nvSpPr>
        <p:spPr>
          <a:xfrm>
            <a:off x="457200" y="1066800"/>
            <a:ext cx="8534400" cy="4114800"/>
          </a:xfrm>
        </p:spPr>
        <p:txBody>
          <a:bodyPr/>
          <a:lstStyle/>
          <a:p>
            <a:pPr>
              <a:buFontTx/>
              <a:buNone/>
            </a:pPr>
            <a:endParaRPr lang="en-US" sz="2000"/>
          </a:p>
          <a:p>
            <a:pPr>
              <a:buFontTx/>
              <a:buNone/>
            </a:pPr>
            <a:r>
              <a:rPr lang="en-US" sz="2000"/>
              <a:t>Situation:</a:t>
            </a:r>
          </a:p>
          <a:p>
            <a:pPr>
              <a:buFontTx/>
              <a:buNone/>
            </a:pPr>
            <a:endParaRPr lang="en-US" sz="2000"/>
          </a:p>
          <a:p>
            <a:pPr>
              <a:buFontTx/>
              <a:buNone/>
            </a:pPr>
            <a:endParaRPr lang="en-US" sz="2000"/>
          </a:p>
          <a:p>
            <a:pPr>
              <a:buFontTx/>
              <a:buNone/>
            </a:pPr>
            <a:endParaRPr lang="en-US" sz="2000"/>
          </a:p>
          <a:p>
            <a:pPr>
              <a:buFontTx/>
              <a:buNone/>
            </a:pPr>
            <a:endParaRPr lang="en-US" sz="2000"/>
          </a:p>
        </p:txBody>
      </p:sp>
      <p:pic>
        <p:nvPicPr>
          <p:cNvPr id="1201156" name="Picture 5"/>
          <p:cNvPicPr>
            <a:picLocks noChangeAspect="1"/>
          </p:cNvPicPr>
          <p:nvPr/>
        </p:nvPicPr>
        <p:blipFill>
          <a:blip r:embed="rId2"/>
          <a:srcRect/>
          <a:stretch>
            <a:fillRect/>
          </a:stretch>
        </p:blipFill>
        <p:spPr bwMode="auto">
          <a:xfrm>
            <a:off x="685800" y="2133600"/>
            <a:ext cx="1479550" cy="1533525"/>
          </a:xfrm>
          <a:prstGeom prst="rect">
            <a:avLst/>
          </a:prstGeom>
          <a:noFill/>
          <a:ln w="9525">
            <a:noFill/>
            <a:miter lim="800000"/>
            <a:headEnd/>
            <a:tailEnd/>
          </a:ln>
        </p:spPr>
      </p:pic>
      <p:sp>
        <p:nvSpPr>
          <p:cNvPr id="1201157" name="TextBox 6"/>
          <p:cNvSpPr txBox="1">
            <a:spLocks noChangeArrowheads="1"/>
          </p:cNvSpPr>
          <p:nvPr/>
        </p:nvSpPr>
        <p:spPr bwMode="auto">
          <a:xfrm>
            <a:off x="914400" y="3962400"/>
            <a:ext cx="608013" cy="457200"/>
          </a:xfrm>
          <a:prstGeom prst="rect">
            <a:avLst/>
          </a:prstGeom>
          <a:noFill/>
          <a:ln w="9525">
            <a:noFill/>
            <a:miter lim="800000"/>
            <a:headEnd/>
            <a:tailEnd/>
          </a:ln>
        </p:spPr>
        <p:txBody>
          <a:bodyPr wrap="none">
            <a:prstTxWarp prst="textNoShape">
              <a:avLst/>
            </a:prstTxWarp>
            <a:spAutoFit/>
          </a:bodyPr>
          <a:lstStyle/>
          <a:p>
            <a:r>
              <a:rPr lang="en-US" b="0" i="1"/>
              <a:t>fep</a:t>
            </a:r>
          </a:p>
        </p:txBody>
      </p:sp>
      <p:sp>
        <p:nvSpPr>
          <p:cNvPr id="1201158" name="TextBox 8"/>
          <p:cNvSpPr txBox="1">
            <a:spLocks noChangeArrowheads="1"/>
          </p:cNvSpPr>
          <p:nvPr/>
        </p:nvSpPr>
        <p:spPr bwMode="auto">
          <a:xfrm>
            <a:off x="2667000" y="3962400"/>
            <a:ext cx="608013" cy="457200"/>
          </a:xfrm>
          <a:prstGeom prst="rect">
            <a:avLst/>
          </a:prstGeom>
          <a:noFill/>
          <a:ln w="9525">
            <a:noFill/>
            <a:miter lim="800000"/>
            <a:headEnd/>
            <a:tailEnd/>
          </a:ln>
        </p:spPr>
        <p:txBody>
          <a:bodyPr wrap="none">
            <a:prstTxWarp prst="textNoShape">
              <a:avLst/>
            </a:prstTxWarp>
            <a:spAutoFit/>
          </a:bodyPr>
          <a:lstStyle/>
          <a:p>
            <a:r>
              <a:rPr lang="en-US" b="0" i="1"/>
              <a:t>fep</a:t>
            </a:r>
          </a:p>
        </p:txBody>
      </p:sp>
      <p:sp>
        <p:nvSpPr>
          <p:cNvPr id="1201159" name="TextBox 10"/>
          <p:cNvSpPr txBox="1">
            <a:spLocks noChangeArrowheads="1"/>
          </p:cNvSpPr>
          <p:nvPr/>
        </p:nvSpPr>
        <p:spPr bwMode="auto">
          <a:xfrm>
            <a:off x="4572000" y="3962400"/>
            <a:ext cx="608013" cy="457200"/>
          </a:xfrm>
          <a:prstGeom prst="rect">
            <a:avLst/>
          </a:prstGeom>
          <a:noFill/>
          <a:ln w="9525">
            <a:noFill/>
            <a:miter lim="800000"/>
            <a:headEnd/>
            <a:tailEnd/>
          </a:ln>
        </p:spPr>
        <p:txBody>
          <a:bodyPr wrap="none">
            <a:prstTxWarp prst="textNoShape">
              <a:avLst/>
            </a:prstTxWarp>
            <a:spAutoFit/>
          </a:bodyPr>
          <a:lstStyle/>
          <a:p>
            <a:r>
              <a:rPr lang="en-US" b="0" i="1"/>
              <a:t>fep</a:t>
            </a:r>
          </a:p>
        </p:txBody>
      </p:sp>
      <p:sp>
        <p:nvSpPr>
          <p:cNvPr id="1201160" name="TextBox 12"/>
          <p:cNvSpPr txBox="1">
            <a:spLocks noChangeArrowheads="1"/>
          </p:cNvSpPr>
          <p:nvPr/>
        </p:nvSpPr>
        <p:spPr bwMode="auto">
          <a:xfrm>
            <a:off x="6629400" y="3962400"/>
            <a:ext cx="608013" cy="457200"/>
          </a:xfrm>
          <a:prstGeom prst="rect">
            <a:avLst/>
          </a:prstGeom>
          <a:noFill/>
          <a:ln w="9525">
            <a:noFill/>
            <a:miter lim="800000"/>
            <a:headEnd/>
            <a:tailEnd/>
          </a:ln>
        </p:spPr>
        <p:txBody>
          <a:bodyPr wrap="none">
            <a:prstTxWarp prst="textNoShape">
              <a:avLst/>
            </a:prstTxWarp>
            <a:spAutoFit/>
          </a:bodyPr>
          <a:lstStyle/>
          <a:p>
            <a:r>
              <a:rPr lang="en-US" b="0" i="1"/>
              <a:t>fep</a:t>
            </a:r>
          </a:p>
        </p:txBody>
      </p:sp>
      <p:sp>
        <p:nvSpPr>
          <p:cNvPr id="1201161" name="TextBox 13"/>
          <p:cNvSpPr txBox="1">
            <a:spLocks noChangeArrowheads="1"/>
          </p:cNvSpPr>
          <p:nvPr/>
        </p:nvSpPr>
        <p:spPr bwMode="auto">
          <a:xfrm>
            <a:off x="152400" y="4800600"/>
            <a:ext cx="8686800" cy="1616075"/>
          </a:xfrm>
          <a:prstGeom prst="rect">
            <a:avLst/>
          </a:prstGeom>
          <a:noFill/>
          <a:ln w="9525">
            <a:noFill/>
            <a:miter lim="800000"/>
            <a:headEnd/>
            <a:tailEnd/>
          </a:ln>
        </p:spPr>
        <p:txBody>
          <a:bodyPr>
            <a:prstTxWarp prst="textNoShape">
              <a:avLst/>
            </a:prstTxWarp>
            <a:spAutoFit/>
          </a:bodyPr>
          <a:lstStyle/>
          <a:p>
            <a:r>
              <a:rPr lang="en-US" sz="2000" b="0">
                <a:solidFill>
                  <a:schemeClr val="accent2"/>
                </a:solidFill>
              </a:rPr>
              <a:t>Suspicious: Why is no other animal or other kind of dog a </a:t>
            </a:r>
            <a:r>
              <a:rPr lang="en-US" sz="2000" b="0" i="1">
                <a:solidFill>
                  <a:schemeClr val="accent2"/>
                </a:solidFill>
              </a:rPr>
              <a:t>fep</a:t>
            </a:r>
            <a:r>
              <a:rPr lang="en-US" sz="2000" b="0">
                <a:solidFill>
                  <a:schemeClr val="accent2"/>
                </a:solidFill>
              </a:rPr>
              <a:t> if </a:t>
            </a:r>
            <a:r>
              <a:rPr lang="en-US" sz="2000" b="0" i="1">
                <a:solidFill>
                  <a:schemeClr val="accent2"/>
                </a:solidFill>
              </a:rPr>
              <a:t>fep</a:t>
            </a:r>
            <a:r>
              <a:rPr lang="en-US" sz="2000" b="0">
                <a:solidFill>
                  <a:schemeClr val="accent2"/>
                </a:solidFill>
              </a:rPr>
              <a:t> can really label any animal or any kind of dog?</a:t>
            </a:r>
            <a:endParaRPr lang="en-US" sz="2000" b="0">
              <a:solidFill>
                <a:srgbClr val="2CF1E9"/>
              </a:solidFill>
            </a:endParaRPr>
          </a:p>
          <a:p>
            <a:r>
              <a:rPr lang="en-US" sz="2000" b="0"/>
              <a:t>Bayesian reasoning: Would expect to see other animals (or dogs) labeled as </a:t>
            </a:r>
            <a:r>
              <a:rPr lang="en-US" sz="2000" b="0" i="1"/>
              <a:t>fep</a:t>
            </a:r>
            <a:r>
              <a:rPr lang="en-US" sz="2000" b="0"/>
              <a:t> if </a:t>
            </a:r>
            <a:r>
              <a:rPr lang="en-US" sz="2000" b="0" i="1"/>
              <a:t>fep </a:t>
            </a:r>
            <a:r>
              <a:rPr lang="en-US" sz="2000" b="0"/>
              <a:t>really could mean those things.  If </a:t>
            </a:r>
            <a:r>
              <a:rPr lang="en-US" sz="2000" b="0" i="1"/>
              <a:t>fep</a:t>
            </a:r>
            <a:r>
              <a:rPr lang="en-US" sz="2000" b="0"/>
              <a:t> continues not to be used this way, this is growing support that </a:t>
            </a:r>
            <a:r>
              <a:rPr lang="en-US" sz="2000" b="0" i="1"/>
              <a:t>fep</a:t>
            </a:r>
            <a:r>
              <a:rPr lang="en-US" sz="2000" b="0"/>
              <a:t> cannot mean those things.   </a:t>
            </a:r>
          </a:p>
        </p:txBody>
      </p:sp>
      <p:pic>
        <p:nvPicPr>
          <p:cNvPr id="1201162" name="Picture 14"/>
          <p:cNvPicPr>
            <a:picLocks noChangeAspect="1"/>
          </p:cNvPicPr>
          <p:nvPr/>
        </p:nvPicPr>
        <p:blipFill>
          <a:blip r:embed="rId3"/>
          <a:srcRect/>
          <a:stretch>
            <a:fillRect/>
          </a:stretch>
        </p:blipFill>
        <p:spPr bwMode="auto">
          <a:xfrm>
            <a:off x="2438400" y="1905000"/>
            <a:ext cx="1520825" cy="1716088"/>
          </a:xfrm>
          <a:prstGeom prst="rect">
            <a:avLst/>
          </a:prstGeom>
          <a:noFill/>
          <a:ln w="9525">
            <a:noFill/>
            <a:miter lim="800000"/>
            <a:headEnd/>
            <a:tailEnd/>
          </a:ln>
        </p:spPr>
      </p:pic>
      <p:pic>
        <p:nvPicPr>
          <p:cNvPr id="1201163" name="Picture 15"/>
          <p:cNvPicPr>
            <a:picLocks noChangeAspect="1"/>
          </p:cNvPicPr>
          <p:nvPr/>
        </p:nvPicPr>
        <p:blipFill>
          <a:blip r:embed="rId4"/>
          <a:srcRect/>
          <a:stretch>
            <a:fillRect/>
          </a:stretch>
        </p:blipFill>
        <p:spPr bwMode="auto">
          <a:xfrm>
            <a:off x="4267200" y="2209800"/>
            <a:ext cx="1701800" cy="1133475"/>
          </a:xfrm>
          <a:prstGeom prst="rect">
            <a:avLst/>
          </a:prstGeom>
          <a:noFill/>
          <a:ln w="9525">
            <a:noFill/>
            <a:miter lim="800000"/>
            <a:headEnd/>
            <a:tailEnd/>
          </a:ln>
        </p:spPr>
      </p:pic>
      <p:pic>
        <p:nvPicPr>
          <p:cNvPr id="1201164" name="Picture 16"/>
          <p:cNvPicPr>
            <a:picLocks noChangeAspect="1"/>
          </p:cNvPicPr>
          <p:nvPr/>
        </p:nvPicPr>
        <p:blipFill>
          <a:blip r:embed="rId5"/>
          <a:srcRect/>
          <a:stretch>
            <a:fillRect/>
          </a:stretch>
        </p:blipFill>
        <p:spPr bwMode="auto">
          <a:xfrm>
            <a:off x="6248400" y="1600200"/>
            <a:ext cx="1600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3202" name="Rectangle 2"/>
          <p:cNvSpPr>
            <a:spLocks noGrp="1" noChangeArrowheads="1"/>
          </p:cNvSpPr>
          <p:nvPr>
            <p:ph type="title" idx="4294967295"/>
          </p:nvPr>
        </p:nvSpPr>
        <p:spPr>
          <a:xfrm>
            <a:off x="0" y="152400"/>
            <a:ext cx="9144000" cy="1143000"/>
          </a:xfrm>
          <a:noFill/>
        </p:spPr>
        <p:txBody>
          <a:bodyPr/>
          <a:lstStyle/>
          <a:p>
            <a:r>
              <a:rPr lang="en-US" sz="3200"/>
              <a:t>Formal instantiation of “suspicious coincidence”</a:t>
            </a:r>
            <a:endParaRPr lang="en-US"/>
          </a:p>
        </p:txBody>
      </p:sp>
      <p:sp>
        <p:nvSpPr>
          <p:cNvPr id="1203203" name="Rectangle 3"/>
          <p:cNvSpPr>
            <a:spLocks noChangeArrowheads="1"/>
          </p:cNvSpPr>
          <p:nvPr/>
        </p:nvSpPr>
        <p:spPr bwMode="auto">
          <a:xfrm>
            <a:off x="152400" y="990600"/>
            <a:ext cx="8153400" cy="82232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a:t>Has to do with expectation of the data points that should be encountered in the input</a:t>
            </a:r>
            <a:endParaRPr lang="en-US" b="0" i="1" baseline="-25000"/>
          </a:p>
        </p:txBody>
      </p:sp>
      <p:sp>
        <p:nvSpPr>
          <p:cNvPr id="1344516" name="Rectangle 4"/>
          <p:cNvSpPr>
            <a:spLocks noGrp="1" noChangeArrowheads="1"/>
          </p:cNvSpPr>
          <p:nvPr>
            <p:ph type="body" idx="4294967295"/>
          </p:nvPr>
        </p:nvSpPr>
        <p:spPr>
          <a:xfrm>
            <a:off x="228600" y="2514600"/>
            <a:ext cx="3810000" cy="3429000"/>
          </a:xfrm>
        </p:spPr>
        <p:txBody>
          <a:bodyPr/>
          <a:lstStyle/>
          <a:p>
            <a:pPr>
              <a:lnSpc>
                <a:spcPct val="90000"/>
              </a:lnSpc>
              <a:buFontTx/>
              <a:buNone/>
            </a:pPr>
            <a:endParaRPr lang="en-US" sz="2000"/>
          </a:p>
          <a:p>
            <a:pPr>
              <a:lnSpc>
                <a:spcPct val="90000"/>
              </a:lnSpc>
              <a:buFontTx/>
              <a:buNone/>
            </a:pPr>
            <a:r>
              <a:rPr lang="en-US" sz="2000"/>
              <a:t>	If the more-general generalization (dog) is correct, the learner should encounter some data that can only be accounted for by the more-general generalization (like beagles or poodles). This data would be incompatible with the less-general generalization (dalmatian).</a:t>
            </a:r>
            <a:r>
              <a:rPr lang="en-US" sz="2000">
                <a:solidFill>
                  <a:schemeClr val="folHlink"/>
                </a:solidFill>
                <a:effectLst>
                  <a:outerShdw blurRad="38100" dist="38100" dir="2700000" algn="tl">
                    <a:srgbClr val="000000"/>
                  </a:outerShdw>
                </a:effectLst>
              </a:rPr>
              <a:t> </a:t>
            </a:r>
            <a:endParaRPr lang="en-US" sz="2000">
              <a:solidFill>
                <a:schemeClr val="tx2"/>
              </a:solidFill>
              <a:effectLst>
                <a:outerShdw blurRad="38100" dist="38100" dir="2700000" algn="tl">
                  <a:srgbClr val="000000"/>
                </a:outerShdw>
              </a:effectLst>
            </a:endParaRPr>
          </a:p>
        </p:txBody>
      </p:sp>
      <p:sp>
        <p:nvSpPr>
          <p:cNvPr id="1203205" name="Oval 5"/>
          <p:cNvSpPr>
            <a:spLocks noChangeArrowheads="1"/>
          </p:cNvSpPr>
          <p:nvPr/>
        </p:nvSpPr>
        <p:spPr bwMode="auto">
          <a:xfrm>
            <a:off x="4114800" y="2057400"/>
            <a:ext cx="4419600" cy="45720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03206" name="Text Box 6"/>
          <p:cNvSpPr txBox="1">
            <a:spLocks noChangeArrowheads="1"/>
          </p:cNvSpPr>
          <p:nvPr/>
        </p:nvSpPr>
        <p:spPr bwMode="auto">
          <a:xfrm>
            <a:off x="4876800" y="2438400"/>
            <a:ext cx="2860675"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More-General (dog)</a:t>
            </a:r>
          </a:p>
        </p:txBody>
      </p:sp>
      <p:sp>
        <p:nvSpPr>
          <p:cNvPr id="1203207" name="Oval 7"/>
          <p:cNvSpPr>
            <a:spLocks noChangeArrowheads="1"/>
          </p:cNvSpPr>
          <p:nvPr/>
        </p:nvSpPr>
        <p:spPr bwMode="auto">
          <a:xfrm>
            <a:off x="4800600" y="3657600"/>
            <a:ext cx="3200400" cy="2438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03208" name="Text Box 8"/>
          <p:cNvSpPr txBox="1">
            <a:spLocks noChangeArrowheads="1"/>
          </p:cNvSpPr>
          <p:nvPr/>
        </p:nvSpPr>
        <p:spPr bwMode="auto">
          <a:xfrm>
            <a:off x="5410200" y="3962400"/>
            <a:ext cx="2225675" cy="822325"/>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Less-general (dalmatian)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5251" name="Rectangle 3"/>
          <p:cNvSpPr>
            <a:spLocks noChangeArrowheads="1"/>
          </p:cNvSpPr>
          <p:nvPr/>
        </p:nvSpPr>
        <p:spPr bwMode="auto">
          <a:xfrm>
            <a:off x="152400" y="990600"/>
            <a:ext cx="8153400" cy="82232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a:t>Has to do with expectation of the data points that should be encountered in the input</a:t>
            </a:r>
            <a:endParaRPr lang="en-US" b="0" i="1" baseline="-25000"/>
          </a:p>
        </p:txBody>
      </p:sp>
      <p:sp>
        <p:nvSpPr>
          <p:cNvPr id="1345543" name="Rectangle 7"/>
          <p:cNvSpPr>
            <a:spLocks noGrp="1" noChangeArrowheads="1"/>
          </p:cNvSpPr>
          <p:nvPr>
            <p:ph type="body" idx="4294967295"/>
          </p:nvPr>
        </p:nvSpPr>
        <p:spPr>
          <a:xfrm>
            <a:off x="228600" y="2514600"/>
            <a:ext cx="3810000" cy="3429000"/>
          </a:xfrm>
        </p:spPr>
        <p:txBody>
          <a:bodyPr/>
          <a:lstStyle/>
          <a:p>
            <a:pPr>
              <a:lnSpc>
                <a:spcPct val="90000"/>
              </a:lnSpc>
              <a:buFontTx/>
              <a:buNone/>
            </a:pPr>
            <a:endParaRPr lang="en-US" sz="2000"/>
          </a:p>
          <a:p>
            <a:pPr>
              <a:lnSpc>
                <a:spcPct val="90000"/>
              </a:lnSpc>
              <a:buFontTx/>
              <a:buNone/>
            </a:pPr>
            <a:r>
              <a:rPr lang="en-US" sz="2000"/>
              <a:t>	If the learner keeps </a:t>
            </a:r>
            <a:r>
              <a:rPr lang="en-US" sz="2000" i="1"/>
              <a:t>not</a:t>
            </a:r>
            <a:r>
              <a:rPr lang="en-US" sz="2000"/>
              <a:t> encountering data compatible only with the more-general generalization, the </a:t>
            </a:r>
            <a:r>
              <a:rPr lang="en-US" sz="2000">
                <a:solidFill>
                  <a:schemeClr val="accent2"/>
                </a:solidFill>
              </a:rPr>
              <a:t>less-general generalization</a:t>
            </a:r>
            <a:r>
              <a:rPr lang="en-US" sz="2000"/>
              <a:t> becomes more and more likely to be the generalization responsible for the language data encountered.</a:t>
            </a:r>
            <a:r>
              <a:rPr lang="en-US" sz="2000">
                <a:solidFill>
                  <a:schemeClr val="folHlink"/>
                </a:solidFill>
                <a:effectLst>
                  <a:outerShdw blurRad="38100" dist="38100" dir="2700000" algn="tl">
                    <a:srgbClr val="000000"/>
                  </a:outerShdw>
                </a:effectLst>
              </a:rPr>
              <a:t> </a:t>
            </a:r>
            <a:endParaRPr lang="en-US" sz="2000">
              <a:solidFill>
                <a:schemeClr val="tx2"/>
              </a:solidFill>
              <a:effectLst>
                <a:outerShdw blurRad="38100" dist="38100" dir="2700000" algn="tl">
                  <a:srgbClr val="000000"/>
                </a:outerShdw>
              </a:effectLst>
            </a:endParaRPr>
          </a:p>
        </p:txBody>
      </p:sp>
      <p:pic>
        <p:nvPicPr>
          <p:cNvPr id="1205253" name="Picture 9"/>
          <p:cNvPicPr>
            <a:picLocks noChangeAspect="1"/>
          </p:cNvPicPr>
          <p:nvPr/>
        </p:nvPicPr>
        <p:blipFill>
          <a:blip r:embed="rId3"/>
          <a:srcRect/>
          <a:stretch>
            <a:fillRect/>
          </a:stretch>
        </p:blipFill>
        <p:spPr bwMode="auto">
          <a:xfrm>
            <a:off x="5029200" y="4800600"/>
            <a:ext cx="412750" cy="427038"/>
          </a:xfrm>
          <a:prstGeom prst="rect">
            <a:avLst/>
          </a:prstGeom>
          <a:noFill/>
          <a:ln w="9525">
            <a:noFill/>
            <a:miter lim="800000"/>
            <a:headEnd/>
            <a:tailEnd/>
          </a:ln>
        </p:spPr>
      </p:pic>
      <p:pic>
        <p:nvPicPr>
          <p:cNvPr id="1205254" name="Picture 10"/>
          <p:cNvPicPr>
            <a:picLocks noChangeAspect="1"/>
          </p:cNvPicPr>
          <p:nvPr/>
        </p:nvPicPr>
        <p:blipFill>
          <a:blip r:embed="rId4"/>
          <a:srcRect/>
          <a:stretch>
            <a:fillRect/>
          </a:stretch>
        </p:blipFill>
        <p:spPr bwMode="auto">
          <a:xfrm>
            <a:off x="6781800" y="4953000"/>
            <a:ext cx="574675" cy="649288"/>
          </a:xfrm>
          <a:prstGeom prst="rect">
            <a:avLst/>
          </a:prstGeom>
          <a:noFill/>
          <a:ln w="9525">
            <a:noFill/>
            <a:miter lim="800000"/>
            <a:headEnd/>
            <a:tailEnd/>
          </a:ln>
        </p:spPr>
      </p:pic>
      <p:pic>
        <p:nvPicPr>
          <p:cNvPr id="1205255" name="Picture 11"/>
          <p:cNvPicPr>
            <a:picLocks noChangeAspect="1"/>
          </p:cNvPicPr>
          <p:nvPr/>
        </p:nvPicPr>
        <p:blipFill>
          <a:blip r:embed="rId5"/>
          <a:srcRect/>
          <a:stretch>
            <a:fillRect/>
          </a:stretch>
        </p:blipFill>
        <p:spPr bwMode="auto">
          <a:xfrm>
            <a:off x="5562600" y="5334000"/>
            <a:ext cx="787400" cy="523875"/>
          </a:xfrm>
          <a:prstGeom prst="rect">
            <a:avLst/>
          </a:prstGeom>
          <a:noFill/>
          <a:ln w="9525">
            <a:noFill/>
            <a:miter lim="800000"/>
            <a:headEnd/>
            <a:tailEnd/>
          </a:ln>
        </p:spPr>
      </p:pic>
      <p:sp>
        <p:nvSpPr>
          <p:cNvPr id="1205256" name="Oval 8"/>
          <p:cNvSpPr>
            <a:spLocks noChangeArrowheads="1"/>
          </p:cNvSpPr>
          <p:nvPr/>
        </p:nvSpPr>
        <p:spPr bwMode="auto">
          <a:xfrm>
            <a:off x="4114800" y="2057400"/>
            <a:ext cx="4419600" cy="45720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05257" name="Text Box 9"/>
          <p:cNvSpPr txBox="1">
            <a:spLocks noChangeArrowheads="1"/>
          </p:cNvSpPr>
          <p:nvPr/>
        </p:nvSpPr>
        <p:spPr bwMode="auto">
          <a:xfrm>
            <a:off x="4876800" y="2438400"/>
            <a:ext cx="2860675"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More-General (dog)</a:t>
            </a:r>
          </a:p>
        </p:txBody>
      </p:sp>
      <p:sp>
        <p:nvSpPr>
          <p:cNvPr id="1205258" name="Oval 10"/>
          <p:cNvSpPr>
            <a:spLocks noChangeArrowheads="1"/>
          </p:cNvSpPr>
          <p:nvPr/>
        </p:nvSpPr>
        <p:spPr bwMode="auto">
          <a:xfrm>
            <a:off x="4800600" y="3657600"/>
            <a:ext cx="3200400" cy="2438400"/>
          </a:xfrm>
          <a:prstGeom prst="ellipse">
            <a:avLst/>
          </a:prstGeom>
          <a:solidFill>
            <a:schemeClr val="accent2">
              <a:alpha val="23000"/>
            </a:schemeClr>
          </a:solidFill>
          <a:ln w="9525">
            <a:solidFill>
              <a:schemeClr val="tx1"/>
            </a:solidFill>
            <a:round/>
            <a:headEnd/>
            <a:tailEnd/>
          </a:ln>
        </p:spPr>
        <p:txBody>
          <a:bodyPr wrap="none" anchor="ctr">
            <a:prstTxWarp prst="textNoShape">
              <a:avLst/>
            </a:prstTxWarp>
          </a:bodyPr>
          <a:lstStyle/>
          <a:p>
            <a:endParaRPr lang="en-US"/>
          </a:p>
        </p:txBody>
      </p:sp>
      <p:sp>
        <p:nvSpPr>
          <p:cNvPr id="1205259" name="Text Box 11"/>
          <p:cNvSpPr txBox="1">
            <a:spLocks noChangeArrowheads="1"/>
          </p:cNvSpPr>
          <p:nvPr/>
        </p:nvSpPr>
        <p:spPr bwMode="auto">
          <a:xfrm>
            <a:off x="5410200" y="3962400"/>
            <a:ext cx="2225675" cy="822325"/>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Less-general (dalmatian)</a:t>
            </a:r>
          </a:p>
        </p:txBody>
      </p:sp>
      <p:sp>
        <p:nvSpPr>
          <p:cNvPr id="1205260" name="Rectangle 2"/>
          <p:cNvSpPr>
            <a:spLocks noChangeArrowheads="1"/>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Formal instantiation of “suspicious coincidence”</a:t>
            </a:r>
            <a:endParaRPr lang="en-US" sz="4400" b="0">
              <a:solidFill>
                <a:schemeClr val="tx2"/>
              </a:solidFill>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7299" name="Rectangle 5"/>
          <p:cNvSpPr>
            <a:spLocks noChangeArrowheads="1"/>
          </p:cNvSpPr>
          <p:nvPr/>
        </p:nvSpPr>
        <p:spPr bwMode="auto">
          <a:xfrm>
            <a:off x="0" y="990600"/>
            <a:ext cx="9144000" cy="457200"/>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a:t>Another way to think about it: probability of generating data points</a:t>
            </a:r>
            <a:endParaRPr lang="en-US" b="0" i="1" baseline="-25000"/>
          </a:p>
        </p:txBody>
      </p:sp>
      <p:sp>
        <p:nvSpPr>
          <p:cNvPr id="1347590" name="Rectangle 6"/>
          <p:cNvSpPr>
            <a:spLocks noGrp="1" noChangeArrowheads="1"/>
          </p:cNvSpPr>
          <p:nvPr>
            <p:ph type="body" idx="4294967295"/>
          </p:nvPr>
        </p:nvSpPr>
        <p:spPr>
          <a:xfrm>
            <a:off x="152400" y="1752600"/>
            <a:ext cx="3962400" cy="4572000"/>
          </a:xfrm>
        </p:spPr>
        <p:txBody>
          <a:bodyPr/>
          <a:lstStyle/>
          <a:p>
            <a:pPr>
              <a:buFontTx/>
              <a:buNone/>
            </a:pPr>
            <a:r>
              <a:rPr lang="en-US" sz="2000"/>
              <a:t>	Suppose there are only 5 dogs in the world that we know about, as shown in this diagram.</a:t>
            </a:r>
          </a:p>
          <a:p>
            <a:pPr>
              <a:buFontTx/>
              <a:buNone/>
            </a:pPr>
            <a:endParaRPr lang="en-US" sz="2000"/>
          </a:p>
          <a:p>
            <a:pPr>
              <a:buFontTx/>
              <a:buNone/>
            </a:pPr>
            <a:r>
              <a:rPr lang="en-US" sz="2000"/>
              <a:t>	Hypothesis 1 (H1): The less-general hypothesis is true, and </a:t>
            </a:r>
            <a:r>
              <a:rPr lang="en-US" sz="2000" i="1"/>
              <a:t>fep</a:t>
            </a:r>
            <a:r>
              <a:rPr lang="en-US" sz="2000"/>
              <a:t> means dalmatian.</a:t>
            </a:r>
          </a:p>
          <a:p>
            <a:pPr>
              <a:buFontTx/>
              <a:buNone/>
            </a:pPr>
            <a:endParaRPr lang="en-US" sz="2000"/>
          </a:p>
          <a:p>
            <a:pPr>
              <a:buFontTx/>
              <a:buNone/>
            </a:pPr>
            <a:r>
              <a:rPr lang="en-US" sz="2000"/>
              <a:t>	Hypothesis 2 (H2): The more-general hypothesis is true, and </a:t>
            </a:r>
            <a:r>
              <a:rPr lang="en-US" sz="2000" i="1"/>
              <a:t>fep</a:t>
            </a:r>
            <a:r>
              <a:rPr lang="en-US" sz="2000"/>
              <a:t> means dog.</a:t>
            </a:r>
          </a:p>
        </p:txBody>
      </p:sp>
      <p:pic>
        <p:nvPicPr>
          <p:cNvPr id="1207301" name="Picture 14"/>
          <p:cNvPicPr>
            <a:picLocks noChangeAspect="1"/>
          </p:cNvPicPr>
          <p:nvPr/>
        </p:nvPicPr>
        <p:blipFill>
          <a:blip r:embed="rId3"/>
          <a:srcRect/>
          <a:stretch>
            <a:fillRect/>
          </a:stretch>
        </p:blipFill>
        <p:spPr bwMode="auto">
          <a:xfrm>
            <a:off x="4953000" y="2971800"/>
            <a:ext cx="614363" cy="679450"/>
          </a:xfrm>
          <a:prstGeom prst="rect">
            <a:avLst/>
          </a:prstGeom>
          <a:noFill/>
          <a:ln w="9525">
            <a:noFill/>
            <a:miter lim="800000"/>
            <a:headEnd/>
            <a:tailEnd/>
          </a:ln>
        </p:spPr>
      </p:pic>
      <p:pic>
        <p:nvPicPr>
          <p:cNvPr id="1207302" name="Picture 15"/>
          <p:cNvPicPr>
            <a:picLocks noChangeAspect="1"/>
          </p:cNvPicPr>
          <p:nvPr/>
        </p:nvPicPr>
        <p:blipFill>
          <a:blip r:embed="rId4"/>
          <a:srcRect/>
          <a:stretch>
            <a:fillRect/>
          </a:stretch>
        </p:blipFill>
        <p:spPr bwMode="auto">
          <a:xfrm>
            <a:off x="7162800" y="2971800"/>
            <a:ext cx="665163" cy="514350"/>
          </a:xfrm>
          <a:prstGeom prst="rect">
            <a:avLst/>
          </a:prstGeom>
          <a:noFill/>
          <a:ln w="9525">
            <a:noFill/>
            <a:miter lim="800000"/>
            <a:headEnd/>
            <a:tailEnd/>
          </a:ln>
        </p:spPr>
      </p:pic>
      <p:pic>
        <p:nvPicPr>
          <p:cNvPr id="1207303" name="Picture 9"/>
          <p:cNvPicPr>
            <a:picLocks noChangeAspect="1"/>
          </p:cNvPicPr>
          <p:nvPr/>
        </p:nvPicPr>
        <p:blipFill>
          <a:blip r:embed="rId5"/>
          <a:srcRect/>
          <a:stretch>
            <a:fillRect/>
          </a:stretch>
        </p:blipFill>
        <p:spPr bwMode="auto">
          <a:xfrm>
            <a:off x="5029200" y="4800600"/>
            <a:ext cx="412750" cy="427038"/>
          </a:xfrm>
          <a:prstGeom prst="rect">
            <a:avLst/>
          </a:prstGeom>
          <a:noFill/>
          <a:ln w="9525">
            <a:noFill/>
            <a:miter lim="800000"/>
            <a:headEnd/>
            <a:tailEnd/>
          </a:ln>
        </p:spPr>
      </p:pic>
      <p:pic>
        <p:nvPicPr>
          <p:cNvPr id="1207304" name="Picture 10"/>
          <p:cNvPicPr>
            <a:picLocks noChangeAspect="1"/>
          </p:cNvPicPr>
          <p:nvPr/>
        </p:nvPicPr>
        <p:blipFill>
          <a:blip r:embed="rId6"/>
          <a:srcRect/>
          <a:stretch>
            <a:fillRect/>
          </a:stretch>
        </p:blipFill>
        <p:spPr bwMode="auto">
          <a:xfrm>
            <a:off x="6781800" y="4953000"/>
            <a:ext cx="574675" cy="649288"/>
          </a:xfrm>
          <a:prstGeom prst="rect">
            <a:avLst/>
          </a:prstGeom>
          <a:noFill/>
          <a:ln w="9525">
            <a:noFill/>
            <a:miter lim="800000"/>
            <a:headEnd/>
            <a:tailEnd/>
          </a:ln>
        </p:spPr>
      </p:pic>
      <p:pic>
        <p:nvPicPr>
          <p:cNvPr id="1207305" name="Picture 11"/>
          <p:cNvPicPr>
            <a:picLocks noChangeAspect="1"/>
          </p:cNvPicPr>
          <p:nvPr/>
        </p:nvPicPr>
        <p:blipFill>
          <a:blip r:embed="rId7"/>
          <a:srcRect/>
          <a:stretch>
            <a:fillRect/>
          </a:stretch>
        </p:blipFill>
        <p:spPr bwMode="auto">
          <a:xfrm>
            <a:off x="5562600" y="5334000"/>
            <a:ext cx="787400" cy="523875"/>
          </a:xfrm>
          <a:prstGeom prst="rect">
            <a:avLst/>
          </a:prstGeom>
          <a:noFill/>
          <a:ln w="9525">
            <a:noFill/>
            <a:miter lim="800000"/>
            <a:headEnd/>
            <a:tailEnd/>
          </a:ln>
        </p:spPr>
      </p:pic>
      <p:sp>
        <p:nvSpPr>
          <p:cNvPr id="1207306" name="Oval 10"/>
          <p:cNvSpPr>
            <a:spLocks noChangeArrowheads="1"/>
          </p:cNvSpPr>
          <p:nvPr/>
        </p:nvSpPr>
        <p:spPr bwMode="auto">
          <a:xfrm>
            <a:off x="4114800" y="2057400"/>
            <a:ext cx="4419600" cy="4572000"/>
          </a:xfrm>
          <a:prstGeom prst="ellipse">
            <a:avLst/>
          </a:prstGeom>
          <a:solidFill>
            <a:schemeClr val="bg2">
              <a:alpha val="13000"/>
            </a:schemeClr>
          </a:solidFill>
          <a:ln w="9525">
            <a:solidFill>
              <a:schemeClr val="tx1"/>
            </a:solidFill>
            <a:round/>
            <a:headEnd/>
            <a:tailEnd/>
          </a:ln>
        </p:spPr>
        <p:txBody>
          <a:bodyPr wrap="none" anchor="ctr">
            <a:prstTxWarp prst="textNoShape">
              <a:avLst/>
            </a:prstTxWarp>
          </a:bodyPr>
          <a:lstStyle/>
          <a:p>
            <a:endParaRPr lang="en-US"/>
          </a:p>
        </p:txBody>
      </p:sp>
      <p:sp>
        <p:nvSpPr>
          <p:cNvPr id="1207307" name="Text Box 11"/>
          <p:cNvSpPr txBox="1">
            <a:spLocks noChangeArrowheads="1"/>
          </p:cNvSpPr>
          <p:nvPr/>
        </p:nvSpPr>
        <p:spPr bwMode="auto">
          <a:xfrm>
            <a:off x="4876800" y="2438400"/>
            <a:ext cx="2860675"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More-General (dog)</a:t>
            </a:r>
          </a:p>
        </p:txBody>
      </p:sp>
      <p:sp>
        <p:nvSpPr>
          <p:cNvPr id="1207308" name="Oval 12"/>
          <p:cNvSpPr>
            <a:spLocks noChangeArrowheads="1"/>
          </p:cNvSpPr>
          <p:nvPr/>
        </p:nvSpPr>
        <p:spPr bwMode="auto">
          <a:xfrm>
            <a:off x="4800600" y="3657600"/>
            <a:ext cx="3200400" cy="2438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07309" name="Text Box 13"/>
          <p:cNvSpPr txBox="1">
            <a:spLocks noChangeArrowheads="1"/>
          </p:cNvSpPr>
          <p:nvPr/>
        </p:nvSpPr>
        <p:spPr bwMode="auto">
          <a:xfrm>
            <a:off x="5410200" y="3962400"/>
            <a:ext cx="2225675" cy="822325"/>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Less-general (dalmatian)</a:t>
            </a:r>
          </a:p>
        </p:txBody>
      </p:sp>
      <p:sp>
        <p:nvSpPr>
          <p:cNvPr id="1207312" name="Rectangle 2"/>
          <p:cNvSpPr>
            <a:spLocks noChangeArrowheads="1"/>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Formal instantiation of “suspicious coincidence”</a:t>
            </a:r>
            <a:endParaRPr lang="en-US" sz="4400" b="0">
              <a:solidFill>
                <a:schemeClr val="tx2"/>
              </a:solidFill>
              <a:ea typeface="Osaka" pitchFamily="-84" charset="-128"/>
              <a:cs typeface="Osaka" pitchFamily="-84" charset="-128"/>
            </a:endParaRPr>
          </a:p>
        </p:txBody>
      </p:sp>
      <p:sp>
        <p:nvSpPr>
          <p:cNvPr id="1207313" name="Line 17"/>
          <p:cNvSpPr>
            <a:spLocks noChangeShapeType="1"/>
          </p:cNvSpPr>
          <p:nvPr/>
        </p:nvSpPr>
        <p:spPr bwMode="auto">
          <a:xfrm>
            <a:off x="3657600" y="3962400"/>
            <a:ext cx="1524000" cy="609600"/>
          </a:xfrm>
          <a:prstGeom prst="line">
            <a:avLst/>
          </a:prstGeom>
          <a:noFill/>
          <a:ln w="9525" cap="rnd">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207314" name="Line 18"/>
          <p:cNvSpPr>
            <a:spLocks noChangeShapeType="1"/>
          </p:cNvSpPr>
          <p:nvPr/>
        </p:nvSpPr>
        <p:spPr bwMode="auto">
          <a:xfrm>
            <a:off x="3733800" y="5181600"/>
            <a:ext cx="533400" cy="76200"/>
          </a:xfrm>
          <a:prstGeom prst="line">
            <a:avLst/>
          </a:prstGeom>
          <a:noFill/>
          <a:ln w="9525" cap="rnd">
            <a:solidFill>
              <a:schemeClr val="tx1"/>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0546" name="Rectangle 5"/>
          <p:cNvSpPr>
            <a:spLocks noChangeArrowheads="1"/>
          </p:cNvSpPr>
          <p:nvPr/>
        </p:nvSpPr>
        <p:spPr bwMode="auto">
          <a:xfrm>
            <a:off x="0" y="990600"/>
            <a:ext cx="9144000" cy="457200"/>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a:t>Another way to think about it: probability of generating data points</a:t>
            </a:r>
            <a:endParaRPr lang="en-US" b="0" i="1" baseline="-25000"/>
          </a:p>
        </p:txBody>
      </p:sp>
      <p:sp>
        <p:nvSpPr>
          <p:cNvPr id="1347590" name="Rectangle 6"/>
          <p:cNvSpPr>
            <a:spLocks noChangeArrowheads="1"/>
          </p:cNvSpPr>
          <p:nvPr/>
        </p:nvSpPr>
        <p:spPr bwMode="auto">
          <a:xfrm>
            <a:off x="152400" y="1752600"/>
            <a:ext cx="3962400" cy="4572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	What’s the </a:t>
            </a:r>
            <a:r>
              <a:rPr lang="en-US" sz="2000" b="0">
                <a:solidFill>
                  <a:schemeClr val="tx2"/>
                </a:solidFill>
                <a:ea typeface="Osaka" pitchFamily="-84" charset="-128"/>
                <a:cs typeface="Osaka" pitchFamily="-84" charset="-128"/>
              </a:rPr>
              <a:t>likelihood</a:t>
            </a:r>
            <a:r>
              <a:rPr lang="en-US" sz="2000" b="0">
                <a:ea typeface="Osaka" pitchFamily="-84" charset="-128"/>
                <a:cs typeface="Osaka" pitchFamily="-84" charset="-128"/>
              </a:rPr>
              <a:t> of selecting this dog for each hypothesis?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p(	  | </a:t>
            </a:r>
            <a:r>
              <a:rPr lang="en-US" sz="2000" b="0">
                <a:solidFill>
                  <a:schemeClr val="accent2"/>
                </a:solidFill>
                <a:ea typeface="Osaka" pitchFamily="-84" charset="-128"/>
                <a:cs typeface="Osaka" pitchFamily="-84" charset="-128"/>
              </a:rPr>
              <a:t>H1</a:t>
            </a:r>
            <a:r>
              <a:rPr lang="en-US" sz="2000" b="0">
                <a:ea typeface="Osaka" pitchFamily="-84" charset="-128"/>
                <a:cs typeface="Osaka" pitchFamily="-84" charset="-128"/>
              </a:rPr>
              <a:t>) = 1/3</a:t>
            </a:r>
          </a:p>
          <a:p>
            <a:pPr marL="342900" indent="-342900" eaLnBrk="1" hangingPunct="1">
              <a:spcBef>
                <a:spcPct val="20000"/>
              </a:spcBef>
            </a:pPr>
            <a:r>
              <a:rPr lang="en-US" sz="2000" b="0">
                <a:ea typeface="Osaka" pitchFamily="-84" charset="-128"/>
                <a:cs typeface="Osaka" pitchFamily="-84" charset="-128"/>
              </a:rPr>
              <a:t>	(since only three dogs are possible)</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p(	  | </a:t>
            </a:r>
            <a:r>
              <a:rPr lang="en-US" sz="2000" b="0">
                <a:solidFill>
                  <a:schemeClr val="bg2"/>
                </a:solidFill>
                <a:ea typeface="Osaka" pitchFamily="-84" charset="-128"/>
                <a:cs typeface="Osaka" pitchFamily="-84" charset="-128"/>
              </a:rPr>
              <a:t>H2</a:t>
            </a:r>
            <a:r>
              <a:rPr lang="en-US" sz="2000" b="0">
                <a:ea typeface="Osaka" pitchFamily="-84" charset="-128"/>
                <a:cs typeface="Osaka" pitchFamily="-84" charset="-128"/>
              </a:rPr>
              <a:t>) = 1/5</a:t>
            </a:r>
          </a:p>
          <a:p>
            <a:pPr marL="342900" indent="-342900" eaLnBrk="1" hangingPunct="1">
              <a:spcBef>
                <a:spcPct val="20000"/>
              </a:spcBef>
            </a:pPr>
            <a:r>
              <a:rPr lang="en-US" sz="2000" b="0">
                <a:ea typeface="Osaka" pitchFamily="-84" charset="-128"/>
                <a:cs typeface="Osaka" pitchFamily="-84" charset="-128"/>
              </a:rPr>
              <a:t>	(since all five dogs are possible)</a:t>
            </a:r>
          </a:p>
        </p:txBody>
      </p:sp>
      <p:pic>
        <p:nvPicPr>
          <p:cNvPr id="1260548" name="Picture 14"/>
          <p:cNvPicPr>
            <a:picLocks noChangeAspect="1"/>
          </p:cNvPicPr>
          <p:nvPr/>
        </p:nvPicPr>
        <p:blipFill>
          <a:blip r:embed="rId2"/>
          <a:srcRect/>
          <a:stretch>
            <a:fillRect/>
          </a:stretch>
        </p:blipFill>
        <p:spPr bwMode="auto">
          <a:xfrm>
            <a:off x="4953000" y="2971800"/>
            <a:ext cx="614363" cy="679450"/>
          </a:xfrm>
          <a:prstGeom prst="rect">
            <a:avLst/>
          </a:prstGeom>
          <a:noFill/>
          <a:ln w="9525">
            <a:noFill/>
            <a:miter lim="800000"/>
            <a:headEnd/>
            <a:tailEnd/>
          </a:ln>
        </p:spPr>
      </p:pic>
      <p:pic>
        <p:nvPicPr>
          <p:cNvPr id="1260549" name="Picture 15"/>
          <p:cNvPicPr>
            <a:picLocks noChangeAspect="1"/>
          </p:cNvPicPr>
          <p:nvPr/>
        </p:nvPicPr>
        <p:blipFill>
          <a:blip r:embed="rId3"/>
          <a:srcRect/>
          <a:stretch>
            <a:fillRect/>
          </a:stretch>
        </p:blipFill>
        <p:spPr bwMode="auto">
          <a:xfrm>
            <a:off x="7162800" y="2971800"/>
            <a:ext cx="665163" cy="514350"/>
          </a:xfrm>
          <a:prstGeom prst="rect">
            <a:avLst/>
          </a:prstGeom>
          <a:noFill/>
          <a:ln w="9525">
            <a:noFill/>
            <a:miter lim="800000"/>
            <a:headEnd/>
            <a:tailEnd/>
          </a:ln>
        </p:spPr>
      </p:pic>
      <p:pic>
        <p:nvPicPr>
          <p:cNvPr id="1260550" name="Picture 9"/>
          <p:cNvPicPr>
            <a:picLocks noChangeAspect="1"/>
          </p:cNvPicPr>
          <p:nvPr/>
        </p:nvPicPr>
        <p:blipFill>
          <a:blip r:embed="rId4"/>
          <a:srcRect/>
          <a:stretch>
            <a:fillRect/>
          </a:stretch>
        </p:blipFill>
        <p:spPr bwMode="auto">
          <a:xfrm>
            <a:off x="5029200" y="4800600"/>
            <a:ext cx="412750" cy="427038"/>
          </a:xfrm>
          <a:prstGeom prst="rect">
            <a:avLst/>
          </a:prstGeom>
          <a:noFill/>
          <a:ln w="9525">
            <a:noFill/>
            <a:miter lim="800000"/>
            <a:headEnd/>
            <a:tailEnd/>
          </a:ln>
        </p:spPr>
      </p:pic>
      <p:pic>
        <p:nvPicPr>
          <p:cNvPr id="1260551" name="Picture 10"/>
          <p:cNvPicPr>
            <a:picLocks noChangeAspect="1"/>
          </p:cNvPicPr>
          <p:nvPr/>
        </p:nvPicPr>
        <p:blipFill>
          <a:blip r:embed="rId5"/>
          <a:srcRect/>
          <a:stretch>
            <a:fillRect/>
          </a:stretch>
        </p:blipFill>
        <p:spPr bwMode="auto">
          <a:xfrm>
            <a:off x="6781800" y="4953000"/>
            <a:ext cx="574675" cy="649288"/>
          </a:xfrm>
          <a:prstGeom prst="rect">
            <a:avLst/>
          </a:prstGeom>
          <a:noFill/>
          <a:ln w="9525">
            <a:noFill/>
            <a:miter lim="800000"/>
            <a:headEnd/>
            <a:tailEnd/>
          </a:ln>
        </p:spPr>
      </p:pic>
      <p:pic>
        <p:nvPicPr>
          <p:cNvPr id="1260552" name="Picture 11"/>
          <p:cNvPicPr>
            <a:picLocks noChangeAspect="1"/>
          </p:cNvPicPr>
          <p:nvPr/>
        </p:nvPicPr>
        <p:blipFill>
          <a:blip r:embed="rId6"/>
          <a:srcRect/>
          <a:stretch>
            <a:fillRect/>
          </a:stretch>
        </p:blipFill>
        <p:spPr bwMode="auto">
          <a:xfrm>
            <a:off x="5562600" y="5334000"/>
            <a:ext cx="787400" cy="523875"/>
          </a:xfrm>
          <a:prstGeom prst="rect">
            <a:avLst/>
          </a:prstGeom>
          <a:noFill/>
          <a:ln w="9525">
            <a:noFill/>
            <a:miter lim="800000"/>
            <a:headEnd/>
            <a:tailEnd/>
          </a:ln>
        </p:spPr>
      </p:pic>
      <p:sp>
        <p:nvSpPr>
          <p:cNvPr id="1260554" name="Text Box 10"/>
          <p:cNvSpPr txBox="1">
            <a:spLocks noChangeArrowheads="1"/>
          </p:cNvSpPr>
          <p:nvPr/>
        </p:nvSpPr>
        <p:spPr bwMode="auto">
          <a:xfrm>
            <a:off x="4876800" y="2438400"/>
            <a:ext cx="2860675"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More-General (dog)</a:t>
            </a:r>
          </a:p>
        </p:txBody>
      </p:sp>
      <p:sp>
        <p:nvSpPr>
          <p:cNvPr id="1260555" name="Oval 11"/>
          <p:cNvSpPr>
            <a:spLocks noChangeArrowheads="1"/>
          </p:cNvSpPr>
          <p:nvPr/>
        </p:nvSpPr>
        <p:spPr bwMode="auto">
          <a:xfrm>
            <a:off x="4800600" y="3657600"/>
            <a:ext cx="3200400" cy="2438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60556" name="Text Box 12"/>
          <p:cNvSpPr txBox="1">
            <a:spLocks noChangeArrowheads="1"/>
          </p:cNvSpPr>
          <p:nvPr/>
        </p:nvSpPr>
        <p:spPr bwMode="auto">
          <a:xfrm>
            <a:off x="5410200" y="3962400"/>
            <a:ext cx="2225675" cy="822325"/>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Less-general (dalmatian)</a:t>
            </a:r>
          </a:p>
        </p:txBody>
      </p:sp>
      <p:sp>
        <p:nvSpPr>
          <p:cNvPr id="1260557" name="Rectangle 2"/>
          <p:cNvSpPr>
            <a:spLocks noChangeArrowheads="1"/>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Formal instantiation of “suspicious coincidence”</a:t>
            </a:r>
            <a:endParaRPr lang="en-US" sz="4400" b="0">
              <a:solidFill>
                <a:schemeClr val="tx2"/>
              </a:solidFill>
              <a:ea typeface="Osaka" pitchFamily="-84" charset="-128"/>
              <a:cs typeface="Osaka" pitchFamily="-84" charset="-128"/>
            </a:endParaRPr>
          </a:p>
        </p:txBody>
      </p:sp>
      <p:sp>
        <p:nvSpPr>
          <p:cNvPr id="1260558" name="Line 14"/>
          <p:cNvSpPr>
            <a:spLocks noChangeShapeType="1"/>
          </p:cNvSpPr>
          <p:nvPr/>
        </p:nvSpPr>
        <p:spPr bwMode="auto">
          <a:xfrm>
            <a:off x="2438400" y="2362200"/>
            <a:ext cx="2743200" cy="2438400"/>
          </a:xfrm>
          <a:prstGeom prst="line">
            <a:avLst/>
          </a:prstGeom>
          <a:noFill/>
          <a:ln w="9525" cap="rnd">
            <a:solidFill>
              <a:schemeClr val="tx1"/>
            </a:solidFill>
            <a:prstDash val="sysDot"/>
            <a:round/>
            <a:headEnd/>
            <a:tailEnd type="triangle" w="med" len="med"/>
          </a:ln>
        </p:spPr>
        <p:txBody>
          <a:bodyPr wrap="none" anchor="ctr">
            <a:prstTxWarp prst="textNoShape">
              <a:avLst/>
            </a:prstTxWarp>
          </a:bodyPr>
          <a:lstStyle/>
          <a:p>
            <a:endParaRPr lang="en-US"/>
          </a:p>
        </p:txBody>
      </p:sp>
      <p:pic>
        <p:nvPicPr>
          <p:cNvPr id="1260560" name="Picture 9"/>
          <p:cNvPicPr>
            <a:picLocks noChangeAspect="1"/>
          </p:cNvPicPr>
          <p:nvPr/>
        </p:nvPicPr>
        <p:blipFill>
          <a:blip r:embed="rId4"/>
          <a:srcRect/>
          <a:stretch>
            <a:fillRect/>
          </a:stretch>
        </p:blipFill>
        <p:spPr bwMode="auto">
          <a:xfrm>
            <a:off x="838200" y="3048000"/>
            <a:ext cx="412750" cy="427038"/>
          </a:xfrm>
          <a:prstGeom prst="rect">
            <a:avLst/>
          </a:prstGeom>
          <a:noFill/>
          <a:ln w="9525">
            <a:noFill/>
            <a:miter lim="800000"/>
            <a:headEnd/>
            <a:tailEnd/>
          </a:ln>
        </p:spPr>
      </p:pic>
      <p:sp>
        <p:nvSpPr>
          <p:cNvPr id="1260561" name="Oval 17"/>
          <p:cNvSpPr>
            <a:spLocks noChangeArrowheads="1"/>
          </p:cNvSpPr>
          <p:nvPr/>
        </p:nvSpPr>
        <p:spPr bwMode="auto">
          <a:xfrm>
            <a:off x="4114800" y="2057400"/>
            <a:ext cx="4419600" cy="4572000"/>
          </a:xfrm>
          <a:prstGeom prst="ellipse">
            <a:avLst/>
          </a:prstGeom>
          <a:solidFill>
            <a:schemeClr val="bg2">
              <a:alpha val="13000"/>
            </a:schemeClr>
          </a:solidFill>
          <a:ln w="9525">
            <a:solidFill>
              <a:schemeClr val="tx1"/>
            </a:solidFill>
            <a:round/>
            <a:headEnd/>
            <a:tailEnd/>
          </a:ln>
        </p:spPr>
        <p:txBody>
          <a:bodyPr wrap="none" anchor="ctr">
            <a:prstTxWarp prst="textNoShape">
              <a:avLst/>
            </a:prstTxWarp>
          </a:bodyPr>
          <a:lstStyle/>
          <a:p>
            <a:endParaRPr lang="en-US"/>
          </a:p>
        </p:txBody>
      </p:sp>
      <p:pic>
        <p:nvPicPr>
          <p:cNvPr id="1260562" name="Picture 9"/>
          <p:cNvPicPr>
            <a:picLocks noChangeAspect="1"/>
          </p:cNvPicPr>
          <p:nvPr/>
        </p:nvPicPr>
        <p:blipFill>
          <a:blip r:embed="rId4"/>
          <a:srcRect/>
          <a:stretch>
            <a:fillRect/>
          </a:stretch>
        </p:blipFill>
        <p:spPr bwMode="auto">
          <a:xfrm>
            <a:off x="838200" y="4495800"/>
            <a:ext cx="412750" cy="42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1570" name="Rectangle 5"/>
          <p:cNvSpPr>
            <a:spLocks noChangeArrowheads="1"/>
          </p:cNvSpPr>
          <p:nvPr/>
        </p:nvSpPr>
        <p:spPr bwMode="auto">
          <a:xfrm>
            <a:off x="0" y="990600"/>
            <a:ext cx="9144000" cy="457200"/>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a:t>Another way to think about it: probability of generating data points</a:t>
            </a:r>
            <a:endParaRPr lang="en-US" b="0" i="1" baseline="-25000"/>
          </a:p>
        </p:txBody>
      </p:sp>
      <p:sp>
        <p:nvSpPr>
          <p:cNvPr id="1347590" name="Rectangle 6"/>
          <p:cNvSpPr>
            <a:spLocks noChangeArrowheads="1"/>
          </p:cNvSpPr>
          <p:nvPr/>
        </p:nvSpPr>
        <p:spPr bwMode="auto">
          <a:xfrm>
            <a:off x="152400" y="1752600"/>
            <a:ext cx="3962400" cy="4572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	This means the likelihood for the </a:t>
            </a:r>
            <a:r>
              <a:rPr lang="en-US" sz="2000" b="0">
                <a:solidFill>
                  <a:schemeClr val="accent2"/>
                </a:solidFill>
                <a:ea typeface="Osaka" pitchFamily="-84" charset="-128"/>
                <a:cs typeface="Osaka" pitchFamily="-84" charset="-128"/>
              </a:rPr>
              <a:t>less-general</a:t>
            </a:r>
            <a:r>
              <a:rPr lang="en-US" sz="2000" b="0">
                <a:ea typeface="Osaka" pitchFamily="-84" charset="-128"/>
                <a:cs typeface="Osaka" pitchFamily="-84" charset="-128"/>
              </a:rPr>
              <a:t> hypothesis is always going to be larger than the likelihood of the </a:t>
            </a:r>
            <a:r>
              <a:rPr lang="en-US" sz="2000" b="0">
                <a:solidFill>
                  <a:schemeClr val="bg2"/>
                </a:solidFill>
                <a:ea typeface="Osaka" pitchFamily="-84" charset="-128"/>
                <a:cs typeface="Osaka" pitchFamily="-84" charset="-128"/>
              </a:rPr>
              <a:t>more-general</a:t>
            </a:r>
            <a:r>
              <a:rPr lang="en-US" sz="2000" b="0">
                <a:ea typeface="Osaka" pitchFamily="-84" charset="-128"/>
                <a:cs typeface="Osaka" pitchFamily="-84" charset="-128"/>
              </a:rPr>
              <a:t> hypothesis for data points that both hypotheses can account for.</a:t>
            </a:r>
          </a:p>
          <a:p>
            <a:pPr marL="342900" indent="-342900" eaLnBrk="1" hangingPunct="1">
              <a:spcBef>
                <a:spcPct val="20000"/>
              </a:spcBef>
            </a:pPr>
            <a:endParaRPr lang="en-US" sz="2000" b="0">
              <a:ea typeface="Osaka" pitchFamily="-84" charset="-128"/>
              <a:cs typeface="Osaka" pitchFamily="-84" charset="-128"/>
            </a:endParaRPr>
          </a:p>
        </p:txBody>
      </p:sp>
      <p:pic>
        <p:nvPicPr>
          <p:cNvPr id="1261572" name="Picture 14"/>
          <p:cNvPicPr>
            <a:picLocks noChangeAspect="1"/>
          </p:cNvPicPr>
          <p:nvPr/>
        </p:nvPicPr>
        <p:blipFill>
          <a:blip r:embed="rId2"/>
          <a:srcRect/>
          <a:stretch>
            <a:fillRect/>
          </a:stretch>
        </p:blipFill>
        <p:spPr bwMode="auto">
          <a:xfrm>
            <a:off x="4953000" y="2971800"/>
            <a:ext cx="614363" cy="679450"/>
          </a:xfrm>
          <a:prstGeom prst="rect">
            <a:avLst/>
          </a:prstGeom>
          <a:noFill/>
          <a:ln w="9525">
            <a:noFill/>
            <a:miter lim="800000"/>
            <a:headEnd/>
            <a:tailEnd/>
          </a:ln>
        </p:spPr>
      </p:pic>
      <p:pic>
        <p:nvPicPr>
          <p:cNvPr id="1261573" name="Picture 15"/>
          <p:cNvPicPr>
            <a:picLocks noChangeAspect="1"/>
          </p:cNvPicPr>
          <p:nvPr/>
        </p:nvPicPr>
        <p:blipFill>
          <a:blip r:embed="rId3"/>
          <a:srcRect/>
          <a:stretch>
            <a:fillRect/>
          </a:stretch>
        </p:blipFill>
        <p:spPr bwMode="auto">
          <a:xfrm>
            <a:off x="7162800" y="2971800"/>
            <a:ext cx="665163" cy="514350"/>
          </a:xfrm>
          <a:prstGeom prst="rect">
            <a:avLst/>
          </a:prstGeom>
          <a:noFill/>
          <a:ln w="9525">
            <a:noFill/>
            <a:miter lim="800000"/>
            <a:headEnd/>
            <a:tailEnd/>
          </a:ln>
        </p:spPr>
      </p:pic>
      <p:pic>
        <p:nvPicPr>
          <p:cNvPr id="1261574" name="Picture 9"/>
          <p:cNvPicPr>
            <a:picLocks noChangeAspect="1"/>
          </p:cNvPicPr>
          <p:nvPr/>
        </p:nvPicPr>
        <p:blipFill>
          <a:blip r:embed="rId4"/>
          <a:srcRect/>
          <a:stretch>
            <a:fillRect/>
          </a:stretch>
        </p:blipFill>
        <p:spPr bwMode="auto">
          <a:xfrm>
            <a:off x="5029200" y="4800600"/>
            <a:ext cx="412750" cy="427038"/>
          </a:xfrm>
          <a:prstGeom prst="rect">
            <a:avLst/>
          </a:prstGeom>
          <a:noFill/>
          <a:ln w="9525">
            <a:noFill/>
            <a:miter lim="800000"/>
            <a:headEnd/>
            <a:tailEnd/>
          </a:ln>
        </p:spPr>
      </p:pic>
      <p:pic>
        <p:nvPicPr>
          <p:cNvPr id="1261575" name="Picture 10"/>
          <p:cNvPicPr>
            <a:picLocks noChangeAspect="1"/>
          </p:cNvPicPr>
          <p:nvPr/>
        </p:nvPicPr>
        <p:blipFill>
          <a:blip r:embed="rId5"/>
          <a:srcRect/>
          <a:stretch>
            <a:fillRect/>
          </a:stretch>
        </p:blipFill>
        <p:spPr bwMode="auto">
          <a:xfrm>
            <a:off x="6781800" y="4953000"/>
            <a:ext cx="574675" cy="649288"/>
          </a:xfrm>
          <a:prstGeom prst="rect">
            <a:avLst/>
          </a:prstGeom>
          <a:noFill/>
          <a:ln w="9525">
            <a:noFill/>
            <a:miter lim="800000"/>
            <a:headEnd/>
            <a:tailEnd/>
          </a:ln>
        </p:spPr>
      </p:pic>
      <p:pic>
        <p:nvPicPr>
          <p:cNvPr id="1261576" name="Picture 11"/>
          <p:cNvPicPr>
            <a:picLocks noChangeAspect="1"/>
          </p:cNvPicPr>
          <p:nvPr/>
        </p:nvPicPr>
        <p:blipFill>
          <a:blip r:embed="rId6"/>
          <a:srcRect/>
          <a:stretch>
            <a:fillRect/>
          </a:stretch>
        </p:blipFill>
        <p:spPr bwMode="auto">
          <a:xfrm>
            <a:off x="5562600" y="5334000"/>
            <a:ext cx="787400" cy="523875"/>
          </a:xfrm>
          <a:prstGeom prst="rect">
            <a:avLst/>
          </a:prstGeom>
          <a:noFill/>
          <a:ln w="9525">
            <a:noFill/>
            <a:miter lim="800000"/>
            <a:headEnd/>
            <a:tailEnd/>
          </a:ln>
        </p:spPr>
      </p:pic>
      <p:sp>
        <p:nvSpPr>
          <p:cNvPr id="1261577" name="Text Box 9"/>
          <p:cNvSpPr txBox="1">
            <a:spLocks noChangeArrowheads="1"/>
          </p:cNvSpPr>
          <p:nvPr/>
        </p:nvSpPr>
        <p:spPr bwMode="auto">
          <a:xfrm>
            <a:off x="4876800" y="2438400"/>
            <a:ext cx="2860675"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More-General (dog)</a:t>
            </a:r>
          </a:p>
        </p:txBody>
      </p:sp>
      <p:sp>
        <p:nvSpPr>
          <p:cNvPr id="1261578" name="Oval 10"/>
          <p:cNvSpPr>
            <a:spLocks noChangeArrowheads="1"/>
          </p:cNvSpPr>
          <p:nvPr/>
        </p:nvSpPr>
        <p:spPr bwMode="auto">
          <a:xfrm>
            <a:off x="4800600" y="3657600"/>
            <a:ext cx="3200400" cy="2438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61579" name="Text Box 11"/>
          <p:cNvSpPr txBox="1">
            <a:spLocks noChangeArrowheads="1"/>
          </p:cNvSpPr>
          <p:nvPr/>
        </p:nvSpPr>
        <p:spPr bwMode="auto">
          <a:xfrm>
            <a:off x="5410200" y="3962400"/>
            <a:ext cx="2225675" cy="822325"/>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Less-general (dalmatian)</a:t>
            </a:r>
          </a:p>
        </p:txBody>
      </p:sp>
      <p:sp>
        <p:nvSpPr>
          <p:cNvPr id="1261580" name="Rectangle 2"/>
          <p:cNvSpPr>
            <a:spLocks noChangeArrowheads="1"/>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Formal instantiation of “suspicious coincidence”</a:t>
            </a:r>
            <a:endParaRPr lang="en-US" sz="4400" b="0">
              <a:solidFill>
                <a:schemeClr val="tx2"/>
              </a:solidFill>
              <a:ea typeface="Osaka" pitchFamily="-84" charset="-128"/>
              <a:cs typeface="Osaka" pitchFamily="-84" charset="-128"/>
            </a:endParaRPr>
          </a:p>
        </p:txBody>
      </p:sp>
      <p:sp>
        <p:nvSpPr>
          <p:cNvPr id="1261583" name="Oval 15"/>
          <p:cNvSpPr>
            <a:spLocks noChangeArrowheads="1"/>
          </p:cNvSpPr>
          <p:nvPr/>
        </p:nvSpPr>
        <p:spPr bwMode="auto">
          <a:xfrm>
            <a:off x="4114800" y="2057400"/>
            <a:ext cx="4419600" cy="4572000"/>
          </a:xfrm>
          <a:prstGeom prst="ellipse">
            <a:avLst/>
          </a:prstGeom>
          <a:solidFill>
            <a:schemeClr val="bg2">
              <a:alpha val="13000"/>
            </a:schemeClr>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2594" name="Rectangle 5"/>
          <p:cNvSpPr>
            <a:spLocks noChangeArrowheads="1"/>
          </p:cNvSpPr>
          <p:nvPr/>
        </p:nvSpPr>
        <p:spPr bwMode="auto">
          <a:xfrm>
            <a:off x="0" y="990600"/>
            <a:ext cx="9144000" cy="457200"/>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a:t>Another way to think about it: probability of generating data points</a:t>
            </a:r>
            <a:endParaRPr lang="en-US" b="0" i="1" baseline="-25000"/>
          </a:p>
        </p:txBody>
      </p:sp>
      <p:sp>
        <p:nvSpPr>
          <p:cNvPr id="1347590" name="Rectangle 6"/>
          <p:cNvSpPr>
            <a:spLocks noChangeArrowheads="1"/>
          </p:cNvSpPr>
          <p:nvPr/>
        </p:nvSpPr>
        <p:spPr bwMode="auto">
          <a:xfrm>
            <a:off x="0" y="1752600"/>
            <a:ext cx="4114800" cy="4572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	If the prior is equal (ex: before any data, both hypotheses are equally likely), then the </a:t>
            </a:r>
            <a:r>
              <a:rPr lang="en-US" sz="2000" b="0">
                <a:solidFill>
                  <a:schemeClr val="tx2"/>
                </a:solidFill>
                <a:ea typeface="Osaka" pitchFamily="-84" charset="-128"/>
                <a:cs typeface="Osaka" pitchFamily="-84" charset="-128"/>
              </a:rPr>
              <a:t>posterior probability will be greater for the less-general hypothesis</a:t>
            </a:r>
            <a:r>
              <a:rPr lang="en-US" sz="2000" b="0">
                <a:ea typeface="Osaka" pitchFamily="-84" charset="-128"/>
                <a:cs typeface="Osaka" pitchFamily="-84" charset="-128"/>
              </a:rPr>
              <a:t>.</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p(</a:t>
            </a:r>
            <a:r>
              <a:rPr lang="en-US" sz="2000" b="0">
                <a:solidFill>
                  <a:schemeClr val="accent2"/>
                </a:solidFill>
                <a:ea typeface="Osaka" pitchFamily="-84" charset="-128"/>
                <a:cs typeface="Osaka" pitchFamily="-84" charset="-128"/>
              </a:rPr>
              <a:t>H1</a:t>
            </a:r>
            <a:r>
              <a:rPr lang="en-US" sz="2000" b="0">
                <a:solidFill>
                  <a:schemeClr val="bg2"/>
                </a:solidFill>
                <a:ea typeface="Osaka" pitchFamily="-84" charset="-128"/>
                <a:cs typeface="Osaka" pitchFamily="-84" charset="-128"/>
              </a:rPr>
              <a:t> </a:t>
            </a:r>
            <a:r>
              <a:rPr lang="en-US" sz="2000" b="0">
                <a:ea typeface="Osaka" pitchFamily="-84" charset="-128"/>
                <a:cs typeface="Osaka" pitchFamily="-84" charset="-128"/>
              </a:rPr>
              <a:t>|      ) </a:t>
            </a:r>
            <a:r>
              <a:rPr lang="en-US" sz="2000" b="0">
                <a:ea typeface="Osaka" pitchFamily="-84" charset="-128"/>
                <a:cs typeface="Osaka" pitchFamily="-84" charset="-128"/>
                <a:sym typeface="Symbol" pitchFamily="-84" charset="2"/>
              </a:rPr>
              <a:t></a:t>
            </a:r>
            <a:r>
              <a:rPr lang="en-US" sz="2000" b="0">
                <a:ea typeface="Osaka" pitchFamily="-84" charset="-128"/>
                <a:cs typeface="Osaka" pitchFamily="-84" charset="-128"/>
              </a:rPr>
              <a:t> p(       | </a:t>
            </a:r>
            <a:r>
              <a:rPr lang="en-US" sz="2000" b="0">
                <a:solidFill>
                  <a:schemeClr val="accent2"/>
                </a:solidFill>
                <a:ea typeface="Osaka" pitchFamily="-84" charset="-128"/>
                <a:cs typeface="Osaka" pitchFamily="-84" charset="-128"/>
              </a:rPr>
              <a:t>H1</a:t>
            </a:r>
            <a:r>
              <a:rPr lang="en-US" sz="2000" b="0">
                <a:ea typeface="Osaka" pitchFamily="-84" charset="-128"/>
                <a:cs typeface="Osaka" pitchFamily="-84" charset="-128"/>
              </a:rPr>
              <a:t>) * p(</a:t>
            </a:r>
            <a:r>
              <a:rPr lang="en-US" sz="2000" b="0">
                <a:solidFill>
                  <a:schemeClr val="accent2"/>
                </a:solidFill>
                <a:ea typeface="Osaka" pitchFamily="-84" charset="-128"/>
                <a:cs typeface="Osaka" pitchFamily="-84" charset="-128"/>
              </a:rPr>
              <a:t>H1</a:t>
            </a:r>
            <a:r>
              <a:rPr lang="en-US" sz="2000" b="0">
                <a:ea typeface="Osaka" pitchFamily="-84" charset="-128"/>
                <a:cs typeface="Osaka" pitchFamily="-84" charset="-128"/>
              </a:rPr>
              <a:t>)</a:t>
            </a:r>
          </a:p>
          <a:p>
            <a:pPr marL="342900" indent="-342900" eaLnBrk="1" hangingPunct="1">
              <a:spcBef>
                <a:spcPct val="20000"/>
              </a:spcBef>
            </a:pPr>
            <a:r>
              <a:rPr lang="en-US" sz="2000" b="0">
                <a:ea typeface="Osaka" pitchFamily="-84" charset="-128"/>
                <a:cs typeface="Osaka" pitchFamily="-84" charset="-128"/>
              </a:rPr>
              <a:t>  		       </a:t>
            </a:r>
            <a:r>
              <a:rPr lang="en-US" sz="2000" b="0">
                <a:ea typeface="Osaka" pitchFamily="-84" charset="-128"/>
                <a:cs typeface="Osaka" pitchFamily="-84" charset="-128"/>
                <a:sym typeface="Symbol" pitchFamily="-84" charset="2"/>
              </a:rPr>
              <a:t> 1/3 * p(</a:t>
            </a:r>
            <a:r>
              <a:rPr lang="en-US" sz="2000" b="0">
                <a:solidFill>
                  <a:schemeClr val="accent2"/>
                </a:solidFill>
                <a:ea typeface="Osaka" pitchFamily="-84" charset="-128"/>
                <a:cs typeface="Osaka" pitchFamily="-84" charset="-128"/>
                <a:sym typeface="Symbol" pitchFamily="-84" charset="2"/>
              </a:rPr>
              <a:t>H1</a:t>
            </a:r>
            <a:r>
              <a:rPr lang="en-US" sz="2000" b="0">
                <a:ea typeface="Osaka" pitchFamily="-84" charset="-128"/>
                <a:cs typeface="Osaka" pitchFamily="-84" charset="-128"/>
                <a:sym typeface="Symbol" pitchFamily="-84" charset="2"/>
              </a:rPr>
              <a:t>)</a:t>
            </a:r>
          </a:p>
          <a:p>
            <a:pPr marL="342900" indent="-342900" eaLnBrk="1" hangingPunct="1">
              <a:spcBef>
                <a:spcPct val="20000"/>
              </a:spcBef>
            </a:pPr>
            <a:endParaRPr lang="en-US" sz="2000" b="0">
              <a:ea typeface="Osaka" pitchFamily="-84" charset="-128"/>
              <a:cs typeface="Osaka" pitchFamily="-84" charset="-128"/>
              <a:sym typeface="Symbol" pitchFamily="-84" charset="2"/>
            </a:endParaRPr>
          </a:p>
          <a:p>
            <a:pPr marL="342900" indent="-342900" eaLnBrk="1" hangingPunct="1">
              <a:spcBef>
                <a:spcPct val="20000"/>
              </a:spcBef>
            </a:pPr>
            <a:r>
              <a:rPr lang="en-US" sz="2000" b="0">
                <a:ea typeface="Osaka" pitchFamily="-84" charset="-128"/>
                <a:cs typeface="Osaka" pitchFamily="-84" charset="-128"/>
              </a:rPr>
              <a:t> p(</a:t>
            </a:r>
            <a:r>
              <a:rPr lang="en-US" sz="2000" b="0">
                <a:solidFill>
                  <a:schemeClr val="bg2"/>
                </a:solidFill>
                <a:ea typeface="Osaka" pitchFamily="-84" charset="-128"/>
                <a:cs typeface="Osaka" pitchFamily="-84" charset="-128"/>
              </a:rPr>
              <a:t>H2 </a:t>
            </a:r>
            <a:r>
              <a:rPr lang="en-US" sz="2000" b="0">
                <a:ea typeface="Osaka" pitchFamily="-84" charset="-128"/>
                <a:cs typeface="Osaka" pitchFamily="-84" charset="-128"/>
              </a:rPr>
              <a:t>|      ) </a:t>
            </a:r>
            <a:r>
              <a:rPr lang="en-US" sz="2000" b="0">
                <a:ea typeface="Osaka" pitchFamily="-84" charset="-128"/>
                <a:cs typeface="Osaka" pitchFamily="-84" charset="-128"/>
                <a:sym typeface="Symbol" pitchFamily="-84" charset="2"/>
              </a:rPr>
              <a:t></a:t>
            </a:r>
            <a:r>
              <a:rPr lang="en-US" sz="2000" b="0">
                <a:ea typeface="Osaka" pitchFamily="-84" charset="-128"/>
                <a:cs typeface="Osaka" pitchFamily="-84" charset="-128"/>
              </a:rPr>
              <a:t> p(       | </a:t>
            </a:r>
            <a:r>
              <a:rPr lang="en-US" sz="2000" b="0">
                <a:solidFill>
                  <a:schemeClr val="bg2"/>
                </a:solidFill>
                <a:ea typeface="Osaka" pitchFamily="-84" charset="-128"/>
                <a:cs typeface="Osaka" pitchFamily="-84" charset="-128"/>
              </a:rPr>
              <a:t>H2</a:t>
            </a:r>
            <a:r>
              <a:rPr lang="en-US" sz="2000" b="0">
                <a:ea typeface="Osaka" pitchFamily="-84" charset="-128"/>
                <a:cs typeface="Osaka" pitchFamily="-84" charset="-128"/>
              </a:rPr>
              <a:t>) * p(</a:t>
            </a:r>
            <a:r>
              <a:rPr lang="en-US" sz="2000" b="0">
                <a:solidFill>
                  <a:schemeClr val="bg2"/>
                </a:solidFill>
                <a:ea typeface="Osaka" pitchFamily="-84" charset="-128"/>
                <a:cs typeface="Osaka" pitchFamily="-84" charset="-128"/>
              </a:rPr>
              <a:t>H2</a:t>
            </a:r>
            <a:r>
              <a:rPr lang="en-US" sz="2000" b="0">
                <a:ea typeface="Osaka" pitchFamily="-84" charset="-128"/>
                <a:cs typeface="Osaka" pitchFamily="-84" charset="-128"/>
              </a:rPr>
              <a:t>)</a:t>
            </a:r>
          </a:p>
          <a:p>
            <a:pPr marL="342900" indent="-342900" eaLnBrk="1" hangingPunct="1">
              <a:spcBef>
                <a:spcPct val="20000"/>
              </a:spcBef>
            </a:pPr>
            <a:r>
              <a:rPr lang="en-US" sz="2000" b="0">
                <a:ea typeface="Osaka" pitchFamily="-84" charset="-128"/>
                <a:cs typeface="Osaka" pitchFamily="-84" charset="-128"/>
              </a:rPr>
              <a:t>  		       </a:t>
            </a:r>
            <a:r>
              <a:rPr lang="en-US" sz="2000" b="0">
                <a:ea typeface="Osaka" pitchFamily="-84" charset="-128"/>
                <a:cs typeface="Osaka" pitchFamily="-84" charset="-128"/>
                <a:sym typeface="Symbol" pitchFamily="-84" charset="2"/>
              </a:rPr>
              <a:t> 1/5 * p(</a:t>
            </a:r>
            <a:r>
              <a:rPr lang="en-US" sz="2000" b="0">
                <a:solidFill>
                  <a:schemeClr val="bg2"/>
                </a:solidFill>
                <a:ea typeface="Osaka" pitchFamily="-84" charset="-128"/>
                <a:cs typeface="Osaka" pitchFamily="-84" charset="-128"/>
                <a:sym typeface="Symbol" pitchFamily="-84" charset="2"/>
              </a:rPr>
              <a:t>H2</a:t>
            </a:r>
            <a:r>
              <a:rPr lang="en-US" sz="2000" b="0">
                <a:ea typeface="Osaka" pitchFamily="-84" charset="-128"/>
                <a:cs typeface="Osaka" pitchFamily="-84" charset="-128"/>
                <a:sym typeface="Symbol" pitchFamily="-84" charset="2"/>
              </a:rPr>
              <a:t>)</a:t>
            </a: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pic>
        <p:nvPicPr>
          <p:cNvPr id="1262596" name="Picture 14"/>
          <p:cNvPicPr>
            <a:picLocks noChangeAspect="1"/>
          </p:cNvPicPr>
          <p:nvPr/>
        </p:nvPicPr>
        <p:blipFill>
          <a:blip r:embed="rId2"/>
          <a:srcRect/>
          <a:stretch>
            <a:fillRect/>
          </a:stretch>
        </p:blipFill>
        <p:spPr bwMode="auto">
          <a:xfrm>
            <a:off x="4953000" y="2971800"/>
            <a:ext cx="614363" cy="679450"/>
          </a:xfrm>
          <a:prstGeom prst="rect">
            <a:avLst/>
          </a:prstGeom>
          <a:noFill/>
          <a:ln w="9525">
            <a:noFill/>
            <a:miter lim="800000"/>
            <a:headEnd/>
            <a:tailEnd/>
          </a:ln>
        </p:spPr>
      </p:pic>
      <p:pic>
        <p:nvPicPr>
          <p:cNvPr id="1262597" name="Picture 15"/>
          <p:cNvPicPr>
            <a:picLocks noChangeAspect="1"/>
          </p:cNvPicPr>
          <p:nvPr/>
        </p:nvPicPr>
        <p:blipFill>
          <a:blip r:embed="rId3"/>
          <a:srcRect/>
          <a:stretch>
            <a:fillRect/>
          </a:stretch>
        </p:blipFill>
        <p:spPr bwMode="auto">
          <a:xfrm>
            <a:off x="7162800" y="2971800"/>
            <a:ext cx="665163" cy="514350"/>
          </a:xfrm>
          <a:prstGeom prst="rect">
            <a:avLst/>
          </a:prstGeom>
          <a:noFill/>
          <a:ln w="9525">
            <a:noFill/>
            <a:miter lim="800000"/>
            <a:headEnd/>
            <a:tailEnd/>
          </a:ln>
        </p:spPr>
      </p:pic>
      <p:pic>
        <p:nvPicPr>
          <p:cNvPr id="1262598" name="Picture 9"/>
          <p:cNvPicPr>
            <a:picLocks noChangeAspect="1"/>
          </p:cNvPicPr>
          <p:nvPr/>
        </p:nvPicPr>
        <p:blipFill>
          <a:blip r:embed="rId4"/>
          <a:srcRect/>
          <a:stretch>
            <a:fillRect/>
          </a:stretch>
        </p:blipFill>
        <p:spPr bwMode="auto">
          <a:xfrm>
            <a:off x="5029200" y="4800600"/>
            <a:ext cx="412750" cy="427038"/>
          </a:xfrm>
          <a:prstGeom prst="rect">
            <a:avLst/>
          </a:prstGeom>
          <a:noFill/>
          <a:ln w="9525">
            <a:noFill/>
            <a:miter lim="800000"/>
            <a:headEnd/>
            <a:tailEnd/>
          </a:ln>
        </p:spPr>
      </p:pic>
      <p:pic>
        <p:nvPicPr>
          <p:cNvPr id="1262599" name="Picture 10"/>
          <p:cNvPicPr>
            <a:picLocks noChangeAspect="1"/>
          </p:cNvPicPr>
          <p:nvPr/>
        </p:nvPicPr>
        <p:blipFill>
          <a:blip r:embed="rId5"/>
          <a:srcRect/>
          <a:stretch>
            <a:fillRect/>
          </a:stretch>
        </p:blipFill>
        <p:spPr bwMode="auto">
          <a:xfrm>
            <a:off x="6781800" y="4953000"/>
            <a:ext cx="574675" cy="649288"/>
          </a:xfrm>
          <a:prstGeom prst="rect">
            <a:avLst/>
          </a:prstGeom>
          <a:noFill/>
          <a:ln w="9525">
            <a:noFill/>
            <a:miter lim="800000"/>
            <a:headEnd/>
            <a:tailEnd/>
          </a:ln>
        </p:spPr>
      </p:pic>
      <p:pic>
        <p:nvPicPr>
          <p:cNvPr id="1262600" name="Picture 11"/>
          <p:cNvPicPr>
            <a:picLocks noChangeAspect="1"/>
          </p:cNvPicPr>
          <p:nvPr/>
        </p:nvPicPr>
        <p:blipFill>
          <a:blip r:embed="rId6"/>
          <a:srcRect/>
          <a:stretch>
            <a:fillRect/>
          </a:stretch>
        </p:blipFill>
        <p:spPr bwMode="auto">
          <a:xfrm>
            <a:off x="5562600" y="5334000"/>
            <a:ext cx="787400" cy="523875"/>
          </a:xfrm>
          <a:prstGeom prst="rect">
            <a:avLst/>
          </a:prstGeom>
          <a:noFill/>
          <a:ln w="9525">
            <a:noFill/>
            <a:miter lim="800000"/>
            <a:headEnd/>
            <a:tailEnd/>
          </a:ln>
        </p:spPr>
      </p:pic>
      <p:sp>
        <p:nvSpPr>
          <p:cNvPr id="1262601" name="Text Box 9"/>
          <p:cNvSpPr txBox="1">
            <a:spLocks noChangeArrowheads="1"/>
          </p:cNvSpPr>
          <p:nvPr/>
        </p:nvSpPr>
        <p:spPr bwMode="auto">
          <a:xfrm>
            <a:off x="4876800" y="2438400"/>
            <a:ext cx="2860675"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rPr>
              <a:t>More-General (dog)</a:t>
            </a:r>
          </a:p>
        </p:txBody>
      </p:sp>
      <p:sp>
        <p:nvSpPr>
          <p:cNvPr id="1262602" name="Oval 10"/>
          <p:cNvSpPr>
            <a:spLocks noChangeArrowheads="1"/>
          </p:cNvSpPr>
          <p:nvPr/>
        </p:nvSpPr>
        <p:spPr bwMode="auto">
          <a:xfrm>
            <a:off x="4800600" y="3657600"/>
            <a:ext cx="3200400" cy="2438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62603" name="Text Box 11"/>
          <p:cNvSpPr txBox="1">
            <a:spLocks noChangeArrowheads="1"/>
          </p:cNvSpPr>
          <p:nvPr/>
        </p:nvSpPr>
        <p:spPr bwMode="auto">
          <a:xfrm>
            <a:off x="5410200" y="3962400"/>
            <a:ext cx="2225675" cy="822325"/>
          </a:xfrm>
          <a:prstGeom prst="rect">
            <a:avLst/>
          </a:prstGeom>
          <a:noFill/>
          <a:ln w="9525">
            <a:noFill/>
            <a:miter lim="800000"/>
            <a:headEnd/>
            <a:tailEnd/>
          </a:ln>
        </p:spPr>
        <p:txBody>
          <a:bodyPr>
            <a:prstTxWarp prst="textNoShape">
              <a:avLst/>
            </a:prstTxWarp>
            <a:spAutoFit/>
          </a:bodyPr>
          <a:lstStyle/>
          <a:p>
            <a:r>
              <a:rPr lang="en-US" b="0">
                <a:solidFill>
                  <a:schemeClr val="accent2"/>
                </a:solidFill>
              </a:rPr>
              <a:t>Less-general (dalmatian)</a:t>
            </a:r>
          </a:p>
        </p:txBody>
      </p:sp>
      <p:sp>
        <p:nvSpPr>
          <p:cNvPr id="1262604" name="Rectangle 2"/>
          <p:cNvSpPr>
            <a:spLocks noChangeArrowheads="1"/>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Formal instantiation of “suspicious coincidence”</a:t>
            </a:r>
            <a:endParaRPr lang="en-US" sz="4400" b="0">
              <a:solidFill>
                <a:schemeClr val="tx2"/>
              </a:solidFill>
              <a:ea typeface="Osaka" pitchFamily="-84" charset="-128"/>
              <a:cs typeface="Osaka" pitchFamily="-84" charset="-128"/>
            </a:endParaRPr>
          </a:p>
        </p:txBody>
      </p:sp>
      <p:sp>
        <p:nvSpPr>
          <p:cNvPr id="1262605" name="Oval 13"/>
          <p:cNvSpPr>
            <a:spLocks noChangeArrowheads="1"/>
          </p:cNvSpPr>
          <p:nvPr/>
        </p:nvSpPr>
        <p:spPr bwMode="auto">
          <a:xfrm>
            <a:off x="4114800" y="2057400"/>
            <a:ext cx="4419600" cy="4572000"/>
          </a:xfrm>
          <a:prstGeom prst="ellipse">
            <a:avLst/>
          </a:prstGeom>
          <a:solidFill>
            <a:schemeClr val="bg2">
              <a:alpha val="13000"/>
            </a:schemeClr>
          </a:solidFill>
          <a:ln w="9525">
            <a:solidFill>
              <a:schemeClr val="tx1"/>
            </a:solidFill>
            <a:round/>
            <a:headEnd/>
            <a:tailEnd/>
          </a:ln>
        </p:spPr>
        <p:txBody>
          <a:bodyPr wrap="none" anchor="ctr">
            <a:prstTxWarp prst="textNoShape">
              <a:avLst/>
            </a:prstTxWarp>
          </a:bodyPr>
          <a:lstStyle/>
          <a:p>
            <a:endParaRPr lang="en-US"/>
          </a:p>
        </p:txBody>
      </p:sp>
      <p:pic>
        <p:nvPicPr>
          <p:cNvPr id="1262606" name="Picture 9"/>
          <p:cNvPicPr>
            <a:picLocks noChangeAspect="1"/>
          </p:cNvPicPr>
          <p:nvPr/>
        </p:nvPicPr>
        <p:blipFill>
          <a:blip r:embed="rId4"/>
          <a:srcRect/>
          <a:stretch>
            <a:fillRect/>
          </a:stretch>
        </p:blipFill>
        <p:spPr bwMode="auto">
          <a:xfrm>
            <a:off x="914400" y="3962400"/>
            <a:ext cx="412750" cy="427038"/>
          </a:xfrm>
          <a:prstGeom prst="rect">
            <a:avLst/>
          </a:prstGeom>
          <a:noFill/>
          <a:ln w="9525">
            <a:noFill/>
            <a:miter lim="800000"/>
            <a:headEnd/>
            <a:tailEnd/>
          </a:ln>
        </p:spPr>
      </p:pic>
      <p:pic>
        <p:nvPicPr>
          <p:cNvPr id="1262607" name="Picture 9"/>
          <p:cNvPicPr>
            <a:picLocks noChangeAspect="1"/>
          </p:cNvPicPr>
          <p:nvPr/>
        </p:nvPicPr>
        <p:blipFill>
          <a:blip r:embed="rId4"/>
          <a:srcRect/>
          <a:stretch>
            <a:fillRect/>
          </a:stretch>
        </p:blipFill>
        <p:spPr bwMode="auto">
          <a:xfrm>
            <a:off x="1981200" y="3962400"/>
            <a:ext cx="412750" cy="427038"/>
          </a:xfrm>
          <a:prstGeom prst="rect">
            <a:avLst/>
          </a:prstGeom>
          <a:noFill/>
          <a:ln w="9525">
            <a:noFill/>
            <a:miter lim="800000"/>
            <a:headEnd/>
            <a:tailEnd/>
          </a:ln>
        </p:spPr>
      </p:pic>
      <p:pic>
        <p:nvPicPr>
          <p:cNvPr id="1262608" name="Picture 9"/>
          <p:cNvPicPr>
            <a:picLocks noChangeAspect="1"/>
          </p:cNvPicPr>
          <p:nvPr/>
        </p:nvPicPr>
        <p:blipFill>
          <a:blip r:embed="rId4"/>
          <a:srcRect/>
          <a:stretch>
            <a:fillRect/>
          </a:stretch>
        </p:blipFill>
        <p:spPr bwMode="auto">
          <a:xfrm>
            <a:off x="838200" y="5105400"/>
            <a:ext cx="412750" cy="427038"/>
          </a:xfrm>
          <a:prstGeom prst="rect">
            <a:avLst/>
          </a:prstGeom>
          <a:noFill/>
          <a:ln w="9525">
            <a:noFill/>
            <a:miter lim="800000"/>
            <a:headEnd/>
            <a:tailEnd/>
          </a:ln>
        </p:spPr>
      </p:pic>
      <p:pic>
        <p:nvPicPr>
          <p:cNvPr id="1262609" name="Picture 9"/>
          <p:cNvPicPr>
            <a:picLocks noChangeAspect="1"/>
          </p:cNvPicPr>
          <p:nvPr/>
        </p:nvPicPr>
        <p:blipFill>
          <a:blip r:embed="rId4"/>
          <a:srcRect/>
          <a:stretch>
            <a:fillRect/>
          </a:stretch>
        </p:blipFill>
        <p:spPr bwMode="auto">
          <a:xfrm>
            <a:off x="1981200" y="5029200"/>
            <a:ext cx="412750" cy="42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3618" name="Rectangle 5"/>
          <p:cNvSpPr>
            <a:spLocks noChangeArrowheads="1"/>
          </p:cNvSpPr>
          <p:nvPr/>
        </p:nvSpPr>
        <p:spPr bwMode="auto">
          <a:xfrm>
            <a:off x="0" y="1219200"/>
            <a:ext cx="9144000" cy="4598182"/>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b="0"/>
              <a:t>Xu &amp; Tenenbaum (2007) wanted to see if children have this kind of response to suspicious coincidences.  If so, that means that they make specific generalizations when they encounter data that are compatible with multiple hypotheses about word meaning, in particular:</a:t>
            </a:r>
          </a:p>
          <a:p>
            <a:pPr eaLnBrk="1" hangingPunct="1">
              <a:spcBef>
                <a:spcPct val="20000"/>
              </a:spcBef>
            </a:pPr>
            <a:endParaRPr lang="en-US" b="0"/>
          </a:p>
          <a:p>
            <a:pPr eaLnBrk="1" hangingPunct="1">
              <a:spcBef>
                <a:spcPct val="20000"/>
              </a:spcBef>
            </a:pPr>
            <a:r>
              <a:rPr lang="en-US" b="0"/>
              <a:t>	</a:t>
            </a:r>
            <a:r>
              <a:rPr lang="en-US" b="0">
                <a:solidFill>
                  <a:schemeClr val="accent2"/>
                </a:solidFill>
              </a:rPr>
              <a:t>subordinate</a:t>
            </a:r>
            <a:r>
              <a:rPr lang="en-US" b="0"/>
              <a:t> (least-general), ex: </a:t>
            </a:r>
            <a:r>
              <a:rPr lang="en-US" b="0">
                <a:solidFill>
                  <a:schemeClr val="accent2"/>
                </a:solidFill>
              </a:rPr>
              <a:t>dalmatian</a:t>
            </a:r>
            <a:endParaRPr lang="en-US" b="0"/>
          </a:p>
          <a:p>
            <a:pPr eaLnBrk="1" hangingPunct="1">
              <a:spcBef>
                <a:spcPct val="20000"/>
              </a:spcBef>
            </a:pPr>
            <a:r>
              <a:rPr lang="en-US" b="0"/>
              <a:t>	</a:t>
            </a:r>
          </a:p>
          <a:p>
            <a:pPr eaLnBrk="1" hangingPunct="1">
              <a:spcBef>
                <a:spcPct val="20000"/>
              </a:spcBef>
            </a:pPr>
            <a:r>
              <a:rPr lang="en-US" b="0"/>
              <a:t>	</a:t>
            </a:r>
            <a:r>
              <a:rPr lang="en-US" b="0">
                <a:solidFill>
                  <a:schemeClr val="bg2"/>
                </a:solidFill>
              </a:rPr>
              <a:t>basic</a:t>
            </a:r>
            <a:r>
              <a:rPr lang="en-US" b="0"/>
              <a:t>, ex: </a:t>
            </a:r>
            <a:r>
              <a:rPr lang="en-US" b="0">
                <a:solidFill>
                  <a:schemeClr val="bg2"/>
                </a:solidFill>
              </a:rPr>
              <a:t>dog</a:t>
            </a:r>
            <a:endParaRPr lang="en-US" b="0"/>
          </a:p>
          <a:p>
            <a:pPr eaLnBrk="1" hangingPunct="1">
              <a:spcBef>
                <a:spcPct val="20000"/>
              </a:spcBef>
            </a:pPr>
            <a:endParaRPr lang="en-US" b="0"/>
          </a:p>
          <a:p>
            <a:pPr eaLnBrk="1" hangingPunct="1">
              <a:spcBef>
                <a:spcPct val="20000"/>
              </a:spcBef>
            </a:pPr>
            <a:r>
              <a:rPr lang="en-US" b="0"/>
              <a:t>	</a:t>
            </a:r>
            <a:r>
              <a:rPr lang="en-US" b="0">
                <a:solidFill>
                  <a:schemeClr val="tx2"/>
                </a:solidFill>
              </a:rPr>
              <a:t>superordinate</a:t>
            </a:r>
            <a:r>
              <a:rPr lang="en-US" b="0"/>
              <a:t> (most-general), ex: </a:t>
            </a:r>
            <a:r>
              <a:rPr lang="en-US" b="0">
                <a:solidFill>
                  <a:schemeClr val="tx2"/>
                </a:solidFill>
              </a:rPr>
              <a:t>animal</a:t>
            </a:r>
            <a:endParaRPr lang="en-US" b="0" i="1" baseline="-25000"/>
          </a:p>
        </p:txBody>
      </p:sp>
      <p:sp>
        <p:nvSpPr>
          <p:cNvPr id="1263628" name="Rectangle 2"/>
          <p:cNvSpPr>
            <a:spLocks noChangeArrowheads="1"/>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Suspicious coincidences and children</a:t>
            </a:r>
            <a:endParaRPr lang="en-US" sz="4400" b="0">
              <a:solidFill>
                <a:schemeClr val="tx2"/>
              </a:solidFill>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2354" name="Rectangle 1026"/>
          <p:cNvSpPr>
            <a:spLocks noGrp="1" noChangeArrowheads="1"/>
          </p:cNvSpPr>
          <p:nvPr>
            <p:ph type="title"/>
          </p:nvPr>
        </p:nvSpPr>
        <p:spPr/>
        <p:txBody>
          <a:bodyPr/>
          <a:lstStyle/>
          <a:p>
            <a:r>
              <a:rPr lang="en-US" sz="3200"/>
              <a:t>Announcements</a:t>
            </a:r>
          </a:p>
        </p:txBody>
      </p:sp>
      <p:sp>
        <p:nvSpPr>
          <p:cNvPr id="1252355" name="Rectangle 1027"/>
          <p:cNvSpPr>
            <a:spLocks noGrp="1" noChangeArrowheads="1"/>
          </p:cNvSpPr>
          <p:nvPr>
            <p:ph type="body" idx="1"/>
          </p:nvPr>
        </p:nvSpPr>
        <p:spPr/>
        <p:txBody>
          <a:bodyPr/>
          <a:lstStyle/>
          <a:p>
            <a:r>
              <a:rPr lang="en-US" sz="2400"/>
              <a:t>Pick up HW1 if you haven’t already</a:t>
            </a:r>
          </a:p>
          <a:p>
            <a:endParaRPr lang="en-US" sz="2400"/>
          </a:p>
          <a:p>
            <a:r>
              <a:rPr lang="en-US" sz="2400"/>
              <a:t>Be working on HW2 (due 5/15/12)</a:t>
            </a:r>
          </a:p>
          <a:p>
            <a:endParaRPr lang="en-US" sz="2400"/>
          </a:p>
          <a:p>
            <a:r>
              <a:rPr lang="en-US" sz="2400"/>
              <a:t>In-class midterm review 5/3/12</a:t>
            </a:r>
          </a:p>
          <a:p>
            <a:endParaRPr lang="en-US" sz="2400"/>
          </a:p>
          <a:p>
            <a:r>
              <a:rPr lang="en-US" sz="2400"/>
              <a:t>Midterm during class 5/8/12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2418" name="Title 1"/>
          <p:cNvSpPr>
            <a:spLocks noGrp="1"/>
          </p:cNvSpPr>
          <p:nvPr>
            <p:ph type="title" idx="4294967295"/>
          </p:nvPr>
        </p:nvSpPr>
        <p:spPr>
          <a:xfrm>
            <a:off x="609600" y="0"/>
            <a:ext cx="7772400" cy="1143000"/>
          </a:xfrm>
        </p:spPr>
        <p:txBody>
          <a:bodyPr/>
          <a:lstStyle/>
          <a:p>
            <a:r>
              <a:rPr lang="en-US" sz="3200"/>
              <a:t>Testing children</a:t>
            </a:r>
          </a:p>
        </p:txBody>
      </p:sp>
      <p:sp>
        <p:nvSpPr>
          <p:cNvPr id="1212419" name="Content Placeholder 2"/>
          <p:cNvSpPr>
            <a:spLocks noGrp="1"/>
          </p:cNvSpPr>
          <p:nvPr>
            <p:ph idx="4294967295"/>
          </p:nvPr>
        </p:nvSpPr>
        <p:spPr>
          <a:xfrm>
            <a:off x="152400" y="1143000"/>
            <a:ext cx="8839200" cy="4114800"/>
          </a:xfrm>
        </p:spPr>
        <p:txBody>
          <a:bodyPr/>
          <a:lstStyle/>
          <a:p>
            <a:pPr>
              <a:buFontTx/>
              <a:buNone/>
            </a:pPr>
            <a:r>
              <a:rPr lang="en-US" sz="2000"/>
              <a:t>Subjects: 3- and 4-year-old children</a:t>
            </a:r>
          </a:p>
          <a:p>
            <a:pPr>
              <a:buFontTx/>
              <a:buNone/>
            </a:pPr>
            <a:endParaRPr lang="en-US" sz="2000"/>
          </a:p>
          <a:p>
            <a:pPr>
              <a:buFontTx/>
              <a:buNone/>
            </a:pPr>
            <a:r>
              <a:rPr lang="en-US" sz="2000"/>
              <a:t>Task, part 1: Children were presented with three examples of a novel word (“blick”, “fep”, or “dax”) during training. (“</a:t>
            </a:r>
            <a:r>
              <a:rPr lang="en-US" sz="2000">
                <a:solidFill>
                  <a:schemeClr val="bg2"/>
                </a:solidFill>
              </a:rPr>
              <a:t>This is a blick/fep/dax</a:t>
            </a:r>
            <a:r>
              <a:rPr lang="en-US" sz="2000"/>
              <a:t>”)  There were three classes of stimuli: vegetables, vehicles, and animals.</a:t>
            </a:r>
          </a:p>
          <a:p>
            <a:pPr>
              <a:buFontTx/>
              <a:buNone/>
            </a:pPr>
            <a:endParaRPr lang="en-US" sz="2000"/>
          </a:p>
          <a:p>
            <a:pPr>
              <a:buFontTx/>
              <a:buNone/>
            </a:pPr>
            <a:endParaRPr lang="en-US" sz="2000"/>
          </a:p>
          <a:p>
            <a:pPr>
              <a:buFontTx/>
              <a:buNone/>
            </a:pPr>
            <a:endParaRPr lang="en-US" sz="2000"/>
          </a:p>
          <a:p>
            <a:pPr>
              <a:buFontTx/>
              <a:buNone/>
            </a:pPr>
            <a:endParaRPr lang="en-US" sz="2000"/>
          </a:p>
        </p:txBody>
      </p:sp>
      <p:pic>
        <p:nvPicPr>
          <p:cNvPr id="1212421" name="Picture 5"/>
          <p:cNvPicPr>
            <a:picLocks noChangeAspect="1"/>
          </p:cNvPicPr>
          <p:nvPr/>
        </p:nvPicPr>
        <p:blipFill>
          <a:blip r:embed="rId2"/>
          <a:srcRect/>
          <a:stretch>
            <a:fillRect/>
          </a:stretch>
        </p:blipFill>
        <p:spPr bwMode="auto">
          <a:xfrm>
            <a:off x="3886200" y="3048000"/>
            <a:ext cx="5111750" cy="3627438"/>
          </a:xfrm>
          <a:prstGeom prst="rect">
            <a:avLst/>
          </a:prstGeom>
          <a:noFill/>
          <a:ln w="9525">
            <a:noFill/>
            <a:miter lim="800000"/>
            <a:headEnd/>
            <a:tailEnd/>
          </a:ln>
        </p:spPr>
      </p:pic>
      <p:sp>
        <p:nvSpPr>
          <p:cNvPr id="1212422" name="Text Box 6"/>
          <p:cNvSpPr txBox="1">
            <a:spLocks noChangeArrowheads="1"/>
          </p:cNvSpPr>
          <p:nvPr/>
        </p:nvSpPr>
        <p:spPr bwMode="auto">
          <a:xfrm>
            <a:off x="152400" y="3429000"/>
            <a:ext cx="3505200" cy="2101850"/>
          </a:xfrm>
          <a:prstGeom prst="rect">
            <a:avLst/>
          </a:prstGeom>
          <a:noFill/>
          <a:ln w="9525">
            <a:noFill/>
            <a:miter lim="800000"/>
            <a:headEnd/>
            <a:tailEnd/>
          </a:ln>
        </p:spPr>
        <p:txBody>
          <a:bodyPr>
            <a:prstTxWarp prst="textNoShape">
              <a:avLst/>
            </a:prstTxWarp>
            <a:spAutoFit/>
          </a:bodyPr>
          <a:lstStyle/>
          <a:p>
            <a:r>
              <a:rPr lang="en-US" sz="2200" b="0"/>
              <a:t>The vegetable class had these levels:</a:t>
            </a:r>
          </a:p>
          <a:p>
            <a:endParaRPr lang="en-US" sz="2200" b="0"/>
          </a:p>
          <a:p>
            <a:r>
              <a:rPr lang="en-US" sz="2200" b="0">
                <a:solidFill>
                  <a:schemeClr val="accent2"/>
                </a:solidFill>
              </a:rPr>
              <a:t>subordinate: green pepper</a:t>
            </a:r>
            <a:endParaRPr lang="en-US" sz="2200" b="0"/>
          </a:p>
          <a:p>
            <a:r>
              <a:rPr lang="en-US" sz="2200" b="0">
                <a:solidFill>
                  <a:schemeClr val="bg2"/>
                </a:solidFill>
              </a:rPr>
              <a:t>basic: pepper</a:t>
            </a:r>
            <a:endParaRPr lang="en-US" sz="2200" b="0"/>
          </a:p>
          <a:p>
            <a:r>
              <a:rPr lang="en-US" sz="2200" b="0">
                <a:solidFill>
                  <a:schemeClr val="tx2"/>
                </a:solidFill>
              </a:rPr>
              <a:t>superordinate: vegetable</a:t>
            </a:r>
            <a:endParaRPr lang="en-US" sz="2200" b="0"/>
          </a:p>
        </p:txBody>
      </p:sp>
      <p:sp>
        <p:nvSpPr>
          <p:cNvPr id="1212423" name="Rectangle 7"/>
          <p:cNvSpPr>
            <a:spLocks noChangeArrowheads="1"/>
          </p:cNvSpPr>
          <p:nvPr/>
        </p:nvSpPr>
        <p:spPr bwMode="auto">
          <a:xfrm>
            <a:off x="5029200" y="3048000"/>
            <a:ext cx="1219200" cy="36576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6690"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66691"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pic>
        <p:nvPicPr>
          <p:cNvPr id="1266692" name="Picture 5"/>
          <p:cNvPicPr>
            <a:picLocks noChangeAspect="1"/>
          </p:cNvPicPr>
          <p:nvPr/>
        </p:nvPicPr>
        <p:blipFill>
          <a:blip r:embed="rId2"/>
          <a:srcRect/>
          <a:stretch>
            <a:fillRect/>
          </a:stretch>
        </p:blipFill>
        <p:spPr bwMode="auto">
          <a:xfrm>
            <a:off x="3886200" y="3048000"/>
            <a:ext cx="5111750" cy="3627438"/>
          </a:xfrm>
          <a:prstGeom prst="rect">
            <a:avLst/>
          </a:prstGeom>
          <a:noFill/>
          <a:ln w="9525">
            <a:noFill/>
            <a:miter lim="800000"/>
            <a:headEnd/>
            <a:tailEnd/>
          </a:ln>
        </p:spPr>
      </p:pic>
      <p:sp>
        <p:nvSpPr>
          <p:cNvPr id="1266693" name="Text Box 5"/>
          <p:cNvSpPr txBox="1">
            <a:spLocks noChangeArrowheads="1"/>
          </p:cNvSpPr>
          <p:nvPr/>
        </p:nvSpPr>
        <p:spPr bwMode="auto">
          <a:xfrm>
            <a:off x="152400" y="3429000"/>
            <a:ext cx="3505200" cy="2101850"/>
          </a:xfrm>
          <a:prstGeom prst="rect">
            <a:avLst/>
          </a:prstGeom>
          <a:noFill/>
          <a:ln w="9525">
            <a:noFill/>
            <a:miter lim="800000"/>
            <a:headEnd/>
            <a:tailEnd/>
          </a:ln>
        </p:spPr>
        <p:txBody>
          <a:bodyPr>
            <a:prstTxWarp prst="textNoShape">
              <a:avLst/>
            </a:prstTxWarp>
            <a:spAutoFit/>
          </a:bodyPr>
          <a:lstStyle/>
          <a:p>
            <a:r>
              <a:rPr lang="en-US" sz="2200" b="0"/>
              <a:t>The vehicle class had these levels:</a:t>
            </a:r>
          </a:p>
          <a:p>
            <a:endParaRPr lang="en-US" sz="2200" b="0"/>
          </a:p>
          <a:p>
            <a:r>
              <a:rPr lang="en-US" sz="2200" b="0">
                <a:solidFill>
                  <a:schemeClr val="accent2"/>
                </a:solidFill>
              </a:rPr>
              <a:t>subordinate: yellow truck</a:t>
            </a:r>
            <a:endParaRPr lang="en-US" sz="2200" b="0"/>
          </a:p>
          <a:p>
            <a:r>
              <a:rPr lang="en-US" sz="2200" b="0">
                <a:solidFill>
                  <a:schemeClr val="bg2"/>
                </a:solidFill>
              </a:rPr>
              <a:t>basic: truck</a:t>
            </a:r>
            <a:endParaRPr lang="en-US" sz="2200" b="0"/>
          </a:p>
          <a:p>
            <a:r>
              <a:rPr lang="en-US" sz="2200" b="0">
                <a:solidFill>
                  <a:schemeClr val="tx2"/>
                </a:solidFill>
              </a:rPr>
              <a:t>superordinate: vehicle</a:t>
            </a:r>
            <a:endParaRPr lang="en-US" sz="2200" b="0"/>
          </a:p>
        </p:txBody>
      </p:sp>
      <p:sp>
        <p:nvSpPr>
          <p:cNvPr id="1266694" name="Rectangle 6"/>
          <p:cNvSpPr>
            <a:spLocks noChangeArrowheads="1"/>
          </p:cNvSpPr>
          <p:nvPr/>
        </p:nvSpPr>
        <p:spPr bwMode="auto">
          <a:xfrm>
            <a:off x="6248400" y="3048000"/>
            <a:ext cx="1447800" cy="36576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7714"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67715"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pic>
        <p:nvPicPr>
          <p:cNvPr id="1267716" name="Picture 5"/>
          <p:cNvPicPr>
            <a:picLocks noChangeAspect="1"/>
          </p:cNvPicPr>
          <p:nvPr/>
        </p:nvPicPr>
        <p:blipFill>
          <a:blip r:embed="rId2"/>
          <a:srcRect/>
          <a:stretch>
            <a:fillRect/>
          </a:stretch>
        </p:blipFill>
        <p:spPr bwMode="auto">
          <a:xfrm>
            <a:off x="3886200" y="3048000"/>
            <a:ext cx="5111750" cy="3627438"/>
          </a:xfrm>
          <a:prstGeom prst="rect">
            <a:avLst/>
          </a:prstGeom>
          <a:noFill/>
          <a:ln w="9525">
            <a:noFill/>
            <a:miter lim="800000"/>
            <a:headEnd/>
            <a:tailEnd/>
          </a:ln>
        </p:spPr>
      </p:pic>
      <p:sp>
        <p:nvSpPr>
          <p:cNvPr id="1267717" name="Text Box 5"/>
          <p:cNvSpPr txBox="1">
            <a:spLocks noChangeArrowheads="1"/>
          </p:cNvSpPr>
          <p:nvPr/>
        </p:nvSpPr>
        <p:spPr bwMode="auto">
          <a:xfrm>
            <a:off x="152400" y="3429000"/>
            <a:ext cx="3505200" cy="2101850"/>
          </a:xfrm>
          <a:prstGeom prst="rect">
            <a:avLst/>
          </a:prstGeom>
          <a:noFill/>
          <a:ln w="9525">
            <a:noFill/>
            <a:miter lim="800000"/>
            <a:headEnd/>
            <a:tailEnd/>
          </a:ln>
        </p:spPr>
        <p:txBody>
          <a:bodyPr>
            <a:prstTxWarp prst="textNoShape">
              <a:avLst/>
            </a:prstTxWarp>
            <a:spAutoFit/>
          </a:bodyPr>
          <a:lstStyle/>
          <a:p>
            <a:r>
              <a:rPr lang="en-US" sz="2200" b="0"/>
              <a:t>The animal class had these levels:</a:t>
            </a:r>
          </a:p>
          <a:p>
            <a:endParaRPr lang="en-US" sz="2200" b="0"/>
          </a:p>
          <a:p>
            <a:r>
              <a:rPr lang="en-US" sz="2200" b="0">
                <a:solidFill>
                  <a:schemeClr val="accent2"/>
                </a:solidFill>
              </a:rPr>
              <a:t>subordinate: terrier</a:t>
            </a:r>
            <a:endParaRPr lang="en-US" sz="2200" b="0"/>
          </a:p>
          <a:p>
            <a:r>
              <a:rPr lang="en-US" sz="2200" b="0">
                <a:solidFill>
                  <a:schemeClr val="bg2"/>
                </a:solidFill>
              </a:rPr>
              <a:t>basic: dog</a:t>
            </a:r>
            <a:endParaRPr lang="en-US" sz="2200" b="0"/>
          </a:p>
          <a:p>
            <a:r>
              <a:rPr lang="en-US" sz="2200" b="0">
                <a:solidFill>
                  <a:schemeClr val="tx2"/>
                </a:solidFill>
              </a:rPr>
              <a:t>superordinate: animal</a:t>
            </a:r>
            <a:endParaRPr lang="en-US" sz="2200" b="0"/>
          </a:p>
        </p:txBody>
      </p:sp>
      <p:sp>
        <p:nvSpPr>
          <p:cNvPr id="1267718" name="Rectangle 6"/>
          <p:cNvSpPr>
            <a:spLocks noChangeArrowheads="1"/>
          </p:cNvSpPr>
          <p:nvPr/>
        </p:nvSpPr>
        <p:spPr bwMode="auto">
          <a:xfrm>
            <a:off x="7696200" y="3048000"/>
            <a:ext cx="1219200" cy="36576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8738"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68739"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pic>
        <p:nvPicPr>
          <p:cNvPr id="1268740" name="Picture 5"/>
          <p:cNvPicPr>
            <a:picLocks noChangeAspect="1"/>
          </p:cNvPicPr>
          <p:nvPr/>
        </p:nvPicPr>
        <p:blipFill>
          <a:blip r:embed="rId2"/>
          <a:srcRect/>
          <a:stretch>
            <a:fillRect/>
          </a:stretch>
        </p:blipFill>
        <p:spPr bwMode="auto">
          <a:xfrm>
            <a:off x="3886200" y="3048000"/>
            <a:ext cx="5111750" cy="3627438"/>
          </a:xfrm>
          <a:prstGeom prst="rect">
            <a:avLst/>
          </a:prstGeom>
          <a:noFill/>
          <a:ln w="9525">
            <a:noFill/>
            <a:miter lim="800000"/>
            <a:headEnd/>
            <a:tailEnd/>
          </a:ln>
        </p:spPr>
      </p:pic>
      <p:sp>
        <p:nvSpPr>
          <p:cNvPr id="1268741" name="Text Box 5"/>
          <p:cNvSpPr txBox="1">
            <a:spLocks noChangeArrowheads="1"/>
          </p:cNvSpPr>
          <p:nvPr/>
        </p:nvSpPr>
        <p:spPr bwMode="auto">
          <a:xfrm>
            <a:off x="0" y="3124200"/>
            <a:ext cx="3810000" cy="2101850"/>
          </a:xfrm>
          <a:prstGeom prst="rect">
            <a:avLst/>
          </a:prstGeom>
          <a:noFill/>
          <a:ln w="9525">
            <a:noFill/>
            <a:miter lim="800000"/>
            <a:headEnd/>
            <a:tailEnd/>
          </a:ln>
        </p:spPr>
        <p:txBody>
          <a:bodyPr>
            <a:prstTxWarp prst="textNoShape">
              <a:avLst/>
            </a:prstTxWarp>
            <a:spAutoFit/>
          </a:bodyPr>
          <a:lstStyle/>
          <a:p>
            <a:r>
              <a:rPr lang="en-US" sz="2200" b="0"/>
              <a:t>There were four conditions:</a:t>
            </a:r>
          </a:p>
          <a:p>
            <a:endParaRPr lang="en-US" sz="2200" b="0"/>
          </a:p>
          <a:p>
            <a:r>
              <a:rPr lang="en-US" sz="2200" b="0"/>
              <a:t>The 1-example condition presented the same object &amp; label three times.</a:t>
            </a:r>
          </a:p>
          <a:p>
            <a:endParaRPr lang="en-US" sz="2200" b="0"/>
          </a:p>
        </p:txBody>
      </p:sp>
      <p:sp>
        <p:nvSpPr>
          <p:cNvPr id="1268742" name="Rectangle 6"/>
          <p:cNvSpPr>
            <a:spLocks noChangeArrowheads="1"/>
          </p:cNvSpPr>
          <p:nvPr/>
        </p:nvSpPr>
        <p:spPr bwMode="auto">
          <a:xfrm>
            <a:off x="5105400" y="3048000"/>
            <a:ext cx="3810000" cy="10668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1810"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71811"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sp>
        <p:nvSpPr>
          <p:cNvPr id="1271813" name="Text Box 5"/>
          <p:cNvSpPr txBox="1">
            <a:spLocks noChangeArrowheads="1"/>
          </p:cNvSpPr>
          <p:nvPr/>
        </p:nvSpPr>
        <p:spPr bwMode="auto">
          <a:xfrm>
            <a:off x="0" y="3124200"/>
            <a:ext cx="3810000" cy="2101850"/>
          </a:xfrm>
          <a:prstGeom prst="rect">
            <a:avLst/>
          </a:prstGeom>
          <a:noFill/>
          <a:ln w="9525">
            <a:noFill/>
            <a:miter lim="800000"/>
            <a:headEnd/>
            <a:tailEnd/>
          </a:ln>
        </p:spPr>
        <p:txBody>
          <a:bodyPr>
            <a:prstTxWarp prst="textNoShape">
              <a:avLst/>
            </a:prstTxWarp>
            <a:spAutoFit/>
          </a:bodyPr>
          <a:lstStyle/>
          <a:p>
            <a:r>
              <a:rPr lang="en-US" sz="2200" b="0"/>
              <a:t>There were four conditions:</a:t>
            </a:r>
          </a:p>
          <a:p>
            <a:endParaRPr lang="en-US" sz="2200" b="0"/>
          </a:p>
          <a:p>
            <a:r>
              <a:rPr lang="en-US" sz="2200" b="0"/>
              <a:t>The 1-example condition presented the same object &amp; label three times.</a:t>
            </a:r>
          </a:p>
          <a:p>
            <a:endParaRPr lang="en-US" sz="2200" b="0"/>
          </a:p>
        </p:txBody>
      </p:sp>
      <p:pic>
        <p:nvPicPr>
          <p:cNvPr id="1271817" name="Picture 9"/>
          <p:cNvPicPr>
            <a:picLocks noChangeAspect="1"/>
          </p:cNvPicPr>
          <p:nvPr/>
        </p:nvPicPr>
        <p:blipFill>
          <a:blip r:embed="rId2"/>
          <a:srcRect/>
          <a:stretch>
            <a:fillRect/>
          </a:stretch>
        </p:blipFill>
        <p:spPr bwMode="auto">
          <a:xfrm>
            <a:off x="6781800" y="4191000"/>
            <a:ext cx="1104900" cy="1143000"/>
          </a:xfrm>
          <a:prstGeom prst="rect">
            <a:avLst/>
          </a:prstGeom>
          <a:noFill/>
          <a:ln w="9525">
            <a:noFill/>
            <a:miter lim="800000"/>
            <a:headEnd/>
            <a:tailEnd/>
          </a:ln>
        </p:spPr>
      </p:pic>
      <p:sp>
        <p:nvSpPr>
          <p:cNvPr id="1271818" name="Rectangle 10"/>
          <p:cNvSpPr>
            <a:spLocks noChangeArrowheads="1"/>
          </p:cNvSpPr>
          <p:nvPr/>
        </p:nvSpPr>
        <p:spPr bwMode="auto">
          <a:xfrm>
            <a:off x="4724400" y="3276600"/>
            <a:ext cx="1954213" cy="3106738"/>
          </a:xfrm>
          <a:prstGeom prst="rect">
            <a:avLst/>
          </a:prstGeom>
          <a:noFill/>
          <a:ln w="9525">
            <a:noFill/>
            <a:miter lim="800000"/>
            <a:headEnd/>
            <a:tailEnd/>
          </a:ln>
        </p:spPr>
        <p:txBody>
          <a:bodyPr wrap="none">
            <a:prstTxWarp prst="textNoShape">
              <a:avLst/>
            </a:prstTxWarp>
            <a:spAutoFit/>
          </a:bodyPr>
          <a:lstStyle/>
          <a:p>
            <a:r>
              <a:rPr lang="en-US" sz="2200" b="0"/>
              <a:t>“This is a fep.”</a:t>
            </a:r>
          </a:p>
          <a:p>
            <a:endParaRPr lang="en-US" sz="2200" b="0"/>
          </a:p>
          <a:p>
            <a:endParaRPr lang="en-US" sz="2200" b="0"/>
          </a:p>
          <a:p>
            <a:endParaRPr lang="en-US" sz="2200" b="0"/>
          </a:p>
          <a:p>
            <a:r>
              <a:rPr lang="en-US" sz="2200" b="0"/>
              <a:t>“This is a fep.”</a:t>
            </a:r>
          </a:p>
          <a:p>
            <a:endParaRPr lang="en-US" sz="2200" b="0"/>
          </a:p>
          <a:p>
            <a:endParaRPr lang="en-US" sz="2200" b="0"/>
          </a:p>
          <a:p>
            <a:endParaRPr lang="en-US" sz="2200" b="0"/>
          </a:p>
          <a:p>
            <a:r>
              <a:rPr lang="en-US" sz="2200" b="0"/>
              <a:t>“This is a fep.”</a:t>
            </a:r>
          </a:p>
        </p:txBody>
      </p:sp>
      <p:pic>
        <p:nvPicPr>
          <p:cNvPr id="1271819" name="Picture 9"/>
          <p:cNvPicPr>
            <a:picLocks noChangeAspect="1"/>
          </p:cNvPicPr>
          <p:nvPr/>
        </p:nvPicPr>
        <p:blipFill>
          <a:blip r:embed="rId2"/>
          <a:srcRect/>
          <a:stretch>
            <a:fillRect/>
          </a:stretch>
        </p:blipFill>
        <p:spPr bwMode="auto">
          <a:xfrm>
            <a:off x="6781800" y="2971800"/>
            <a:ext cx="1104900" cy="1143000"/>
          </a:xfrm>
          <a:prstGeom prst="rect">
            <a:avLst/>
          </a:prstGeom>
          <a:noFill/>
          <a:ln w="9525">
            <a:noFill/>
            <a:miter lim="800000"/>
            <a:headEnd/>
            <a:tailEnd/>
          </a:ln>
        </p:spPr>
      </p:pic>
      <p:pic>
        <p:nvPicPr>
          <p:cNvPr id="1271820" name="Picture 9"/>
          <p:cNvPicPr>
            <a:picLocks noChangeAspect="1"/>
          </p:cNvPicPr>
          <p:nvPr/>
        </p:nvPicPr>
        <p:blipFill>
          <a:blip r:embed="rId2"/>
          <a:srcRect/>
          <a:stretch>
            <a:fillRect/>
          </a:stretch>
        </p:blipFill>
        <p:spPr bwMode="auto">
          <a:xfrm>
            <a:off x="6781800" y="5486400"/>
            <a:ext cx="11049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62"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69763"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pic>
        <p:nvPicPr>
          <p:cNvPr id="1269764" name="Picture 5"/>
          <p:cNvPicPr>
            <a:picLocks noChangeAspect="1"/>
          </p:cNvPicPr>
          <p:nvPr/>
        </p:nvPicPr>
        <p:blipFill>
          <a:blip r:embed="rId2"/>
          <a:srcRect/>
          <a:stretch>
            <a:fillRect/>
          </a:stretch>
        </p:blipFill>
        <p:spPr bwMode="auto">
          <a:xfrm>
            <a:off x="3886200" y="3048000"/>
            <a:ext cx="5111750" cy="3627438"/>
          </a:xfrm>
          <a:prstGeom prst="rect">
            <a:avLst/>
          </a:prstGeom>
          <a:noFill/>
          <a:ln w="9525">
            <a:noFill/>
            <a:miter lim="800000"/>
            <a:headEnd/>
            <a:tailEnd/>
          </a:ln>
        </p:spPr>
      </p:pic>
      <p:sp>
        <p:nvSpPr>
          <p:cNvPr id="1269765" name="Text Box 5"/>
          <p:cNvSpPr txBox="1">
            <a:spLocks noChangeArrowheads="1"/>
          </p:cNvSpPr>
          <p:nvPr/>
        </p:nvSpPr>
        <p:spPr bwMode="auto">
          <a:xfrm>
            <a:off x="0" y="3124200"/>
            <a:ext cx="3810000" cy="2436813"/>
          </a:xfrm>
          <a:prstGeom prst="rect">
            <a:avLst/>
          </a:prstGeom>
          <a:noFill/>
          <a:ln w="9525">
            <a:noFill/>
            <a:miter lim="800000"/>
            <a:headEnd/>
            <a:tailEnd/>
          </a:ln>
        </p:spPr>
        <p:txBody>
          <a:bodyPr>
            <a:prstTxWarp prst="textNoShape">
              <a:avLst/>
            </a:prstTxWarp>
            <a:spAutoFit/>
          </a:bodyPr>
          <a:lstStyle/>
          <a:p>
            <a:r>
              <a:rPr lang="en-US" sz="2200" b="0"/>
              <a:t>There were four conditions:</a:t>
            </a:r>
          </a:p>
          <a:p>
            <a:endParaRPr lang="en-US" sz="2200" b="0"/>
          </a:p>
          <a:p>
            <a:r>
              <a:rPr lang="en-US" sz="2200" b="0"/>
              <a:t>The </a:t>
            </a:r>
            <a:r>
              <a:rPr lang="en-US" sz="2200" b="0">
                <a:solidFill>
                  <a:schemeClr val="accent2"/>
                </a:solidFill>
              </a:rPr>
              <a:t>3-subordinate</a:t>
            </a:r>
            <a:r>
              <a:rPr lang="en-US" sz="2200" b="0"/>
              <a:t> example condition presented a subordinate object &amp; label three times.</a:t>
            </a:r>
          </a:p>
          <a:p>
            <a:endParaRPr lang="en-US" sz="2200" b="0"/>
          </a:p>
        </p:txBody>
      </p:sp>
      <p:sp>
        <p:nvSpPr>
          <p:cNvPr id="1269766" name="Rectangle 6"/>
          <p:cNvSpPr>
            <a:spLocks noChangeArrowheads="1"/>
          </p:cNvSpPr>
          <p:nvPr/>
        </p:nvSpPr>
        <p:spPr bwMode="auto">
          <a:xfrm>
            <a:off x="5105400" y="4114800"/>
            <a:ext cx="3810000" cy="9144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70786" name="Picture 15"/>
          <p:cNvPicPr>
            <a:picLocks noChangeAspect="1"/>
          </p:cNvPicPr>
          <p:nvPr/>
        </p:nvPicPr>
        <p:blipFill>
          <a:blip r:embed="rId2"/>
          <a:srcRect/>
          <a:stretch>
            <a:fillRect/>
          </a:stretch>
        </p:blipFill>
        <p:spPr bwMode="auto">
          <a:xfrm>
            <a:off x="6705600" y="5791200"/>
            <a:ext cx="1244600" cy="828675"/>
          </a:xfrm>
          <a:prstGeom prst="rect">
            <a:avLst/>
          </a:prstGeom>
          <a:noFill/>
          <a:ln w="9525">
            <a:noFill/>
            <a:miter lim="800000"/>
            <a:headEnd/>
            <a:tailEnd/>
          </a:ln>
        </p:spPr>
      </p:pic>
      <p:pic>
        <p:nvPicPr>
          <p:cNvPr id="1270787" name="Picture 16"/>
          <p:cNvPicPr>
            <a:picLocks noChangeAspect="1"/>
          </p:cNvPicPr>
          <p:nvPr/>
        </p:nvPicPr>
        <p:blipFill>
          <a:blip r:embed="rId3"/>
          <a:srcRect/>
          <a:stretch>
            <a:fillRect/>
          </a:stretch>
        </p:blipFill>
        <p:spPr bwMode="auto">
          <a:xfrm>
            <a:off x="6781800" y="4267200"/>
            <a:ext cx="971550" cy="1295400"/>
          </a:xfrm>
          <a:prstGeom prst="rect">
            <a:avLst/>
          </a:prstGeom>
          <a:noFill/>
          <a:ln w="9525">
            <a:noFill/>
            <a:miter lim="800000"/>
            <a:headEnd/>
            <a:tailEnd/>
          </a:ln>
        </p:spPr>
      </p:pic>
      <p:sp>
        <p:nvSpPr>
          <p:cNvPr id="1270789"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70790"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sp>
        <p:nvSpPr>
          <p:cNvPr id="1270792" name="Text Box 8"/>
          <p:cNvSpPr txBox="1">
            <a:spLocks noChangeArrowheads="1"/>
          </p:cNvSpPr>
          <p:nvPr/>
        </p:nvSpPr>
        <p:spPr bwMode="auto">
          <a:xfrm>
            <a:off x="0" y="3124200"/>
            <a:ext cx="3810000" cy="2436813"/>
          </a:xfrm>
          <a:prstGeom prst="rect">
            <a:avLst/>
          </a:prstGeom>
          <a:noFill/>
          <a:ln w="9525">
            <a:noFill/>
            <a:miter lim="800000"/>
            <a:headEnd/>
            <a:tailEnd/>
          </a:ln>
        </p:spPr>
        <p:txBody>
          <a:bodyPr>
            <a:prstTxWarp prst="textNoShape">
              <a:avLst/>
            </a:prstTxWarp>
            <a:spAutoFit/>
          </a:bodyPr>
          <a:lstStyle/>
          <a:p>
            <a:r>
              <a:rPr lang="en-US" sz="2200" b="0"/>
              <a:t>There were four conditions:</a:t>
            </a:r>
          </a:p>
          <a:p>
            <a:endParaRPr lang="en-US" sz="2200" b="0"/>
          </a:p>
          <a:p>
            <a:r>
              <a:rPr lang="en-US" sz="2200" b="0"/>
              <a:t>The </a:t>
            </a:r>
            <a:r>
              <a:rPr lang="en-US" sz="2200" b="0">
                <a:solidFill>
                  <a:schemeClr val="accent2"/>
                </a:solidFill>
              </a:rPr>
              <a:t>3-subordinate</a:t>
            </a:r>
            <a:r>
              <a:rPr lang="en-US" sz="2200" b="0"/>
              <a:t> example condition presented a subordinate object &amp; label three times.</a:t>
            </a:r>
          </a:p>
          <a:p>
            <a:endParaRPr lang="en-US" sz="2200" b="0"/>
          </a:p>
        </p:txBody>
      </p:sp>
      <p:sp>
        <p:nvSpPr>
          <p:cNvPr id="1270795" name="Rectangle 11"/>
          <p:cNvSpPr>
            <a:spLocks noChangeArrowheads="1"/>
          </p:cNvSpPr>
          <p:nvPr/>
        </p:nvSpPr>
        <p:spPr bwMode="auto">
          <a:xfrm>
            <a:off x="4724400" y="3276600"/>
            <a:ext cx="1954213" cy="3106738"/>
          </a:xfrm>
          <a:prstGeom prst="rect">
            <a:avLst/>
          </a:prstGeom>
          <a:noFill/>
          <a:ln w="9525">
            <a:noFill/>
            <a:miter lim="800000"/>
            <a:headEnd/>
            <a:tailEnd/>
          </a:ln>
        </p:spPr>
        <p:txBody>
          <a:bodyPr wrap="none">
            <a:prstTxWarp prst="textNoShape">
              <a:avLst/>
            </a:prstTxWarp>
            <a:spAutoFit/>
          </a:bodyPr>
          <a:lstStyle/>
          <a:p>
            <a:r>
              <a:rPr lang="en-US" sz="2200" b="0"/>
              <a:t>“This is a fep.”</a:t>
            </a:r>
          </a:p>
          <a:p>
            <a:endParaRPr lang="en-US" sz="2200" b="0"/>
          </a:p>
          <a:p>
            <a:endParaRPr lang="en-US" sz="2200" b="0"/>
          </a:p>
          <a:p>
            <a:endParaRPr lang="en-US" sz="2200" b="0"/>
          </a:p>
          <a:p>
            <a:r>
              <a:rPr lang="en-US" sz="2200" b="0"/>
              <a:t>“This is a fep.”</a:t>
            </a:r>
          </a:p>
          <a:p>
            <a:endParaRPr lang="en-US" sz="2200" b="0"/>
          </a:p>
          <a:p>
            <a:endParaRPr lang="en-US" sz="2200" b="0"/>
          </a:p>
          <a:p>
            <a:endParaRPr lang="en-US" sz="2200" b="0"/>
          </a:p>
          <a:p>
            <a:r>
              <a:rPr lang="en-US" sz="2200" b="0"/>
              <a:t>“This is a fep.”</a:t>
            </a:r>
          </a:p>
        </p:txBody>
      </p:sp>
      <p:pic>
        <p:nvPicPr>
          <p:cNvPr id="1270796" name="Picture 9"/>
          <p:cNvPicPr>
            <a:picLocks noChangeAspect="1"/>
          </p:cNvPicPr>
          <p:nvPr/>
        </p:nvPicPr>
        <p:blipFill>
          <a:blip r:embed="rId4"/>
          <a:srcRect/>
          <a:stretch>
            <a:fillRect/>
          </a:stretch>
        </p:blipFill>
        <p:spPr bwMode="auto">
          <a:xfrm>
            <a:off x="6781800" y="2971800"/>
            <a:ext cx="11049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2834"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72835"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pic>
        <p:nvPicPr>
          <p:cNvPr id="1272836" name="Picture 5"/>
          <p:cNvPicPr>
            <a:picLocks noChangeAspect="1"/>
          </p:cNvPicPr>
          <p:nvPr/>
        </p:nvPicPr>
        <p:blipFill>
          <a:blip r:embed="rId2"/>
          <a:srcRect/>
          <a:stretch>
            <a:fillRect/>
          </a:stretch>
        </p:blipFill>
        <p:spPr bwMode="auto">
          <a:xfrm>
            <a:off x="3886200" y="3048000"/>
            <a:ext cx="5111750" cy="3627438"/>
          </a:xfrm>
          <a:prstGeom prst="rect">
            <a:avLst/>
          </a:prstGeom>
          <a:noFill/>
          <a:ln w="9525">
            <a:noFill/>
            <a:miter lim="800000"/>
            <a:headEnd/>
            <a:tailEnd/>
          </a:ln>
        </p:spPr>
      </p:pic>
      <p:sp>
        <p:nvSpPr>
          <p:cNvPr id="1272837" name="Text Box 5"/>
          <p:cNvSpPr txBox="1">
            <a:spLocks noChangeArrowheads="1"/>
          </p:cNvSpPr>
          <p:nvPr/>
        </p:nvSpPr>
        <p:spPr bwMode="auto">
          <a:xfrm>
            <a:off x="0" y="3124200"/>
            <a:ext cx="3810000" cy="2436813"/>
          </a:xfrm>
          <a:prstGeom prst="rect">
            <a:avLst/>
          </a:prstGeom>
          <a:noFill/>
          <a:ln w="9525">
            <a:noFill/>
            <a:miter lim="800000"/>
            <a:headEnd/>
            <a:tailEnd/>
          </a:ln>
        </p:spPr>
        <p:txBody>
          <a:bodyPr>
            <a:prstTxWarp prst="textNoShape">
              <a:avLst/>
            </a:prstTxWarp>
            <a:spAutoFit/>
          </a:bodyPr>
          <a:lstStyle/>
          <a:p>
            <a:r>
              <a:rPr lang="en-US" sz="2200" b="0"/>
              <a:t>There were four conditions:</a:t>
            </a:r>
          </a:p>
          <a:p>
            <a:endParaRPr lang="en-US" sz="2200" b="0"/>
          </a:p>
          <a:p>
            <a:r>
              <a:rPr lang="en-US" sz="2200" b="0"/>
              <a:t>The </a:t>
            </a:r>
            <a:r>
              <a:rPr lang="en-US" sz="2200" b="0">
                <a:solidFill>
                  <a:schemeClr val="bg2"/>
                </a:solidFill>
              </a:rPr>
              <a:t>3-basic-level</a:t>
            </a:r>
            <a:r>
              <a:rPr lang="en-US" sz="2200" b="0"/>
              <a:t> example condition presented a basic-level object &amp; label three times.</a:t>
            </a:r>
          </a:p>
          <a:p>
            <a:endParaRPr lang="en-US" sz="2200" b="0"/>
          </a:p>
        </p:txBody>
      </p:sp>
      <p:sp>
        <p:nvSpPr>
          <p:cNvPr id="1272838" name="Rectangle 6"/>
          <p:cNvSpPr>
            <a:spLocks noChangeArrowheads="1"/>
          </p:cNvSpPr>
          <p:nvPr/>
        </p:nvSpPr>
        <p:spPr bwMode="auto">
          <a:xfrm>
            <a:off x="5105400" y="4953000"/>
            <a:ext cx="3810000" cy="7620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3860"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73861"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sp>
        <p:nvSpPr>
          <p:cNvPr id="1273862" name="Text Box 6"/>
          <p:cNvSpPr txBox="1">
            <a:spLocks noChangeArrowheads="1"/>
          </p:cNvSpPr>
          <p:nvPr/>
        </p:nvSpPr>
        <p:spPr bwMode="auto">
          <a:xfrm>
            <a:off x="0" y="3124200"/>
            <a:ext cx="3810000" cy="2436813"/>
          </a:xfrm>
          <a:prstGeom prst="rect">
            <a:avLst/>
          </a:prstGeom>
          <a:noFill/>
          <a:ln w="9525">
            <a:noFill/>
            <a:miter lim="800000"/>
            <a:headEnd/>
            <a:tailEnd/>
          </a:ln>
        </p:spPr>
        <p:txBody>
          <a:bodyPr>
            <a:prstTxWarp prst="textNoShape">
              <a:avLst/>
            </a:prstTxWarp>
            <a:spAutoFit/>
          </a:bodyPr>
          <a:lstStyle/>
          <a:p>
            <a:r>
              <a:rPr lang="en-US" sz="2200" b="0"/>
              <a:t>There were four conditions:</a:t>
            </a:r>
          </a:p>
          <a:p>
            <a:endParaRPr lang="en-US" sz="2200" b="0"/>
          </a:p>
          <a:p>
            <a:r>
              <a:rPr lang="en-US" sz="2200" b="0"/>
              <a:t>The </a:t>
            </a:r>
            <a:r>
              <a:rPr lang="en-US" sz="2200" b="0">
                <a:solidFill>
                  <a:schemeClr val="bg2"/>
                </a:solidFill>
              </a:rPr>
              <a:t>3-basic-level</a:t>
            </a:r>
            <a:r>
              <a:rPr lang="en-US" sz="2200" b="0"/>
              <a:t> example condition presented a basic-level object &amp; label three times.</a:t>
            </a:r>
          </a:p>
          <a:p>
            <a:endParaRPr lang="en-US" sz="2200" b="0"/>
          </a:p>
        </p:txBody>
      </p:sp>
      <p:sp>
        <p:nvSpPr>
          <p:cNvPr id="1273863" name="Rectangle 7"/>
          <p:cNvSpPr>
            <a:spLocks noChangeArrowheads="1"/>
          </p:cNvSpPr>
          <p:nvPr/>
        </p:nvSpPr>
        <p:spPr bwMode="auto">
          <a:xfrm>
            <a:off x="4724400" y="3276600"/>
            <a:ext cx="1954213" cy="3106738"/>
          </a:xfrm>
          <a:prstGeom prst="rect">
            <a:avLst/>
          </a:prstGeom>
          <a:noFill/>
          <a:ln w="9525">
            <a:noFill/>
            <a:miter lim="800000"/>
            <a:headEnd/>
            <a:tailEnd/>
          </a:ln>
        </p:spPr>
        <p:txBody>
          <a:bodyPr wrap="none">
            <a:prstTxWarp prst="textNoShape">
              <a:avLst/>
            </a:prstTxWarp>
            <a:spAutoFit/>
          </a:bodyPr>
          <a:lstStyle/>
          <a:p>
            <a:r>
              <a:rPr lang="en-US" sz="2200" b="0"/>
              <a:t>“This is a fep.”</a:t>
            </a:r>
          </a:p>
          <a:p>
            <a:endParaRPr lang="en-US" sz="2200" b="0"/>
          </a:p>
          <a:p>
            <a:endParaRPr lang="en-US" sz="2200" b="0"/>
          </a:p>
          <a:p>
            <a:endParaRPr lang="en-US" sz="2200" b="0"/>
          </a:p>
          <a:p>
            <a:r>
              <a:rPr lang="en-US" sz="2200" b="0"/>
              <a:t>“This is a fep.”</a:t>
            </a:r>
          </a:p>
          <a:p>
            <a:endParaRPr lang="en-US" sz="2200" b="0"/>
          </a:p>
          <a:p>
            <a:endParaRPr lang="en-US" sz="2200" b="0"/>
          </a:p>
          <a:p>
            <a:endParaRPr lang="en-US" sz="2200" b="0"/>
          </a:p>
          <a:p>
            <a:r>
              <a:rPr lang="en-US" sz="2200" b="0"/>
              <a:t>“This is a fep.”</a:t>
            </a:r>
          </a:p>
        </p:txBody>
      </p:sp>
      <p:pic>
        <p:nvPicPr>
          <p:cNvPr id="1273864" name="Picture 9"/>
          <p:cNvPicPr>
            <a:picLocks noChangeAspect="1"/>
          </p:cNvPicPr>
          <p:nvPr/>
        </p:nvPicPr>
        <p:blipFill>
          <a:blip r:embed="rId2"/>
          <a:srcRect/>
          <a:stretch>
            <a:fillRect/>
          </a:stretch>
        </p:blipFill>
        <p:spPr bwMode="auto">
          <a:xfrm>
            <a:off x="6781800" y="2971800"/>
            <a:ext cx="1104900" cy="1143000"/>
          </a:xfrm>
          <a:prstGeom prst="rect">
            <a:avLst/>
          </a:prstGeom>
          <a:noFill/>
          <a:ln w="9525">
            <a:noFill/>
            <a:miter lim="800000"/>
            <a:headEnd/>
            <a:tailEnd/>
          </a:ln>
        </p:spPr>
      </p:pic>
      <p:pic>
        <p:nvPicPr>
          <p:cNvPr id="1273865" name="Picture 14"/>
          <p:cNvPicPr>
            <a:picLocks noChangeAspect="1"/>
          </p:cNvPicPr>
          <p:nvPr/>
        </p:nvPicPr>
        <p:blipFill>
          <a:blip r:embed="rId3"/>
          <a:srcRect/>
          <a:stretch>
            <a:fillRect/>
          </a:stretch>
        </p:blipFill>
        <p:spPr bwMode="auto">
          <a:xfrm>
            <a:off x="6934200" y="5562600"/>
            <a:ext cx="895350" cy="990600"/>
          </a:xfrm>
          <a:prstGeom prst="rect">
            <a:avLst/>
          </a:prstGeom>
          <a:noFill/>
          <a:ln w="9525">
            <a:noFill/>
            <a:miter lim="800000"/>
            <a:headEnd/>
            <a:tailEnd/>
          </a:ln>
        </p:spPr>
      </p:pic>
      <p:pic>
        <p:nvPicPr>
          <p:cNvPr id="1273866" name="Picture 15"/>
          <p:cNvPicPr>
            <a:picLocks noChangeAspect="1"/>
          </p:cNvPicPr>
          <p:nvPr/>
        </p:nvPicPr>
        <p:blipFill>
          <a:blip r:embed="rId4"/>
          <a:srcRect/>
          <a:stretch>
            <a:fillRect/>
          </a:stretch>
        </p:blipFill>
        <p:spPr bwMode="auto">
          <a:xfrm>
            <a:off x="6858000" y="4343400"/>
            <a:ext cx="121920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4882"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74883"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pic>
        <p:nvPicPr>
          <p:cNvPr id="1274884" name="Picture 5"/>
          <p:cNvPicPr>
            <a:picLocks noChangeAspect="1"/>
          </p:cNvPicPr>
          <p:nvPr/>
        </p:nvPicPr>
        <p:blipFill>
          <a:blip r:embed="rId2"/>
          <a:srcRect/>
          <a:stretch>
            <a:fillRect/>
          </a:stretch>
        </p:blipFill>
        <p:spPr bwMode="auto">
          <a:xfrm>
            <a:off x="3886200" y="3048000"/>
            <a:ext cx="5111750" cy="3627438"/>
          </a:xfrm>
          <a:prstGeom prst="rect">
            <a:avLst/>
          </a:prstGeom>
          <a:noFill/>
          <a:ln w="9525">
            <a:noFill/>
            <a:miter lim="800000"/>
            <a:headEnd/>
            <a:tailEnd/>
          </a:ln>
        </p:spPr>
      </p:pic>
      <p:sp>
        <p:nvSpPr>
          <p:cNvPr id="1274885" name="Text Box 5"/>
          <p:cNvSpPr txBox="1">
            <a:spLocks noChangeArrowheads="1"/>
          </p:cNvSpPr>
          <p:nvPr/>
        </p:nvSpPr>
        <p:spPr bwMode="auto">
          <a:xfrm>
            <a:off x="0" y="3124200"/>
            <a:ext cx="3810000" cy="2436813"/>
          </a:xfrm>
          <a:prstGeom prst="rect">
            <a:avLst/>
          </a:prstGeom>
          <a:noFill/>
          <a:ln w="9525">
            <a:noFill/>
            <a:miter lim="800000"/>
            <a:headEnd/>
            <a:tailEnd/>
          </a:ln>
        </p:spPr>
        <p:txBody>
          <a:bodyPr>
            <a:prstTxWarp prst="textNoShape">
              <a:avLst/>
            </a:prstTxWarp>
            <a:spAutoFit/>
          </a:bodyPr>
          <a:lstStyle/>
          <a:p>
            <a:r>
              <a:rPr lang="en-US" sz="2200" b="0"/>
              <a:t>There were four conditions:</a:t>
            </a:r>
          </a:p>
          <a:p>
            <a:endParaRPr lang="en-US" sz="2200" b="0"/>
          </a:p>
          <a:p>
            <a:r>
              <a:rPr lang="en-US" sz="2200" b="0"/>
              <a:t>The </a:t>
            </a:r>
            <a:r>
              <a:rPr lang="en-US" sz="2200" b="0">
                <a:solidFill>
                  <a:schemeClr val="tx2"/>
                </a:solidFill>
              </a:rPr>
              <a:t>3-superordinate</a:t>
            </a:r>
            <a:r>
              <a:rPr lang="en-US" sz="2200" b="0"/>
              <a:t> example condition presented a superordinate object &amp; label three times.</a:t>
            </a:r>
          </a:p>
          <a:p>
            <a:endParaRPr lang="en-US" sz="2200" b="0"/>
          </a:p>
        </p:txBody>
      </p:sp>
      <p:sp>
        <p:nvSpPr>
          <p:cNvPr id="1274886" name="Rectangle 6"/>
          <p:cNvSpPr>
            <a:spLocks noChangeArrowheads="1"/>
          </p:cNvSpPr>
          <p:nvPr/>
        </p:nvSpPr>
        <p:spPr bwMode="auto">
          <a:xfrm>
            <a:off x="5105400" y="5638800"/>
            <a:ext cx="3810000" cy="9144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2962" name="Picture 4"/>
          <p:cNvPicPr>
            <a:picLocks noChangeAspect="1" noChangeArrowheads="1"/>
          </p:cNvPicPr>
          <p:nvPr/>
        </p:nvPicPr>
        <p:blipFill>
          <a:blip r:embed="rId2"/>
          <a:srcRect/>
          <a:stretch>
            <a:fillRect/>
          </a:stretch>
        </p:blipFill>
        <p:spPr bwMode="auto">
          <a:xfrm>
            <a:off x="3886200" y="1981200"/>
            <a:ext cx="838200" cy="1295400"/>
          </a:xfrm>
          <a:prstGeom prst="rect">
            <a:avLst/>
          </a:prstGeom>
          <a:noFill/>
          <a:ln w="9525">
            <a:noFill/>
            <a:miter lim="800000"/>
            <a:headEnd/>
            <a:tailEnd/>
          </a:ln>
        </p:spPr>
      </p:pic>
      <p:sp>
        <p:nvSpPr>
          <p:cNvPr id="1192963" name="Rectangle 5"/>
          <p:cNvSpPr>
            <a:spLocks noChangeArrowheads="1"/>
          </p:cNvSpPr>
          <p:nvPr/>
        </p:nvSpPr>
        <p:spPr bwMode="auto">
          <a:xfrm>
            <a:off x="1447800" y="2362200"/>
            <a:ext cx="2286000" cy="396875"/>
          </a:xfrm>
          <a:prstGeom prst="rect">
            <a:avLst/>
          </a:prstGeom>
          <a:noFill/>
          <a:ln w="9525">
            <a:noFill/>
            <a:miter lim="800000"/>
            <a:headEnd/>
            <a:tailEnd/>
          </a:ln>
        </p:spPr>
        <p:txBody>
          <a:bodyPr>
            <a:prstTxWarp prst="textNoShape">
              <a:avLst/>
            </a:prstTxWarp>
            <a:spAutoFit/>
          </a:bodyPr>
          <a:lstStyle/>
          <a:p>
            <a:r>
              <a:rPr lang="en-US" sz="2000" b="0"/>
              <a:t>“I love my dax.”</a:t>
            </a:r>
          </a:p>
        </p:txBody>
      </p:sp>
      <p:sp>
        <p:nvSpPr>
          <p:cNvPr id="1192964" name="Rectangle 6"/>
          <p:cNvSpPr>
            <a:spLocks noChangeArrowheads="1"/>
          </p:cNvSpPr>
          <p:nvPr/>
        </p:nvSpPr>
        <p:spPr bwMode="auto">
          <a:xfrm>
            <a:off x="990600" y="3505200"/>
            <a:ext cx="7645400" cy="396875"/>
          </a:xfrm>
          <a:prstGeom prst="rect">
            <a:avLst/>
          </a:prstGeom>
          <a:noFill/>
          <a:ln w="9525">
            <a:noFill/>
            <a:miter lim="800000"/>
            <a:headEnd/>
            <a:tailEnd/>
          </a:ln>
        </p:spPr>
        <p:txBody>
          <a:bodyPr wrap="none">
            <a:prstTxWarp prst="textNoShape">
              <a:avLst/>
            </a:prstTxWarp>
            <a:spAutoFit/>
          </a:bodyPr>
          <a:lstStyle/>
          <a:p>
            <a:r>
              <a:rPr lang="en-US" sz="2000" b="0" i="1">
                <a:solidFill>
                  <a:schemeClr val="tx2"/>
                </a:solidFill>
              </a:rPr>
              <a:t>Dax = </a:t>
            </a:r>
            <a:r>
              <a:rPr lang="en-US" sz="2000" b="0">
                <a:solidFill>
                  <a:schemeClr val="tx2"/>
                </a:solidFill>
              </a:rPr>
              <a:t>that specific toy, teddy bear, stuffed animal, toy, object, …?</a:t>
            </a:r>
            <a:r>
              <a:rPr lang="en-US" sz="2000" b="0" i="1">
                <a:solidFill>
                  <a:schemeClr val="tx2"/>
                </a:solidFill>
              </a:rPr>
              <a:t> </a:t>
            </a:r>
            <a:endParaRPr lang="en-US" sz="2000" b="0">
              <a:solidFill>
                <a:schemeClr val="tx2"/>
              </a:solidFill>
            </a:endParaRPr>
          </a:p>
        </p:txBody>
      </p:sp>
      <p:sp>
        <p:nvSpPr>
          <p:cNvPr id="1192966"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5906"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75907"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1: Children were presented with three examples of a novel word (“blick”, “fep”, or “dax”) during training. (“</a:t>
            </a:r>
            <a:r>
              <a:rPr lang="en-US" sz="2000" b="0">
                <a:solidFill>
                  <a:schemeClr val="bg2"/>
                </a:solidFill>
                <a:ea typeface="Osaka" pitchFamily="-84" charset="-128"/>
                <a:cs typeface="Osaka" pitchFamily="-84" charset="-128"/>
              </a:rPr>
              <a:t>This is a blick/fep/dax</a:t>
            </a:r>
            <a:r>
              <a:rPr lang="en-US" sz="2000" b="0">
                <a:ea typeface="Osaka" pitchFamily="-84" charset="-128"/>
                <a:cs typeface="Osaka" pitchFamily="-84" charset="-128"/>
              </a:rPr>
              <a:t>”)  There were three classes of stimuli: vegetables, vehicles, and animals.</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endParaRPr lang="en-US" sz="2000" b="0">
              <a:ea typeface="Osaka" pitchFamily="-84" charset="-128"/>
              <a:cs typeface="Osaka" pitchFamily="-84" charset="-128"/>
            </a:endParaRPr>
          </a:p>
        </p:txBody>
      </p:sp>
      <p:sp>
        <p:nvSpPr>
          <p:cNvPr id="1275909" name="Text Box 5"/>
          <p:cNvSpPr txBox="1">
            <a:spLocks noChangeArrowheads="1"/>
          </p:cNvSpPr>
          <p:nvPr/>
        </p:nvSpPr>
        <p:spPr bwMode="auto">
          <a:xfrm>
            <a:off x="0" y="3124200"/>
            <a:ext cx="3810000" cy="2436813"/>
          </a:xfrm>
          <a:prstGeom prst="rect">
            <a:avLst/>
          </a:prstGeom>
          <a:noFill/>
          <a:ln w="9525">
            <a:noFill/>
            <a:miter lim="800000"/>
            <a:headEnd/>
            <a:tailEnd/>
          </a:ln>
        </p:spPr>
        <p:txBody>
          <a:bodyPr>
            <a:prstTxWarp prst="textNoShape">
              <a:avLst/>
            </a:prstTxWarp>
            <a:spAutoFit/>
          </a:bodyPr>
          <a:lstStyle/>
          <a:p>
            <a:r>
              <a:rPr lang="en-US" sz="2200" b="0"/>
              <a:t>There were four conditions:</a:t>
            </a:r>
          </a:p>
          <a:p>
            <a:endParaRPr lang="en-US" sz="2200" b="0"/>
          </a:p>
          <a:p>
            <a:r>
              <a:rPr lang="en-US" sz="2200" b="0"/>
              <a:t>The </a:t>
            </a:r>
            <a:r>
              <a:rPr lang="en-US" sz="2200" b="0">
                <a:solidFill>
                  <a:schemeClr val="tx2"/>
                </a:solidFill>
              </a:rPr>
              <a:t>3-superordinate</a:t>
            </a:r>
            <a:r>
              <a:rPr lang="en-US" sz="2200" b="0"/>
              <a:t> example condition presented a superordinate object &amp; label three times.</a:t>
            </a:r>
          </a:p>
          <a:p>
            <a:endParaRPr lang="en-US" sz="2200" b="0"/>
          </a:p>
        </p:txBody>
      </p:sp>
      <p:sp>
        <p:nvSpPr>
          <p:cNvPr id="1275911" name="Rectangle 7"/>
          <p:cNvSpPr>
            <a:spLocks noChangeArrowheads="1"/>
          </p:cNvSpPr>
          <p:nvPr/>
        </p:nvSpPr>
        <p:spPr bwMode="auto">
          <a:xfrm>
            <a:off x="4724400" y="3276600"/>
            <a:ext cx="1954213" cy="3106738"/>
          </a:xfrm>
          <a:prstGeom prst="rect">
            <a:avLst/>
          </a:prstGeom>
          <a:noFill/>
          <a:ln w="9525">
            <a:noFill/>
            <a:miter lim="800000"/>
            <a:headEnd/>
            <a:tailEnd/>
          </a:ln>
        </p:spPr>
        <p:txBody>
          <a:bodyPr wrap="none">
            <a:prstTxWarp prst="textNoShape">
              <a:avLst/>
            </a:prstTxWarp>
            <a:spAutoFit/>
          </a:bodyPr>
          <a:lstStyle/>
          <a:p>
            <a:r>
              <a:rPr lang="en-US" sz="2200" b="0"/>
              <a:t>“This is a fep.”</a:t>
            </a:r>
          </a:p>
          <a:p>
            <a:endParaRPr lang="en-US" sz="2200" b="0"/>
          </a:p>
          <a:p>
            <a:endParaRPr lang="en-US" sz="2200" b="0"/>
          </a:p>
          <a:p>
            <a:endParaRPr lang="en-US" sz="2200" b="0"/>
          </a:p>
          <a:p>
            <a:r>
              <a:rPr lang="en-US" sz="2200" b="0"/>
              <a:t>“This is a fep.”</a:t>
            </a:r>
          </a:p>
          <a:p>
            <a:endParaRPr lang="en-US" sz="2200" b="0"/>
          </a:p>
          <a:p>
            <a:endParaRPr lang="en-US" sz="2200" b="0"/>
          </a:p>
          <a:p>
            <a:endParaRPr lang="en-US" sz="2200" b="0"/>
          </a:p>
          <a:p>
            <a:r>
              <a:rPr lang="en-US" sz="2200" b="0"/>
              <a:t>“This is a fep.”</a:t>
            </a:r>
          </a:p>
        </p:txBody>
      </p:sp>
      <p:pic>
        <p:nvPicPr>
          <p:cNvPr id="1275912" name="Picture 9"/>
          <p:cNvPicPr>
            <a:picLocks noChangeAspect="1"/>
          </p:cNvPicPr>
          <p:nvPr/>
        </p:nvPicPr>
        <p:blipFill>
          <a:blip r:embed="rId2"/>
          <a:srcRect/>
          <a:stretch>
            <a:fillRect/>
          </a:stretch>
        </p:blipFill>
        <p:spPr bwMode="auto">
          <a:xfrm>
            <a:off x="6781800" y="2971800"/>
            <a:ext cx="1104900" cy="1143000"/>
          </a:xfrm>
          <a:prstGeom prst="rect">
            <a:avLst/>
          </a:prstGeom>
          <a:noFill/>
          <a:ln w="9525">
            <a:noFill/>
            <a:miter lim="800000"/>
            <a:headEnd/>
            <a:tailEnd/>
          </a:ln>
        </p:spPr>
      </p:pic>
      <p:pic>
        <p:nvPicPr>
          <p:cNvPr id="1275915" name="Picture 11"/>
          <p:cNvPicPr>
            <a:picLocks noChangeAspect="1" noChangeArrowheads="1"/>
          </p:cNvPicPr>
          <p:nvPr/>
        </p:nvPicPr>
        <p:blipFill>
          <a:blip r:embed="rId3"/>
          <a:srcRect/>
          <a:stretch>
            <a:fillRect/>
          </a:stretch>
        </p:blipFill>
        <p:spPr bwMode="auto">
          <a:xfrm>
            <a:off x="6781800" y="4267200"/>
            <a:ext cx="996950" cy="1219200"/>
          </a:xfrm>
          <a:prstGeom prst="rect">
            <a:avLst/>
          </a:prstGeom>
          <a:noFill/>
          <a:ln w="9525">
            <a:noFill/>
            <a:miter lim="800000"/>
            <a:headEnd/>
            <a:tailEnd/>
          </a:ln>
          <a:effectLst/>
        </p:spPr>
      </p:pic>
      <p:pic>
        <p:nvPicPr>
          <p:cNvPr id="1275916" name="Picture 12"/>
          <p:cNvPicPr>
            <a:picLocks noChangeAspect="1" noChangeArrowheads="1"/>
          </p:cNvPicPr>
          <p:nvPr/>
        </p:nvPicPr>
        <p:blipFill>
          <a:blip r:embed="rId4"/>
          <a:srcRect/>
          <a:stretch>
            <a:fillRect/>
          </a:stretch>
        </p:blipFill>
        <p:spPr bwMode="auto">
          <a:xfrm>
            <a:off x="6781800" y="5638800"/>
            <a:ext cx="1455738" cy="1042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3442" name="Title 1"/>
          <p:cNvSpPr>
            <a:spLocks noGrp="1"/>
          </p:cNvSpPr>
          <p:nvPr>
            <p:ph type="title" idx="4294967295"/>
          </p:nvPr>
        </p:nvSpPr>
        <p:spPr>
          <a:xfrm>
            <a:off x="609600" y="0"/>
            <a:ext cx="7772400" cy="1143000"/>
          </a:xfrm>
        </p:spPr>
        <p:txBody>
          <a:bodyPr/>
          <a:lstStyle/>
          <a:p>
            <a:r>
              <a:rPr lang="en-US" sz="3200"/>
              <a:t>Testing children</a:t>
            </a:r>
          </a:p>
        </p:txBody>
      </p:sp>
      <p:sp>
        <p:nvSpPr>
          <p:cNvPr id="1213443" name="Content Placeholder 2"/>
          <p:cNvSpPr>
            <a:spLocks noGrp="1"/>
          </p:cNvSpPr>
          <p:nvPr>
            <p:ph idx="4294967295"/>
          </p:nvPr>
        </p:nvSpPr>
        <p:spPr>
          <a:xfrm>
            <a:off x="152400" y="1143000"/>
            <a:ext cx="8839200" cy="4114800"/>
          </a:xfrm>
        </p:spPr>
        <p:txBody>
          <a:bodyPr/>
          <a:lstStyle/>
          <a:p>
            <a:pPr>
              <a:buFontTx/>
              <a:buNone/>
            </a:pPr>
            <a:r>
              <a:rPr lang="en-US" sz="2000"/>
              <a:t>Subjects: 3- and 4-year-old children</a:t>
            </a:r>
          </a:p>
          <a:p>
            <a:pPr>
              <a:buFontTx/>
              <a:buNone/>
            </a:pPr>
            <a:endParaRPr lang="en-US" sz="2000"/>
          </a:p>
          <a:p>
            <a:pPr>
              <a:buFontTx/>
              <a:buNone/>
            </a:pPr>
            <a:r>
              <a:rPr lang="en-US" sz="2000"/>
              <a:t>Task, part 2: generalization (asked to help Mr.Frog identify only things that are “blicks”/ “feps”/ “daxes” from a set of new objects)</a:t>
            </a:r>
          </a:p>
        </p:txBody>
      </p:sp>
      <p:pic>
        <p:nvPicPr>
          <p:cNvPr id="1213444" name="Picture 5"/>
          <p:cNvPicPr>
            <a:picLocks noChangeAspect="1"/>
          </p:cNvPicPr>
          <p:nvPr/>
        </p:nvPicPr>
        <p:blipFill>
          <a:blip r:embed="rId2"/>
          <a:srcRect/>
          <a:stretch>
            <a:fillRect/>
          </a:stretch>
        </p:blipFill>
        <p:spPr bwMode="auto">
          <a:xfrm>
            <a:off x="4114800" y="3124200"/>
            <a:ext cx="4718050" cy="3348038"/>
          </a:xfrm>
          <a:prstGeom prst="rect">
            <a:avLst/>
          </a:prstGeom>
          <a:noFill/>
          <a:ln w="9525">
            <a:noFill/>
            <a:miter lim="800000"/>
            <a:headEnd/>
            <a:tailEnd/>
          </a:ln>
        </p:spPr>
      </p:pic>
      <p:sp>
        <p:nvSpPr>
          <p:cNvPr id="1213445" name="Text Box 5"/>
          <p:cNvSpPr txBox="1">
            <a:spLocks noChangeArrowheads="1"/>
          </p:cNvSpPr>
          <p:nvPr/>
        </p:nvSpPr>
        <p:spPr bwMode="auto">
          <a:xfrm>
            <a:off x="0" y="3124200"/>
            <a:ext cx="3810000" cy="2771775"/>
          </a:xfrm>
          <a:prstGeom prst="rect">
            <a:avLst/>
          </a:prstGeom>
          <a:noFill/>
          <a:ln w="9525">
            <a:noFill/>
            <a:miter lim="800000"/>
            <a:headEnd/>
            <a:tailEnd/>
          </a:ln>
        </p:spPr>
        <p:txBody>
          <a:bodyPr>
            <a:prstTxWarp prst="textNoShape">
              <a:avLst/>
            </a:prstTxWarp>
            <a:spAutoFit/>
          </a:bodyPr>
          <a:lstStyle/>
          <a:p>
            <a:r>
              <a:rPr lang="en-US" sz="2200" b="0"/>
              <a:t>There were three kinds of matches available:</a:t>
            </a:r>
          </a:p>
          <a:p>
            <a:endParaRPr lang="en-US" sz="2200" b="0"/>
          </a:p>
          <a:p>
            <a:r>
              <a:rPr lang="en-US" sz="2200" b="0">
                <a:solidFill>
                  <a:schemeClr val="accent2"/>
                </a:solidFill>
              </a:rPr>
              <a:t>Subordinate</a:t>
            </a:r>
            <a:r>
              <a:rPr lang="en-US" sz="2200" b="0"/>
              <a:t> matches (which were the least general, given the examples the children were trained on)</a:t>
            </a:r>
          </a:p>
          <a:p>
            <a:endParaRPr lang="en-US" sz="2200" b="0"/>
          </a:p>
        </p:txBody>
      </p:sp>
      <p:sp>
        <p:nvSpPr>
          <p:cNvPr id="1213446" name="Rectangle 6"/>
          <p:cNvSpPr>
            <a:spLocks noChangeArrowheads="1"/>
          </p:cNvSpPr>
          <p:nvPr/>
        </p:nvSpPr>
        <p:spPr bwMode="auto">
          <a:xfrm>
            <a:off x="5181600" y="3276600"/>
            <a:ext cx="3657600" cy="9144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6930"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76931"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2: generalization (asked to help Mr.Frog identify only things that are “blicks”/ “feps”/ “daxes” from a set of new objects)</a:t>
            </a:r>
          </a:p>
        </p:txBody>
      </p:sp>
      <p:pic>
        <p:nvPicPr>
          <p:cNvPr id="1276932" name="Picture 5"/>
          <p:cNvPicPr>
            <a:picLocks noChangeAspect="1"/>
          </p:cNvPicPr>
          <p:nvPr/>
        </p:nvPicPr>
        <p:blipFill>
          <a:blip r:embed="rId2"/>
          <a:srcRect/>
          <a:stretch>
            <a:fillRect/>
          </a:stretch>
        </p:blipFill>
        <p:spPr bwMode="auto">
          <a:xfrm>
            <a:off x="4114800" y="3124200"/>
            <a:ext cx="4718050" cy="3348038"/>
          </a:xfrm>
          <a:prstGeom prst="rect">
            <a:avLst/>
          </a:prstGeom>
          <a:noFill/>
          <a:ln w="9525">
            <a:noFill/>
            <a:miter lim="800000"/>
            <a:headEnd/>
            <a:tailEnd/>
          </a:ln>
        </p:spPr>
      </p:pic>
      <p:sp>
        <p:nvSpPr>
          <p:cNvPr id="1276933" name="Text Box 5"/>
          <p:cNvSpPr txBox="1">
            <a:spLocks noChangeArrowheads="1"/>
          </p:cNvSpPr>
          <p:nvPr/>
        </p:nvSpPr>
        <p:spPr bwMode="auto">
          <a:xfrm>
            <a:off x="0" y="3124200"/>
            <a:ext cx="3810000" cy="2771775"/>
          </a:xfrm>
          <a:prstGeom prst="rect">
            <a:avLst/>
          </a:prstGeom>
          <a:noFill/>
          <a:ln w="9525">
            <a:noFill/>
            <a:miter lim="800000"/>
            <a:headEnd/>
            <a:tailEnd/>
          </a:ln>
        </p:spPr>
        <p:txBody>
          <a:bodyPr>
            <a:prstTxWarp prst="textNoShape">
              <a:avLst/>
            </a:prstTxWarp>
            <a:spAutoFit/>
          </a:bodyPr>
          <a:lstStyle/>
          <a:p>
            <a:r>
              <a:rPr lang="en-US" sz="2200" b="0"/>
              <a:t>There were three kinds of matches available:</a:t>
            </a:r>
          </a:p>
          <a:p>
            <a:endParaRPr lang="en-US" sz="2200" b="0"/>
          </a:p>
          <a:p>
            <a:r>
              <a:rPr lang="en-US" sz="2200" b="0">
                <a:solidFill>
                  <a:schemeClr val="bg2"/>
                </a:solidFill>
              </a:rPr>
              <a:t>Basic-level</a:t>
            </a:r>
            <a:r>
              <a:rPr lang="en-US" sz="2200" b="0"/>
              <a:t> matches (which were more general, given the examples the children were trained on)</a:t>
            </a:r>
          </a:p>
          <a:p>
            <a:endParaRPr lang="en-US" sz="2200" b="0"/>
          </a:p>
        </p:txBody>
      </p:sp>
      <p:sp>
        <p:nvSpPr>
          <p:cNvPr id="1276934" name="Rectangle 6"/>
          <p:cNvSpPr>
            <a:spLocks noChangeArrowheads="1"/>
          </p:cNvSpPr>
          <p:nvPr/>
        </p:nvSpPr>
        <p:spPr bwMode="auto">
          <a:xfrm>
            <a:off x="5181600" y="4114800"/>
            <a:ext cx="3657600" cy="9144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7954"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Testing children</a:t>
            </a:r>
          </a:p>
        </p:txBody>
      </p:sp>
      <p:sp>
        <p:nvSpPr>
          <p:cNvPr id="1277955" name="Content Placeholder 2"/>
          <p:cNvSpPr>
            <a:spLocks/>
          </p:cNvSpPr>
          <p:nvPr/>
        </p:nvSpPr>
        <p:spPr bwMode="auto">
          <a:xfrm>
            <a:off x="152400" y="1143000"/>
            <a:ext cx="8839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Subjects: 3- and 4-year-old children</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Task, part 2: generalization (asked to help Mr.Frog identify only things that are “blicks”/ “feps”/ “daxes” from a set of new objects)</a:t>
            </a:r>
          </a:p>
        </p:txBody>
      </p:sp>
      <p:pic>
        <p:nvPicPr>
          <p:cNvPr id="1277956" name="Picture 5"/>
          <p:cNvPicPr>
            <a:picLocks noChangeAspect="1"/>
          </p:cNvPicPr>
          <p:nvPr/>
        </p:nvPicPr>
        <p:blipFill>
          <a:blip r:embed="rId2"/>
          <a:srcRect/>
          <a:stretch>
            <a:fillRect/>
          </a:stretch>
        </p:blipFill>
        <p:spPr bwMode="auto">
          <a:xfrm>
            <a:off x="4114800" y="3124200"/>
            <a:ext cx="4718050" cy="3348038"/>
          </a:xfrm>
          <a:prstGeom prst="rect">
            <a:avLst/>
          </a:prstGeom>
          <a:noFill/>
          <a:ln w="9525">
            <a:noFill/>
            <a:miter lim="800000"/>
            <a:headEnd/>
            <a:tailEnd/>
          </a:ln>
        </p:spPr>
      </p:pic>
      <p:sp>
        <p:nvSpPr>
          <p:cNvPr id="1277957" name="Text Box 5"/>
          <p:cNvSpPr txBox="1">
            <a:spLocks noChangeArrowheads="1"/>
          </p:cNvSpPr>
          <p:nvPr/>
        </p:nvSpPr>
        <p:spPr bwMode="auto">
          <a:xfrm>
            <a:off x="0" y="3124200"/>
            <a:ext cx="3810000" cy="2771775"/>
          </a:xfrm>
          <a:prstGeom prst="rect">
            <a:avLst/>
          </a:prstGeom>
          <a:noFill/>
          <a:ln w="9525">
            <a:noFill/>
            <a:miter lim="800000"/>
            <a:headEnd/>
            <a:tailEnd/>
          </a:ln>
        </p:spPr>
        <p:txBody>
          <a:bodyPr>
            <a:prstTxWarp prst="textNoShape">
              <a:avLst/>
            </a:prstTxWarp>
            <a:spAutoFit/>
          </a:bodyPr>
          <a:lstStyle/>
          <a:p>
            <a:r>
              <a:rPr lang="en-US" sz="2200" b="0"/>
              <a:t>There were three kinds of matches available:</a:t>
            </a:r>
          </a:p>
          <a:p>
            <a:endParaRPr lang="en-US" sz="2200" b="0"/>
          </a:p>
          <a:p>
            <a:r>
              <a:rPr lang="en-US" sz="2200" b="0">
                <a:solidFill>
                  <a:schemeClr val="tx2"/>
                </a:solidFill>
              </a:rPr>
              <a:t>Superordinate-level</a:t>
            </a:r>
            <a:r>
              <a:rPr lang="en-US" sz="2200" b="0"/>
              <a:t> matches (which were the most general, given the examples the children were trained on)</a:t>
            </a:r>
          </a:p>
          <a:p>
            <a:endParaRPr lang="en-US" sz="2200" b="0"/>
          </a:p>
        </p:txBody>
      </p:sp>
      <p:sp>
        <p:nvSpPr>
          <p:cNvPr id="1277958" name="Rectangle 6"/>
          <p:cNvSpPr>
            <a:spLocks noChangeArrowheads="1"/>
          </p:cNvSpPr>
          <p:nvPr/>
        </p:nvSpPr>
        <p:spPr bwMode="auto">
          <a:xfrm>
            <a:off x="5181600" y="5029200"/>
            <a:ext cx="3657600" cy="1371600"/>
          </a:xfrm>
          <a:prstGeom prst="rect">
            <a:avLst/>
          </a:prstGeom>
          <a:noFill/>
          <a:ln w="31750">
            <a:solidFill>
              <a:schemeClr val="folHlink"/>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7538" name="Title 1"/>
          <p:cNvSpPr>
            <a:spLocks noGrp="1"/>
          </p:cNvSpPr>
          <p:nvPr>
            <p:ph type="title" idx="4294967295"/>
          </p:nvPr>
        </p:nvSpPr>
        <p:spPr>
          <a:xfrm>
            <a:off x="609600" y="0"/>
            <a:ext cx="7772400" cy="1143000"/>
          </a:xfrm>
        </p:spPr>
        <p:txBody>
          <a:bodyPr/>
          <a:lstStyle/>
          <a:p>
            <a:r>
              <a:rPr lang="en-US" sz="3200"/>
              <a:t>Children’s generalizations</a:t>
            </a:r>
          </a:p>
        </p:txBody>
      </p:sp>
      <p:sp>
        <p:nvSpPr>
          <p:cNvPr id="1217539" name="Content Placeholder 2"/>
          <p:cNvSpPr>
            <a:spLocks noGrp="1"/>
          </p:cNvSpPr>
          <p:nvPr>
            <p:ph idx="4294967295"/>
          </p:nvPr>
        </p:nvSpPr>
        <p:spPr>
          <a:xfrm>
            <a:off x="152400" y="2971800"/>
            <a:ext cx="3886200" cy="2286000"/>
          </a:xfrm>
        </p:spPr>
        <p:txBody>
          <a:bodyPr/>
          <a:lstStyle/>
          <a:p>
            <a:pPr>
              <a:buFontTx/>
              <a:buNone/>
            </a:pPr>
            <a:r>
              <a:rPr lang="en-US" sz="2000"/>
              <a:t>	When children heard </a:t>
            </a:r>
            <a:r>
              <a:rPr lang="en-US" sz="2000">
                <a:solidFill>
                  <a:schemeClr val="accent2"/>
                </a:solidFill>
              </a:rPr>
              <a:t>a single example three times</a:t>
            </a:r>
            <a:r>
              <a:rPr lang="en-US" sz="2000"/>
              <a:t>, they readily generalized to the </a:t>
            </a:r>
            <a:r>
              <a:rPr lang="en-US" sz="2000">
                <a:solidFill>
                  <a:schemeClr val="accent2"/>
                </a:solidFill>
              </a:rPr>
              <a:t>subordinate class</a:t>
            </a:r>
            <a:r>
              <a:rPr lang="en-US" sz="2000"/>
              <a:t>, but were less likely to generalize to the basic-level, and even less likely to generalize to the superordinate level.  This shows that young children are </a:t>
            </a:r>
            <a:r>
              <a:rPr lang="en-US" sz="2000">
                <a:solidFill>
                  <a:schemeClr val="accent2"/>
                </a:solidFill>
              </a:rPr>
              <a:t>fairly conservative</a:t>
            </a:r>
            <a:r>
              <a:rPr lang="en-US" sz="2000"/>
              <a:t> in their generalization behavior.  </a:t>
            </a:r>
          </a:p>
          <a:p>
            <a:pPr>
              <a:buFontTx/>
              <a:buNone/>
            </a:pPr>
            <a:endParaRPr lang="en-US" sz="2000"/>
          </a:p>
        </p:txBody>
      </p:sp>
      <p:pic>
        <p:nvPicPr>
          <p:cNvPr id="1217540" name="Picture 6"/>
          <p:cNvPicPr>
            <a:picLocks noChangeAspect="1"/>
          </p:cNvPicPr>
          <p:nvPr/>
        </p:nvPicPr>
        <p:blipFill>
          <a:blip r:embed="rId2"/>
          <a:srcRect/>
          <a:stretch>
            <a:fillRect/>
          </a:stretch>
        </p:blipFill>
        <p:spPr bwMode="auto">
          <a:xfrm>
            <a:off x="2362200" y="990600"/>
            <a:ext cx="4241800" cy="1914525"/>
          </a:xfrm>
          <a:prstGeom prst="rect">
            <a:avLst/>
          </a:prstGeom>
          <a:noFill/>
          <a:ln w="9525">
            <a:noFill/>
            <a:miter lim="800000"/>
            <a:headEnd/>
            <a:tailEnd/>
          </a:ln>
        </p:spPr>
      </p:pic>
      <p:pic>
        <p:nvPicPr>
          <p:cNvPr id="1217542" name="Picture 9"/>
          <p:cNvPicPr>
            <a:picLocks noChangeAspect="1"/>
          </p:cNvPicPr>
          <p:nvPr/>
        </p:nvPicPr>
        <p:blipFill>
          <a:blip r:embed="rId3"/>
          <a:srcRect/>
          <a:stretch>
            <a:fillRect/>
          </a:stretch>
        </p:blipFill>
        <p:spPr bwMode="auto">
          <a:xfrm>
            <a:off x="6781800" y="4191000"/>
            <a:ext cx="1104900" cy="1143000"/>
          </a:xfrm>
          <a:prstGeom prst="rect">
            <a:avLst/>
          </a:prstGeom>
          <a:noFill/>
          <a:ln w="9525">
            <a:noFill/>
            <a:miter lim="800000"/>
            <a:headEnd/>
            <a:tailEnd/>
          </a:ln>
        </p:spPr>
      </p:pic>
      <p:sp>
        <p:nvSpPr>
          <p:cNvPr id="1217543" name="Rectangle 7"/>
          <p:cNvSpPr>
            <a:spLocks noChangeArrowheads="1"/>
          </p:cNvSpPr>
          <p:nvPr/>
        </p:nvSpPr>
        <p:spPr bwMode="auto">
          <a:xfrm>
            <a:off x="4724400" y="3276600"/>
            <a:ext cx="1954213" cy="3106738"/>
          </a:xfrm>
          <a:prstGeom prst="rect">
            <a:avLst/>
          </a:prstGeom>
          <a:noFill/>
          <a:ln w="9525">
            <a:noFill/>
            <a:miter lim="800000"/>
            <a:headEnd/>
            <a:tailEnd/>
          </a:ln>
        </p:spPr>
        <p:txBody>
          <a:bodyPr wrap="none">
            <a:prstTxWarp prst="textNoShape">
              <a:avLst/>
            </a:prstTxWarp>
            <a:spAutoFit/>
          </a:bodyPr>
          <a:lstStyle/>
          <a:p>
            <a:r>
              <a:rPr lang="en-US" sz="2200" b="0"/>
              <a:t>“This is a fep.”</a:t>
            </a:r>
          </a:p>
          <a:p>
            <a:endParaRPr lang="en-US" sz="2200" b="0"/>
          </a:p>
          <a:p>
            <a:endParaRPr lang="en-US" sz="2200" b="0"/>
          </a:p>
          <a:p>
            <a:endParaRPr lang="en-US" sz="2200" b="0"/>
          </a:p>
          <a:p>
            <a:r>
              <a:rPr lang="en-US" sz="2200" b="0"/>
              <a:t>“This is a fep.”</a:t>
            </a:r>
          </a:p>
          <a:p>
            <a:endParaRPr lang="en-US" sz="2200" b="0"/>
          </a:p>
          <a:p>
            <a:endParaRPr lang="en-US" sz="2200" b="0"/>
          </a:p>
          <a:p>
            <a:endParaRPr lang="en-US" sz="2200" b="0"/>
          </a:p>
          <a:p>
            <a:r>
              <a:rPr lang="en-US" sz="2200" b="0"/>
              <a:t>“This is a fep.”</a:t>
            </a:r>
          </a:p>
        </p:txBody>
      </p:sp>
      <p:pic>
        <p:nvPicPr>
          <p:cNvPr id="1217544" name="Picture 9"/>
          <p:cNvPicPr>
            <a:picLocks noChangeAspect="1"/>
          </p:cNvPicPr>
          <p:nvPr/>
        </p:nvPicPr>
        <p:blipFill>
          <a:blip r:embed="rId3"/>
          <a:srcRect/>
          <a:stretch>
            <a:fillRect/>
          </a:stretch>
        </p:blipFill>
        <p:spPr bwMode="auto">
          <a:xfrm>
            <a:off x="6781800" y="2971800"/>
            <a:ext cx="1104900" cy="1143000"/>
          </a:xfrm>
          <a:prstGeom prst="rect">
            <a:avLst/>
          </a:prstGeom>
          <a:noFill/>
          <a:ln w="9525">
            <a:noFill/>
            <a:miter lim="800000"/>
            <a:headEnd/>
            <a:tailEnd/>
          </a:ln>
        </p:spPr>
      </p:pic>
      <p:pic>
        <p:nvPicPr>
          <p:cNvPr id="1217545" name="Picture 9"/>
          <p:cNvPicPr>
            <a:picLocks noChangeAspect="1"/>
          </p:cNvPicPr>
          <p:nvPr/>
        </p:nvPicPr>
        <p:blipFill>
          <a:blip r:embed="rId3"/>
          <a:srcRect/>
          <a:stretch>
            <a:fillRect/>
          </a:stretch>
        </p:blipFill>
        <p:spPr bwMode="auto">
          <a:xfrm>
            <a:off x="6781800" y="5486400"/>
            <a:ext cx="1104900" cy="1143000"/>
          </a:xfrm>
          <a:prstGeom prst="rect">
            <a:avLst/>
          </a:prstGeom>
          <a:noFill/>
          <a:ln w="9525">
            <a:noFill/>
            <a:miter lim="800000"/>
            <a:headEnd/>
            <a:tailEnd/>
          </a:ln>
        </p:spPr>
      </p:pic>
      <p:sp>
        <p:nvSpPr>
          <p:cNvPr id="1217546" name="Rectangle 10"/>
          <p:cNvSpPr>
            <a:spLocks noChangeArrowheads="1"/>
          </p:cNvSpPr>
          <p:nvPr/>
        </p:nvSpPr>
        <p:spPr bwMode="auto">
          <a:xfrm>
            <a:off x="3124200" y="990600"/>
            <a:ext cx="2362200" cy="381000"/>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endParaRPr lang="en-US"/>
          </a:p>
        </p:txBody>
      </p:sp>
      <p:sp>
        <p:nvSpPr>
          <p:cNvPr id="1217547" name="AutoShape 11"/>
          <p:cNvSpPr>
            <a:spLocks noChangeArrowheads="1"/>
          </p:cNvSpPr>
          <p:nvPr/>
        </p:nvSpPr>
        <p:spPr bwMode="auto">
          <a:xfrm>
            <a:off x="2667000" y="1295400"/>
            <a:ext cx="762000" cy="1371600"/>
          </a:xfrm>
          <a:prstGeom prst="roundRect">
            <a:avLst>
              <a:gd name="adj" fmla="val 16667"/>
            </a:avLst>
          </a:prstGeom>
          <a:noFill/>
          <a:ln w="34925">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8978"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Children’s generalizations</a:t>
            </a:r>
          </a:p>
        </p:txBody>
      </p:sp>
      <p:sp>
        <p:nvSpPr>
          <p:cNvPr id="1278979" name="Content Placeholder 2"/>
          <p:cNvSpPr>
            <a:spLocks/>
          </p:cNvSpPr>
          <p:nvPr/>
        </p:nvSpPr>
        <p:spPr bwMode="auto">
          <a:xfrm>
            <a:off x="152400" y="2971800"/>
            <a:ext cx="3886200" cy="3505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	When children had only subordinate examples as input, they readily generalized to the </a:t>
            </a:r>
            <a:r>
              <a:rPr lang="en-US" sz="2000" b="0">
                <a:solidFill>
                  <a:schemeClr val="accent2"/>
                </a:solidFill>
                <a:ea typeface="Osaka" pitchFamily="-84" charset="-128"/>
                <a:cs typeface="Osaka" pitchFamily="-84" charset="-128"/>
              </a:rPr>
              <a:t>subordinate class</a:t>
            </a:r>
            <a:r>
              <a:rPr lang="en-US" sz="2000" b="0">
                <a:ea typeface="Osaka" pitchFamily="-84" charset="-128"/>
                <a:cs typeface="Osaka" pitchFamily="-84" charset="-128"/>
              </a:rPr>
              <a:t>, but almost never generalized beyond that.  They were </a:t>
            </a:r>
            <a:r>
              <a:rPr lang="en-US" sz="2000" b="0">
                <a:solidFill>
                  <a:schemeClr val="accent1"/>
                </a:solidFill>
                <a:ea typeface="Osaka" pitchFamily="-84" charset="-128"/>
                <a:cs typeface="Osaka" pitchFamily="-84" charset="-128"/>
              </a:rPr>
              <a:t>sensitive to the suspicious coincidence</a:t>
            </a:r>
            <a:r>
              <a:rPr lang="en-US" sz="2000" b="0">
                <a:ea typeface="Osaka" pitchFamily="-84" charset="-128"/>
                <a:cs typeface="Osaka" pitchFamily="-84" charset="-128"/>
              </a:rPr>
              <a:t>, and chose the least-general hypothesis compatible with the data.</a:t>
            </a:r>
          </a:p>
          <a:p>
            <a:pPr marL="342900" indent="-342900" eaLnBrk="1" hangingPunct="1">
              <a:spcBef>
                <a:spcPct val="20000"/>
              </a:spcBef>
            </a:pPr>
            <a:endParaRPr lang="en-US" sz="2000" b="0">
              <a:ea typeface="Osaka" pitchFamily="-84" charset="-128"/>
              <a:cs typeface="Osaka" pitchFamily="-84" charset="-128"/>
            </a:endParaRPr>
          </a:p>
        </p:txBody>
      </p:sp>
      <p:pic>
        <p:nvPicPr>
          <p:cNvPr id="1278980" name="Picture 6"/>
          <p:cNvPicPr>
            <a:picLocks noChangeAspect="1"/>
          </p:cNvPicPr>
          <p:nvPr/>
        </p:nvPicPr>
        <p:blipFill>
          <a:blip r:embed="rId2"/>
          <a:srcRect/>
          <a:stretch>
            <a:fillRect/>
          </a:stretch>
        </p:blipFill>
        <p:spPr bwMode="auto">
          <a:xfrm>
            <a:off x="2362200" y="990600"/>
            <a:ext cx="4241800" cy="1914525"/>
          </a:xfrm>
          <a:prstGeom prst="rect">
            <a:avLst/>
          </a:prstGeom>
          <a:noFill/>
          <a:ln w="9525">
            <a:noFill/>
            <a:miter lim="800000"/>
            <a:headEnd/>
            <a:tailEnd/>
          </a:ln>
        </p:spPr>
      </p:pic>
      <p:sp>
        <p:nvSpPr>
          <p:cNvPr id="1278985" name="Rectangle 9"/>
          <p:cNvSpPr>
            <a:spLocks noChangeArrowheads="1"/>
          </p:cNvSpPr>
          <p:nvPr/>
        </p:nvSpPr>
        <p:spPr bwMode="auto">
          <a:xfrm>
            <a:off x="3124200" y="990600"/>
            <a:ext cx="2362200" cy="381000"/>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endParaRPr lang="en-US"/>
          </a:p>
        </p:txBody>
      </p:sp>
      <p:sp>
        <p:nvSpPr>
          <p:cNvPr id="1278986" name="AutoShape 10"/>
          <p:cNvSpPr>
            <a:spLocks noChangeArrowheads="1"/>
          </p:cNvSpPr>
          <p:nvPr/>
        </p:nvSpPr>
        <p:spPr bwMode="auto">
          <a:xfrm>
            <a:off x="3352800" y="1295400"/>
            <a:ext cx="762000" cy="1371600"/>
          </a:xfrm>
          <a:prstGeom prst="roundRect">
            <a:avLst>
              <a:gd name="adj" fmla="val 16667"/>
            </a:avLst>
          </a:prstGeom>
          <a:noFill/>
          <a:ln w="34925">
            <a:solidFill>
              <a:schemeClr val="folHlink"/>
            </a:solidFill>
            <a:round/>
            <a:headEnd/>
            <a:tailEnd/>
          </a:ln>
        </p:spPr>
        <p:txBody>
          <a:bodyPr wrap="none" anchor="ctr">
            <a:prstTxWarp prst="textNoShape">
              <a:avLst/>
            </a:prstTxWarp>
          </a:bodyPr>
          <a:lstStyle/>
          <a:p>
            <a:endParaRPr lang="en-US"/>
          </a:p>
        </p:txBody>
      </p:sp>
      <p:pic>
        <p:nvPicPr>
          <p:cNvPr id="1278987" name="Picture 15"/>
          <p:cNvPicPr>
            <a:picLocks noChangeAspect="1"/>
          </p:cNvPicPr>
          <p:nvPr/>
        </p:nvPicPr>
        <p:blipFill>
          <a:blip r:embed="rId3"/>
          <a:srcRect/>
          <a:stretch>
            <a:fillRect/>
          </a:stretch>
        </p:blipFill>
        <p:spPr bwMode="auto">
          <a:xfrm>
            <a:off x="6705600" y="5791200"/>
            <a:ext cx="1244600" cy="828675"/>
          </a:xfrm>
          <a:prstGeom prst="rect">
            <a:avLst/>
          </a:prstGeom>
          <a:noFill/>
          <a:ln w="9525">
            <a:noFill/>
            <a:miter lim="800000"/>
            <a:headEnd/>
            <a:tailEnd/>
          </a:ln>
        </p:spPr>
      </p:pic>
      <p:pic>
        <p:nvPicPr>
          <p:cNvPr id="1278988" name="Picture 16"/>
          <p:cNvPicPr>
            <a:picLocks noChangeAspect="1"/>
          </p:cNvPicPr>
          <p:nvPr/>
        </p:nvPicPr>
        <p:blipFill>
          <a:blip r:embed="rId4"/>
          <a:srcRect/>
          <a:stretch>
            <a:fillRect/>
          </a:stretch>
        </p:blipFill>
        <p:spPr bwMode="auto">
          <a:xfrm>
            <a:off x="6781800" y="4267200"/>
            <a:ext cx="971550" cy="1295400"/>
          </a:xfrm>
          <a:prstGeom prst="rect">
            <a:avLst/>
          </a:prstGeom>
          <a:noFill/>
          <a:ln w="9525">
            <a:noFill/>
            <a:miter lim="800000"/>
            <a:headEnd/>
            <a:tailEnd/>
          </a:ln>
        </p:spPr>
      </p:pic>
      <p:sp>
        <p:nvSpPr>
          <p:cNvPr id="1278989" name="Rectangle 13"/>
          <p:cNvSpPr>
            <a:spLocks noChangeArrowheads="1"/>
          </p:cNvSpPr>
          <p:nvPr/>
        </p:nvSpPr>
        <p:spPr bwMode="auto">
          <a:xfrm>
            <a:off x="4724400" y="3276600"/>
            <a:ext cx="1954213" cy="3106738"/>
          </a:xfrm>
          <a:prstGeom prst="rect">
            <a:avLst/>
          </a:prstGeom>
          <a:noFill/>
          <a:ln w="9525">
            <a:noFill/>
            <a:miter lim="800000"/>
            <a:headEnd/>
            <a:tailEnd/>
          </a:ln>
        </p:spPr>
        <p:txBody>
          <a:bodyPr wrap="none">
            <a:prstTxWarp prst="textNoShape">
              <a:avLst/>
            </a:prstTxWarp>
            <a:spAutoFit/>
          </a:bodyPr>
          <a:lstStyle/>
          <a:p>
            <a:r>
              <a:rPr lang="en-US" sz="2200" b="0"/>
              <a:t>“This is a fep.”</a:t>
            </a:r>
          </a:p>
          <a:p>
            <a:endParaRPr lang="en-US" sz="2200" b="0"/>
          </a:p>
          <a:p>
            <a:endParaRPr lang="en-US" sz="2200" b="0"/>
          </a:p>
          <a:p>
            <a:endParaRPr lang="en-US" sz="2200" b="0"/>
          </a:p>
          <a:p>
            <a:r>
              <a:rPr lang="en-US" sz="2200" b="0"/>
              <a:t>“This is a fep.”</a:t>
            </a:r>
          </a:p>
          <a:p>
            <a:endParaRPr lang="en-US" sz="2200" b="0"/>
          </a:p>
          <a:p>
            <a:endParaRPr lang="en-US" sz="2200" b="0"/>
          </a:p>
          <a:p>
            <a:endParaRPr lang="en-US" sz="2200" b="0"/>
          </a:p>
          <a:p>
            <a:r>
              <a:rPr lang="en-US" sz="2200" b="0"/>
              <a:t>“This is a fep.”</a:t>
            </a:r>
          </a:p>
        </p:txBody>
      </p:sp>
      <p:pic>
        <p:nvPicPr>
          <p:cNvPr id="1278990" name="Picture 9"/>
          <p:cNvPicPr>
            <a:picLocks noChangeAspect="1"/>
          </p:cNvPicPr>
          <p:nvPr/>
        </p:nvPicPr>
        <p:blipFill>
          <a:blip r:embed="rId5"/>
          <a:srcRect/>
          <a:stretch>
            <a:fillRect/>
          </a:stretch>
        </p:blipFill>
        <p:spPr bwMode="auto">
          <a:xfrm>
            <a:off x="6781800" y="2971800"/>
            <a:ext cx="11049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02"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Children’s generalizations</a:t>
            </a:r>
          </a:p>
        </p:txBody>
      </p:sp>
      <p:sp>
        <p:nvSpPr>
          <p:cNvPr id="1280003" name="Content Placeholder 2"/>
          <p:cNvSpPr>
            <a:spLocks/>
          </p:cNvSpPr>
          <p:nvPr/>
        </p:nvSpPr>
        <p:spPr bwMode="auto">
          <a:xfrm>
            <a:off x="152400" y="2971800"/>
            <a:ext cx="3886200" cy="3505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	When children had basic-level examples as input, they readily generalized to the </a:t>
            </a:r>
            <a:r>
              <a:rPr lang="en-US" sz="2000" b="0">
                <a:solidFill>
                  <a:schemeClr val="accent2"/>
                </a:solidFill>
                <a:ea typeface="Osaka" pitchFamily="-84" charset="-128"/>
                <a:cs typeface="Osaka" pitchFamily="-84" charset="-128"/>
              </a:rPr>
              <a:t>subordinate class</a:t>
            </a:r>
            <a:r>
              <a:rPr lang="en-US" sz="2000" b="0">
                <a:ea typeface="Osaka" pitchFamily="-84" charset="-128"/>
                <a:cs typeface="Osaka" pitchFamily="-84" charset="-128"/>
              </a:rPr>
              <a:t> and the </a:t>
            </a:r>
            <a:r>
              <a:rPr lang="en-US" sz="2000" b="0">
                <a:solidFill>
                  <a:schemeClr val="bg2"/>
                </a:solidFill>
                <a:ea typeface="Osaka" pitchFamily="-84" charset="-128"/>
                <a:cs typeface="Osaka" pitchFamily="-84" charset="-128"/>
              </a:rPr>
              <a:t>basic-level</a:t>
            </a:r>
            <a:r>
              <a:rPr lang="en-US" sz="2000" b="0">
                <a:ea typeface="Osaka" pitchFamily="-84" charset="-128"/>
                <a:cs typeface="Osaka" pitchFamily="-84" charset="-128"/>
              </a:rPr>
              <a:t> class, but almost never generalized beyond that.  They were again </a:t>
            </a:r>
            <a:r>
              <a:rPr lang="en-US" sz="2000" b="0">
                <a:solidFill>
                  <a:schemeClr val="accent1"/>
                </a:solidFill>
                <a:ea typeface="Osaka" pitchFamily="-84" charset="-128"/>
                <a:cs typeface="Osaka" pitchFamily="-84" charset="-128"/>
              </a:rPr>
              <a:t>sensitive to the suspicious coincidence</a:t>
            </a:r>
            <a:r>
              <a:rPr lang="en-US" sz="2000" b="0">
                <a:ea typeface="Osaka" pitchFamily="-84" charset="-128"/>
                <a:cs typeface="Osaka" pitchFamily="-84" charset="-128"/>
              </a:rPr>
              <a:t>, and chose the least-general hypothesis compatible with the data.</a:t>
            </a:r>
          </a:p>
          <a:p>
            <a:pPr marL="342900" indent="-342900" eaLnBrk="1" hangingPunct="1">
              <a:spcBef>
                <a:spcPct val="20000"/>
              </a:spcBef>
            </a:pPr>
            <a:endParaRPr lang="en-US" sz="2000" b="0">
              <a:ea typeface="Osaka" pitchFamily="-84" charset="-128"/>
              <a:cs typeface="Osaka" pitchFamily="-84" charset="-128"/>
            </a:endParaRPr>
          </a:p>
        </p:txBody>
      </p:sp>
      <p:pic>
        <p:nvPicPr>
          <p:cNvPr id="1280004" name="Picture 6"/>
          <p:cNvPicPr>
            <a:picLocks noChangeAspect="1"/>
          </p:cNvPicPr>
          <p:nvPr/>
        </p:nvPicPr>
        <p:blipFill>
          <a:blip r:embed="rId2"/>
          <a:srcRect/>
          <a:stretch>
            <a:fillRect/>
          </a:stretch>
        </p:blipFill>
        <p:spPr bwMode="auto">
          <a:xfrm>
            <a:off x="2362200" y="990600"/>
            <a:ext cx="4241800" cy="1914525"/>
          </a:xfrm>
          <a:prstGeom prst="rect">
            <a:avLst/>
          </a:prstGeom>
          <a:noFill/>
          <a:ln w="9525">
            <a:noFill/>
            <a:miter lim="800000"/>
            <a:headEnd/>
            <a:tailEnd/>
          </a:ln>
        </p:spPr>
      </p:pic>
      <p:sp>
        <p:nvSpPr>
          <p:cNvPr id="1280005" name="Rectangle 5"/>
          <p:cNvSpPr>
            <a:spLocks noChangeArrowheads="1"/>
          </p:cNvSpPr>
          <p:nvPr/>
        </p:nvSpPr>
        <p:spPr bwMode="auto">
          <a:xfrm>
            <a:off x="3124200" y="990600"/>
            <a:ext cx="2362200" cy="381000"/>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endParaRPr lang="en-US"/>
          </a:p>
        </p:txBody>
      </p:sp>
      <p:sp>
        <p:nvSpPr>
          <p:cNvPr id="1280006" name="AutoShape 6"/>
          <p:cNvSpPr>
            <a:spLocks noChangeArrowheads="1"/>
          </p:cNvSpPr>
          <p:nvPr/>
        </p:nvSpPr>
        <p:spPr bwMode="auto">
          <a:xfrm>
            <a:off x="4038600" y="1295400"/>
            <a:ext cx="762000" cy="1371600"/>
          </a:xfrm>
          <a:prstGeom prst="roundRect">
            <a:avLst>
              <a:gd name="adj" fmla="val 16667"/>
            </a:avLst>
          </a:prstGeom>
          <a:noFill/>
          <a:ln w="34925">
            <a:solidFill>
              <a:schemeClr val="folHlink"/>
            </a:solidFill>
            <a:round/>
            <a:headEnd/>
            <a:tailEnd/>
          </a:ln>
        </p:spPr>
        <p:txBody>
          <a:bodyPr wrap="none" anchor="ctr">
            <a:prstTxWarp prst="textNoShape">
              <a:avLst/>
            </a:prstTxWarp>
          </a:bodyPr>
          <a:lstStyle/>
          <a:p>
            <a:endParaRPr lang="en-US"/>
          </a:p>
        </p:txBody>
      </p:sp>
      <p:sp>
        <p:nvSpPr>
          <p:cNvPr id="1280011" name="Rectangle 11"/>
          <p:cNvSpPr>
            <a:spLocks noChangeArrowheads="1"/>
          </p:cNvSpPr>
          <p:nvPr/>
        </p:nvSpPr>
        <p:spPr bwMode="auto">
          <a:xfrm>
            <a:off x="4724400" y="3276600"/>
            <a:ext cx="1954213" cy="3106738"/>
          </a:xfrm>
          <a:prstGeom prst="rect">
            <a:avLst/>
          </a:prstGeom>
          <a:noFill/>
          <a:ln w="9525">
            <a:noFill/>
            <a:miter lim="800000"/>
            <a:headEnd/>
            <a:tailEnd/>
          </a:ln>
        </p:spPr>
        <p:txBody>
          <a:bodyPr wrap="none">
            <a:prstTxWarp prst="textNoShape">
              <a:avLst/>
            </a:prstTxWarp>
            <a:spAutoFit/>
          </a:bodyPr>
          <a:lstStyle/>
          <a:p>
            <a:r>
              <a:rPr lang="en-US" sz="2200" b="0"/>
              <a:t>“This is a fep.”</a:t>
            </a:r>
          </a:p>
          <a:p>
            <a:endParaRPr lang="en-US" sz="2200" b="0"/>
          </a:p>
          <a:p>
            <a:endParaRPr lang="en-US" sz="2200" b="0"/>
          </a:p>
          <a:p>
            <a:endParaRPr lang="en-US" sz="2200" b="0"/>
          </a:p>
          <a:p>
            <a:r>
              <a:rPr lang="en-US" sz="2200" b="0"/>
              <a:t>“This is a fep.”</a:t>
            </a:r>
          </a:p>
          <a:p>
            <a:endParaRPr lang="en-US" sz="2200" b="0"/>
          </a:p>
          <a:p>
            <a:endParaRPr lang="en-US" sz="2200" b="0"/>
          </a:p>
          <a:p>
            <a:endParaRPr lang="en-US" sz="2200" b="0"/>
          </a:p>
          <a:p>
            <a:r>
              <a:rPr lang="en-US" sz="2200" b="0"/>
              <a:t>“This is a fep.”</a:t>
            </a:r>
          </a:p>
        </p:txBody>
      </p:sp>
      <p:pic>
        <p:nvPicPr>
          <p:cNvPr id="1280012" name="Picture 9"/>
          <p:cNvPicPr>
            <a:picLocks noChangeAspect="1"/>
          </p:cNvPicPr>
          <p:nvPr/>
        </p:nvPicPr>
        <p:blipFill>
          <a:blip r:embed="rId3"/>
          <a:srcRect/>
          <a:stretch>
            <a:fillRect/>
          </a:stretch>
        </p:blipFill>
        <p:spPr bwMode="auto">
          <a:xfrm>
            <a:off x="6781800" y="2971800"/>
            <a:ext cx="1104900" cy="1143000"/>
          </a:xfrm>
          <a:prstGeom prst="rect">
            <a:avLst/>
          </a:prstGeom>
          <a:noFill/>
          <a:ln w="9525">
            <a:noFill/>
            <a:miter lim="800000"/>
            <a:headEnd/>
            <a:tailEnd/>
          </a:ln>
        </p:spPr>
      </p:pic>
      <p:pic>
        <p:nvPicPr>
          <p:cNvPr id="1280013" name="Picture 14"/>
          <p:cNvPicPr>
            <a:picLocks noChangeAspect="1"/>
          </p:cNvPicPr>
          <p:nvPr/>
        </p:nvPicPr>
        <p:blipFill>
          <a:blip r:embed="rId4"/>
          <a:srcRect/>
          <a:stretch>
            <a:fillRect/>
          </a:stretch>
        </p:blipFill>
        <p:spPr bwMode="auto">
          <a:xfrm>
            <a:off x="6934200" y="5562600"/>
            <a:ext cx="895350" cy="990600"/>
          </a:xfrm>
          <a:prstGeom prst="rect">
            <a:avLst/>
          </a:prstGeom>
          <a:noFill/>
          <a:ln w="9525">
            <a:noFill/>
            <a:miter lim="800000"/>
            <a:headEnd/>
            <a:tailEnd/>
          </a:ln>
        </p:spPr>
      </p:pic>
      <p:pic>
        <p:nvPicPr>
          <p:cNvPr id="1280014" name="Picture 15"/>
          <p:cNvPicPr>
            <a:picLocks noChangeAspect="1"/>
          </p:cNvPicPr>
          <p:nvPr/>
        </p:nvPicPr>
        <p:blipFill>
          <a:blip r:embed="rId5"/>
          <a:srcRect/>
          <a:stretch>
            <a:fillRect/>
          </a:stretch>
        </p:blipFill>
        <p:spPr bwMode="auto">
          <a:xfrm>
            <a:off x="6858000" y="4343400"/>
            <a:ext cx="121920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1026" name="Title 1"/>
          <p:cNvSpPr>
            <a:spLocks/>
          </p:cNvSpPr>
          <p:nvPr/>
        </p:nvSpPr>
        <p:spPr bwMode="auto">
          <a:xfrm>
            <a:off x="6096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Children’s generalizations</a:t>
            </a:r>
          </a:p>
        </p:txBody>
      </p:sp>
      <p:sp>
        <p:nvSpPr>
          <p:cNvPr id="1281027" name="Content Placeholder 2"/>
          <p:cNvSpPr>
            <a:spLocks/>
          </p:cNvSpPr>
          <p:nvPr/>
        </p:nvSpPr>
        <p:spPr bwMode="auto">
          <a:xfrm>
            <a:off x="152400" y="2971800"/>
            <a:ext cx="4114800" cy="3505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	When children had superordinate-level examples as input, they readily generalized to the </a:t>
            </a:r>
            <a:r>
              <a:rPr lang="en-US" sz="2000" b="0">
                <a:solidFill>
                  <a:schemeClr val="accent2"/>
                </a:solidFill>
                <a:ea typeface="Osaka" pitchFamily="-84" charset="-128"/>
                <a:cs typeface="Osaka" pitchFamily="-84" charset="-128"/>
              </a:rPr>
              <a:t>subordinate class</a:t>
            </a:r>
            <a:r>
              <a:rPr lang="en-US" sz="2000" b="0">
                <a:ea typeface="Osaka" pitchFamily="-84" charset="-128"/>
                <a:cs typeface="Osaka" pitchFamily="-84" charset="-128"/>
              </a:rPr>
              <a:t> and the </a:t>
            </a:r>
            <a:r>
              <a:rPr lang="en-US" sz="2000" b="0">
                <a:solidFill>
                  <a:schemeClr val="bg2"/>
                </a:solidFill>
                <a:ea typeface="Osaka" pitchFamily="-84" charset="-128"/>
                <a:cs typeface="Osaka" pitchFamily="-84" charset="-128"/>
              </a:rPr>
              <a:t>basic-level</a:t>
            </a:r>
            <a:r>
              <a:rPr lang="en-US" sz="2000" b="0">
                <a:ea typeface="Osaka" pitchFamily="-84" charset="-128"/>
                <a:cs typeface="Osaka" pitchFamily="-84" charset="-128"/>
              </a:rPr>
              <a:t> class, and often generalized to the </a:t>
            </a:r>
            <a:r>
              <a:rPr lang="en-US" sz="2000" b="0">
                <a:solidFill>
                  <a:schemeClr val="tx2"/>
                </a:solidFill>
                <a:ea typeface="Osaka" pitchFamily="-84" charset="-128"/>
                <a:cs typeface="Osaka" pitchFamily="-84" charset="-128"/>
              </a:rPr>
              <a:t>superordinate class</a:t>
            </a:r>
            <a:r>
              <a:rPr lang="en-US" sz="2000" b="0">
                <a:ea typeface="Osaka" pitchFamily="-84" charset="-128"/>
                <a:cs typeface="Osaka" pitchFamily="-84" charset="-128"/>
              </a:rPr>
              <a:t>.  They were again </a:t>
            </a:r>
            <a:r>
              <a:rPr lang="en-US" sz="2000" b="0">
                <a:solidFill>
                  <a:schemeClr val="accent1"/>
                </a:solidFill>
                <a:ea typeface="Osaka" pitchFamily="-84" charset="-128"/>
                <a:cs typeface="Osaka" pitchFamily="-84" charset="-128"/>
              </a:rPr>
              <a:t>sensitive to the suspicious coincidence</a:t>
            </a:r>
            <a:r>
              <a:rPr lang="en-US" sz="2000" b="0">
                <a:ea typeface="Osaka" pitchFamily="-84" charset="-128"/>
                <a:cs typeface="Osaka" pitchFamily="-84" charset="-128"/>
              </a:rPr>
              <a:t>, though they were still a little uncertain how far to extend the generalization.</a:t>
            </a:r>
          </a:p>
        </p:txBody>
      </p:sp>
      <p:pic>
        <p:nvPicPr>
          <p:cNvPr id="1281028" name="Picture 6"/>
          <p:cNvPicPr>
            <a:picLocks noChangeAspect="1"/>
          </p:cNvPicPr>
          <p:nvPr/>
        </p:nvPicPr>
        <p:blipFill>
          <a:blip r:embed="rId2"/>
          <a:srcRect/>
          <a:stretch>
            <a:fillRect/>
          </a:stretch>
        </p:blipFill>
        <p:spPr bwMode="auto">
          <a:xfrm>
            <a:off x="2362200" y="990600"/>
            <a:ext cx="4241800" cy="1914525"/>
          </a:xfrm>
          <a:prstGeom prst="rect">
            <a:avLst/>
          </a:prstGeom>
          <a:noFill/>
          <a:ln w="9525">
            <a:noFill/>
            <a:miter lim="800000"/>
            <a:headEnd/>
            <a:tailEnd/>
          </a:ln>
        </p:spPr>
      </p:pic>
      <p:sp>
        <p:nvSpPr>
          <p:cNvPr id="1281029" name="Rectangle 5"/>
          <p:cNvSpPr>
            <a:spLocks noChangeArrowheads="1"/>
          </p:cNvSpPr>
          <p:nvPr/>
        </p:nvSpPr>
        <p:spPr bwMode="auto">
          <a:xfrm>
            <a:off x="3124200" y="990600"/>
            <a:ext cx="2362200" cy="381000"/>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endParaRPr lang="en-US"/>
          </a:p>
        </p:txBody>
      </p:sp>
      <p:sp>
        <p:nvSpPr>
          <p:cNvPr id="1281030" name="AutoShape 6"/>
          <p:cNvSpPr>
            <a:spLocks noChangeArrowheads="1"/>
          </p:cNvSpPr>
          <p:nvPr/>
        </p:nvSpPr>
        <p:spPr bwMode="auto">
          <a:xfrm>
            <a:off x="4800600" y="1295400"/>
            <a:ext cx="685800" cy="1371600"/>
          </a:xfrm>
          <a:prstGeom prst="roundRect">
            <a:avLst>
              <a:gd name="adj" fmla="val 16667"/>
            </a:avLst>
          </a:prstGeom>
          <a:noFill/>
          <a:ln w="34925">
            <a:solidFill>
              <a:schemeClr val="folHlink"/>
            </a:solidFill>
            <a:round/>
            <a:headEnd/>
            <a:tailEnd/>
          </a:ln>
        </p:spPr>
        <p:txBody>
          <a:bodyPr wrap="none" anchor="ctr">
            <a:prstTxWarp prst="textNoShape">
              <a:avLst/>
            </a:prstTxWarp>
          </a:bodyPr>
          <a:lstStyle/>
          <a:p>
            <a:endParaRPr lang="en-US"/>
          </a:p>
        </p:txBody>
      </p:sp>
      <p:sp>
        <p:nvSpPr>
          <p:cNvPr id="1281035" name="Rectangle 11"/>
          <p:cNvSpPr>
            <a:spLocks noChangeArrowheads="1"/>
          </p:cNvSpPr>
          <p:nvPr/>
        </p:nvSpPr>
        <p:spPr bwMode="auto">
          <a:xfrm>
            <a:off x="4724400" y="3276600"/>
            <a:ext cx="1954213" cy="3106738"/>
          </a:xfrm>
          <a:prstGeom prst="rect">
            <a:avLst/>
          </a:prstGeom>
          <a:noFill/>
          <a:ln w="9525">
            <a:noFill/>
            <a:miter lim="800000"/>
            <a:headEnd/>
            <a:tailEnd/>
          </a:ln>
        </p:spPr>
        <p:txBody>
          <a:bodyPr wrap="none">
            <a:prstTxWarp prst="textNoShape">
              <a:avLst/>
            </a:prstTxWarp>
            <a:spAutoFit/>
          </a:bodyPr>
          <a:lstStyle/>
          <a:p>
            <a:r>
              <a:rPr lang="en-US" sz="2200" b="0"/>
              <a:t>“This is a fep.”</a:t>
            </a:r>
          </a:p>
          <a:p>
            <a:endParaRPr lang="en-US" sz="2200" b="0"/>
          </a:p>
          <a:p>
            <a:endParaRPr lang="en-US" sz="2200" b="0"/>
          </a:p>
          <a:p>
            <a:endParaRPr lang="en-US" sz="2200" b="0"/>
          </a:p>
          <a:p>
            <a:r>
              <a:rPr lang="en-US" sz="2200" b="0"/>
              <a:t>“This is a fep.”</a:t>
            </a:r>
          </a:p>
          <a:p>
            <a:endParaRPr lang="en-US" sz="2200" b="0"/>
          </a:p>
          <a:p>
            <a:endParaRPr lang="en-US" sz="2200" b="0"/>
          </a:p>
          <a:p>
            <a:endParaRPr lang="en-US" sz="2200" b="0"/>
          </a:p>
          <a:p>
            <a:r>
              <a:rPr lang="en-US" sz="2200" b="0"/>
              <a:t>“This is a fep.”</a:t>
            </a:r>
          </a:p>
        </p:txBody>
      </p:sp>
      <p:pic>
        <p:nvPicPr>
          <p:cNvPr id="1281036" name="Picture 9"/>
          <p:cNvPicPr>
            <a:picLocks noChangeAspect="1"/>
          </p:cNvPicPr>
          <p:nvPr/>
        </p:nvPicPr>
        <p:blipFill>
          <a:blip r:embed="rId3"/>
          <a:srcRect/>
          <a:stretch>
            <a:fillRect/>
          </a:stretch>
        </p:blipFill>
        <p:spPr bwMode="auto">
          <a:xfrm>
            <a:off x="6781800" y="2971800"/>
            <a:ext cx="1104900" cy="1143000"/>
          </a:xfrm>
          <a:prstGeom prst="rect">
            <a:avLst/>
          </a:prstGeom>
          <a:noFill/>
          <a:ln w="9525">
            <a:noFill/>
            <a:miter lim="800000"/>
            <a:headEnd/>
            <a:tailEnd/>
          </a:ln>
        </p:spPr>
      </p:pic>
      <p:pic>
        <p:nvPicPr>
          <p:cNvPr id="1281037" name="Picture 13"/>
          <p:cNvPicPr>
            <a:picLocks noChangeAspect="1" noChangeArrowheads="1"/>
          </p:cNvPicPr>
          <p:nvPr/>
        </p:nvPicPr>
        <p:blipFill>
          <a:blip r:embed="rId4"/>
          <a:srcRect/>
          <a:stretch>
            <a:fillRect/>
          </a:stretch>
        </p:blipFill>
        <p:spPr bwMode="auto">
          <a:xfrm>
            <a:off x="6781800" y="4267200"/>
            <a:ext cx="996950" cy="1219200"/>
          </a:xfrm>
          <a:prstGeom prst="rect">
            <a:avLst/>
          </a:prstGeom>
          <a:noFill/>
          <a:ln w="9525">
            <a:noFill/>
            <a:miter lim="800000"/>
            <a:headEnd/>
            <a:tailEnd/>
          </a:ln>
          <a:effectLst/>
        </p:spPr>
      </p:pic>
      <p:pic>
        <p:nvPicPr>
          <p:cNvPr id="1281038" name="Picture 14"/>
          <p:cNvPicPr>
            <a:picLocks noChangeAspect="1" noChangeArrowheads="1"/>
          </p:cNvPicPr>
          <p:nvPr/>
        </p:nvPicPr>
        <p:blipFill>
          <a:blip r:embed="rId5"/>
          <a:srcRect/>
          <a:stretch>
            <a:fillRect/>
          </a:stretch>
        </p:blipFill>
        <p:spPr bwMode="auto">
          <a:xfrm>
            <a:off x="6781800" y="5638800"/>
            <a:ext cx="1455738" cy="1042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9586" name="Title 1"/>
          <p:cNvSpPr>
            <a:spLocks noGrp="1"/>
          </p:cNvSpPr>
          <p:nvPr>
            <p:ph type="title" idx="4294967295"/>
          </p:nvPr>
        </p:nvSpPr>
        <p:spPr>
          <a:xfrm>
            <a:off x="685800" y="0"/>
            <a:ext cx="7772400" cy="1143000"/>
          </a:xfrm>
        </p:spPr>
        <p:txBody>
          <a:bodyPr/>
          <a:lstStyle/>
          <a:p>
            <a:r>
              <a:rPr lang="en-US" sz="3200"/>
              <a:t>Modeling children’s responses</a:t>
            </a:r>
          </a:p>
        </p:txBody>
      </p:sp>
      <p:sp>
        <p:nvSpPr>
          <p:cNvPr id="1219587" name="Content Placeholder 2"/>
          <p:cNvSpPr>
            <a:spLocks noGrp="1"/>
          </p:cNvSpPr>
          <p:nvPr>
            <p:ph idx="4294967295"/>
          </p:nvPr>
        </p:nvSpPr>
        <p:spPr>
          <a:xfrm>
            <a:off x="228600" y="1371600"/>
            <a:ext cx="8686800" cy="4114800"/>
          </a:xfrm>
        </p:spPr>
        <p:txBody>
          <a:bodyPr/>
          <a:lstStyle/>
          <a:p>
            <a:pPr>
              <a:buFontTx/>
              <a:buNone/>
            </a:pPr>
            <a:r>
              <a:rPr lang="en-US" sz="2200"/>
              <a:t>Xu &amp; Tenenbaum (2007) found that </a:t>
            </a:r>
            <a:r>
              <a:rPr lang="en-US" sz="2200">
                <a:solidFill>
                  <a:schemeClr val="bg2"/>
                </a:solidFill>
              </a:rPr>
              <a:t>children’s responses were best captured by a learning model that used Bayesian inference</a:t>
            </a:r>
            <a:r>
              <a:rPr lang="en-US" sz="2200"/>
              <a:t> (and so was sensitive to suspicious coincidences).</a:t>
            </a:r>
          </a:p>
          <a:p>
            <a:pPr>
              <a:buFontTx/>
              <a:buNone/>
            </a:pPr>
            <a:endParaRPr lang="en-US" sz="2200"/>
          </a:p>
          <a:p>
            <a:pPr>
              <a:buFontTx/>
              <a:buNone/>
            </a:pPr>
            <a:endParaRPr lang="en-US" sz="2200"/>
          </a:p>
        </p:txBody>
      </p:sp>
      <p:pic>
        <p:nvPicPr>
          <p:cNvPr id="1219588" name="Picture 8"/>
          <p:cNvPicPr>
            <a:picLocks noChangeAspect="1"/>
          </p:cNvPicPr>
          <p:nvPr/>
        </p:nvPicPr>
        <p:blipFill>
          <a:blip r:embed="rId2"/>
          <a:srcRect/>
          <a:stretch>
            <a:fillRect/>
          </a:stretch>
        </p:blipFill>
        <p:spPr bwMode="auto">
          <a:xfrm>
            <a:off x="1828800" y="2743200"/>
            <a:ext cx="7150100" cy="3255963"/>
          </a:xfrm>
          <a:prstGeom prst="rect">
            <a:avLst/>
          </a:prstGeom>
          <a:noFill/>
          <a:ln w="9525">
            <a:noFill/>
            <a:miter lim="800000"/>
            <a:headEnd/>
            <a:tailEnd/>
          </a:ln>
        </p:spPr>
      </p:pic>
      <p:sp>
        <p:nvSpPr>
          <p:cNvPr id="1219589" name="Rectangle 5"/>
          <p:cNvSpPr>
            <a:spLocks noChangeArrowheads="1"/>
          </p:cNvSpPr>
          <p:nvPr/>
        </p:nvSpPr>
        <p:spPr bwMode="auto">
          <a:xfrm>
            <a:off x="5257800" y="2514600"/>
            <a:ext cx="3886200" cy="3581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219590" name="Rectangle 6"/>
          <p:cNvSpPr>
            <a:spLocks noChangeArrowheads="1"/>
          </p:cNvSpPr>
          <p:nvPr/>
        </p:nvSpPr>
        <p:spPr bwMode="auto">
          <a:xfrm>
            <a:off x="2667000" y="2819400"/>
            <a:ext cx="304800" cy="304800"/>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endParaRPr lang="en-US"/>
          </a:p>
        </p:txBody>
      </p:sp>
      <p:sp>
        <p:nvSpPr>
          <p:cNvPr id="1219591" name="Rectangle 7"/>
          <p:cNvSpPr>
            <a:spLocks noChangeArrowheads="1"/>
          </p:cNvSpPr>
          <p:nvPr/>
        </p:nvSpPr>
        <p:spPr bwMode="auto">
          <a:xfrm>
            <a:off x="2667000" y="4267200"/>
            <a:ext cx="304800" cy="304800"/>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8018" name="Title 1"/>
          <p:cNvSpPr>
            <a:spLocks noGrp="1"/>
          </p:cNvSpPr>
          <p:nvPr>
            <p:ph type="title" idx="4294967295"/>
          </p:nvPr>
        </p:nvSpPr>
        <p:spPr>
          <a:xfrm>
            <a:off x="685800" y="0"/>
            <a:ext cx="7772400" cy="1143000"/>
          </a:xfrm>
        </p:spPr>
        <p:txBody>
          <a:bodyPr/>
          <a:lstStyle/>
          <a:p>
            <a:r>
              <a:rPr lang="en-US" sz="3200"/>
              <a:t>Accounting for other observed behavior</a:t>
            </a:r>
          </a:p>
        </p:txBody>
      </p:sp>
      <p:sp>
        <p:nvSpPr>
          <p:cNvPr id="1238019" name="Content Placeholder 2"/>
          <p:cNvSpPr>
            <a:spLocks noGrp="1"/>
          </p:cNvSpPr>
          <p:nvPr>
            <p:ph idx="4294967295"/>
          </p:nvPr>
        </p:nvSpPr>
        <p:spPr>
          <a:xfrm>
            <a:off x="457200" y="1600200"/>
            <a:ext cx="8382000" cy="4648200"/>
          </a:xfrm>
        </p:spPr>
        <p:txBody>
          <a:bodyPr/>
          <a:lstStyle/>
          <a:p>
            <a:pPr>
              <a:buFontTx/>
              <a:buNone/>
            </a:pPr>
            <a:r>
              <a:rPr lang="en-US" sz="2200">
                <a:solidFill>
                  <a:schemeClr val="tx2"/>
                </a:solidFill>
              </a:rPr>
              <a:t>How could a child using Bayesian inference make use of evidence like the following</a:t>
            </a:r>
            <a:r>
              <a:rPr lang="en-US" sz="2200"/>
              <a:t>: </a:t>
            </a:r>
          </a:p>
          <a:p>
            <a:pPr>
              <a:buFontTx/>
              <a:buNone/>
            </a:pPr>
            <a:r>
              <a:rPr lang="en-US" sz="2200"/>
              <a:t>	“That’s a dalmatian.  </a:t>
            </a:r>
            <a:r>
              <a:rPr lang="en-US" sz="2200">
                <a:solidFill>
                  <a:schemeClr val="hlink"/>
                </a:solidFill>
              </a:rPr>
              <a:t>It’s a kind of dog</a:t>
            </a:r>
            <a:r>
              <a:rPr lang="en-US" sz="2200"/>
              <a:t>.”</a:t>
            </a:r>
          </a:p>
          <a:p>
            <a:pPr lvl="1">
              <a:buFontTx/>
              <a:buNone/>
            </a:pPr>
            <a:endParaRPr lang="en-US" sz="2200"/>
          </a:p>
          <a:p>
            <a:pPr lvl="1">
              <a:buFontTx/>
              <a:buNone/>
            </a:pPr>
            <a:endParaRPr lang="en-US" sz="2200" i="1"/>
          </a:p>
          <a:p>
            <a:pPr lvl="1">
              <a:buFontTx/>
              <a:buNone/>
            </a:pPr>
            <a:r>
              <a:rPr lang="en-US" sz="2200"/>
              <a:t>This explicitly tells children that this object can be labeled as both “dalmatian” and “dog”, and moreover that “dog” is a more general term than “dalmatian”.</a:t>
            </a:r>
          </a:p>
          <a:p>
            <a:pPr lvl="1">
              <a:buFontTx/>
              <a:buNone/>
            </a:pPr>
            <a:endParaRPr lang="en-US" sz="2200"/>
          </a:p>
        </p:txBody>
      </p:sp>
      <p:pic>
        <p:nvPicPr>
          <p:cNvPr id="1238020" name="Picture 9"/>
          <p:cNvPicPr>
            <a:picLocks noChangeAspect="1"/>
          </p:cNvPicPr>
          <p:nvPr/>
        </p:nvPicPr>
        <p:blipFill>
          <a:blip r:embed="rId2"/>
          <a:srcRect/>
          <a:stretch>
            <a:fillRect/>
          </a:stretch>
        </p:blipFill>
        <p:spPr bwMode="auto">
          <a:xfrm>
            <a:off x="6172200" y="2133600"/>
            <a:ext cx="11049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5010" name="Title 1"/>
          <p:cNvSpPr>
            <a:spLocks noGrp="1"/>
          </p:cNvSpPr>
          <p:nvPr>
            <p:ph type="title" idx="4294967295"/>
          </p:nvPr>
        </p:nvSpPr>
        <p:spPr>
          <a:xfrm>
            <a:off x="0" y="152400"/>
            <a:ext cx="9144000" cy="1143000"/>
          </a:xfrm>
        </p:spPr>
        <p:txBody>
          <a:bodyPr/>
          <a:lstStyle/>
          <a:p>
            <a:r>
              <a:rPr lang="en-US" sz="3000"/>
              <a:t>What we know about the process of word-learning</a:t>
            </a:r>
            <a:endParaRPr lang="en-US" sz="3200"/>
          </a:p>
        </p:txBody>
      </p:sp>
      <p:sp>
        <p:nvSpPr>
          <p:cNvPr id="5" name="Content Placeholder 2"/>
          <p:cNvSpPr>
            <a:spLocks noGrp="1"/>
          </p:cNvSpPr>
          <p:nvPr>
            <p:ph idx="4294967295"/>
          </p:nvPr>
        </p:nvSpPr>
        <p:spPr>
          <a:xfrm>
            <a:off x="152400" y="1143000"/>
            <a:ext cx="8839200" cy="5029200"/>
          </a:xfrm>
        </p:spPr>
        <p:txBody>
          <a:bodyPr/>
          <a:lstStyle/>
          <a:p>
            <a:pPr>
              <a:buFontTx/>
              <a:buNone/>
            </a:pPr>
            <a:endParaRPr lang="en-US" sz="2200"/>
          </a:p>
          <a:p>
            <a:pPr>
              <a:buFontTx/>
              <a:buAutoNum type="arabicParenBoth"/>
            </a:pPr>
            <a:r>
              <a:rPr lang="en-US" sz="2200"/>
              <a:t> Word meanings are learned from </a:t>
            </a:r>
            <a:r>
              <a:rPr lang="en-US" sz="2200">
                <a:solidFill>
                  <a:schemeClr val="bg2"/>
                </a:solidFill>
              </a:rPr>
              <a:t>very few examples</a:t>
            </a:r>
            <a:r>
              <a:rPr lang="en-US" sz="2200"/>
              <a:t>. Fast-mapping is the extreme case of this, where one exposure is enough for children to infer the correct word-meaning mapping.  However, cross-situational learning could work this way too, with a few very informative examples having a big impact.</a:t>
            </a:r>
          </a:p>
          <a:p>
            <a:pPr>
              <a:buFontTx/>
              <a:buNone/>
            </a:pPr>
            <a:endParaRPr lang="en-US" sz="2200">
              <a:solidFill>
                <a:schemeClr val="tx2"/>
              </a:solidFill>
            </a:endParaRPr>
          </a:p>
          <a:p>
            <a:pPr>
              <a:buFontTx/>
              <a:buNone/>
            </a:pPr>
            <a:endParaRPr lang="en-US" sz="2200">
              <a:solidFill>
                <a:schemeClr val="tx2"/>
              </a:solidFill>
            </a:endParaRPr>
          </a:p>
        </p:txBody>
      </p:sp>
      <p:pic>
        <p:nvPicPr>
          <p:cNvPr id="1195012" name="Picture 7"/>
          <p:cNvPicPr>
            <a:picLocks noChangeAspect="1" noChangeArrowheads="1"/>
          </p:cNvPicPr>
          <p:nvPr/>
        </p:nvPicPr>
        <p:blipFill>
          <a:blip r:embed="rId2"/>
          <a:srcRect/>
          <a:stretch>
            <a:fillRect/>
          </a:stretch>
        </p:blipFill>
        <p:spPr bwMode="auto">
          <a:xfrm>
            <a:off x="685800" y="4114800"/>
            <a:ext cx="901700" cy="909638"/>
          </a:xfrm>
          <a:prstGeom prst="rect">
            <a:avLst/>
          </a:prstGeom>
          <a:noFill/>
          <a:ln w="9525">
            <a:noFill/>
            <a:miter lim="800000"/>
            <a:headEnd/>
            <a:tailEnd/>
          </a:ln>
        </p:spPr>
      </p:pic>
      <p:pic>
        <p:nvPicPr>
          <p:cNvPr id="1195013" name="Picture 8"/>
          <p:cNvPicPr>
            <a:picLocks noChangeAspect="1" noChangeArrowheads="1"/>
          </p:cNvPicPr>
          <p:nvPr/>
        </p:nvPicPr>
        <p:blipFill>
          <a:blip r:embed="rId3"/>
          <a:srcRect/>
          <a:stretch>
            <a:fillRect/>
          </a:stretch>
        </p:blipFill>
        <p:spPr bwMode="auto">
          <a:xfrm>
            <a:off x="2057400" y="4495800"/>
            <a:ext cx="1095375" cy="1095375"/>
          </a:xfrm>
          <a:prstGeom prst="rect">
            <a:avLst/>
          </a:prstGeom>
          <a:noFill/>
          <a:ln w="9525">
            <a:noFill/>
            <a:miter lim="800000"/>
            <a:headEnd/>
            <a:tailEnd/>
          </a:ln>
        </p:spPr>
      </p:pic>
      <p:pic>
        <p:nvPicPr>
          <p:cNvPr id="1195014" name="Picture 9"/>
          <p:cNvPicPr>
            <a:picLocks noChangeAspect="1" noChangeArrowheads="1"/>
          </p:cNvPicPr>
          <p:nvPr/>
        </p:nvPicPr>
        <p:blipFill>
          <a:blip r:embed="rId4"/>
          <a:srcRect/>
          <a:stretch>
            <a:fillRect/>
          </a:stretch>
        </p:blipFill>
        <p:spPr bwMode="auto">
          <a:xfrm>
            <a:off x="3429000" y="4191000"/>
            <a:ext cx="1216025" cy="825500"/>
          </a:xfrm>
          <a:prstGeom prst="rect">
            <a:avLst/>
          </a:prstGeom>
          <a:noFill/>
          <a:ln w="9525">
            <a:noFill/>
            <a:miter lim="800000"/>
            <a:headEnd/>
            <a:tailEnd/>
          </a:ln>
        </p:spPr>
      </p:pic>
      <p:pic>
        <p:nvPicPr>
          <p:cNvPr id="1195015" name="Picture 10"/>
          <p:cNvPicPr>
            <a:picLocks noChangeAspect="1" noChangeArrowheads="1"/>
          </p:cNvPicPr>
          <p:nvPr/>
        </p:nvPicPr>
        <p:blipFill>
          <a:blip r:embed="rId5"/>
          <a:srcRect/>
          <a:stretch>
            <a:fillRect/>
          </a:stretch>
        </p:blipFill>
        <p:spPr bwMode="auto">
          <a:xfrm>
            <a:off x="7315200" y="5257800"/>
            <a:ext cx="1406525" cy="1395413"/>
          </a:xfrm>
          <a:prstGeom prst="rect">
            <a:avLst/>
          </a:prstGeom>
          <a:noFill/>
          <a:ln w="9525">
            <a:noFill/>
            <a:miter lim="800000"/>
            <a:headEnd/>
            <a:tailEnd/>
          </a:ln>
        </p:spPr>
      </p:pic>
      <p:sp>
        <p:nvSpPr>
          <p:cNvPr id="1195016" name="Text Box 11"/>
          <p:cNvSpPr txBox="1">
            <a:spLocks noChangeArrowheads="1"/>
          </p:cNvSpPr>
          <p:nvPr/>
        </p:nvSpPr>
        <p:spPr bwMode="auto">
          <a:xfrm>
            <a:off x="838200" y="3657600"/>
            <a:ext cx="579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ball</a:t>
            </a:r>
          </a:p>
        </p:txBody>
      </p:sp>
      <p:sp>
        <p:nvSpPr>
          <p:cNvPr id="1195017" name="Text Box 12"/>
          <p:cNvSpPr txBox="1">
            <a:spLocks noChangeArrowheads="1"/>
          </p:cNvSpPr>
          <p:nvPr/>
        </p:nvSpPr>
        <p:spPr bwMode="auto">
          <a:xfrm>
            <a:off x="2286000" y="4038600"/>
            <a:ext cx="69215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bear</a:t>
            </a:r>
          </a:p>
        </p:txBody>
      </p:sp>
      <p:sp>
        <p:nvSpPr>
          <p:cNvPr id="1195018" name="Text Box 13"/>
          <p:cNvSpPr txBox="1">
            <a:spLocks noChangeArrowheads="1"/>
          </p:cNvSpPr>
          <p:nvPr/>
        </p:nvSpPr>
        <p:spPr bwMode="auto">
          <a:xfrm>
            <a:off x="3657600" y="3810000"/>
            <a:ext cx="63500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kitty</a:t>
            </a:r>
          </a:p>
        </p:txBody>
      </p:sp>
      <p:sp>
        <p:nvSpPr>
          <p:cNvPr id="1195019" name="Text Box 14"/>
          <p:cNvSpPr txBox="1">
            <a:spLocks noChangeArrowheads="1"/>
          </p:cNvSpPr>
          <p:nvPr/>
        </p:nvSpPr>
        <p:spPr bwMode="auto">
          <a:xfrm>
            <a:off x="4267200" y="5105400"/>
            <a:ext cx="1341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[unknown]</a:t>
            </a:r>
          </a:p>
        </p:txBody>
      </p:sp>
      <p:pic>
        <p:nvPicPr>
          <p:cNvPr id="1195020" name="Picture 15"/>
          <p:cNvPicPr>
            <a:picLocks noChangeAspect="1" noChangeArrowheads="1"/>
          </p:cNvPicPr>
          <p:nvPr/>
        </p:nvPicPr>
        <p:blipFill>
          <a:blip r:embed="rId6"/>
          <a:srcRect/>
          <a:stretch>
            <a:fillRect/>
          </a:stretch>
        </p:blipFill>
        <p:spPr bwMode="auto">
          <a:xfrm>
            <a:off x="4343400" y="5486400"/>
            <a:ext cx="1076325" cy="1008063"/>
          </a:xfrm>
          <a:prstGeom prst="rect">
            <a:avLst/>
          </a:prstGeom>
          <a:noFill/>
          <a:ln w="9525">
            <a:noFill/>
            <a:miter lim="800000"/>
            <a:headEnd/>
            <a:tailEnd/>
          </a:ln>
        </p:spPr>
      </p:pic>
      <p:sp>
        <p:nvSpPr>
          <p:cNvPr id="1195021" name="Text Box 16"/>
          <p:cNvSpPr txBox="1">
            <a:spLocks noChangeArrowheads="1"/>
          </p:cNvSpPr>
          <p:nvPr/>
        </p:nvSpPr>
        <p:spPr bwMode="auto">
          <a:xfrm>
            <a:off x="6096000" y="3733800"/>
            <a:ext cx="2541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“Can I have the </a:t>
            </a:r>
            <a:r>
              <a:rPr lang="en-US" sz="2000" b="0" i="1">
                <a:solidFill>
                  <a:schemeClr val="folHlink"/>
                </a:solidFill>
              </a:rPr>
              <a:t>zib</a:t>
            </a:r>
            <a:r>
              <a:rPr lang="en-US" sz="2000" b="0">
                <a:solidFill>
                  <a:schemeClr val="folHlink"/>
                </a:solidFill>
              </a:rPr>
              <a:t>?”</a:t>
            </a:r>
          </a:p>
        </p:txBody>
      </p:sp>
      <p:sp>
        <p:nvSpPr>
          <p:cNvPr id="1195022" name="Line 17"/>
          <p:cNvSpPr>
            <a:spLocks noChangeShapeType="1"/>
          </p:cNvSpPr>
          <p:nvPr/>
        </p:nvSpPr>
        <p:spPr bwMode="auto">
          <a:xfrm flipH="1" flipV="1">
            <a:off x="5181600" y="5867400"/>
            <a:ext cx="2514600" cy="0"/>
          </a:xfrm>
          <a:prstGeom prst="line">
            <a:avLst/>
          </a:prstGeom>
          <a:noFill/>
          <a:ln w="38100">
            <a:solidFill>
              <a:schemeClr val="folHlink"/>
            </a:solidFill>
            <a:prstDash val="dash"/>
            <a:round/>
            <a:headEnd/>
            <a:tailEnd/>
          </a:ln>
        </p:spPr>
        <p:txBody>
          <a:bodyPr wrap="none" anchor="ctr">
            <a:prstTxWarp prst="textNoShape">
              <a:avLst/>
            </a:prstTxWarp>
          </a:bodyPr>
          <a:lstStyle/>
          <a:p>
            <a:endParaRPr lang="en-US"/>
          </a:p>
        </p:txBody>
      </p:sp>
      <p:sp>
        <p:nvSpPr>
          <p:cNvPr id="1195023" name="Line 18"/>
          <p:cNvSpPr>
            <a:spLocks noChangeShapeType="1"/>
          </p:cNvSpPr>
          <p:nvPr/>
        </p:nvSpPr>
        <p:spPr bwMode="auto">
          <a:xfrm flipH="1" flipV="1">
            <a:off x="5334000" y="5715000"/>
            <a:ext cx="2590800" cy="152400"/>
          </a:xfrm>
          <a:prstGeom prst="line">
            <a:avLst/>
          </a:prstGeom>
          <a:noFill/>
          <a:ln w="38100">
            <a:solidFill>
              <a:schemeClr val="folHlink"/>
            </a:solidFill>
            <a:prstDash val="dash"/>
            <a:round/>
            <a:headEnd/>
            <a:tailEnd/>
          </a:ln>
        </p:spPr>
        <p:txBody>
          <a:bodyPr wrap="none" anchor="ctr">
            <a:prstTxWarp prst="textNoShape">
              <a:avLst/>
            </a:prstTxWarp>
          </a:bodyPr>
          <a:lstStyle/>
          <a:p>
            <a:endParaRPr lang="en-US"/>
          </a:p>
        </p:txBody>
      </p:sp>
      <p:sp>
        <p:nvSpPr>
          <p:cNvPr id="1195024" name="Text Box 19"/>
          <p:cNvSpPr txBox="1">
            <a:spLocks noChangeArrowheads="1"/>
          </p:cNvSpPr>
          <p:nvPr/>
        </p:nvSpPr>
        <p:spPr bwMode="auto">
          <a:xfrm>
            <a:off x="7391400" y="4800600"/>
            <a:ext cx="13700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20 months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6386" name="Title 1"/>
          <p:cNvSpPr>
            <a:spLocks/>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Accounting for other observed behavior</a:t>
            </a:r>
          </a:p>
        </p:txBody>
      </p:sp>
      <p:sp>
        <p:nvSpPr>
          <p:cNvPr id="1296387" name="Content Placeholder 2"/>
          <p:cNvSpPr>
            <a:spLocks/>
          </p:cNvSpPr>
          <p:nvPr/>
        </p:nvSpPr>
        <p:spPr bwMode="auto">
          <a:xfrm>
            <a:off x="457200" y="1600200"/>
            <a:ext cx="8382000" cy="4648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solidFill>
                  <a:schemeClr val="tx2"/>
                </a:solidFill>
                <a:ea typeface="Osaka" pitchFamily="-84" charset="-128"/>
                <a:cs typeface="Osaka" pitchFamily="-84" charset="-128"/>
              </a:rPr>
              <a:t>How could a child using Bayesian inference make use of evidence like the following</a:t>
            </a:r>
            <a:r>
              <a:rPr lang="en-US" sz="2200" b="0">
                <a:ea typeface="Osaka" pitchFamily="-84" charset="-128"/>
                <a:cs typeface="Osaka" pitchFamily="-84" charset="-128"/>
              </a:rPr>
              <a:t>: </a:t>
            </a:r>
          </a:p>
          <a:p>
            <a:pPr marL="342900" indent="-342900" eaLnBrk="1" hangingPunct="1">
              <a:spcBef>
                <a:spcPct val="20000"/>
              </a:spcBef>
            </a:pPr>
            <a:r>
              <a:rPr lang="en-US" sz="2200" b="0">
                <a:ea typeface="Osaka" pitchFamily="-84" charset="-128"/>
                <a:cs typeface="Osaka" pitchFamily="-84" charset="-128"/>
              </a:rPr>
              <a:t>	“That’s a dalmatian.  </a:t>
            </a:r>
            <a:r>
              <a:rPr lang="en-US" sz="2200" b="0">
                <a:solidFill>
                  <a:schemeClr val="hlink"/>
                </a:solidFill>
                <a:ea typeface="Osaka" pitchFamily="-84" charset="-128"/>
                <a:cs typeface="Osaka" pitchFamily="-84" charset="-128"/>
              </a:rPr>
              <a:t>It’s a kind of dog</a:t>
            </a:r>
            <a:r>
              <a:rPr lang="en-US" sz="2200" b="0">
                <a:ea typeface="Osaka" pitchFamily="-84" charset="-128"/>
                <a:cs typeface="Osaka" pitchFamily="-84" charset="-128"/>
              </a:rPr>
              <a:t>.”</a:t>
            </a:r>
          </a:p>
          <a:p>
            <a:pPr marL="742950" lvl="1" indent="-285750" eaLnBrk="1" hangingPunct="1">
              <a:spcBef>
                <a:spcPct val="20000"/>
              </a:spcBef>
            </a:pPr>
            <a:endParaRPr lang="en-US" sz="2200" b="0">
              <a:ea typeface="Osaka" pitchFamily="-84" charset="-128"/>
              <a:cs typeface="Osaka" pitchFamily="-84" charset="-128"/>
            </a:endParaRPr>
          </a:p>
          <a:p>
            <a:pPr marL="742950" lvl="1" indent="-285750" eaLnBrk="1" hangingPunct="1">
              <a:spcBef>
                <a:spcPct val="20000"/>
              </a:spcBef>
            </a:pPr>
            <a:endParaRPr lang="en-US" sz="2200" b="0" i="1">
              <a:ea typeface="Osaka" pitchFamily="-84" charset="-128"/>
              <a:cs typeface="Osaka" pitchFamily="-84" charset="-128"/>
            </a:endParaRPr>
          </a:p>
          <a:p>
            <a:pPr marL="742950" lvl="1" indent="-285750" eaLnBrk="1" hangingPunct="1">
              <a:spcBef>
                <a:spcPct val="20000"/>
              </a:spcBef>
            </a:pPr>
            <a:r>
              <a:rPr lang="en-US" sz="2200" b="0">
                <a:ea typeface="Osaka" pitchFamily="-84" charset="-128"/>
                <a:cs typeface="Osaka" pitchFamily="-84" charset="-128"/>
              </a:rPr>
              <a:t>	A Bayesian learner can treat this as conclusive evidence that </a:t>
            </a:r>
            <a:r>
              <a:rPr lang="en-US" sz="2200" b="0" i="1">
                <a:ea typeface="Osaka" pitchFamily="-84" charset="-128"/>
                <a:cs typeface="Osaka" pitchFamily="-84" charset="-128"/>
              </a:rPr>
              <a:t>dalmatian</a:t>
            </a:r>
            <a:r>
              <a:rPr lang="en-US" sz="2200" b="0">
                <a:ea typeface="Osaka" pitchFamily="-84" charset="-128"/>
                <a:cs typeface="Osaka" pitchFamily="-84" charset="-128"/>
              </a:rPr>
              <a:t> is a subset of </a:t>
            </a:r>
            <a:r>
              <a:rPr lang="en-US" sz="2200" b="0" i="1">
                <a:ea typeface="Osaka" pitchFamily="-84" charset="-128"/>
                <a:cs typeface="Osaka" pitchFamily="-84" charset="-128"/>
              </a:rPr>
              <a:t>dog</a:t>
            </a:r>
            <a:r>
              <a:rPr lang="en-US" sz="2200" b="0">
                <a:ea typeface="Osaka" pitchFamily="-84" charset="-128"/>
                <a:cs typeface="Osaka" pitchFamily="-84" charset="-128"/>
              </a:rPr>
              <a:t> and </a:t>
            </a:r>
            <a:r>
              <a:rPr lang="en-US" sz="2200" b="0">
                <a:solidFill>
                  <a:schemeClr val="hlink"/>
                </a:solidFill>
                <a:ea typeface="Osaka" pitchFamily="-84" charset="-128"/>
                <a:cs typeface="Osaka" pitchFamily="-84" charset="-128"/>
              </a:rPr>
              <a:t>give 0 probability to any hypothesis where </a:t>
            </a:r>
            <a:r>
              <a:rPr lang="en-US" sz="2200" b="0" i="1">
                <a:solidFill>
                  <a:schemeClr val="hlink"/>
                </a:solidFill>
                <a:ea typeface="Osaka" pitchFamily="-84" charset="-128"/>
                <a:cs typeface="Osaka" pitchFamily="-84" charset="-128"/>
              </a:rPr>
              <a:t>dalmatian</a:t>
            </a:r>
            <a:r>
              <a:rPr lang="en-US" sz="2200" b="0">
                <a:solidFill>
                  <a:schemeClr val="hlink"/>
                </a:solidFill>
                <a:ea typeface="Osaka" pitchFamily="-84" charset="-128"/>
                <a:cs typeface="Osaka" pitchFamily="-84" charset="-128"/>
              </a:rPr>
              <a:t> is not contained within the set of </a:t>
            </a:r>
            <a:r>
              <a:rPr lang="en-US" sz="2200" b="0" i="1">
                <a:solidFill>
                  <a:schemeClr val="hlink"/>
                </a:solidFill>
                <a:ea typeface="Osaka" pitchFamily="-84" charset="-128"/>
                <a:cs typeface="Osaka" pitchFamily="-84" charset="-128"/>
              </a:rPr>
              <a:t>dogs</a:t>
            </a:r>
            <a:r>
              <a:rPr lang="en-US" sz="2200" b="0">
                <a:ea typeface="Osaka" pitchFamily="-84" charset="-128"/>
                <a:cs typeface="Osaka" pitchFamily="-84" charset="-128"/>
              </a:rPr>
              <a:t>.</a:t>
            </a:r>
          </a:p>
        </p:txBody>
      </p:sp>
      <p:pic>
        <p:nvPicPr>
          <p:cNvPr id="1296388" name="Picture 9"/>
          <p:cNvPicPr>
            <a:picLocks noChangeAspect="1"/>
          </p:cNvPicPr>
          <p:nvPr/>
        </p:nvPicPr>
        <p:blipFill>
          <a:blip r:embed="rId2"/>
          <a:srcRect/>
          <a:stretch>
            <a:fillRect/>
          </a:stretch>
        </p:blipFill>
        <p:spPr bwMode="auto">
          <a:xfrm>
            <a:off x="6172200" y="2133600"/>
            <a:ext cx="1104900" cy="1143000"/>
          </a:xfrm>
          <a:prstGeom prst="rect">
            <a:avLst/>
          </a:prstGeom>
          <a:noFill/>
          <a:ln w="9525">
            <a:noFill/>
            <a:miter lim="800000"/>
            <a:headEnd/>
            <a:tailEnd/>
          </a:ln>
        </p:spPr>
      </p:pic>
      <p:sp>
        <p:nvSpPr>
          <p:cNvPr id="1296389" name="Oval 5"/>
          <p:cNvSpPr>
            <a:spLocks noChangeArrowheads="1"/>
          </p:cNvSpPr>
          <p:nvPr/>
        </p:nvSpPr>
        <p:spPr bwMode="auto">
          <a:xfrm>
            <a:off x="1828800" y="5029200"/>
            <a:ext cx="1905000" cy="15240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96390" name="Oval 6"/>
          <p:cNvSpPr>
            <a:spLocks noChangeArrowheads="1"/>
          </p:cNvSpPr>
          <p:nvPr/>
        </p:nvSpPr>
        <p:spPr bwMode="auto">
          <a:xfrm>
            <a:off x="1981200" y="5410200"/>
            <a:ext cx="3657600" cy="1066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296391" name="Text Box 7"/>
          <p:cNvSpPr txBox="1">
            <a:spLocks noChangeArrowheads="1"/>
          </p:cNvSpPr>
          <p:nvPr/>
        </p:nvSpPr>
        <p:spPr bwMode="auto">
          <a:xfrm>
            <a:off x="3733800" y="5486400"/>
            <a:ext cx="1017588" cy="396875"/>
          </a:xfrm>
          <a:prstGeom prst="rect">
            <a:avLst/>
          </a:prstGeom>
          <a:noFill/>
          <a:ln w="9525">
            <a:noFill/>
            <a:miter lim="800000"/>
            <a:headEnd/>
            <a:tailEnd/>
          </a:ln>
        </p:spPr>
        <p:txBody>
          <a:bodyPr wrap="none">
            <a:prstTxWarp prst="textNoShape">
              <a:avLst/>
            </a:prstTxWarp>
            <a:spAutoFit/>
          </a:bodyPr>
          <a:lstStyle/>
          <a:p>
            <a:r>
              <a:rPr lang="en-US" sz="2000" b="0"/>
              <a:t>spotted</a:t>
            </a:r>
          </a:p>
        </p:txBody>
      </p:sp>
      <p:sp>
        <p:nvSpPr>
          <p:cNvPr id="1296392" name="Text Box 8"/>
          <p:cNvSpPr txBox="1">
            <a:spLocks noChangeArrowheads="1"/>
          </p:cNvSpPr>
          <p:nvPr/>
        </p:nvSpPr>
        <p:spPr bwMode="auto">
          <a:xfrm>
            <a:off x="2209800" y="5029200"/>
            <a:ext cx="608013" cy="396875"/>
          </a:xfrm>
          <a:prstGeom prst="rect">
            <a:avLst/>
          </a:prstGeom>
          <a:noFill/>
          <a:ln w="9525">
            <a:noFill/>
            <a:miter lim="800000"/>
            <a:headEnd/>
            <a:tailEnd/>
          </a:ln>
        </p:spPr>
        <p:txBody>
          <a:bodyPr wrap="none">
            <a:prstTxWarp prst="textNoShape">
              <a:avLst/>
            </a:prstTxWarp>
            <a:spAutoFit/>
          </a:bodyPr>
          <a:lstStyle/>
          <a:p>
            <a:r>
              <a:rPr lang="en-US" sz="2000" b="0"/>
              <a:t>dog</a:t>
            </a:r>
          </a:p>
        </p:txBody>
      </p:sp>
      <p:pic>
        <p:nvPicPr>
          <p:cNvPr id="1296393" name="Picture 9"/>
          <p:cNvPicPr>
            <a:picLocks noChangeAspect="1"/>
          </p:cNvPicPr>
          <p:nvPr/>
        </p:nvPicPr>
        <p:blipFill>
          <a:blip r:embed="rId2"/>
          <a:srcRect/>
          <a:stretch>
            <a:fillRect/>
          </a:stretch>
        </p:blipFill>
        <p:spPr bwMode="auto">
          <a:xfrm>
            <a:off x="4038600" y="5943600"/>
            <a:ext cx="368300" cy="381000"/>
          </a:xfrm>
          <a:prstGeom prst="rect">
            <a:avLst/>
          </a:prstGeom>
          <a:noFill/>
          <a:ln w="9525">
            <a:noFill/>
            <a:miter lim="800000"/>
            <a:headEnd/>
            <a:tailEnd/>
          </a:ln>
        </p:spPr>
      </p:pic>
      <p:sp>
        <p:nvSpPr>
          <p:cNvPr id="1296394" name="Text Box 10"/>
          <p:cNvSpPr txBox="1">
            <a:spLocks noChangeArrowheads="1"/>
          </p:cNvSpPr>
          <p:nvPr/>
        </p:nvSpPr>
        <p:spPr bwMode="auto">
          <a:xfrm>
            <a:off x="5791200" y="5562600"/>
            <a:ext cx="2911475" cy="701675"/>
          </a:xfrm>
          <a:prstGeom prst="rect">
            <a:avLst/>
          </a:prstGeom>
          <a:noFill/>
          <a:ln w="9525">
            <a:noFill/>
            <a:miter lim="800000"/>
            <a:headEnd/>
            <a:tailEnd/>
          </a:ln>
        </p:spPr>
        <p:txBody>
          <a:bodyPr>
            <a:prstTxWarp prst="textNoShape">
              <a:avLst/>
            </a:prstTxWarp>
            <a:spAutoFit/>
          </a:bodyPr>
          <a:lstStyle/>
          <a:p>
            <a:r>
              <a:rPr lang="en-US" sz="2000" b="0"/>
              <a:t>This hypothesis now has 0 probability.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0066" name="Title 1"/>
          <p:cNvSpPr>
            <a:spLocks noGrp="1"/>
          </p:cNvSpPr>
          <p:nvPr>
            <p:ph type="title" idx="4294967295"/>
          </p:nvPr>
        </p:nvSpPr>
        <p:spPr>
          <a:xfrm>
            <a:off x="685800" y="0"/>
            <a:ext cx="7772400" cy="1143000"/>
          </a:xfrm>
        </p:spPr>
        <p:txBody>
          <a:bodyPr/>
          <a:lstStyle/>
          <a:p>
            <a:r>
              <a:rPr lang="en-US" sz="3200"/>
              <a:t>Accounting for other observed behavior</a:t>
            </a:r>
          </a:p>
        </p:txBody>
      </p:sp>
      <p:sp>
        <p:nvSpPr>
          <p:cNvPr id="1240067" name="Content Placeholder 2"/>
          <p:cNvSpPr>
            <a:spLocks noGrp="1"/>
          </p:cNvSpPr>
          <p:nvPr>
            <p:ph idx="4294967295"/>
          </p:nvPr>
        </p:nvSpPr>
        <p:spPr>
          <a:xfrm>
            <a:off x="381000" y="1219200"/>
            <a:ext cx="8382000" cy="3733800"/>
          </a:xfrm>
        </p:spPr>
        <p:txBody>
          <a:bodyPr/>
          <a:lstStyle/>
          <a:p>
            <a:pPr>
              <a:buFontTx/>
              <a:buNone/>
            </a:pPr>
            <a:r>
              <a:rPr lang="en-US" sz="2200">
                <a:solidFill>
                  <a:schemeClr val="tx2"/>
                </a:solidFill>
              </a:rPr>
              <a:t>How could a child using Bayesian inference incorporate lexical contrast, where the meaning of all words must somehow differ?</a:t>
            </a:r>
          </a:p>
          <a:p>
            <a:pPr>
              <a:buFontTx/>
              <a:buNone/>
            </a:pPr>
            <a:r>
              <a:rPr lang="en-US" sz="2200"/>
              <a:t>This is particularly important when the child already knows some words like “dog” (ex: “cat”, “puppy”, “pet”)</a:t>
            </a:r>
            <a:endParaRPr lang="en-US" sz="2200">
              <a:solidFill>
                <a:schemeClr val="tx2"/>
              </a:solidFill>
            </a:endParaRPr>
          </a:p>
          <a:p>
            <a:pPr>
              <a:buFontTx/>
              <a:buNone/>
            </a:pPr>
            <a:endParaRPr lang="en-US" sz="2200"/>
          </a:p>
          <a:p>
            <a:pPr lvl="1">
              <a:buFontTx/>
              <a:buNone/>
            </a:pPr>
            <a:r>
              <a:rPr lang="en-US" sz="2200"/>
              <a:t>In a Bayesian learner, the prior of hypotheses whose set of referents overlap is lower.</a:t>
            </a:r>
          </a:p>
        </p:txBody>
      </p:sp>
      <p:sp>
        <p:nvSpPr>
          <p:cNvPr id="1240068" name="Oval 6"/>
          <p:cNvSpPr>
            <a:spLocks noChangeArrowheads="1"/>
          </p:cNvSpPr>
          <p:nvPr/>
        </p:nvSpPr>
        <p:spPr bwMode="auto">
          <a:xfrm>
            <a:off x="2590800" y="4876800"/>
            <a:ext cx="2438400" cy="1295400"/>
          </a:xfrm>
          <a:prstGeom prst="ellipse">
            <a:avLst/>
          </a:prstGeom>
          <a:solidFill>
            <a:schemeClr val="bg2"/>
          </a:solidFill>
          <a:ln w="9525">
            <a:solidFill>
              <a:schemeClr val="tx1"/>
            </a:solidFill>
            <a:round/>
            <a:headEnd/>
            <a:tailEnd/>
          </a:ln>
        </p:spPr>
        <p:txBody>
          <a:bodyPr>
            <a:prstTxWarp prst="textNoShape">
              <a:avLst/>
            </a:prstTxWarp>
          </a:bodyPr>
          <a:lstStyle/>
          <a:p>
            <a:endParaRPr lang="en-US"/>
          </a:p>
        </p:txBody>
      </p:sp>
      <p:sp>
        <p:nvSpPr>
          <p:cNvPr id="8" name="Oval 7"/>
          <p:cNvSpPr>
            <a:spLocks noChangeArrowheads="1"/>
          </p:cNvSpPr>
          <p:nvPr/>
        </p:nvSpPr>
        <p:spPr bwMode="auto">
          <a:xfrm>
            <a:off x="2667000" y="4648200"/>
            <a:ext cx="2438400" cy="1295400"/>
          </a:xfrm>
          <a:prstGeom prst="ellipse">
            <a:avLst/>
          </a:prstGeom>
          <a:solidFill>
            <a:schemeClr val="accent1">
              <a:alpha val="52940"/>
            </a:schemeClr>
          </a:solidFill>
          <a:ln w="9525">
            <a:solidFill>
              <a:schemeClr val="tx1"/>
            </a:solidFill>
            <a:round/>
            <a:headEnd/>
            <a:tailEnd/>
          </a:ln>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240070" name="Oval 8"/>
          <p:cNvSpPr>
            <a:spLocks noChangeArrowheads="1"/>
          </p:cNvSpPr>
          <p:nvPr/>
        </p:nvSpPr>
        <p:spPr bwMode="auto">
          <a:xfrm>
            <a:off x="4114800" y="4800600"/>
            <a:ext cx="2438400" cy="1295400"/>
          </a:xfrm>
          <a:prstGeom prst="ellipse">
            <a:avLst/>
          </a:prstGeom>
          <a:solidFill>
            <a:schemeClr val="accent2">
              <a:alpha val="56078"/>
            </a:schemeClr>
          </a:solidFill>
          <a:ln w="9525">
            <a:solidFill>
              <a:schemeClr val="tx1"/>
            </a:solidFill>
            <a:round/>
            <a:headEnd/>
            <a:tailEnd/>
          </a:ln>
        </p:spPr>
        <p:txBody>
          <a:bodyPr>
            <a:prstTxWarp prst="textNoShape">
              <a:avLst/>
            </a:prstTxWarp>
          </a:bodyPr>
          <a:lstStyle/>
          <a:p>
            <a:endParaRPr lang="en-US">
              <a:solidFill>
                <a:schemeClr val="accent2"/>
              </a:solidFill>
            </a:endParaRPr>
          </a:p>
        </p:txBody>
      </p:sp>
      <p:sp>
        <p:nvSpPr>
          <p:cNvPr id="1240071" name="TextBox 9"/>
          <p:cNvSpPr txBox="1">
            <a:spLocks noChangeArrowheads="1"/>
          </p:cNvSpPr>
          <p:nvPr/>
        </p:nvSpPr>
        <p:spPr bwMode="auto">
          <a:xfrm>
            <a:off x="5181600" y="4343400"/>
            <a:ext cx="151130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2"/>
                </a:solidFill>
              </a:rPr>
              <a:t>Higher prior</a:t>
            </a:r>
          </a:p>
        </p:txBody>
      </p:sp>
      <p:sp>
        <p:nvSpPr>
          <p:cNvPr id="12" name="TextBox 11"/>
          <p:cNvSpPr txBox="1">
            <a:spLocks noChangeArrowheads="1"/>
          </p:cNvSpPr>
          <p:nvPr/>
        </p:nvSpPr>
        <p:spPr bwMode="auto">
          <a:xfrm>
            <a:off x="457200" y="5181600"/>
            <a:ext cx="2057400" cy="701675"/>
          </a:xfrm>
          <a:prstGeom prst="rect">
            <a:avLst/>
          </a:prstGeom>
          <a:noFill/>
          <a:ln w="9525">
            <a:noFill/>
            <a:miter lim="800000"/>
            <a:headEnd/>
            <a:tailEnd/>
          </a:ln>
        </p:spPr>
        <p:txBody>
          <a:bodyPr>
            <a:prstTxWarp prst="textNoShape">
              <a:avLst/>
            </a:prstTxWarp>
            <a:spAutoFit/>
          </a:bodyPr>
          <a:lstStyle/>
          <a:p>
            <a:r>
              <a:rPr lang="en-US" sz="2000" b="0">
                <a:solidFill>
                  <a:schemeClr val="bg2"/>
                </a:solidFill>
              </a:rPr>
              <a:t>Known word’s set of referents</a:t>
            </a:r>
          </a:p>
        </p:txBody>
      </p:sp>
      <p:sp>
        <p:nvSpPr>
          <p:cNvPr id="13" name="TextBox 12"/>
          <p:cNvSpPr txBox="1"/>
          <p:nvPr/>
        </p:nvSpPr>
        <p:spPr>
          <a:xfrm>
            <a:off x="3581400" y="4267200"/>
            <a:ext cx="1454150" cy="396875"/>
          </a:xfrm>
          <a:prstGeom prst="rect">
            <a:avLst/>
          </a:prstGeom>
          <a:noFill/>
        </p:spPr>
        <p:txBody>
          <a:bodyPr wrap="none">
            <a:prstTxWarp prst="textNoShape">
              <a:avLst/>
            </a:prstTxWarp>
            <a:spAutoFit/>
          </a:bodyPr>
          <a:lstStyle/>
          <a:p>
            <a:r>
              <a:rPr lang="en-US" sz="2000" b="0">
                <a:solidFill>
                  <a:schemeClr val="accent1"/>
                </a:solidFill>
              </a:rPr>
              <a:t>Lower prior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1090" name="Title 1"/>
          <p:cNvSpPr>
            <a:spLocks noGrp="1"/>
          </p:cNvSpPr>
          <p:nvPr>
            <p:ph type="title" idx="4294967295"/>
          </p:nvPr>
        </p:nvSpPr>
        <p:spPr>
          <a:xfrm>
            <a:off x="685800" y="0"/>
            <a:ext cx="7772400" cy="1143000"/>
          </a:xfrm>
        </p:spPr>
        <p:txBody>
          <a:bodyPr/>
          <a:lstStyle/>
          <a:p>
            <a:r>
              <a:rPr lang="en-US" sz="3200"/>
              <a:t>An open question</a:t>
            </a:r>
          </a:p>
        </p:txBody>
      </p:sp>
      <p:sp>
        <p:nvSpPr>
          <p:cNvPr id="1241091" name="Content Placeholder 2"/>
          <p:cNvSpPr>
            <a:spLocks noGrp="1"/>
          </p:cNvSpPr>
          <p:nvPr>
            <p:ph idx="4294967295"/>
          </p:nvPr>
        </p:nvSpPr>
        <p:spPr>
          <a:xfrm>
            <a:off x="533400" y="990600"/>
            <a:ext cx="8458200" cy="4114800"/>
          </a:xfrm>
        </p:spPr>
        <p:txBody>
          <a:bodyPr/>
          <a:lstStyle/>
          <a:p>
            <a:pPr>
              <a:buFontTx/>
              <a:buNone/>
            </a:pPr>
            <a:r>
              <a:rPr lang="en-US" sz="2200">
                <a:solidFill>
                  <a:schemeClr val="tx2"/>
                </a:solidFill>
              </a:rPr>
              <a:t>	Early word-learning (younger than 3-years-old) appears to be slow &amp; laborious – if children are using Bayesian inference, this shouldn’t be the case.  Why would this occur?</a:t>
            </a:r>
          </a:p>
          <a:p>
            <a:pPr>
              <a:buFontTx/>
              <a:buNone/>
            </a:pPr>
            <a:endParaRPr lang="en-US" sz="2200">
              <a:solidFill>
                <a:schemeClr val="tx2"/>
              </a:solidFill>
            </a:endParaRPr>
          </a:p>
          <a:p>
            <a:pPr>
              <a:buFontTx/>
              <a:buNone/>
            </a:pPr>
            <a:r>
              <a:rPr lang="en-US" sz="2200"/>
              <a:t>	Potential explanations:</a:t>
            </a:r>
          </a:p>
          <a:p>
            <a:pPr>
              <a:buFontTx/>
              <a:buNone/>
            </a:pPr>
            <a:r>
              <a:rPr lang="en-US" sz="2200"/>
              <a:t>	(1) Bayesian inference capacity isn’t yet active in early word-learners.  Even though older children (such as the ones tested in Xu &amp; Tenenbaum (2007)) can use this ability, younger children cannot.</a:t>
            </a:r>
          </a:p>
          <a:p>
            <a:pPr>
              <a:buFontTx/>
              <a:buNone/>
            </a:pPr>
            <a:r>
              <a:rPr lang="en-US" sz="2200"/>
              <a:t>	</a:t>
            </a:r>
          </a:p>
          <a:p>
            <a:pPr>
              <a:buFontTx/>
              <a:buNone/>
            </a:pPr>
            <a:r>
              <a:rPr lang="en-US" sz="2200"/>
              <a:t>	</a:t>
            </a:r>
          </a:p>
        </p:txBody>
      </p:sp>
      <p:pic>
        <p:nvPicPr>
          <p:cNvPr id="1241092" name="Picture 4"/>
          <p:cNvPicPr>
            <a:picLocks noChangeAspect="1" noChangeArrowheads="1"/>
          </p:cNvPicPr>
          <p:nvPr/>
        </p:nvPicPr>
        <p:blipFill>
          <a:blip r:embed="rId2"/>
          <a:srcRect/>
          <a:stretch>
            <a:fillRect/>
          </a:stretch>
        </p:blipFill>
        <p:spPr bwMode="auto">
          <a:xfrm>
            <a:off x="2133600" y="4572000"/>
            <a:ext cx="1204913" cy="1681163"/>
          </a:xfrm>
          <a:prstGeom prst="rect">
            <a:avLst/>
          </a:prstGeom>
          <a:noFill/>
          <a:ln w="9525">
            <a:noFill/>
            <a:miter lim="800000"/>
            <a:headEnd/>
            <a:tailEnd/>
          </a:ln>
          <a:effectLst/>
        </p:spPr>
      </p:pic>
      <p:pic>
        <p:nvPicPr>
          <p:cNvPr id="1241094" name="Picture 6"/>
          <p:cNvPicPr>
            <a:picLocks noChangeAspect="1" noChangeArrowheads="1"/>
          </p:cNvPicPr>
          <p:nvPr/>
        </p:nvPicPr>
        <p:blipFill>
          <a:blip r:embed="rId3"/>
          <a:srcRect/>
          <a:stretch>
            <a:fillRect/>
          </a:stretch>
        </p:blipFill>
        <p:spPr bwMode="auto">
          <a:xfrm>
            <a:off x="4343400" y="4495800"/>
            <a:ext cx="2738438" cy="1822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9458" name="Title 1"/>
          <p:cNvSpPr>
            <a:spLocks/>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An open question</a:t>
            </a:r>
          </a:p>
        </p:txBody>
      </p:sp>
      <p:sp>
        <p:nvSpPr>
          <p:cNvPr id="1299459" name="Content Placeholder 2"/>
          <p:cNvSpPr>
            <a:spLocks/>
          </p:cNvSpPr>
          <p:nvPr/>
        </p:nvSpPr>
        <p:spPr bwMode="auto">
          <a:xfrm>
            <a:off x="533400" y="990600"/>
            <a:ext cx="8458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solidFill>
                  <a:schemeClr val="tx2"/>
                </a:solidFill>
                <a:ea typeface="Osaka" pitchFamily="-84" charset="-128"/>
                <a:cs typeface="Osaka" pitchFamily="-84" charset="-128"/>
              </a:rPr>
              <a:t>	Early word-learning (younger than 3-years-old) appears to be slow &amp; laborious – if children are using Bayesian inference, this shouldn’t be the case.  Why would this occur?</a:t>
            </a:r>
          </a:p>
          <a:p>
            <a:pPr marL="342900" indent="-342900" eaLnBrk="1" hangingPunct="1">
              <a:spcBef>
                <a:spcPct val="20000"/>
              </a:spcBef>
            </a:pPr>
            <a:endParaRPr lang="en-US" sz="2200" b="0">
              <a:solidFill>
                <a:schemeClr val="tx2"/>
              </a:solidFill>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	Potential explanations:</a:t>
            </a:r>
          </a:p>
          <a:p>
            <a:pPr marL="342900" indent="-342900" eaLnBrk="1" hangingPunct="1">
              <a:spcBef>
                <a:spcPct val="20000"/>
              </a:spcBef>
            </a:pPr>
            <a:r>
              <a:rPr lang="en-US" sz="2200" b="0">
                <a:ea typeface="Osaka" pitchFamily="-84" charset="-128"/>
                <a:cs typeface="Osaka" pitchFamily="-84" charset="-128"/>
              </a:rPr>
              <a:t>	(2) The hypothesis spaces of young children may not be sufficiently constrained to make strong inferences.  For example, even though adults know that the set of dogs is much larger than the set of dalmatians, young children may not know this - especially if their family dog is a dalmatian, and they don’t know many other dogs.</a:t>
            </a:r>
          </a:p>
          <a:p>
            <a:pPr marL="342900" indent="-342900" eaLnBrk="1" hangingPunct="1">
              <a:spcBef>
                <a:spcPct val="20000"/>
              </a:spcBef>
            </a:pPr>
            <a:endParaRPr lang="en-US" sz="2200" b="0">
              <a:ea typeface="Osaka" pitchFamily="-84" charset="-128"/>
              <a:cs typeface="Osaka" pitchFamily="-84" charset="-128"/>
            </a:endParaRPr>
          </a:p>
        </p:txBody>
      </p:sp>
      <p:pic>
        <p:nvPicPr>
          <p:cNvPr id="1299460" name="Picture 4"/>
          <p:cNvPicPr>
            <a:picLocks noChangeAspect="1" noChangeArrowheads="1"/>
          </p:cNvPicPr>
          <p:nvPr/>
        </p:nvPicPr>
        <p:blipFill>
          <a:blip r:embed="rId2"/>
          <a:srcRect/>
          <a:stretch>
            <a:fillRect/>
          </a:stretch>
        </p:blipFill>
        <p:spPr bwMode="auto">
          <a:xfrm>
            <a:off x="4495800" y="4800600"/>
            <a:ext cx="1122363" cy="1649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82" name="Title 1"/>
          <p:cNvSpPr>
            <a:spLocks/>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An open question</a:t>
            </a:r>
          </a:p>
        </p:txBody>
      </p:sp>
      <p:sp>
        <p:nvSpPr>
          <p:cNvPr id="1300483" name="Content Placeholder 2"/>
          <p:cNvSpPr>
            <a:spLocks/>
          </p:cNvSpPr>
          <p:nvPr/>
        </p:nvSpPr>
        <p:spPr bwMode="auto">
          <a:xfrm>
            <a:off x="533400" y="990600"/>
            <a:ext cx="84582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solidFill>
                  <a:schemeClr val="tx2"/>
                </a:solidFill>
                <a:ea typeface="Osaka" pitchFamily="-84" charset="-128"/>
                <a:cs typeface="Osaka" pitchFamily="-84" charset="-128"/>
              </a:rPr>
              <a:t>	Early word-learning (younger than 3-years-old) appears to be slow &amp; laborious – if children are using Bayesian inference, this shouldn’t be the case.  Why would this occur?</a:t>
            </a:r>
          </a:p>
          <a:p>
            <a:pPr marL="342900" indent="-342900" eaLnBrk="1" hangingPunct="1">
              <a:spcBef>
                <a:spcPct val="20000"/>
              </a:spcBef>
            </a:pPr>
            <a:endParaRPr lang="en-US" sz="2200" b="0">
              <a:solidFill>
                <a:schemeClr val="tx2"/>
              </a:solidFill>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	Potential explanations:</a:t>
            </a:r>
          </a:p>
          <a:p>
            <a:pPr marL="342900" indent="-342900" eaLnBrk="1" hangingPunct="1">
              <a:spcBef>
                <a:spcPct val="20000"/>
              </a:spcBef>
            </a:pPr>
            <a:r>
              <a:rPr lang="en-US" sz="2200" b="0">
                <a:ea typeface="Osaka" pitchFamily="-84" charset="-128"/>
                <a:cs typeface="Osaka" pitchFamily="-84" charset="-128"/>
              </a:rPr>
              <a:t>	(3) Young children’s ability to remember words and/or their referents isn’t stable.  That is, even if someone points out a dalmatian to a child, the child can’t remember the word form or the referent long enough to use that word-meaning mapping as input.  (Remember - there’s a lot going on in children’s worlds, and they have limited cognitive resources!) This makes the child’s input much less informative than that same input would be to an adult.  </a:t>
            </a:r>
          </a:p>
        </p:txBody>
      </p:sp>
      <p:pic>
        <p:nvPicPr>
          <p:cNvPr id="1300484" name="Picture 4"/>
          <p:cNvPicPr>
            <a:picLocks noChangeAspect="1" noChangeArrowheads="1"/>
          </p:cNvPicPr>
          <p:nvPr/>
        </p:nvPicPr>
        <p:blipFill>
          <a:blip r:embed="rId2"/>
          <a:srcRect/>
          <a:stretch>
            <a:fillRect/>
          </a:stretch>
        </p:blipFill>
        <p:spPr bwMode="auto">
          <a:xfrm>
            <a:off x="3886200" y="5486400"/>
            <a:ext cx="2438400" cy="111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7410" name="Title 1"/>
          <p:cNvSpPr>
            <a:spLocks/>
          </p:cNvSpPr>
          <p:nvPr/>
        </p:nvSpPr>
        <p:spPr bwMode="auto">
          <a:xfrm>
            <a:off x="685800"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Recap</a:t>
            </a:r>
          </a:p>
        </p:txBody>
      </p:sp>
      <p:sp>
        <p:nvSpPr>
          <p:cNvPr id="1297411" name="Content Placeholder 2"/>
          <p:cNvSpPr>
            <a:spLocks/>
          </p:cNvSpPr>
          <p:nvPr/>
        </p:nvSpPr>
        <p:spPr bwMode="auto">
          <a:xfrm>
            <a:off x="533400" y="990600"/>
            <a:ext cx="8458200" cy="51816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200" b="0">
                <a:ea typeface="Osaka" pitchFamily="-84" charset="-128"/>
                <a:cs typeface="Osaka" pitchFamily="-84" charset="-128"/>
              </a:rPr>
              <a:t>	Word-learning is difficult because many words refer to concepts that can overlap in the real world. This means that there isn’t just one word for every thing in the world - there are many words, each picking out a different aspect of that thing.</a:t>
            </a: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	Bayesian learning may be a strategy that can help children overcome this difficulty, and experimental evidence suggests that their behavior is consistent with a Bayesian learning strategy.</a:t>
            </a: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	However, Bayesian learning may not be active or help sufficiently at the very earliest stages of word-learning.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09600" y="0"/>
            <a:ext cx="7772400" cy="1143000"/>
          </a:xfrm>
        </p:spPr>
        <p:txBody>
          <a:bodyPr/>
          <a:lstStyle/>
          <a:p>
            <a:r>
              <a:rPr lang="en-US" sz="3200"/>
              <a:t>Questions?</a:t>
            </a:r>
          </a:p>
        </p:txBody>
      </p:sp>
      <p:sp>
        <p:nvSpPr>
          <p:cNvPr id="1189892" name="Rectangle 4"/>
          <p:cNvSpPr>
            <a:spLocks noChangeArrowheads="1"/>
          </p:cNvSpPr>
          <p:nvPr/>
        </p:nvSpPr>
        <p:spPr bwMode="auto">
          <a:xfrm>
            <a:off x="9194800" y="61055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189893" name="Rectangle 5"/>
          <p:cNvSpPr>
            <a:spLocks noChangeArrowheads="1"/>
          </p:cNvSpPr>
          <p:nvPr/>
        </p:nvSpPr>
        <p:spPr bwMode="auto">
          <a:xfrm>
            <a:off x="228600" y="5257800"/>
            <a:ext cx="86106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b="0">
                <a:solidFill>
                  <a:schemeClr val="folHlink"/>
                </a:solidFill>
                <a:ea typeface="Osaka" pitchFamily="-84" charset="-128"/>
                <a:cs typeface="Osaka" pitchFamily="-84" charset="-128"/>
              </a:rPr>
              <a:t>Use the remaining time to work on HW2 and the review questions for word meaning.  You should be able to do up through question 5 on HW2 and all the review questions.</a:t>
            </a:r>
          </a:p>
        </p:txBody>
      </p:sp>
      <p:pic>
        <p:nvPicPr>
          <p:cNvPr id="1189894" name="Picture 6"/>
          <p:cNvPicPr>
            <a:picLocks noChangeAspect="1" noChangeArrowheads="1"/>
          </p:cNvPicPr>
          <p:nvPr/>
        </p:nvPicPr>
        <p:blipFill>
          <a:blip r:embed="rId3"/>
          <a:srcRect/>
          <a:stretch>
            <a:fillRect/>
          </a:stretch>
        </p:blipFill>
        <p:spPr bwMode="auto">
          <a:xfrm>
            <a:off x="3048000" y="990600"/>
            <a:ext cx="300990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3378" name="Title 1"/>
          <p:cNvSpPr>
            <a:spLocks/>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000" b="0">
                <a:solidFill>
                  <a:schemeClr val="tx2"/>
                </a:solidFill>
                <a:ea typeface="Osaka" pitchFamily="-84" charset="-128"/>
                <a:cs typeface="Osaka" pitchFamily="-84" charset="-128"/>
              </a:rPr>
              <a:t>What we know about the process of word-learning</a:t>
            </a:r>
            <a:endParaRPr lang="en-US" sz="3200" b="0">
              <a:solidFill>
                <a:schemeClr val="tx2"/>
              </a:solidFill>
              <a:ea typeface="Osaka" pitchFamily="-84" charset="-128"/>
              <a:cs typeface="Osaka" pitchFamily="-84" charset="-128"/>
            </a:endParaRPr>
          </a:p>
        </p:txBody>
      </p:sp>
      <p:sp>
        <p:nvSpPr>
          <p:cNvPr id="5" name="Content Placeholder 2"/>
          <p:cNvSpPr>
            <a:spLocks/>
          </p:cNvSpPr>
          <p:nvPr/>
        </p:nvSpPr>
        <p:spPr bwMode="auto">
          <a:xfrm>
            <a:off x="152400" y="1143000"/>
            <a:ext cx="88392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(2) Word meanings are often inferred from only </a:t>
            </a:r>
            <a:r>
              <a:rPr lang="en-US" sz="2200" b="0">
                <a:solidFill>
                  <a:schemeClr val="bg2"/>
                </a:solidFill>
                <a:ea typeface="Osaka" pitchFamily="-84" charset="-128"/>
                <a:cs typeface="Osaka" pitchFamily="-84" charset="-128"/>
              </a:rPr>
              <a:t>positive examples</a:t>
            </a:r>
            <a:r>
              <a:rPr lang="en-US" sz="2200" b="0">
                <a:ea typeface="Osaka" pitchFamily="-84" charset="-128"/>
                <a:cs typeface="Osaka" pitchFamily="-84" charset="-128"/>
              </a:rPr>
              <a:t>.  This means that children usually only see examples of what something is, rather than being explicitly told what something is not.</a:t>
            </a:r>
          </a:p>
          <a:p>
            <a:pPr marL="342900" indent="-342900" eaLnBrk="1" hangingPunct="1">
              <a:spcBef>
                <a:spcPct val="20000"/>
              </a:spcBef>
            </a:pPr>
            <a:endParaRPr lang="en-US" sz="2200" b="0">
              <a:ea typeface="Osaka" pitchFamily="-84" charset="-128"/>
              <a:cs typeface="Osaka" pitchFamily="-84" charset="-128"/>
            </a:endParaRPr>
          </a:p>
          <a:p>
            <a:pPr marL="342900" indent="-342900" eaLnBrk="1" hangingPunct="1">
              <a:spcBef>
                <a:spcPct val="20000"/>
              </a:spcBef>
              <a:buFontTx/>
              <a:buAutoNum type="arabicParenBoth"/>
            </a:pPr>
            <a:endParaRPr lang="en-US" sz="2200" b="0">
              <a:solidFill>
                <a:schemeClr val="tx2"/>
              </a:solidFill>
              <a:ea typeface="Osaka" pitchFamily="-84" charset="-128"/>
              <a:cs typeface="Osaka" pitchFamily="-84" charset="-128"/>
            </a:endParaRPr>
          </a:p>
        </p:txBody>
      </p:sp>
      <p:pic>
        <p:nvPicPr>
          <p:cNvPr id="1253380" name="Picture 4"/>
          <p:cNvPicPr>
            <a:picLocks noChangeAspect="1" noChangeArrowheads="1"/>
          </p:cNvPicPr>
          <p:nvPr/>
        </p:nvPicPr>
        <p:blipFill>
          <a:blip r:embed="rId2"/>
          <a:srcRect/>
          <a:stretch>
            <a:fillRect/>
          </a:stretch>
        </p:blipFill>
        <p:spPr bwMode="auto">
          <a:xfrm>
            <a:off x="2743200" y="4953000"/>
            <a:ext cx="838200" cy="1295400"/>
          </a:xfrm>
          <a:prstGeom prst="rect">
            <a:avLst/>
          </a:prstGeom>
          <a:noFill/>
          <a:ln w="9525">
            <a:noFill/>
            <a:miter lim="800000"/>
            <a:headEnd/>
            <a:tailEnd/>
          </a:ln>
        </p:spPr>
      </p:pic>
      <p:sp>
        <p:nvSpPr>
          <p:cNvPr id="1253381" name="Rectangle 5"/>
          <p:cNvSpPr>
            <a:spLocks noChangeArrowheads="1"/>
          </p:cNvSpPr>
          <p:nvPr/>
        </p:nvSpPr>
        <p:spPr bwMode="auto">
          <a:xfrm>
            <a:off x="2362200" y="4419600"/>
            <a:ext cx="2286000" cy="396875"/>
          </a:xfrm>
          <a:prstGeom prst="rect">
            <a:avLst/>
          </a:prstGeom>
          <a:noFill/>
          <a:ln w="9525">
            <a:noFill/>
            <a:miter lim="800000"/>
            <a:headEnd/>
            <a:tailEnd/>
          </a:ln>
        </p:spPr>
        <p:txBody>
          <a:bodyPr>
            <a:prstTxWarp prst="textNoShape">
              <a:avLst/>
            </a:prstTxWarp>
            <a:spAutoFit/>
          </a:bodyPr>
          <a:lstStyle/>
          <a:p>
            <a:r>
              <a:rPr lang="en-US" sz="2000" b="0"/>
              <a:t>“I love my </a:t>
            </a:r>
            <a:r>
              <a:rPr lang="en-US" sz="2000" b="0">
                <a:solidFill>
                  <a:schemeClr val="bg2"/>
                </a:solidFill>
              </a:rPr>
              <a:t>dax</a:t>
            </a:r>
            <a:r>
              <a:rPr lang="en-US" sz="2000" b="0"/>
              <a:t>.”</a:t>
            </a:r>
          </a:p>
        </p:txBody>
      </p:sp>
      <p:sp>
        <p:nvSpPr>
          <p:cNvPr id="1253382" name="Rectangle 5"/>
          <p:cNvSpPr>
            <a:spLocks noChangeArrowheads="1"/>
          </p:cNvSpPr>
          <p:nvPr/>
        </p:nvSpPr>
        <p:spPr bwMode="auto">
          <a:xfrm>
            <a:off x="5105400" y="3505200"/>
            <a:ext cx="2286000" cy="396875"/>
          </a:xfrm>
          <a:prstGeom prst="rect">
            <a:avLst/>
          </a:prstGeom>
          <a:noFill/>
          <a:ln w="9525">
            <a:noFill/>
            <a:miter lim="800000"/>
            <a:headEnd/>
            <a:tailEnd/>
          </a:ln>
        </p:spPr>
        <p:txBody>
          <a:bodyPr>
            <a:prstTxWarp prst="textNoShape">
              <a:avLst/>
            </a:prstTxWarp>
            <a:spAutoFit/>
          </a:bodyPr>
          <a:lstStyle/>
          <a:p>
            <a:r>
              <a:rPr lang="en-US" sz="2000" b="0"/>
              <a:t>“What a cute </a:t>
            </a:r>
            <a:r>
              <a:rPr lang="en-US" sz="2000" b="0">
                <a:solidFill>
                  <a:schemeClr val="bg2"/>
                </a:solidFill>
              </a:rPr>
              <a:t>dax</a:t>
            </a:r>
            <a:r>
              <a:rPr lang="en-US" sz="2000" b="0"/>
              <a:t>!”</a:t>
            </a:r>
          </a:p>
        </p:txBody>
      </p:sp>
      <p:pic>
        <p:nvPicPr>
          <p:cNvPr id="1253383" name="Picture 8"/>
          <p:cNvPicPr>
            <a:picLocks noChangeAspect="1" noChangeArrowheads="1"/>
          </p:cNvPicPr>
          <p:nvPr/>
        </p:nvPicPr>
        <p:blipFill>
          <a:blip r:embed="rId3"/>
          <a:srcRect/>
          <a:stretch>
            <a:fillRect/>
          </a:stretch>
        </p:blipFill>
        <p:spPr bwMode="auto">
          <a:xfrm>
            <a:off x="5715000" y="4114800"/>
            <a:ext cx="1095375"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4402" name="Title 1"/>
          <p:cNvSpPr>
            <a:spLocks/>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000" b="0">
                <a:solidFill>
                  <a:schemeClr val="tx2"/>
                </a:solidFill>
                <a:ea typeface="Osaka" pitchFamily="-84" charset="-128"/>
                <a:cs typeface="Osaka" pitchFamily="-84" charset="-128"/>
              </a:rPr>
              <a:t>What we know about the process of word-learning</a:t>
            </a:r>
            <a:endParaRPr lang="en-US" sz="3200" b="0">
              <a:solidFill>
                <a:schemeClr val="tx2"/>
              </a:solidFill>
              <a:ea typeface="Osaka" pitchFamily="-84" charset="-128"/>
              <a:cs typeface="Osaka" pitchFamily="-84" charset="-128"/>
            </a:endParaRPr>
          </a:p>
        </p:txBody>
      </p:sp>
      <p:sp>
        <p:nvSpPr>
          <p:cNvPr id="5" name="Content Placeholder 2"/>
          <p:cNvSpPr>
            <a:spLocks/>
          </p:cNvSpPr>
          <p:nvPr/>
        </p:nvSpPr>
        <p:spPr bwMode="auto">
          <a:xfrm>
            <a:off x="152400" y="1143000"/>
            <a:ext cx="88392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AutoNum type="arabicParenBoth"/>
            </a:pPr>
            <a:endParaRPr lang="en-US" sz="2200" b="0">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(3) The target of word-learning is a system of </a:t>
            </a:r>
            <a:r>
              <a:rPr lang="en-US" sz="2200" b="0">
                <a:solidFill>
                  <a:schemeClr val="bg2"/>
                </a:solidFill>
                <a:ea typeface="Osaka" pitchFamily="-84" charset="-128"/>
                <a:cs typeface="Osaka" pitchFamily="-84" charset="-128"/>
              </a:rPr>
              <a:t>overlapping concepts</a:t>
            </a:r>
            <a:r>
              <a:rPr lang="en-US" sz="2200" b="0">
                <a:ea typeface="Osaka" pitchFamily="-84" charset="-128"/>
                <a:cs typeface="Osaka" pitchFamily="-84" charset="-128"/>
              </a:rPr>
              <a:t>. That is, words pick out different aspects of our world, and it’s often the case that different words can refer to the same observable thing in the world.</a:t>
            </a:r>
          </a:p>
        </p:txBody>
      </p:sp>
      <p:pic>
        <p:nvPicPr>
          <p:cNvPr id="1254404" name="Picture 4"/>
          <p:cNvPicPr>
            <a:picLocks noChangeAspect="1" noChangeArrowheads="1"/>
          </p:cNvPicPr>
          <p:nvPr/>
        </p:nvPicPr>
        <p:blipFill>
          <a:blip r:embed="rId2"/>
          <a:srcRect/>
          <a:stretch>
            <a:fillRect/>
          </a:stretch>
        </p:blipFill>
        <p:spPr bwMode="auto">
          <a:xfrm>
            <a:off x="3048000" y="4038600"/>
            <a:ext cx="838200" cy="1295400"/>
          </a:xfrm>
          <a:prstGeom prst="rect">
            <a:avLst/>
          </a:prstGeom>
          <a:noFill/>
          <a:ln w="9525">
            <a:noFill/>
            <a:miter lim="800000"/>
            <a:headEnd/>
            <a:tailEnd/>
          </a:ln>
        </p:spPr>
      </p:pic>
      <p:sp>
        <p:nvSpPr>
          <p:cNvPr id="1254405" name="Rectangle 5"/>
          <p:cNvSpPr>
            <a:spLocks noChangeArrowheads="1"/>
          </p:cNvSpPr>
          <p:nvPr/>
        </p:nvSpPr>
        <p:spPr bwMode="auto">
          <a:xfrm>
            <a:off x="2667000" y="3505200"/>
            <a:ext cx="2286000" cy="396875"/>
          </a:xfrm>
          <a:prstGeom prst="rect">
            <a:avLst/>
          </a:prstGeom>
          <a:noFill/>
          <a:ln w="9525">
            <a:noFill/>
            <a:miter lim="800000"/>
            <a:headEnd/>
            <a:tailEnd/>
          </a:ln>
        </p:spPr>
        <p:txBody>
          <a:bodyPr>
            <a:prstTxWarp prst="textNoShape">
              <a:avLst/>
            </a:prstTxWarp>
            <a:spAutoFit/>
          </a:bodyPr>
          <a:lstStyle/>
          <a:p>
            <a:r>
              <a:rPr lang="en-US" sz="2000" b="0"/>
              <a:t>“I love my </a:t>
            </a:r>
            <a:r>
              <a:rPr lang="en-US" sz="2000" b="0">
                <a:solidFill>
                  <a:schemeClr val="bg2"/>
                </a:solidFill>
              </a:rPr>
              <a:t>teddy</a:t>
            </a:r>
            <a:r>
              <a:rPr lang="en-US" sz="2000" b="0"/>
              <a:t>.”</a:t>
            </a:r>
          </a:p>
        </p:txBody>
      </p:sp>
      <p:sp>
        <p:nvSpPr>
          <p:cNvPr id="1254406" name="Rectangle 5"/>
          <p:cNvSpPr>
            <a:spLocks noChangeArrowheads="1"/>
          </p:cNvSpPr>
          <p:nvPr/>
        </p:nvSpPr>
        <p:spPr bwMode="auto">
          <a:xfrm>
            <a:off x="4114800" y="4038600"/>
            <a:ext cx="2971800" cy="396875"/>
          </a:xfrm>
          <a:prstGeom prst="rect">
            <a:avLst/>
          </a:prstGeom>
          <a:noFill/>
          <a:ln w="9525">
            <a:noFill/>
            <a:miter lim="800000"/>
            <a:headEnd/>
            <a:tailEnd/>
          </a:ln>
        </p:spPr>
        <p:txBody>
          <a:bodyPr>
            <a:prstTxWarp prst="textNoShape">
              <a:avLst/>
            </a:prstTxWarp>
            <a:spAutoFit/>
          </a:bodyPr>
          <a:lstStyle/>
          <a:p>
            <a:r>
              <a:rPr lang="en-US" sz="2000" b="0"/>
              <a:t>“He’s my favorite </a:t>
            </a:r>
            <a:r>
              <a:rPr lang="en-US" sz="2000" b="0">
                <a:solidFill>
                  <a:schemeClr val="bg2"/>
                </a:solidFill>
              </a:rPr>
              <a:t>toy</a:t>
            </a:r>
            <a:r>
              <a:rPr lang="en-US" sz="2000" b="0"/>
              <a:t>.”</a:t>
            </a:r>
          </a:p>
        </p:txBody>
      </p:sp>
      <p:sp>
        <p:nvSpPr>
          <p:cNvPr id="1254407" name="Rectangle 5"/>
          <p:cNvSpPr>
            <a:spLocks noChangeArrowheads="1"/>
          </p:cNvSpPr>
          <p:nvPr/>
        </p:nvSpPr>
        <p:spPr bwMode="auto">
          <a:xfrm>
            <a:off x="4648200" y="4724400"/>
            <a:ext cx="3657600" cy="396875"/>
          </a:xfrm>
          <a:prstGeom prst="rect">
            <a:avLst/>
          </a:prstGeom>
          <a:noFill/>
          <a:ln w="9525">
            <a:noFill/>
            <a:miter lim="800000"/>
            <a:headEnd/>
            <a:tailEnd/>
          </a:ln>
        </p:spPr>
        <p:txBody>
          <a:bodyPr>
            <a:prstTxWarp prst="textNoShape">
              <a:avLst/>
            </a:prstTxWarp>
            <a:spAutoFit/>
          </a:bodyPr>
          <a:lstStyle/>
          <a:p>
            <a:r>
              <a:rPr lang="en-US" sz="2000" b="0"/>
              <a:t>“He’s </a:t>
            </a:r>
            <a:r>
              <a:rPr lang="en-US" sz="2000" b="0">
                <a:solidFill>
                  <a:schemeClr val="bg2"/>
                </a:solidFill>
              </a:rPr>
              <a:t>brown</a:t>
            </a:r>
            <a:r>
              <a:rPr lang="en-US" sz="2000" b="0"/>
              <a:t> and </a:t>
            </a:r>
            <a:r>
              <a:rPr lang="en-US" sz="2000" b="0">
                <a:solidFill>
                  <a:schemeClr val="bg2"/>
                </a:solidFill>
              </a:rPr>
              <a:t>cuddly</a:t>
            </a:r>
            <a:r>
              <a:rPr lang="en-US" sz="2000" b="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6450" name="Title 1"/>
          <p:cNvSpPr>
            <a:spLocks/>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000" b="0">
                <a:solidFill>
                  <a:schemeClr val="tx2"/>
                </a:solidFill>
                <a:ea typeface="Osaka" pitchFamily="-84" charset="-128"/>
                <a:cs typeface="Osaka" pitchFamily="-84" charset="-128"/>
              </a:rPr>
              <a:t>What we know about the process of word-learning</a:t>
            </a:r>
            <a:endParaRPr lang="en-US" sz="3200" b="0">
              <a:solidFill>
                <a:schemeClr val="tx2"/>
              </a:solidFill>
              <a:ea typeface="Osaka" pitchFamily="-84" charset="-128"/>
              <a:cs typeface="Osaka" pitchFamily="-84" charset="-128"/>
            </a:endParaRPr>
          </a:p>
        </p:txBody>
      </p:sp>
      <p:sp>
        <p:nvSpPr>
          <p:cNvPr id="5" name="Content Placeholder 2"/>
          <p:cNvSpPr>
            <a:spLocks/>
          </p:cNvSpPr>
          <p:nvPr/>
        </p:nvSpPr>
        <p:spPr bwMode="auto">
          <a:xfrm>
            <a:off x="152400" y="1143000"/>
            <a:ext cx="88392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AutoNum type="arabicParenBoth"/>
            </a:pPr>
            <a:endParaRPr lang="en-US" sz="2200" b="0">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(3) The target of word-learning is a system of </a:t>
            </a:r>
            <a:r>
              <a:rPr lang="en-US" sz="2200" b="0">
                <a:solidFill>
                  <a:schemeClr val="bg2"/>
                </a:solidFill>
                <a:ea typeface="Osaka" pitchFamily="-84" charset="-128"/>
                <a:cs typeface="Osaka" pitchFamily="-84" charset="-128"/>
              </a:rPr>
              <a:t>overlapping concepts</a:t>
            </a:r>
            <a:r>
              <a:rPr lang="en-US" sz="2200" b="0">
                <a:ea typeface="Osaka" pitchFamily="-84" charset="-128"/>
                <a:cs typeface="Osaka" pitchFamily="-84" charset="-128"/>
              </a:rPr>
              <a:t>. That is, words pick out different aspects of our world, and it’s often the case that different words can refer to the same observable thing in the world.</a:t>
            </a:r>
          </a:p>
        </p:txBody>
      </p:sp>
      <p:pic>
        <p:nvPicPr>
          <p:cNvPr id="1256456" name="Picture 6"/>
          <p:cNvPicPr>
            <a:picLocks noChangeAspect="1"/>
          </p:cNvPicPr>
          <p:nvPr/>
        </p:nvPicPr>
        <p:blipFill>
          <a:blip r:embed="rId2"/>
          <a:srcRect/>
          <a:stretch>
            <a:fillRect/>
          </a:stretch>
        </p:blipFill>
        <p:spPr bwMode="auto">
          <a:xfrm>
            <a:off x="1143000" y="3352800"/>
            <a:ext cx="3695700" cy="3059113"/>
          </a:xfrm>
          <a:prstGeom prst="rect">
            <a:avLst/>
          </a:prstGeom>
          <a:noFill/>
          <a:ln w="9525">
            <a:noFill/>
            <a:miter lim="800000"/>
            <a:headEnd/>
            <a:tailEnd/>
          </a:ln>
        </p:spPr>
      </p:pic>
      <p:sp>
        <p:nvSpPr>
          <p:cNvPr id="1256457" name="Text Box 9"/>
          <p:cNvSpPr txBox="1">
            <a:spLocks noChangeArrowheads="1"/>
          </p:cNvSpPr>
          <p:nvPr/>
        </p:nvSpPr>
        <p:spPr bwMode="auto">
          <a:xfrm>
            <a:off x="5241925" y="3424238"/>
            <a:ext cx="3673475" cy="1766887"/>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Shape vs. material </a:t>
            </a:r>
            <a:r>
              <a:rPr lang="en-US" sz="2200" b="0"/>
              <a:t>labeling:</a:t>
            </a:r>
          </a:p>
          <a:p>
            <a:r>
              <a:rPr lang="en-US" sz="2200" b="0"/>
              <a:t>This is a </a:t>
            </a:r>
            <a:r>
              <a:rPr lang="en-US" sz="2200" b="0">
                <a:solidFill>
                  <a:schemeClr val="bg2"/>
                </a:solidFill>
              </a:rPr>
              <a:t>desk</a:t>
            </a:r>
            <a:r>
              <a:rPr lang="en-US" sz="2200" b="0"/>
              <a:t>.</a:t>
            </a:r>
          </a:p>
          <a:p>
            <a:r>
              <a:rPr lang="en-US" sz="2200" b="0"/>
              <a:t>It’s made of </a:t>
            </a:r>
            <a:r>
              <a:rPr lang="en-US" sz="2200" b="0">
                <a:solidFill>
                  <a:schemeClr val="bg2"/>
                </a:solidFill>
              </a:rPr>
              <a:t>wood</a:t>
            </a:r>
            <a:r>
              <a:rPr lang="en-US" sz="2200" b="0"/>
              <a:t>.</a:t>
            </a:r>
          </a:p>
          <a:p>
            <a:r>
              <a:rPr lang="en-US" sz="2200" b="0"/>
              <a:t>This </a:t>
            </a:r>
            <a:r>
              <a:rPr lang="en-US" sz="2200" b="0">
                <a:solidFill>
                  <a:schemeClr val="bg2"/>
                </a:solidFill>
              </a:rPr>
              <a:t>bookcase</a:t>
            </a:r>
            <a:r>
              <a:rPr lang="en-US" sz="2200" b="0"/>
              <a:t> is also made of </a:t>
            </a:r>
            <a:r>
              <a:rPr lang="en-US" sz="2200" b="0">
                <a:solidFill>
                  <a:schemeClr val="bg2"/>
                </a:solidFill>
              </a:rPr>
              <a:t>wood</a:t>
            </a:r>
            <a:r>
              <a:rPr lang="en-US" sz="2200" b="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7474" name="Title 1"/>
          <p:cNvSpPr>
            <a:spLocks/>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000" b="0">
                <a:solidFill>
                  <a:schemeClr val="tx2"/>
                </a:solidFill>
                <a:ea typeface="Osaka" pitchFamily="-84" charset="-128"/>
                <a:cs typeface="Osaka" pitchFamily="-84" charset="-128"/>
              </a:rPr>
              <a:t>What we know about the process of word-learning</a:t>
            </a:r>
            <a:endParaRPr lang="en-US" sz="3200" b="0">
              <a:solidFill>
                <a:schemeClr val="tx2"/>
              </a:solidFill>
              <a:ea typeface="Osaka" pitchFamily="-84" charset="-128"/>
              <a:cs typeface="Osaka" pitchFamily="-84" charset="-128"/>
            </a:endParaRPr>
          </a:p>
        </p:txBody>
      </p:sp>
      <p:sp>
        <p:nvSpPr>
          <p:cNvPr id="5" name="Content Placeholder 2"/>
          <p:cNvSpPr>
            <a:spLocks/>
          </p:cNvSpPr>
          <p:nvPr/>
        </p:nvSpPr>
        <p:spPr bwMode="auto">
          <a:xfrm>
            <a:off x="152400" y="1143000"/>
            <a:ext cx="88392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AutoNum type="arabicParenBoth"/>
            </a:pPr>
            <a:endParaRPr lang="en-US" sz="2200" b="0">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(3) The target of word-learning is a system of </a:t>
            </a:r>
            <a:r>
              <a:rPr lang="en-US" sz="2200" b="0">
                <a:solidFill>
                  <a:schemeClr val="bg2"/>
                </a:solidFill>
                <a:ea typeface="Osaka" pitchFamily="-84" charset="-128"/>
                <a:cs typeface="Osaka" pitchFamily="-84" charset="-128"/>
              </a:rPr>
              <a:t>overlapping concepts</a:t>
            </a:r>
            <a:r>
              <a:rPr lang="en-US" sz="2200" b="0">
                <a:ea typeface="Osaka" pitchFamily="-84" charset="-128"/>
                <a:cs typeface="Osaka" pitchFamily="-84" charset="-128"/>
              </a:rPr>
              <a:t>. That is, words pick out different aspects of our world, and it’s often the case that different words can refer to the same observable thing in the world.</a:t>
            </a:r>
          </a:p>
        </p:txBody>
      </p:sp>
      <p:sp>
        <p:nvSpPr>
          <p:cNvPr id="1257477" name="Text Box 5"/>
          <p:cNvSpPr txBox="1">
            <a:spLocks noChangeArrowheads="1"/>
          </p:cNvSpPr>
          <p:nvPr/>
        </p:nvSpPr>
        <p:spPr bwMode="auto">
          <a:xfrm>
            <a:off x="1905000" y="5562600"/>
            <a:ext cx="6858000" cy="1096963"/>
          </a:xfrm>
          <a:prstGeom prst="rect">
            <a:avLst/>
          </a:prstGeom>
          <a:noFill/>
          <a:ln w="9525">
            <a:noFill/>
            <a:miter lim="800000"/>
            <a:headEnd/>
            <a:tailEnd/>
          </a:ln>
        </p:spPr>
        <p:txBody>
          <a:bodyPr>
            <a:prstTxWarp prst="textNoShape">
              <a:avLst/>
            </a:prstTxWarp>
            <a:spAutoFit/>
          </a:bodyPr>
          <a:lstStyle/>
          <a:p>
            <a:r>
              <a:rPr lang="en-US" sz="2200" b="0"/>
              <a:t>What level of </a:t>
            </a:r>
            <a:r>
              <a:rPr lang="en-US" sz="2200" b="0">
                <a:solidFill>
                  <a:schemeClr val="tx2"/>
                </a:solidFill>
              </a:rPr>
              <a:t>specificity (object-kind</a:t>
            </a:r>
            <a:r>
              <a:rPr lang="en-US" sz="2200" b="0"/>
              <a:t> labeling)?</a:t>
            </a:r>
          </a:p>
          <a:p>
            <a:r>
              <a:rPr lang="en-US" sz="2200" b="0"/>
              <a:t>“This is my </a:t>
            </a:r>
            <a:r>
              <a:rPr lang="en-US" sz="2200" b="0">
                <a:solidFill>
                  <a:schemeClr val="bg2"/>
                </a:solidFill>
              </a:rPr>
              <a:t>labrador</a:t>
            </a:r>
            <a:r>
              <a:rPr lang="en-US" sz="2200" b="0"/>
              <a:t>, who is a great </a:t>
            </a:r>
            <a:r>
              <a:rPr lang="en-US" sz="2200" b="0">
                <a:solidFill>
                  <a:schemeClr val="bg2"/>
                </a:solidFill>
              </a:rPr>
              <a:t>dog</a:t>
            </a:r>
            <a:r>
              <a:rPr lang="en-US" sz="2200" b="0"/>
              <a:t>, and a very friendly </a:t>
            </a:r>
            <a:r>
              <a:rPr lang="en-US" sz="2200" b="0">
                <a:solidFill>
                  <a:schemeClr val="bg2"/>
                </a:solidFill>
              </a:rPr>
              <a:t>animal</a:t>
            </a:r>
            <a:r>
              <a:rPr lang="en-US" sz="2200" b="0"/>
              <a:t> in general.” </a:t>
            </a:r>
          </a:p>
        </p:txBody>
      </p:sp>
      <p:pic>
        <p:nvPicPr>
          <p:cNvPr id="1257478" name="Picture 5"/>
          <p:cNvPicPr>
            <a:picLocks noChangeAspect="1"/>
          </p:cNvPicPr>
          <p:nvPr/>
        </p:nvPicPr>
        <p:blipFill>
          <a:blip r:embed="rId2"/>
          <a:srcRect/>
          <a:stretch>
            <a:fillRect/>
          </a:stretch>
        </p:blipFill>
        <p:spPr bwMode="auto">
          <a:xfrm>
            <a:off x="457200" y="3124200"/>
            <a:ext cx="567055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5426" name="Title 1"/>
          <p:cNvSpPr>
            <a:spLocks/>
          </p:cNvSpPr>
          <p:nvPr/>
        </p:nvSpPr>
        <p:spPr bwMode="auto">
          <a:xfrm>
            <a:off x="0" y="152400"/>
            <a:ext cx="91440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000" b="0">
                <a:solidFill>
                  <a:schemeClr val="tx2"/>
                </a:solidFill>
                <a:ea typeface="Osaka" pitchFamily="-84" charset="-128"/>
                <a:cs typeface="Osaka" pitchFamily="-84" charset="-128"/>
              </a:rPr>
              <a:t>What we know about the process of word-learning</a:t>
            </a:r>
            <a:endParaRPr lang="en-US" sz="3200" b="0">
              <a:solidFill>
                <a:schemeClr val="tx2"/>
              </a:solidFill>
              <a:ea typeface="Osaka" pitchFamily="-84" charset="-128"/>
              <a:cs typeface="Osaka" pitchFamily="-84" charset="-128"/>
            </a:endParaRPr>
          </a:p>
        </p:txBody>
      </p:sp>
      <p:sp>
        <p:nvSpPr>
          <p:cNvPr id="5" name="Content Placeholder 2"/>
          <p:cNvSpPr>
            <a:spLocks/>
          </p:cNvSpPr>
          <p:nvPr/>
        </p:nvSpPr>
        <p:spPr bwMode="auto">
          <a:xfrm>
            <a:off x="152400" y="1143000"/>
            <a:ext cx="8839200" cy="5029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FontTx/>
              <a:buAutoNum type="arabicParenBoth"/>
            </a:pPr>
            <a:endParaRPr lang="en-US" sz="2200" b="0">
              <a:ea typeface="Osaka" pitchFamily="-84" charset="-128"/>
              <a:cs typeface="Osaka" pitchFamily="-84" charset="-128"/>
            </a:endParaRPr>
          </a:p>
          <a:p>
            <a:pPr marL="342900" indent="-342900" eaLnBrk="1" hangingPunct="1">
              <a:spcBef>
                <a:spcPct val="20000"/>
              </a:spcBef>
            </a:pPr>
            <a:r>
              <a:rPr lang="en-US" sz="2200" b="0">
                <a:ea typeface="Osaka" pitchFamily="-84" charset="-128"/>
                <a:cs typeface="Osaka" pitchFamily="-84" charset="-128"/>
              </a:rPr>
              <a:t>(4) Inferences about word meaning based on examples should be </a:t>
            </a:r>
            <a:r>
              <a:rPr lang="en-US" sz="2200" b="0">
                <a:solidFill>
                  <a:schemeClr val="bg2"/>
                </a:solidFill>
                <a:ea typeface="Osaka" pitchFamily="-84" charset="-128"/>
                <a:cs typeface="Osaka" pitchFamily="-84" charset="-128"/>
              </a:rPr>
              <a:t>graded,</a:t>
            </a:r>
            <a:r>
              <a:rPr lang="en-US" sz="2200" b="0">
                <a:ea typeface="Osaka" pitchFamily="-84" charset="-128"/>
                <a:cs typeface="Osaka" pitchFamily="-84" charset="-128"/>
              </a:rPr>
              <a:t> rather than absolute.  That is, the child probably still has some uncertainty after learning from the input.  This is particularly true if the input is ambiguous (as in cross-situational learning).</a:t>
            </a:r>
          </a:p>
        </p:txBody>
      </p:sp>
      <p:pic>
        <p:nvPicPr>
          <p:cNvPr id="1255428" name="Picture 4"/>
          <p:cNvPicPr>
            <a:picLocks noChangeAspect="1" noChangeArrowheads="1"/>
          </p:cNvPicPr>
          <p:nvPr/>
        </p:nvPicPr>
        <p:blipFill>
          <a:blip r:embed="rId2"/>
          <a:srcRect/>
          <a:stretch>
            <a:fillRect/>
          </a:stretch>
        </p:blipFill>
        <p:spPr bwMode="auto">
          <a:xfrm>
            <a:off x="457200" y="4343400"/>
            <a:ext cx="838200" cy="1295400"/>
          </a:xfrm>
          <a:prstGeom prst="rect">
            <a:avLst/>
          </a:prstGeom>
          <a:noFill/>
          <a:ln w="9525">
            <a:noFill/>
            <a:miter lim="800000"/>
            <a:headEnd/>
            <a:tailEnd/>
          </a:ln>
        </p:spPr>
      </p:pic>
      <p:sp>
        <p:nvSpPr>
          <p:cNvPr id="1255429" name="Rectangle 5"/>
          <p:cNvSpPr>
            <a:spLocks noChangeArrowheads="1"/>
          </p:cNvSpPr>
          <p:nvPr/>
        </p:nvSpPr>
        <p:spPr bwMode="auto">
          <a:xfrm>
            <a:off x="304800" y="3581400"/>
            <a:ext cx="3657600" cy="396875"/>
          </a:xfrm>
          <a:prstGeom prst="rect">
            <a:avLst/>
          </a:prstGeom>
          <a:noFill/>
          <a:ln w="9525">
            <a:noFill/>
            <a:miter lim="800000"/>
            <a:headEnd/>
            <a:tailEnd/>
          </a:ln>
        </p:spPr>
        <p:txBody>
          <a:bodyPr>
            <a:prstTxWarp prst="textNoShape">
              <a:avLst/>
            </a:prstTxWarp>
            <a:spAutoFit/>
          </a:bodyPr>
          <a:lstStyle/>
          <a:p>
            <a:r>
              <a:rPr lang="en-US" sz="2000" b="0"/>
              <a:t>“I love my </a:t>
            </a:r>
            <a:r>
              <a:rPr lang="en-US" sz="2000" b="0">
                <a:solidFill>
                  <a:schemeClr val="bg2"/>
                </a:solidFill>
              </a:rPr>
              <a:t>dax</a:t>
            </a:r>
            <a:r>
              <a:rPr lang="en-US" sz="2000" b="0"/>
              <a:t> and my </a:t>
            </a:r>
            <a:r>
              <a:rPr lang="en-US" sz="2000" b="0">
                <a:solidFill>
                  <a:schemeClr val="bg2"/>
                </a:solidFill>
              </a:rPr>
              <a:t>kleeg</a:t>
            </a:r>
            <a:r>
              <a:rPr lang="en-US" sz="2000" b="0"/>
              <a:t>.”</a:t>
            </a:r>
          </a:p>
        </p:txBody>
      </p:sp>
      <p:pic>
        <p:nvPicPr>
          <p:cNvPr id="1255432" name="Picture 9"/>
          <p:cNvPicPr>
            <a:picLocks noChangeAspect="1" noChangeArrowheads="1"/>
          </p:cNvPicPr>
          <p:nvPr/>
        </p:nvPicPr>
        <p:blipFill>
          <a:blip r:embed="rId3"/>
          <a:srcRect/>
          <a:stretch>
            <a:fillRect/>
          </a:stretch>
        </p:blipFill>
        <p:spPr bwMode="auto">
          <a:xfrm>
            <a:off x="1676400" y="4572000"/>
            <a:ext cx="1216025" cy="825500"/>
          </a:xfrm>
          <a:prstGeom prst="rect">
            <a:avLst/>
          </a:prstGeom>
          <a:noFill/>
          <a:ln w="9525">
            <a:noFill/>
            <a:miter lim="800000"/>
            <a:headEnd/>
            <a:tailEnd/>
          </a:ln>
        </p:spPr>
      </p:pic>
      <p:pic>
        <p:nvPicPr>
          <p:cNvPr id="1255433" name="Picture 7"/>
          <p:cNvPicPr>
            <a:picLocks noChangeAspect="1" noChangeArrowheads="1"/>
          </p:cNvPicPr>
          <p:nvPr/>
        </p:nvPicPr>
        <p:blipFill>
          <a:blip r:embed="rId4"/>
          <a:srcRect/>
          <a:stretch>
            <a:fillRect/>
          </a:stretch>
        </p:blipFill>
        <p:spPr bwMode="auto">
          <a:xfrm>
            <a:off x="3200400" y="4572000"/>
            <a:ext cx="901700" cy="909638"/>
          </a:xfrm>
          <a:prstGeom prst="rect">
            <a:avLst/>
          </a:prstGeom>
          <a:noFill/>
          <a:ln w="9525">
            <a:noFill/>
            <a:miter lim="800000"/>
            <a:headEnd/>
            <a:tailEnd/>
          </a:ln>
        </p:spPr>
      </p:pic>
      <p:sp>
        <p:nvSpPr>
          <p:cNvPr id="1255434" name="AutoShape 10"/>
          <p:cNvSpPr>
            <a:spLocks noChangeArrowheads="1"/>
          </p:cNvSpPr>
          <p:nvPr/>
        </p:nvSpPr>
        <p:spPr bwMode="auto">
          <a:xfrm>
            <a:off x="152400" y="3505200"/>
            <a:ext cx="4267200" cy="23622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pic>
        <p:nvPicPr>
          <p:cNvPr id="1255435" name="Picture 4"/>
          <p:cNvPicPr>
            <a:picLocks noChangeAspect="1" noChangeArrowheads="1"/>
          </p:cNvPicPr>
          <p:nvPr/>
        </p:nvPicPr>
        <p:blipFill>
          <a:blip r:embed="rId2"/>
          <a:srcRect/>
          <a:stretch>
            <a:fillRect/>
          </a:stretch>
        </p:blipFill>
        <p:spPr bwMode="auto">
          <a:xfrm>
            <a:off x="5029200" y="4343400"/>
            <a:ext cx="838200" cy="1295400"/>
          </a:xfrm>
          <a:prstGeom prst="rect">
            <a:avLst/>
          </a:prstGeom>
          <a:noFill/>
          <a:ln w="9525">
            <a:noFill/>
            <a:miter lim="800000"/>
            <a:headEnd/>
            <a:tailEnd/>
          </a:ln>
        </p:spPr>
      </p:pic>
      <p:sp>
        <p:nvSpPr>
          <p:cNvPr id="1255436" name="Rectangle 5"/>
          <p:cNvSpPr>
            <a:spLocks noChangeArrowheads="1"/>
          </p:cNvSpPr>
          <p:nvPr/>
        </p:nvSpPr>
        <p:spPr bwMode="auto">
          <a:xfrm>
            <a:off x="4876800" y="3581400"/>
            <a:ext cx="4038600" cy="701675"/>
          </a:xfrm>
          <a:prstGeom prst="rect">
            <a:avLst/>
          </a:prstGeom>
          <a:noFill/>
          <a:ln w="9525">
            <a:noFill/>
            <a:miter lim="800000"/>
            <a:headEnd/>
            <a:tailEnd/>
          </a:ln>
        </p:spPr>
        <p:txBody>
          <a:bodyPr>
            <a:prstTxWarp prst="textNoShape">
              <a:avLst/>
            </a:prstTxWarp>
            <a:spAutoFit/>
          </a:bodyPr>
          <a:lstStyle/>
          <a:p>
            <a:r>
              <a:rPr lang="en-US" sz="2000" b="0"/>
              <a:t>“There are my favorite </a:t>
            </a:r>
            <a:r>
              <a:rPr lang="en-US" sz="2000" b="0">
                <a:solidFill>
                  <a:schemeClr val="bg2"/>
                </a:solidFill>
              </a:rPr>
              <a:t>dax</a:t>
            </a:r>
            <a:r>
              <a:rPr lang="en-US" sz="2000" b="0"/>
              <a:t> and </a:t>
            </a:r>
            <a:r>
              <a:rPr lang="en-US" sz="2000" b="0">
                <a:solidFill>
                  <a:schemeClr val="bg2"/>
                </a:solidFill>
              </a:rPr>
              <a:t>kleeg</a:t>
            </a:r>
            <a:r>
              <a:rPr lang="en-US" sz="2000" b="0"/>
              <a:t>!”</a:t>
            </a:r>
          </a:p>
        </p:txBody>
      </p:sp>
      <p:pic>
        <p:nvPicPr>
          <p:cNvPr id="1255437" name="Picture 9"/>
          <p:cNvPicPr>
            <a:picLocks noChangeAspect="1" noChangeArrowheads="1"/>
          </p:cNvPicPr>
          <p:nvPr/>
        </p:nvPicPr>
        <p:blipFill>
          <a:blip r:embed="rId3"/>
          <a:srcRect/>
          <a:stretch>
            <a:fillRect/>
          </a:stretch>
        </p:blipFill>
        <p:spPr bwMode="auto">
          <a:xfrm>
            <a:off x="7620000" y="4495800"/>
            <a:ext cx="1216025" cy="825500"/>
          </a:xfrm>
          <a:prstGeom prst="rect">
            <a:avLst/>
          </a:prstGeom>
          <a:noFill/>
          <a:ln w="9525">
            <a:noFill/>
            <a:miter lim="800000"/>
            <a:headEnd/>
            <a:tailEnd/>
          </a:ln>
        </p:spPr>
      </p:pic>
      <p:sp>
        <p:nvSpPr>
          <p:cNvPr id="1255439" name="AutoShape 15"/>
          <p:cNvSpPr>
            <a:spLocks noChangeArrowheads="1"/>
          </p:cNvSpPr>
          <p:nvPr/>
        </p:nvSpPr>
        <p:spPr bwMode="auto">
          <a:xfrm>
            <a:off x="4724400" y="3505200"/>
            <a:ext cx="4267200" cy="23622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a:p>
        </p:txBody>
      </p:sp>
      <p:pic>
        <p:nvPicPr>
          <p:cNvPr id="1255440" name="Picture 8"/>
          <p:cNvPicPr>
            <a:picLocks noChangeAspect="1" noChangeArrowheads="1"/>
          </p:cNvPicPr>
          <p:nvPr/>
        </p:nvPicPr>
        <p:blipFill>
          <a:blip r:embed="rId5"/>
          <a:srcRect/>
          <a:stretch>
            <a:fillRect/>
          </a:stretch>
        </p:blipFill>
        <p:spPr bwMode="auto">
          <a:xfrm>
            <a:off x="6172200" y="4419600"/>
            <a:ext cx="1095375" cy="1095375"/>
          </a:xfrm>
          <a:prstGeom prst="rect">
            <a:avLst/>
          </a:prstGeom>
          <a:noFill/>
          <a:ln w="9525">
            <a:noFill/>
            <a:miter lim="800000"/>
            <a:headEnd/>
            <a:tailEnd/>
          </a:ln>
        </p:spPr>
      </p:pic>
      <p:sp>
        <p:nvSpPr>
          <p:cNvPr id="1255441" name="Rectangle 5"/>
          <p:cNvSpPr>
            <a:spLocks noChangeArrowheads="1"/>
          </p:cNvSpPr>
          <p:nvPr/>
        </p:nvSpPr>
        <p:spPr bwMode="auto">
          <a:xfrm>
            <a:off x="2209800" y="6019800"/>
            <a:ext cx="4038600" cy="701675"/>
          </a:xfrm>
          <a:prstGeom prst="rect">
            <a:avLst/>
          </a:prstGeom>
          <a:noFill/>
          <a:ln w="9525">
            <a:noFill/>
            <a:miter lim="800000"/>
            <a:headEnd/>
            <a:tailEnd/>
          </a:ln>
        </p:spPr>
        <p:txBody>
          <a:bodyPr>
            <a:prstTxWarp prst="textNoShape">
              <a:avLst/>
            </a:prstTxWarp>
            <a:spAutoFit/>
          </a:bodyPr>
          <a:lstStyle/>
          <a:p>
            <a:r>
              <a:rPr lang="en-US" sz="2000" b="0"/>
              <a:t>Some uncertainty remains abut whether “</a:t>
            </a:r>
            <a:r>
              <a:rPr lang="en-US" sz="2000" b="0">
                <a:solidFill>
                  <a:schemeClr val="bg2"/>
                </a:solidFill>
              </a:rPr>
              <a:t>dax</a:t>
            </a:r>
            <a:r>
              <a:rPr lang="en-US" sz="2000" b="0"/>
              <a:t>” is this or this.</a:t>
            </a:r>
          </a:p>
        </p:txBody>
      </p:sp>
      <p:sp>
        <p:nvSpPr>
          <p:cNvPr id="1255442" name="Line 18"/>
          <p:cNvSpPr>
            <a:spLocks noChangeShapeType="1"/>
          </p:cNvSpPr>
          <p:nvPr/>
        </p:nvSpPr>
        <p:spPr bwMode="auto">
          <a:xfrm flipV="1">
            <a:off x="4343400" y="5638800"/>
            <a:ext cx="1066800" cy="762000"/>
          </a:xfrm>
          <a:prstGeom prst="line">
            <a:avLst/>
          </a:prstGeom>
          <a:noFill/>
          <a:ln w="9525" cap="rnd">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255443" name="Line 19"/>
          <p:cNvSpPr>
            <a:spLocks noChangeShapeType="1"/>
          </p:cNvSpPr>
          <p:nvPr/>
        </p:nvSpPr>
        <p:spPr bwMode="auto">
          <a:xfrm flipV="1">
            <a:off x="5181600" y="5334000"/>
            <a:ext cx="2971800" cy="1143000"/>
          </a:xfrm>
          <a:prstGeom prst="line">
            <a:avLst/>
          </a:prstGeom>
          <a:noFill/>
          <a:ln w="9525" cap="rnd">
            <a:solidFill>
              <a:schemeClr val="tx1"/>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7961</TotalTime>
  <Words>3842</Words>
  <Application>Microsoft Macintosh PowerPoint</Application>
  <PresentationFormat>On-screen Show (4:3)</PresentationFormat>
  <Paragraphs>398</Paragraphs>
  <Slides>46</Slides>
  <Notes>5</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46</vt:i4>
      </vt:variant>
    </vt:vector>
  </HeadingPairs>
  <TitlesOfParts>
    <vt:vector size="52" baseType="lpstr">
      <vt:lpstr>Arial</vt:lpstr>
      <vt:lpstr>ＭＳ Ｐゴシック</vt:lpstr>
      <vt:lpstr>Osaka</vt:lpstr>
      <vt:lpstr>Times</vt:lpstr>
      <vt:lpstr>Symbol</vt:lpstr>
      <vt:lpstr>Blank Presentation</vt:lpstr>
      <vt:lpstr>Psych 156A/ Ling 150: Acquisition of Language II</vt:lpstr>
      <vt:lpstr>Announcements</vt:lpstr>
      <vt:lpstr>Slide 3</vt:lpstr>
      <vt:lpstr>What we know about the process of word-learning</vt:lpstr>
      <vt:lpstr>Slide 5</vt:lpstr>
      <vt:lpstr>Slide 6</vt:lpstr>
      <vt:lpstr>Slide 7</vt:lpstr>
      <vt:lpstr>Slide 8</vt:lpstr>
      <vt:lpstr>Slide 9</vt:lpstr>
      <vt:lpstr>Bayesian learning for word-meaning mapping</vt:lpstr>
      <vt:lpstr>The importance of the hypothesis space</vt:lpstr>
      <vt:lpstr>Suspicious coincidences &amp; Bayesian learning</vt:lpstr>
      <vt:lpstr>Formal instantiation of “suspicious coincidence”</vt:lpstr>
      <vt:lpstr>Slide 14</vt:lpstr>
      <vt:lpstr>Slide 15</vt:lpstr>
      <vt:lpstr>Slide 16</vt:lpstr>
      <vt:lpstr>Slide 17</vt:lpstr>
      <vt:lpstr>Slide 18</vt:lpstr>
      <vt:lpstr>Slide 19</vt:lpstr>
      <vt:lpstr>Testing children</vt:lpstr>
      <vt:lpstr>Slide 21</vt:lpstr>
      <vt:lpstr>Slide 22</vt:lpstr>
      <vt:lpstr>Slide 23</vt:lpstr>
      <vt:lpstr>Slide 24</vt:lpstr>
      <vt:lpstr>Slide 25</vt:lpstr>
      <vt:lpstr>Slide 26</vt:lpstr>
      <vt:lpstr>Slide 27</vt:lpstr>
      <vt:lpstr>Slide 28</vt:lpstr>
      <vt:lpstr>Slide 29</vt:lpstr>
      <vt:lpstr>Slide 30</vt:lpstr>
      <vt:lpstr>Testing children</vt:lpstr>
      <vt:lpstr>Slide 32</vt:lpstr>
      <vt:lpstr>Slide 33</vt:lpstr>
      <vt:lpstr>Children’s generalizations</vt:lpstr>
      <vt:lpstr>Slide 35</vt:lpstr>
      <vt:lpstr>Slide 36</vt:lpstr>
      <vt:lpstr>Slide 37</vt:lpstr>
      <vt:lpstr>Modeling children’s responses</vt:lpstr>
      <vt:lpstr>Accounting for other observed behavior</vt:lpstr>
      <vt:lpstr>Slide 40</vt:lpstr>
      <vt:lpstr>Accounting for other observed behavior</vt:lpstr>
      <vt:lpstr>An open question</vt:lpstr>
      <vt:lpstr>Slide 43</vt:lpstr>
      <vt:lpstr>Slide 44</vt:lpstr>
      <vt:lpstr>Slide 45</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557</cp:revision>
  <cp:lastPrinted>2012-04-26T22:50:46Z</cp:lastPrinted>
  <dcterms:created xsi:type="dcterms:W3CDTF">2012-04-26T22:37:58Z</dcterms:created>
  <dcterms:modified xsi:type="dcterms:W3CDTF">2012-04-26T22:56:13Z</dcterms:modified>
</cp:coreProperties>
</file>