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4"/>
  </p:notesMasterIdLst>
  <p:handoutMasterIdLst>
    <p:handoutMasterId r:id="rId55"/>
  </p:handoutMasterIdLst>
  <p:sldIdLst>
    <p:sldId id="265" r:id="rId2"/>
    <p:sldId id="266" r:id="rId3"/>
    <p:sldId id="267" r:id="rId4"/>
    <p:sldId id="268" r:id="rId5"/>
    <p:sldId id="313" r:id="rId6"/>
    <p:sldId id="312"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316"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4" r:id="rId50"/>
    <p:sldId id="315" r:id="rId51"/>
    <p:sldId id="310" r:id="rId52"/>
    <p:sldId id="311" r:id="rId5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12B3"/>
    <a:srgbClr val="0C6034"/>
    <a:srgbClr val="0F713C"/>
    <a:srgbClr val="B3129A"/>
    <a:srgbClr val="0D80C4"/>
    <a:srgbClr val="0B1FFF"/>
    <a:srgbClr val="8CFF4F"/>
    <a:srgbClr val="12E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1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6099BC73-F842-6040-990D-37E8E1F85413}" type="datetime1">
              <a:rPr lang="en-US">
                <a:latin typeface="Calibri"/>
              </a:rPr>
              <a:pPr/>
              <a:t>2/7/13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EEFBB17-6FD6-E443-99D7-52FCB4B7802A}"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663555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AD7D864A-3B83-C149-9D49-130A96F23F1D}" type="slidenum">
              <a:rPr lang="en-US" smtClean="0"/>
              <a:pPr>
                <a:defRPr/>
              </a:pPr>
              <a:t>‹#›</a:t>
            </a:fld>
            <a:endParaRPr lang="en-US" dirty="0"/>
          </a:p>
        </p:txBody>
      </p:sp>
    </p:spTree>
    <p:extLst>
      <p:ext uri="{BB962C8B-B14F-4D97-AF65-F5344CB8AC3E}">
        <p14:creationId xmlns:p14="http://schemas.microsoft.com/office/powerpoint/2010/main" val="4033256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4491B8B-3156-CE4F-95EC-F9FA271EF47E}" type="slidenum">
              <a:rPr lang="en-US" sz="1200" b="0">
                <a:latin typeface="Calibri"/>
              </a:rPr>
              <a:pPr algn="r"/>
              <a:t>1</a:t>
            </a:fld>
            <a:endParaRPr lang="en-US" sz="1200" b="0" dirty="0">
              <a:latin typeface="Calibri"/>
            </a:endParaRPr>
          </a:p>
        </p:txBody>
      </p:sp>
      <p:sp>
        <p:nvSpPr>
          <p:cNvPr id="8652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52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ED473E7-E141-CB4D-BB0A-2A523C34EDF1}" type="slidenum">
              <a:rPr lang="en-US" sz="1200" b="0">
                <a:latin typeface="Calibri"/>
              </a:rPr>
              <a:pPr algn="r"/>
              <a:t>11</a:t>
            </a:fld>
            <a:endParaRPr lang="en-US" sz="1200" b="0" dirty="0">
              <a:latin typeface="Calibri"/>
            </a:endParaRPr>
          </a:p>
        </p:txBody>
      </p:sp>
      <p:sp>
        <p:nvSpPr>
          <p:cNvPr id="8816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16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F0BC6BF-5BC5-0D42-BBC3-21A899A11652}" type="slidenum">
              <a:rPr lang="en-US" sz="1200" b="0">
                <a:latin typeface="Calibri"/>
              </a:rPr>
              <a:pPr algn="r"/>
              <a:t>12</a:t>
            </a:fld>
            <a:endParaRPr lang="en-US" sz="1200" b="0" dirty="0">
              <a:latin typeface="Calibri"/>
            </a:endParaRPr>
          </a:p>
        </p:txBody>
      </p:sp>
      <p:sp>
        <p:nvSpPr>
          <p:cNvPr id="8837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37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5550960-0417-DC42-9D44-DCF91A7549FA}" type="slidenum">
              <a:rPr lang="en-US" sz="1200" b="0">
                <a:latin typeface="Calibri"/>
              </a:rPr>
              <a:pPr algn="r"/>
              <a:t>13</a:t>
            </a:fld>
            <a:endParaRPr lang="en-US" sz="1200" b="0" dirty="0">
              <a:latin typeface="Calibri"/>
            </a:endParaRPr>
          </a:p>
        </p:txBody>
      </p:sp>
      <p:sp>
        <p:nvSpPr>
          <p:cNvPr id="8857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57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5BD4057-AE14-654D-BC28-CFF7DF06ACE3}" type="slidenum">
              <a:rPr lang="en-US" sz="1200" b="0">
                <a:latin typeface="Calibri"/>
              </a:rPr>
              <a:pPr algn="r"/>
              <a:t>14</a:t>
            </a:fld>
            <a:endParaRPr lang="en-US" sz="1200" b="0" dirty="0">
              <a:latin typeface="Calibri"/>
            </a:endParaRPr>
          </a:p>
        </p:txBody>
      </p:sp>
      <p:sp>
        <p:nvSpPr>
          <p:cNvPr id="8878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78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AD8A602-F7B1-274F-A2E8-3DAE93519785}" type="slidenum">
              <a:rPr lang="en-US" sz="1200" b="0">
                <a:latin typeface="Calibri"/>
              </a:rPr>
              <a:pPr algn="r"/>
              <a:t>19</a:t>
            </a:fld>
            <a:endParaRPr lang="en-US" sz="1200" b="0" dirty="0">
              <a:latin typeface="Calibri"/>
            </a:endParaRPr>
          </a:p>
        </p:txBody>
      </p:sp>
      <p:sp>
        <p:nvSpPr>
          <p:cNvPr id="8939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6E4BF49-A744-2442-B489-6211F7F8D66E}" type="slidenum">
              <a:rPr lang="en-US" sz="1200" b="0">
                <a:latin typeface="Calibri"/>
              </a:rPr>
              <a:pPr algn="r"/>
              <a:t>20</a:t>
            </a:fld>
            <a:endParaRPr lang="en-US" sz="1200" b="0" dirty="0">
              <a:latin typeface="Calibri"/>
            </a:endParaRPr>
          </a:p>
        </p:txBody>
      </p:sp>
      <p:sp>
        <p:nvSpPr>
          <p:cNvPr id="8960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60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AC3694B-C66D-4D49-8A7E-ECCD1683D06E}" type="slidenum">
              <a:rPr lang="en-US" sz="1200" b="0">
                <a:latin typeface="Calibri"/>
              </a:rPr>
              <a:pPr algn="r"/>
              <a:t>2</a:t>
            </a:fld>
            <a:endParaRPr lang="en-US" sz="1200" b="0" dirty="0">
              <a:latin typeface="Calibri"/>
            </a:endParaRPr>
          </a:p>
        </p:txBody>
      </p:sp>
      <p:sp>
        <p:nvSpPr>
          <p:cNvPr id="8673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73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9CDB4DF-09BE-4C48-9626-47182F68ABAA}" type="slidenum">
              <a:rPr lang="en-US" sz="1200" b="0">
                <a:latin typeface="Calibri"/>
              </a:rPr>
              <a:pPr algn="r"/>
              <a:t>21</a:t>
            </a:fld>
            <a:endParaRPr lang="en-US" sz="1200" b="0" dirty="0">
              <a:latin typeface="Calibri"/>
            </a:endParaRPr>
          </a:p>
        </p:txBody>
      </p:sp>
      <p:sp>
        <p:nvSpPr>
          <p:cNvPr id="8980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80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A18BBFE-BC93-EB43-B7CC-D779D2040F75}" type="slidenum">
              <a:rPr lang="en-US" sz="1200" b="0">
                <a:latin typeface="Calibri"/>
              </a:rPr>
              <a:pPr algn="r"/>
              <a:t>23</a:t>
            </a:fld>
            <a:endParaRPr lang="en-US" sz="1200" b="0" dirty="0">
              <a:latin typeface="Calibri"/>
            </a:endParaRPr>
          </a:p>
        </p:txBody>
      </p:sp>
      <p:sp>
        <p:nvSpPr>
          <p:cNvPr id="9000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01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64336C0-95CC-0A41-B5B3-31CBF230F0E4}" type="slidenum">
              <a:rPr lang="en-US" sz="1200" b="0">
                <a:latin typeface="Calibri"/>
              </a:rPr>
              <a:pPr algn="r"/>
              <a:t>3</a:t>
            </a:fld>
            <a:endParaRPr lang="en-US" sz="1200" b="0" dirty="0">
              <a:latin typeface="Calibri"/>
            </a:endParaRPr>
          </a:p>
        </p:txBody>
      </p:sp>
      <p:sp>
        <p:nvSpPr>
          <p:cNvPr id="869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9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Rot="1" noChangeAspect="1" noChangeArrowheads="1" noTextEdit="1"/>
          </p:cNvSpPr>
          <p:nvPr>
            <p:ph type="sldImg"/>
          </p:nvPr>
        </p:nvSpPr>
        <p:spPr>
          <a:ln/>
        </p:spPr>
      </p:sp>
      <p:sp>
        <p:nvSpPr>
          <p:cNvPr id="96153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04D60A3-6A5F-0543-BCA6-204C2428D93F}" type="slidenum">
              <a:rPr lang="en-US" sz="1200" b="0">
                <a:latin typeface="Calibri"/>
              </a:rPr>
              <a:pPr algn="r"/>
              <a:t>38</a:t>
            </a:fld>
            <a:endParaRPr lang="en-US" sz="1200" b="0" dirty="0">
              <a:latin typeface="Calibri"/>
            </a:endParaRPr>
          </a:p>
        </p:txBody>
      </p:sp>
      <p:sp>
        <p:nvSpPr>
          <p:cNvPr id="91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64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EA0D5E4-48D2-EC45-8F0A-6691B1C85E25}" type="slidenum">
              <a:rPr lang="en-US" sz="1200" b="0">
                <a:latin typeface="Calibri"/>
              </a:rPr>
              <a:pPr algn="r"/>
              <a:t>39</a:t>
            </a:fld>
            <a:endParaRPr lang="en-US" sz="1200" b="0" dirty="0">
              <a:latin typeface="Calibri"/>
            </a:endParaRPr>
          </a:p>
        </p:txBody>
      </p:sp>
      <p:sp>
        <p:nvSpPr>
          <p:cNvPr id="918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8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1C9EFB1-9B80-0F46-8ED7-E14859F8A710}" type="slidenum">
              <a:rPr lang="en-US" sz="1200" b="0">
                <a:latin typeface="Calibri"/>
              </a:rPr>
              <a:pPr algn="r"/>
              <a:t>40</a:t>
            </a:fld>
            <a:endParaRPr lang="en-US" sz="1200" b="0" dirty="0">
              <a:latin typeface="Calibri"/>
            </a:endParaRPr>
          </a:p>
        </p:txBody>
      </p:sp>
      <p:sp>
        <p:nvSpPr>
          <p:cNvPr id="9205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0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62D54FB-D753-E346-AFBB-8BAF6FF94A01}" type="slidenum">
              <a:rPr lang="en-US" sz="1200" b="0">
                <a:latin typeface="Calibri"/>
              </a:rPr>
              <a:pPr algn="r"/>
              <a:t>41</a:t>
            </a:fld>
            <a:endParaRPr lang="en-US" sz="1200" b="0" dirty="0">
              <a:latin typeface="Calibri"/>
            </a:endParaRPr>
          </a:p>
        </p:txBody>
      </p:sp>
      <p:sp>
        <p:nvSpPr>
          <p:cNvPr id="9226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26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D744A55-07EA-6E44-B693-CE3B2E8C0FE3}" type="slidenum">
              <a:rPr lang="en-US" sz="1200" b="0">
                <a:latin typeface="Calibri"/>
              </a:rPr>
              <a:pPr algn="r"/>
              <a:t>4</a:t>
            </a:fld>
            <a:endParaRPr lang="en-US" sz="1200" b="0" dirty="0">
              <a:latin typeface="Calibri"/>
            </a:endParaRPr>
          </a:p>
        </p:txBody>
      </p:sp>
      <p:sp>
        <p:nvSpPr>
          <p:cNvPr id="8714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14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E656B2C-8D1F-6C44-B7E9-05736C988584}" type="slidenum">
              <a:rPr lang="en-US" sz="1200" b="0">
                <a:latin typeface="Calibri"/>
              </a:rPr>
              <a:pPr algn="r"/>
              <a:t>42</a:t>
            </a:fld>
            <a:endParaRPr lang="en-US" sz="1200" b="0" dirty="0">
              <a:latin typeface="Calibri"/>
            </a:endParaRPr>
          </a:p>
        </p:txBody>
      </p:sp>
      <p:sp>
        <p:nvSpPr>
          <p:cNvPr id="924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46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897493B-CA84-5747-8A1D-36F53DEBBFF2}" type="slidenum">
              <a:rPr lang="en-US" sz="1200" b="0">
                <a:latin typeface="Calibri"/>
              </a:rPr>
              <a:pPr algn="r"/>
              <a:t>43</a:t>
            </a:fld>
            <a:endParaRPr lang="en-US" sz="1200" b="0" dirty="0">
              <a:latin typeface="Calibri"/>
            </a:endParaRPr>
          </a:p>
        </p:txBody>
      </p:sp>
      <p:sp>
        <p:nvSpPr>
          <p:cNvPr id="9267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67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86665EC-3685-8247-9009-9BD24E940457}" type="slidenum">
              <a:rPr lang="en-US" sz="1200" b="0">
                <a:latin typeface="Calibri"/>
              </a:rPr>
              <a:pPr algn="r"/>
              <a:t>44</a:t>
            </a:fld>
            <a:endParaRPr lang="en-US" sz="1200" b="0" dirty="0">
              <a:latin typeface="Calibri"/>
            </a:endParaRPr>
          </a:p>
        </p:txBody>
      </p:sp>
      <p:sp>
        <p:nvSpPr>
          <p:cNvPr id="928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33061DA-35C1-2E43-B736-D2DB5ED48973}" type="slidenum">
              <a:rPr lang="en-US" sz="1200" b="0">
                <a:latin typeface="Calibri"/>
              </a:rPr>
              <a:pPr algn="r"/>
              <a:t>45</a:t>
            </a:fld>
            <a:endParaRPr lang="en-US" sz="1200" b="0" dirty="0">
              <a:latin typeface="Calibri"/>
            </a:endParaRPr>
          </a:p>
        </p:txBody>
      </p:sp>
      <p:sp>
        <p:nvSpPr>
          <p:cNvPr id="930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08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1EB72DE-6D1B-0245-B781-999A622FB40A}" type="slidenum">
              <a:rPr lang="en-US" sz="1200" b="0">
                <a:latin typeface="Calibri"/>
              </a:rPr>
              <a:pPr algn="r"/>
              <a:t>46</a:t>
            </a:fld>
            <a:endParaRPr lang="en-US" sz="1200" b="0" dirty="0">
              <a:latin typeface="Calibri"/>
            </a:endParaRPr>
          </a:p>
        </p:txBody>
      </p:sp>
      <p:sp>
        <p:nvSpPr>
          <p:cNvPr id="9328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28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7474F17-6627-E14F-A23C-25D2E97AF346}" type="slidenum">
              <a:rPr lang="en-US" sz="1200" b="0">
                <a:latin typeface="Calibri"/>
              </a:rPr>
              <a:pPr algn="r"/>
              <a:t>47</a:t>
            </a:fld>
            <a:endParaRPr lang="en-US" sz="1200" b="0" dirty="0">
              <a:latin typeface="Calibri"/>
            </a:endParaRPr>
          </a:p>
        </p:txBody>
      </p:sp>
      <p:sp>
        <p:nvSpPr>
          <p:cNvPr id="9349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49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046149D-5AF3-4549-A5CE-3C517F87D73E}" type="slidenum">
              <a:rPr lang="en-US" sz="1200" b="0">
                <a:latin typeface="Calibri"/>
              </a:rPr>
              <a:pPr algn="r"/>
              <a:t>48</a:t>
            </a:fld>
            <a:endParaRPr lang="en-US" sz="1200" b="0" dirty="0">
              <a:latin typeface="Calibri"/>
            </a:endParaRPr>
          </a:p>
        </p:txBody>
      </p:sp>
      <p:sp>
        <p:nvSpPr>
          <p:cNvPr id="936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69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36EC02D-2D6A-BB42-95B9-BB43D66A4E23}" type="slidenum">
              <a:rPr lang="en-US" sz="1200" b="0">
                <a:latin typeface="Calibri"/>
              </a:rPr>
              <a:pPr algn="r"/>
              <a:t>51</a:t>
            </a:fld>
            <a:endParaRPr lang="en-US" sz="1200" b="0" dirty="0">
              <a:latin typeface="Calibri"/>
            </a:endParaRPr>
          </a:p>
        </p:txBody>
      </p:sp>
      <p:sp>
        <p:nvSpPr>
          <p:cNvPr id="939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9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29A2608-4F25-5745-BB7F-121CB1B94060}" type="slidenum">
              <a:rPr lang="en-US" sz="1200" b="0">
                <a:latin typeface="Calibri"/>
              </a:rPr>
              <a:pPr algn="r"/>
              <a:t>52</a:t>
            </a:fld>
            <a:endParaRPr lang="en-US" sz="1200" b="0" dirty="0">
              <a:latin typeface="Calibri"/>
            </a:endParaRPr>
          </a:p>
        </p:txBody>
      </p:sp>
      <p:sp>
        <p:nvSpPr>
          <p:cNvPr id="9410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10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102E585-FE73-C145-9F7B-2725F09C7392}" type="slidenum">
              <a:rPr lang="en-US" sz="1200" b="0">
                <a:latin typeface="Calibri"/>
              </a:rPr>
              <a:pPr algn="r"/>
              <a:t>7</a:t>
            </a:fld>
            <a:endParaRPr lang="en-US" sz="1200" b="0" dirty="0">
              <a:latin typeface="Calibri"/>
            </a:endParaRPr>
          </a:p>
        </p:txBody>
      </p:sp>
      <p:sp>
        <p:nvSpPr>
          <p:cNvPr id="8734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34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AA881A-8AAF-BB48-87C8-F6D0D5A4547C}" type="slidenum">
              <a:rPr lang="en-US" sz="1200" b="0">
                <a:latin typeface="Calibri"/>
              </a:rPr>
              <a:pPr algn="r"/>
              <a:t>8</a:t>
            </a:fld>
            <a:endParaRPr lang="en-US" sz="1200" b="0" dirty="0">
              <a:latin typeface="Calibri"/>
            </a:endParaRPr>
          </a:p>
        </p:txBody>
      </p:sp>
      <p:sp>
        <p:nvSpPr>
          <p:cNvPr id="8755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55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0B4A290-7A4B-754E-A8A7-EB74CA469336}" type="slidenum">
              <a:rPr lang="en-US" sz="1200" b="0">
                <a:latin typeface="Calibri"/>
              </a:rPr>
              <a:pPr algn="r"/>
              <a:t>9</a:t>
            </a:fld>
            <a:endParaRPr lang="en-US" sz="1200" b="0" dirty="0">
              <a:latin typeface="Calibri"/>
            </a:endParaRPr>
          </a:p>
        </p:txBody>
      </p:sp>
      <p:sp>
        <p:nvSpPr>
          <p:cNvPr id="8775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75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E3B877C-11E6-1A41-A52B-B377B973838B}" type="slidenum">
              <a:rPr lang="en-US" sz="1200" b="0">
                <a:latin typeface="Calibri"/>
              </a:rPr>
              <a:pPr algn="r"/>
              <a:t>10</a:t>
            </a:fld>
            <a:endParaRPr lang="en-US" sz="1200" b="0" dirty="0">
              <a:latin typeface="Calibri"/>
            </a:endParaRPr>
          </a:p>
        </p:txBody>
      </p:sp>
      <p:sp>
        <p:nvSpPr>
          <p:cNvPr id="8796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96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128F4-B295-F64A-9725-BB7D27291A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AEFD5-F4B6-744A-8B4F-DD7C62C2E5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156C3-B4B5-CB43-88BB-396DEF8A0B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A21A6-FA59-0B40-AB75-5F4E06B53A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73F130-D2FB-F74F-8555-0CD0768B6D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7338F-D88E-7C4A-855C-0F53C75B17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4FF443-2D14-AA44-AFD5-C752A550C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9FEA60-0D9A-C046-81C0-658A8314B1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F74DBD-6BCA-364F-BC08-7A2C1E3D3A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19C996-59B7-0044-A232-2E540F1628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4D71A1-9A06-804F-B174-9E1D0185BC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0AAE9E52-B377-3540-AA90-7706DDA26B8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hyperlink" Target="http://www.ted.com/talks/deb_roy_the_birth_of_a_word.html" TargetMode="External"/><Relationship Id="rId6" Type="http://schemas.openxmlformats.org/officeDocument/2006/relationships/image" Target="../media/image3.png"/><Relationship Id="rId7" Type="http://schemas.openxmlformats.org/officeDocument/2006/relationships/image" Target="../media/image4.png"/><Relationship Id="rId1" Type="http://schemas.microsoft.com/office/2007/relationships/media" Target="file://localhost/Users/lspearl/Desktop/Courses/course%20media/Roy2011_TEDTalk.mp4" TargetMode="External"/><Relationship Id="rId2" Type="http://schemas.openxmlformats.org/officeDocument/2006/relationships/video" Target="file://localhost/Users/lspearl/Desktop/Courses/course%20media/Roy2011_TEDTalk.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864259"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10</a:t>
            </a:r>
          </a:p>
          <a:p>
            <a:pPr marL="0" indent="0" algn="ctr" eaLnBrk="1" hangingPunct="1">
              <a:buFontTx/>
              <a:buNone/>
            </a:pPr>
            <a:r>
              <a:rPr lang="en-US"/>
              <a:t>Lexical Development II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78595" name="Rectangle 5"/>
          <p:cNvSpPr>
            <a:spLocks noGrp="1" noChangeArrowheads="1"/>
          </p:cNvSpPr>
          <p:nvPr>
            <p:ph type="body" idx="4294967295"/>
          </p:nvPr>
        </p:nvSpPr>
        <p:spPr>
          <a:xfrm>
            <a:off x="0" y="1219200"/>
            <a:ext cx="9144000" cy="1371600"/>
          </a:xfrm>
          <a:noFill/>
        </p:spPr>
        <p:txBody>
          <a:bodyPr/>
          <a:lstStyle/>
          <a:p>
            <a:pPr eaLnBrk="1" hangingPunct="1">
              <a:buFontTx/>
              <a:buNone/>
            </a:pPr>
            <a:r>
              <a:rPr lang="en-US" sz="2400"/>
              <a:t>The extension process doesn’t happen at the same time for all words.  Some referential words may coexist with words that are contextual.  Which words are which will vary from child to child.</a:t>
            </a:r>
          </a:p>
        </p:txBody>
      </p:sp>
      <p:sp>
        <p:nvSpPr>
          <p:cNvPr id="28676" name="Rectangle 6"/>
          <p:cNvSpPr>
            <a:spLocks noChangeArrowheads="1"/>
          </p:cNvSpPr>
          <p:nvPr/>
        </p:nvSpPr>
        <p:spPr bwMode="auto">
          <a:xfrm>
            <a:off x="304800" y="2971800"/>
            <a:ext cx="86868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bg2"/>
                </a:solidFill>
                <a:latin typeface="Calibri"/>
                <a:ea typeface="Osaka" pitchFamily="-84" charset="-128"/>
                <a:cs typeface="Osaka" pitchFamily="-84" charset="-128"/>
              </a:rPr>
              <a:t>Jenny:</a:t>
            </a:r>
            <a:r>
              <a:rPr lang="en-US" b="0" dirty="0">
                <a:solidFill>
                  <a:srgbClr val="D6C1FB"/>
                </a:solidFill>
                <a:latin typeface="Calibri"/>
                <a:ea typeface="Osaka" pitchFamily="-84" charset="-128"/>
                <a:cs typeface="Osaka" pitchFamily="-84" charset="-128"/>
              </a:rPr>
              <a:t> </a:t>
            </a:r>
            <a:r>
              <a:rPr lang="en-US" b="0" dirty="0">
                <a:latin typeface="Calibri"/>
                <a:ea typeface="Osaka" pitchFamily="-84" charset="-128"/>
                <a:cs typeface="Osaka" pitchFamily="-84" charset="-128"/>
              </a:rPr>
              <a:t>“no” = referential, used when pushing a drink away, while crawling to a step she was not allowed to climb, while refusing a request by her mother</a:t>
            </a:r>
          </a:p>
        </p:txBody>
      </p:sp>
      <p:sp>
        <p:nvSpPr>
          <p:cNvPr id="878597" name="AutoShape 8"/>
          <p:cNvSpPr>
            <a:spLocks noChangeArrowheads="1"/>
          </p:cNvSpPr>
          <p:nvPr/>
        </p:nvSpPr>
        <p:spPr bwMode="auto">
          <a:xfrm>
            <a:off x="3048000" y="4495800"/>
            <a:ext cx="1600200" cy="914400"/>
          </a:xfrm>
          <a:prstGeom prst="wedgeEllipseCallout">
            <a:avLst>
              <a:gd name="adj1" fmla="val 117264"/>
              <a:gd name="adj2" fmla="val 16667"/>
            </a:avLst>
          </a:prstGeom>
          <a:solidFill>
            <a:srgbClr val="C29EF1">
              <a:alpha val="32156"/>
            </a:srgbClr>
          </a:solidFill>
          <a:ln w="9525">
            <a:solidFill>
              <a:schemeClr val="tx1"/>
            </a:solidFill>
            <a:miter lim="800000"/>
            <a:headEnd/>
            <a:tailEnd/>
          </a:ln>
        </p:spPr>
        <p:txBody>
          <a:bodyPr wrap="none" anchor="ctr">
            <a:prstTxWarp prst="textNoShape">
              <a:avLst/>
            </a:prstTxWarp>
          </a:bodyPr>
          <a:lstStyle/>
          <a:p>
            <a:pPr algn="ctr"/>
            <a:r>
              <a:rPr lang="en-US" dirty="0">
                <a:latin typeface="Calibri"/>
              </a:rPr>
              <a:t>no</a:t>
            </a:r>
          </a:p>
        </p:txBody>
      </p:sp>
      <p:pic>
        <p:nvPicPr>
          <p:cNvPr id="878598" name="Picture 9"/>
          <p:cNvPicPr>
            <a:picLocks noChangeAspect="1" noChangeArrowheads="1"/>
          </p:cNvPicPr>
          <p:nvPr/>
        </p:nvPicPr>
        <p:blipFill>
          <a:blip r:embed="rId3"/>
          <a:srcRect/>
          <a:stretch>
            <a:fillRect/>
          </a:stretch>
        </p:blipFill>
        <p:spPr bwMode="auto">
          <a:xfrm>
            <a:off x="5867400" y="4572000"/>
            <a:ext cx="1511300" cy="1993900"/>
          </a:xfrm>
          <a:prstGeom prst="rect">
            <a:avLst/>
          </a:prstGeom>
          <a:solidFill>
            <a:srgbClr val="C29EF1"/>
          </a:solidFill>
          <a:ln w="38100">
            <a:solidFill>
              <a:schemeClr val="bg2"/>
            </a:solidFill>
            <a:prstDash val="dash"/>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80643" name="Rectangle 5"/>
          <p:cNvSpPr>
            <a:spLocks noGrp="1" noChangeArrowheads="1"/>
          </p:cNvSpPr>
          <p:nvPr>
            <p:ph type="body" idx="4294967295"/>
          </p:nvPr>
        </p:nvSpPr>
        <p:spPr>
          <a:xfrm>
            <a:off x="0" y="1219200"/>
            <a:ext cx="9144000" cy="1371600"/>
          </a:xfrm>
          <a:noFill/>
        </p:spPr>
        <p:txBody>
          <a:bodyPr/>
          <a:lstStyle/>
          <a:p>
            <a:pPr eaLnBrk="1" hangingPunct="1">
              <a:lnSpc>
                <a:spcPct val="90000"/>
              </a:lnSpc>
              <a:buFontTx/>
              <a:buNone/>
            </a:pPr>
            <a:r>
              <a:rPr lang="en-US" sz="2400"/>
              <a:t>In general, it’s </a:t>
            </a:r>
            <a:r>
              <a:rPr lang="en-US" sz="2400" i="1"/>
              <a:t>not</a:t>
            </a:r>
            <a:r>
              <a:rPr lang="en-US" sz="2400"/>
              <a:t> because children don’t hear these words in different contexts that they have a narrower meaning than adults do.  Their parents used the words in many different contexts.</a:t>
            </a:r>
          </a:p>
        </p:txBody>
      </p:sp>
      <p:sp>
        <p:nvSpPr>
          <p:cNvPr id="880644" name="Rectangle 6"/>
          <p:cNvSpPr>
            <a:spLocks noChangeArrowheads="1"/>
          </p:cNvSpPr>
          <p:nvPr/>
        </p:nvSpPr>
        <p:spPr bwMode="auto">
          <a:xfrm>
            <a:off x="304800" y="2971800"/>
            <a:ext cx="86868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bg2"/>
                </a:solidFill>
                <a:latin typeface="Calibri"/>
                <a:ea typeface="Osaka" pitchFamily="-84" charset="-128"/>
                <a:cs typeface="Osaka" pitchFamily="-84" charset="-128"/>
              </a:rPr>
              <a:t>So what’s the problem?</a:t>
            </a:r>
            <a:endParaRPr lang="en-US" b="0" dirty="0">
              <a:solidFill>
                <a:srgbClr val="D6C1FB"/>
              </a:solidFill>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It’s not an easy task to extract the common meaning from different contexts.</a:t>
            </a:r>
          </a:p>
        </p:txBody>
      </p:sp>
      <p:pic>
        <p:nvPicPr>
          <p:cNvPr id="880645" name="Picture 9"/>
          <p:cNvPicPr>
            <a:picLocks noChangeAspect="1" noChangeArrowheads="1"/>
          </p:cNvPicPr>
          <p:nvPr/>
        </p:nvPicPr>
        <p:blipFill>
          <a:blip r:embed="rId3"/>
          <a:srcRect/>
          <a:stretch>
            <a:fillRect/>
          </a:stretch>
        </p:blipFill>
        <p:spPr bwMode="auto">
          <a:xfrm>
            <a:off x="1066800" y="4572000"/>
            <a:ext cx="830263" cy="1112838"/>
          </a:xfrm>
          <a:prstGeom prst="rect">
            <a:avLst/>
          </a:prstGeom>
          <a:noFill/>
          <a:ln w="9525">
            <a:solidFill>
              <a:schemeClr val="tx1"/>
            </a:solidFill>
            <a:prstDash val="dash"/>
            <a:miter lim="800000"/>
            <a:headEnd/>
            <a:tailEnd/>
          </a:ln>
        </p:spPr>
      </p:pic>
      <p:pic>
        <p:nvPicPr>
          <p:cNvPr id="880646" name="Picture 10"/>
          <p:cNvPicPr>
            <a:picLocks noChangeAspect="1" noChangeArrowheads="1"/>
          </p:cNvPicPr>
          <p:nvPr/>
        </p:nvPicPr>
        <p:blipFill>
          <a:blip r:embed="rId4"/>
          <a:srcRect/>
          <a:stretch>
            <a:fillRect/>
          </a:stretch>
        </p:blipFill>
        <p:spPr bwMode="auto">
          <a:xfrm>
            <a:off x="2209800" y="4800600"/>
            <a:ext cx="1252538" cy="1785938"/>
          </a:xfrm>
          <a:prstGeom prst="rect">
            <a:avLst/>
          </a:prstGeom>
          <a:noFill/>
          <a:ln w="9525">
            <a:solidFill>
              <a:schemeClr val="tx1"/>
            </a:solidFill>
            <a:prstDash val="dash"/>
            <a:miter lim="800000"/>
            <a:headEnd/>
            <a:tailEnd/>
          </a:ln>
        </p:spPr>
      </p:pic>
      <p:pic>
        <p:nvPicPr>
          <p:cNvPr id="880647" name="Picture 11"/>
          <p:cNvPicPr>
            <a:picLocks noChangeAspect="1" noChangeArrowheads="1"/>
          </p:cNvPicPr>
          <p:nvPr/>
        </p:nvPicPr>
        <p:blipFill>
          <a:blip r:embed="rId5"/>
          <a:srcRect/>
          <a:stretch>
            <a:fillRect/>
          </a:stretch>
        </p:blipFill>
        <p:spPr bwMode="auto">
          <a:xfrm>
            <a:off x="5257800" y="5029200"/>
            <a:ext cx="1154113" cy="1252538"/>
          </a:xfrm>
          <a:prstGeom prst="rect">
            <a:avLst/>
          </a:prstGeom>
          <a:noFill/>
          <a:ln w="9525">
            <a:solidFill>
              <a:schemeClr val="tx1"/>
            </a:solidFill>
            <a:prstDash val="dash"/>
            <a:miter lim="800000"/>
            <a:headEnd/>
            <a:tailEnd/>
          </a:ln>
        </p:spPr>
      </p:pic>
      <p:pic>
        <p:nvPicPr>
          <p:cNvPr id="880648" name="Picture 12"/>
          <p:cNvPicPr>
            <a:picLocks noChangeAspect="1" noChangeArrowheads="1"/>
          </p:cNvPicPr>
          <p:nvPr/>
        </p:nvPicPr>
        <p:blipFill>
          <a:blip r:embed="rId6"/>
          <a:srcRect/>
          <a:stretch>
            <a:fillRect/>
          </a:stretch>
        </p:blipFill>
        <p:spPr bwMode="auto">
          <a:xfrm>
            <a:off x="3810000" y="4114800"/>
            <a:ext cx="1120775" cy="1449388"/>
          </a:xfrm>
          <a:prstGeom prst="rect">
            <a:avLst/>
          </a:prstGeom>
          <a:noFill/>
          <a:ln w="9525">
            <a:solidFill>
              <a:schemeClr val="tx1"/>
            </a:solidFill>
            <a:prstDash val="dash"/>
            <a:miter lim="800000"/>
            <a:headEnd/>
            <a:tailEnd/>
          </a:ln>
        </p:spPr>
      </p:pic>
      <p:sp>
        <p:nvSpPr>
          <p:cNvPr id="880649" name="Text Box 16"/>
          <p:cNvSpPr txBox="1">
            <a:spLocks noChangeArrowheads="1"/>
          </p:cNvSpPr>
          <p:nvPr/>
        </p:nvSpPr>
        <p:spPr bwMode="auto">
          <a:xfrm>
            <a:off x="6858000" y="4267200"/>
            <a:ext cx="1164802" cy="461665"/>
          </a:xfrm>
          <a:prstGeom prst="rect">
            <a:avLst/>
          </a:prstGeom>
          <a:noFill/>
          <a:ln w="9525">
            <a:solidFill>
              <a:schemeClr val="hlink"/>
            </a:solidFill>
            <a:miter lim="800000"/>
            <a:headEnd/>
            <a:tailEnd/>
          </a:ln>
        </p:spPr>
        <p:txBody>
          <a:bodyPr wrap="none">
            <a:prstTxWarp prst="textNoShape">
              <a:avLst/>
            </a:prstTxWarp>
            <a:spAutoFit/>
          </a:bodyPr>
          <a:lstStyle/>
          <a:p>
            <a:r>
              <a:rPr lang="en-US" b="0" dirty="0">
                <a:solidFill>
                  <a:schemeClr val="hlink"/>
                </a:solidFill>
                <a:latin typeface="Calibri"/>
              </a:rPr>
              <a:t>kitty =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82691" name="Rectangle 5"/>
          <p:cNvSpPr>
            <a:spLocks noGrp="1" noChangeArrowheads="1"/>
          </p:cNvSpPr>
          <p:nvPr>
            <p:ph type="body" idx="4294967295"/>
          </p:nvPr>
        </p:nvSpPr>
        <p:spPr>
          <a:xfrm>
            <a:off x="0" y="1219200"/>
            <a:ext cx="9144000" cy="1371600"/>
          </a:xfrm>
          <a:noFill/>
        </p:spPr>
        <p:txBody>
          <a:bodyPr/>
          <a:lstStyle/>
          <a:p>
            <a:pPr eaLnBrk="1" hangingPunct="1">
              <a:lnSpc>
                <a:spcPct val="90000"/>
              </a:lnSpc>
              <a:buFontTx/>
              <a:buNone/>
            </a:pPr>
            <a:r>
              <a:rPr lang="en-US" sz="2400"/>
              <a:t>In general, it’s </a:t>
            </a:r>
            <a:r>
              <a:rPr lang="en-US" sz="2400" i="1"/>
              <a:t>not</a:t>
            </a:r>
            <a:r>
              <a:rPr lang="en-US" sz="2400"/>
              <a:t> because children don’t hear these words in different contexts that they have a narrower meaning than adults do.  Their parents used the words in many different contexts.</a:t>
            </a:r>
          </a:p>
        </p:txBody>
      </p:sp>
      <p:sp>
        <p:nvSpPr>
          <p:cNvPr id="882692" name="Rectangle 6"/>
          <p:cNvSpPr>
            <a:spLocks noChangeArrowheads="1"/>
          </p:cNvSpPr>
          <p:nvPr/>
        </p:nvSpPr>
        <p:spPr bwMode="auto">
          <a:xfrm>
            <a:off x="304800" y="2971800"/>
            <a:ext cx="86868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bg2"/>
                </a:solidFill>
                <a:latin typeface="Calibri"/>
                <a:ea typeface="Osaka" pitchFamily="-84" charset="-128"/>
                <a:cs typeface="Osaka" pitchFamily="-84" charset="-128"/>
              </a:rPr>
              <a:t>So what’s the problem?</a:t>
            </a:r>
            <a:endParaRPr lang="en-US" b="0" dirty="0">
              <a:solidFill>
                <a:srgbClr val="D6C1FB"/>
              </a:solidFill>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It’s not an easy task to extract the common meaning from different contexts.</a:t>
            </a:r>
          </a:p>
        </p:txBody>
      </p:sp>
      <p:pic>
        <p:nvPicPr>
          <p:cNvPr id="882693" name="Picture 7"/>
          <p:cNvPicPr>
            <a:picLocks noChangeAspect="1" noChangeArrowheads="1"/>
          </p:cNvPicPr>
          <p:nvPr/>
        </p:nvPicPr>
        <p:blipFill>
          <a:blip r:embed="rId3"/>
          <a:srcRect/>
          <a:stretch>
            <a:fillRect/>
          </a:stretch>
        </p:blipFill>
        <p:spPr bwMode="auto">
          <a:xfrm>
            <a:off x="1066800" y="4572000"/>
            <a:ext cx="830263" cy="1112838"/>
          </a:xfrm>
          <a:prstGeom prst="rect">
            <a:avLst/>
          </a:prstGeom>
          <a:noFill/>
          <a:ln w="9525">
            <a:solidFill>
              <a:schemeClr val="tx1"/>
            </a:solidFill>
            <a:prstDash val="dash"/>
            <a:miter lim="800000"/>
            <a:headEnd/>
            <a:tailEnd/>
          </a:ln>
        </p:spPr>
      </p:pic>
      <p:pic>
        <p:nvPicPr>
          <p:cNvPr id="882694" name="Picture 8"/>
          <p:cNvPicPr>
            <a:picLocks noChangeAspect="1" noChangeArrowheads="1"/>
          </p:cNvPicPr>
          <p:nvPr/>
        </p:nvPicPr>
        <p:blipFill>
          <a:blip r:embed="rId4"/>
          <a:srcRect/>
          <a:stretch>
            <a:fillRect/>
          </a:stretch>
        </p:blipFill>
        <p:spPr bwMode="auto">
          <a:xfrm>
            <a:off x="2209800" y="4800600"/>
            <a:ext cx="1252538" cy="1785938"/>
          </a:xfrm>
          <a:prstGeom prst="rect">
            <a:avLst/>
          </a:prstGeom>
          <a:noFill/>
          <a:ln w="9525">
            <a:solidFill>
              <a:schemeClr val="tx1"/>
            </a:solidFill>
            <a:prstDash val="dash"/>
            <a:miter lim="800000"/>
            <a:headEnd/>
            <a:tailEnd/>
          </a:ln>
        </p:spPr>
      </p:pic>
      <p:pic>
        <p:nvPicPr>
          <p:cNvPr id="882695" name="Picture 9"/>
          <p:cNvPicPr>
            <a:picLocks noChangeAspect="1" noChangeArrowheads="1"/>
          </p:cNvPicPr>
          <p:nvPr/>
        </p:nvPicPr>
        <p:blipFill>
          <a:blip r:embed="rId5"/>
          <a:srcRect/>
          <a:stretch>
            <a:fillRect/>
          </a:stretch>
        </p:blipFill>
        <p:spPr bwMode="auto">
          <a:xfrm>
            <a:off x="5257800" y="5029200"/>
            <a:ext cx="1154113" cy="1252538"/>
          </a:xfrm>
          <a:prstGeom prst="rect">
            <a:avLst/>
          </a:prstGeom>
          <a:noFill/>
          <a:ln w="9525">
            <a:solidFill>
              <a:schemeClr val="tx1"/>
            </a:solidFill>
            <a:prstDash val="dash"/>
            <a:miter lim="800000"/>
            <a:headEnd/>
            <a:tailEnd/>
          </a:ln>
        </p:spPr>
      </p:pic>
      <p:pic>
        <p:nvPicPr>
          <p:cNvPr id="882696" name="Picture 10"/>
          <p:cNvPicPr>
            <a:picLocks noChangeAspect="1" noChangeArrowheads="1"/>
          </p:cNvPicPr>
          <p:nvPr/>
        </p:nvPicPr>
        <p:blipFill>
          <a:blip r:embed="rId6"/>
          <a:srcRect/>
          <a:stretch>
            <a:fillRect/>
          </a:stretch>
        </p:blipFill>
        <p:spPr bwMode="auto">
          <a:xfrm>
            <a:off x="3810000" y="4114800"/>
            <a:ext cx="1120775" cy="1449388"/>
          </a:xfrm>
          <a:prstGeom prst="rect">
            <a:avLst/>
          </a:prstGeom>
          <a:noFill/>
          <a:ln w="9525">
            <a:solidFill>
              <a:schemeClr val="tx1"/>
            </a:solidFill>
            <a:prstDash val="dash"/>
            <a:miter lim="800000"/>
            <a:headEnd/>
            <a:tailEnd/>
          </a:ln>
        </p:spPr>
      </p:pic>
      <p:sp>
        <p:nvSpPr>
          <p:cNvPr id="882697" name="Text Box 11"/>
          <p:cNvSpPr txBox="1">
            <a:spLocks noChangeArrowheads="1"/>
          </p:cNvSpPr>
          <p:nvPr/>
        </p:nvSpPr>
        <p:spPr bwMode="auto">
          <a:xfrm>
            <a:off x="6858000" y="4267200"/>
            <a:ext cx="1167808" cy="461665"/>
          </a:xfrm>
          <a:prstGeom prst="rect">
            <a:avLst/>
          </a:prstGeom>
          <a:noFill/>
          <a:ln w="9525">
            <a:solidFill>
              <a:schemeClr val="hlink"/>
            </a:solidFill>
            <a:miter lim="800000"/>
            <a:headEnd/>
            <a:tailEnd/>
          </a:ln>
        </p:spPr>
        <p:txBody>
          <a:bodyPr wrap="none">
            <a:prstTxWarp prst="textNoShape">
              <a:avLst/>
            </a:prstTxWarp>
            <a:spAutoFit/>
          </a:bodyPr>
          <a:lstStyle/>
          <a:p>
            <a:r>
              <a:rPr lang="en-US" b="0" dirty="0">
                <a:solidFill>
                  <a:schemeClr val="hlink"/>
                </a:solidFill>
                <a:latin typeface="Calibri"/>
              </a:rPr>
              <a:t>cute =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4"/>
          <p:cNvSpPr>
            <a:spLocks noGrp="1" noChangeArrowheads="1"/>
          </p:cNvSpPr>
          <p:nvPr>
            <p:ph type="title" idx="4294967295"/>
          </p:nvPr>
        </p:nvSpPr>
        <p:spPr>
          <a:xfrm>
            <a:off x="681038" y="0"/>
            <a:ext cx="7772400" cy="1143000"/>
          </a:xfrm>
          <a:noFill/>
        </p:spPr>
        <p:txBody>
          <a:bodyPr/>
          <a:lstStyle/>
          <a:p>
            <a:pPr eaLnBrk="1" hangingPunct="1"/>
            <a:r>
              <a:rPr lang="en-US" sz="3200"/>
              <a:t>From 0 to 50 words</a:t>
            </a:r>
          </a:p>
        </p:txBody>
      </p:sp>
      <p:sp>
        <p:nvSpPr>
          <p:cNvPr id="884739" name="Rectangle 5"/>
          <p:cNvSpPr>
            <a:spLocks noGrp="1" noChangeArrowheads="1"/>
          </p:cNvSpPr>
          <p:nvPr>
            <p:ph type="body" idx="4294967295"/>
          </p:nvPr>
        </p:nvSpPr>
        <p:spPr>
          <a:xfrm>
            <a:off x="376238" y="990600"/>
            <a:ext cx="8610600" cy="4114800"/>
          </a:xfrm>
          <a:noFill/>
        </p:spPr>
        <p:txBody>
          <a:bodyPr/>
          <a:lstStyle/>
          <a:p>
            <a:pPr eaLnBrk="1" hangingPunct="1">
              <a:buFontTx/>
              <a:buNone/>
            </a:pPr>
            <a:r>
              <a:rPr lang="en-US" sz="2400" dirty="0"/>
              <a:t>Vocabularies of children with 50 or less words are </a:t>
            </a:r>
            <a:r>
              <a:rPr lang="en-US" sz="2400" dirty="0" smtClean="0"/>
              <a:t>heavily </a:t>
            </a:r>
            <a:r>
              <a:rPr lang="en-US" sz="2400" dirty="0"/>
              <a:t>concentrated on experiences child has: names for people, food, body parts, clothing, animals, household items.  (In general, </a:t>
            </a:r>
            <a:r>
              <a:rPr lang="en-US" sz="2400" dirty="0">
                <a:solidFill>
                  <a:schemeClr val="tx2"/>
                </a:solidFill>
              </a:rPr>
              <a:t>a lot of nouns = noun bias</a:t>
            </a:r>
            <a:r>
              <a:rPr lang="en-US" sz="2400" dirty="0"/>
              <a:t>)</a:t>
            </a:r>
          </a:p>
          <a:p>
            <a:pPr eaLnBrk="1" hangingPunct="1">
              <a:buFontTx/>
              <a:buNone/>
            </a:pPr>
            <a:endParaRPr lang="en-US" sz="2400" dirty="0"/>
          </a:p>
          <a:p>
            <a:pPr eaLnBrk="1" hangingPunct="1">
              <a:buFontTx/>
              <a:buNone/>
            </a:pPr>
            <a:endParaRPr lang="en-US" sz="2400" dirty="0"/>
          </a:p>
          <a:p>
            <a:pPr eaLnBrk="1" hangingPunct="1">
              <a:buFontTx/>
              <a:buNone/>
            </a:pPr>
            <a:r>
              <a:rPr lang="en-US" sz="2400" dirty="0"/>
              <a:t>Adult and older children have more variety, including more abstract nouns, as well as other grammatical categories like prepositions (</a:t>
            </a:r>
            <a:r>
              <a:rPr lang="en-US" sz="2400" i="1" dirty="0"/>
              <a:t>with</a:t>
            </a:r>
            <a:r>
              <a:rPr lang="en-US" sz="2400" dirty="0"/>
              <a:t>, </a:t>
            </a:r>
            <a:r>
              <a:rPr lang="en-US" sz="2400" i="1" dirty="0"/>
              <a:t>from</a:t>
            </a:r>
            <a:r>
              <a:rPr lang="en-US" sz="2400" dirty="0"/>
              <a:t>), determiners (</a:t>
            </a:r>
            <a:r>
              <a:rPr lang="en-US" sz="2400" i="1" dirty="0"/>
              <a:t>the</a:t>
            </a:r>
            <a:r>
              <a:rPr lang="en-US" sz="2400" dirty="0"/>
              <a:t>, </a:t>
            </a:r>
            <a:r>
              <a:rPr lang="en-US" sz="2400" i="1" dirty="0"/>
              <a:t>a</a:t>
            </a:r>
            <a:r>
              <a:rPr lang="en-US" sz="2400" dirty="0"/>
              <a:t>), and adjectives (</a:t>
            </a:r>
            <a:r>
              <a:rPr lang="en-US" sz="2400" i="1" dirty="0"/>
              <a:t>silly</a:t>
            </a:r>
            <a:r>
              <a:rPr lang="en-US" sz="2400" dirty="0"/>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idx="4294967295"/>
          </p:nvPr>
        </p:nvSpPr>
        <p:spPr>
          <a:xfrm>
            <a:off x="609600" y="0"/>
            <a:ext cx="7772400" cy="1143000"/>
          </a:xfrm>
        </p:spPr>
        <p:txBody>
          <a:bodyPr/>
          <a:lstStyle/>
          <a:p>
            <a:pPr eaLnBrk="1" hangingPunct="1"/>
            <a:r>
              <a:rPr lang="en-US" sz="3200"/>
              <a:t>The Preponderance of Nouns</a:t>
            </a:r>
          </a:p>
        </p:txBody>
      </p:sp>
      <p:sp>
        <p:nvSpPr>
          <p:cNvPr id="886787" name="Rectangle 3"/>
          <p:cNvSpPr>
            <a:spLocks noGrp="1" noChangeArrowheads="1"/>
          </p:cNvSpPr>
          <p:nvPr>
            <p:ph type="body" idx="4294967295"/>
          </p:nvPr>
        </p:nvSpPr>
        <p:spPr>
          <a:xfrm>
            <a:off x="228600" y="1143000"/>
            <a:ext cx="8915400" cy="914400"/>
          </a:xfrm>
        </p:spPr>
        <p:txBody>
          <a:bodyPr/>
          <a:lstStyle/>
          <a:p>
            <a:pPr eaLnBrk="1" hangingPunct="1">
              <a:buFontTx/>
              <a:buNone/>
            </a:pPr>
            <a:r>
              <a:rPr lang="en-US" sz="2400"/>
              <a:t>One idea: the meaning of nouns is easier to identify than the meaning of other words, like verbs</a:t>
            </a:r>
          </a:p>
        </p:txBody>
      </p:sp>
      <p:pic>
        <p:nvPicPr>
          <p:cNvPr id="886788" name="Picture 5"/>
          <p:cNvPicPr>
            <a:picLocks noChangeAspect="1" noChangeArrowheads="1"/>
          </p:cNvPicPr>
          <p:nvPr/>
        </p:nvPicPr>
        <p:blipFill>
          <a:blip r:embed="rId3"/>
          <a:srcRect/>
          <a:stretch>
            <a:fillRect/>
          </a:stretch>
        </p:blipFill>
        <p:spPr bwMode="auto">
          <a:xfrm>
            <a:off x="1371600" y="2133600"/>
            <a:ext cx="830263" cy="1112838"/>
          </a:xfrm>
          <a:prstGeom prst="rect">
            <a:avLst/>
          </a:prstGeom>
          <a:noFill/>
          <a:ln w="9525">
            <a:solidFill>
              <a:schemeClr val="tx1"/>
            </a:solidFill>
            <a:prstDash val="dash"/>
            <a:miter lim="800000"/>
            <a:headEnd/>
            <a:tailEnd/>
          </a:ln>
        </p:spPr>
      </p:pic>
      <p:pic>
        <p:nvPicPr>
          <p:cNvPr id="886789" name="Picture 6"/>
          <p:cNvPicPr>
            <a:picLocks noChangeAspect="1" noChangeArrowheads="1"/>
          </p:cNvPicPr>
          <p:nvPr/>
        </p:nvPicPr>
        <p:blipFill>
          <a:blip r:embed="rId4"/>
          <a:srcRect/>
          <a:stretch>
            <a:fillRect/>
          </a:stretch>
        </p:blipFill>
        <p:spPr bwMode="auto">
          <a:xfrm>
            <a:off x="2362200" y="2362200"/>
            <a:ext cx="1252538" cy="1785938"/>
          </a:xfrm>
          <a:prstGeom prst="rect">
            <a:avLst/>
          </a:prstGeom>
          <a:noFill/>
          <a:ln w="9525">
            <a:solidFill>
              <a:schemeClr val="tx1"/>
            </a:solidFill>
            <a:prstDash val="dash"/>
            <a:miter lim="800000"/>
            <a:headEnd/>
            <a:tailEnd/>
          </a:ln>
        </p:spPr>
      </p:pic>
      <p:pic>
        <p:nvPicPr>
          <p:cNvPr id="886790" name="Picture 7"/>
          <p:cNvPicPr>
            <a:picLocks noChangeAspect="1" noChangeArrowheads="1"/>
          </p:cNvPicPr>
          <p:nvPr/>
        </p:nvPicPr>
        <p:blipFill>
          <a:blip r:embed="rId5"/>
          <a:srcRect/>
          <a:stretch>
            <a:fillRect/>
          </a:stretch>
        </p:blipFill>
        <p:spPr bwMode="auto">
          <a:xfrm>
            <a:off x="5029200" y="2667000"/>
            <a:ext cx="1154113" cy="1252538"/>
          </a:xfrm>
          <a:prstGeom prst="rect">
            <a:avLst/>
          </a:prstGeom>
          <a:noFill/>
          <a:ln w="9525">
            <a:solidFill>
              <a:schemeClr val="tx1"/>
            </a:solidFill>
            <a:prstDash val="dash"/>
            <a:miter lim="800000"/>
            <a:headEnd/>
            <a:tailEnd/>
          </a:ln>
        </p:spPr>
      </p:pic>
      <p:pic>
        <p:nvPicPr>
          <p:cNvPr id="886791" name="Picture 8"/>
          <p:cNvPicPr>
            <a:picLocks noChangeAspect="1" noChangeArrowheads="1"/>
          </p:cNvPicPr>
          <p:nvPr/>
        </p:nvPicPr>
        <p:blipFill>
          <a:blip r:embed="rId6"/>
          <a:srcRect/>
          <a:stretch>
            <a:fillRect/>
          </a:stretch>
        </p:blipFill>
        <p:spPr bwMode="auto">
          <a:xfrm>
            <a:off x="3733800" y="2057400"/>
            <a:ext cx="1120775" cy="1449388"/>
          </a:xfrm>
          <a:prstGeom prst="rect">
            <a:avLst/>
          </a:prstGeom>
          <a:noFill/>
          <a:ln w="9525">
            <a:solidFill>
              <a:schemeClr val="tx1"/>
            </a:solidFill>
            <a:prstDash val="dash"/>
            <a:miter lim="800000"/>
            <a:headEnd/>
            <a:tailEnd/>
          </a:ln>
        </p:spPr>
      </p:pic>
      <p:sp>
        <p:nvSpPr>
          <p:cNvPr id="886792" name="Text Box 9"/>
          <p:cNvSpPr txBox="1">
            <a:spLocks noChangeArrowheads="1"/>
          </p:cNvSpPr>
          <p:nvPr/>
        </p:nvSpPr>
        <p:spPr bwMode="auto">
          <a:xfrm>
            <a:off x="6781800" y="2438400"/>
            <a:ext cx="1164802" cy="461665"/>
          </a:xfrm>
          <a:prstGeom prst="rect">
            <a:avLst/>
          </a:prstGeom>
          <a:noFill/>
          <a:ln w="9525">
            <a:solidFill>
              <a:schemeClr val="hlink"/>
            </a:solidFill>
            <a:miter lim="800000"/>
            <a:headEnd/>
            <a:tailEnd/>
          </a:ln>
        </p:spPr>
        <p:txBody>
          <a:bodyPr wrap="none">
            <a:prstTxWarp prst="textNoShape">
              <a:avLst/>
            </a:prstTxWarp>
            <a:spAutoFit/>
          </a:bodyPr>
          <a:lstStyle/>
          <a:p>
            <a:r>
              <a:rPr lang="en-US" b="0" dirty="0">
                <a:solidFill>
                  <a:schemeClr val="hlink"/>
                </a:solidFill>
                <a:latin typeface="Calibri"/>
              </a:rPr>
              <a:t>kitty = ?</a:t>
            </a:r>
          </a:p>
        </p:txBody>
      </p:sp>
      <p:sp>
        <p:nvSpPr>
          <p:cNvPr id="886793" name="Text Box 10"/>
          <p:cNvSpPr txBox="1">
            <a:spLocks noChangeArrowheads="1"/>
          </p:cNvSpPr>
          <p:nvPr/>
        </p:nvSpPr>
        <p:spPr bwMode="auto">
          <a:xfrm>
            <a:off x="6858000" y="4876800"/>
            <a:ext cx="1127382" cy="461665"/>
          </a:xfrm>
          <a:prstGeom prst="rect">
            <a:avLst/>
          </a:prstGeom>
          <a:noFill/>
          <a:ln w="9525">
            <a:solidFill>
              <a:schemeClr val="tx2"/>
            </a:solidFill>
            <a:miter lim="800000"/>
            <a:headEnd/>
            <a:tailEnd/>
          </a:ln>
        </p:spPr>
        <p:txBody>
          <a:bodyPr wrap="none">
            <a:prstTxWarp prst="textNoShape">
              <a:avLst/>
            </a:prstTxWarp>
            <a:spAutoFit/>
          </a:bodyPr>
          <a:lstStyle/>
          <a:p>
            <a:r>
              <a:rPr lang="en-US" b="0" dirty="0">
                <a:solidFill>
                  <a:schemeClr val="tx2"/>
                </a:solidFill>
                <a:latin typeface="Calibri"/>
              </a:rPr>
              <a:t>give = ?</a:t>
            </a:r>
          </a:p>
        </p:txBody>
      </p:sp>
      <p:pic>
        <p:nvPicPr>
          <p:cNvPr id="886794" name="Picture 11"/>
          <p:cNvPicPr>
            <a:picLocks noChangeAspect="1" noChangeArrowheads="1"/>
          </p:cNvPicPr>
          <p:nvPr/>
        </p:nvPicPr>
        <p:blipFill>
          <a:blip r:embed="rId7"/>
          <a:srcRect/>
          <a:stretch>
            <a:fillRect/>
          </a:stretch>
        </p:blipFill>
        <p:spPr bwMode="auto">
          <a:xfrm>
            <a:off x="4038600" y="4953000"/>
            <a:ext cx="2565400" cy="1276350"/>
          </a:xfrm>
          <a:prstGeom prst="rect">
            <a:avLst/>
          </a:prstGeom>
          <a:noFill/>
          <a:ln w="9525">
            <a:solidFill>
              <a:schemeClr val="tx2"/>
            </a:solidFill>
            <a:prstDash val="dash"/>
            <a:miter lim="800000"/>
            <a:headEnd/>
            <a:tailEnd/>
          </a:ln>
        </p:spPr>
      </p:pic>
      <p:pic>
        <p:nvPicPr>
          <p:cNvPr id="886795" name="Picture 12"/>
          <p:cNvPicPr>
            <a:picLocks noChangeAspect="1" noChangeArrowheads="1"/>
          </p:cNvPicPr>
          <p:nvPr/>
        </p:nvPicPr>
        <p:blipFill>
          <a:blip r:embed="rId8"/>
          <a:srcRect/>
          <a:stretch>
            <a:fillRect/>
          </a:stretch>
        </p:blipFill>
        <p:spPr bwMode="auto">
          <a:xfrm>
            <a:off x="1447800" y="4648200"/>
            <a:ext cx="1981200" cy="1925638"/>
          </a:xfrm>
          <a:prstGeom prst="rect">
            <a:avLst/>
          </a:prstGeom>
          <a:noFill/>
          <a:ln w="9525">
            <a:solidFill>
              <a:schemeClr val="tx2"/>
            </a:solidFill>
            <a:prstDash val="dash"/>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idx="4294967295"/>
          </p:nvPr>
        </p:nvSpPr>
        <p:spPr>
          <a:xfrm>
            <a:off x="609600" y="0"/>
            <a:ext cx="7772400" cy="1143000"/>
          </a:xfrm>
        </p:spPr>
        <p:txBody>
          <a:bodyPr/>
          <a:lstStyle/>
          <a:p>
            <a:pPr eaLnBrk="1" hangingPunct="1"/>
            <a:r>
              <a:rPr lang="en-US" sz="3200"/>
              <a:t>The Preponderance of Nouns</a:t>
            </a:r>
          </a:p>
        </p:txBody>
      </p:sp>
      <p:sp>
        <p:nvSpPr>
          <p:cNvPr id="888835" name="Rectangle 3"/>
          <p:cNvSpPr txBox="1">
            <a:spLocks noChangeArrowheads="1"/>
          </p:cNvSpPr>
          <p:nvPr/>
        </p:nvSpPr>
        <p:spPr bwMode="auto">
          <a:xfrm>
            <a:off x="228600" y="1143000"/>
            <a:ext cx="8915400" cy="3886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How do we test if it’s true that the meaning of nouns is easier to learn from observation than the meaning of verbs?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err="1">
                <a:latin typeface="Calibri"/>
              </a:rPr>
              <a:t>Snedeker</a:t>
            </a:r>
            <a:r>
              <a:rPr lang="en-US" b="0" dirty="0">
                <a:latin typeface="Calibri"/>
              </a:rPr>
              <a:t>, </a:t>
            </a:r>
            <a:r>
              <a:rPr lang="en-US" b="0" dirty="0" err="1">
                <a:latin typeface="Calibri"/>
              </a:rPr>
              <a:t>Gleitman</a:t>
            </a:r>
            <a:r>
              <a:rPr lang="en-US" b="0" dirty="0">
                <a:latin typeface="Calibri"/>
              </a:rPr>
              <a:t>, &amp; Brent (1999) asked adult speakers (who are presumably “cognitively mature”) to view scenes of what mothers are saying to their children and see which words they could learn.</a:t>
            </a: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43175" y="458788"/>
            <a:ext cx="6230938" cy="5509199"/>
          </a:xfrm>
          <a:prstGeom prst="rect">
            <a:avLst/>
          </a:prstGeom>
          <a:noFill/>
          <a:ln w="9525">
            <a:noFill/>
            <a:miter lim="800000"/>
            <a:headEnd/>
            <a:tailEnd/>
          </a:ln>
          <a:effectLst/>
        </p:spPr>
        <p:txBody>
          <a:bodyPr>
            <a:prstTxWarp prst="textNoShape">
              <a:avLst/>
            </a:prstTxWarp>
            <a:spAutoFit/>
          </a:bodyPr>
          <a:lstStyle/>
          <a:p>
            <a:pPr>
              <a:defRPr/>
            </a:pPr>
            <a:r>
              <a:rPr lang="en-US" sz="2200" b="0" dirty="0">
                <a:solidFill>
                  <a:schemeClr val="tx2"/>
                </a:solidFill>
                <a:latin typeface="Calibri"/>
                <a:ea typeface="ＭＳ Ｐゴシック" charset="-128"/>
                <a:cs typeface="Calibri"/>
              </a:rPr>
              <a:t>Experiment with English Speakers</a:t>
            </a:r>
          </a:p>
          <a:p>
            <a:pPr>
              <a:defRPr/>
            </a:pPr>
            <a:r>
              <a:rPr lang="en-US" sz="2200" b="0" dirty="0" err="1">
                <a:solidFill>
                  <a:schemeClr val="tx2"/>
                </a:solidFill>
                <a:latin typeface="Calibri"/>
                <a:ea typeface="ＭＳ Ｐゴシック" charset="-128"/>
                <a:cs typeface="Calibri"/>
              </a:rPr>
              <a:t>Snedeker</a:t>
            </a:r>
            <a:r>
              <a:rPr lang="en-US" sz="2200" b="0" dirty="0">
                <a:solidFill>
                  <a:schemeClr val="tx2"/>
                </a:solidFill>
                <a:latin typeface="Calibri"/>
                <a:ea typeface="ＭＳ Ｐゴシック" charset="-128"/>
                <a:cs typeface="Calibri"/>
              </a:rPr>
              <a:t>, </a:t>
            </a:r>
            <a:r>
              <a:rPr lang="en-US" sz="2200" b="0" dirty="0" err="1">
                <a:solidFill>
                  <a:schemeClr val="tx2"/>
                </a:solidFill>
                <a:latin typeface="Calibri"/>
                <a:ea typeface="ＭＳ Ｐゴシック" charset="-128"/>
                <a:cs typeface="Calibri"/>
              </a:rPr>
              <a:t>Gleitman</a:t>
            </a:r>
            <a:r>
              <a:rPr lang="en-US" sz="2200" b="0" dirty="0">
                <a:solidFill>
                  <a:schemeClr val="tx2"/>
                </a:solidFill>
                <a:latin typeface="Calibri"/>
                <a:ea typeface="ＭＳ Ｐゴシック" charset="-128"/>
                <a:cs typeface="Calibri"/>
              </a:rPr>
              <a:t>, and Brent (1999) </a:t>
            </a:r>
          </a:p>
          <a:p>
            <a:pPr>
              <a:defRPr/>
            </a:pPr>
            <a:endParaRPr lang="en-US" sz="2200" b="0" dirty="0">
              <a:latin typeface="Calibri"/>
              <a:ea typeface="ＭＳ Ｐゴシック" charset="-128"/>
              <a:cs typeface="Calibri"/>
            </a:endParaRPr>
          </a:p>
          <a:p>
            <a:pPr>
              <a:defRPr/>
            </a:pPr>
            <a:r>
              <a:rPr lang="en-US" sz="2200" b="0" u="sng" dirty="0">
                <a:latin typeface="Calibri"/>
                <a:ea typeface="ＭＳ Ｐゴシック" charset="-128"/>
                <a:cs typeface="Calibri"/>
              </a:rPr>
              <a:t>Stimuli preparation</a:t>
            </a:r>
            <a:endParaRPr lang="en-US" sz="2200" b="0" dirty="0">
              <a:latin typeface="Calibri"/>
              <a:ea typeface="ＭＳ Ｐゴシック" charset="-128"/>
              <a:cs typeface="Calibri"/>
            </a:endParaRPr>
          </a:p>
          <a:p>
            <a:pPr marL="457200" indent="-457200">
              <a:buFontTx/>
              <a:buAutoNum type="arabicPeriod"/>
              <a:defRPr/>
            </a:pPr>
            <a:r>
              <a:rPr lang="en-US" sz="2200" b="0" dirty="0">
                <a:latin typeface="Calibri"/>
                <a:ea typeface="ＭＳ Ｐゴシック" charset="-128"/>
                <a:cs typeface="Calibri"/>
              </a:rPr>
              <a:t>Videotape English speaking mothers playing with their 18- to 24-month-old children</a:t>
            </a:r>
          </a:p>
          <a:p>
            <a:pPr>
              <a:defRPr/>
            </a:pPr>
            <a:endParaRPr lang="en-US" sz="2200" b="0" dirty="0">
              <a:latin typeface="Calibri"/>
              <a:ea typeface="ＭＳ Ｐゴシック" charset="-128"/>
              <a:cs typeface="Calibri"/>
            </a:endParaRPr>
          </a:p>
          <a:p>
            <a:pPr>
              <a:defRPr/>
            </a:pPr>
            <a:r>
              <a:rPr lang="en-US" sz="2200" b="0" dirty="0">
                <a:latin typeface="Calibri"/>
                <a:ea typeface="ＭＳ Ｐゴシック" charset="-128"/>
                <a:cs typeface="Calibri"/>
              </a:rPr>
              <a:t>2. Transcribe video tape for mothers’ 24 most  </a:t>
            </a:r>
          </a:p>
          <a:p>
            <a:pPr>
              <a:defRPr/>
            </a:pPr>
            <a:r>
              <a:rPr lang="en-US" sz="2200" b="0" dirty="0">
                <a:latin typeface="Calibri"/>
                <a:ea typeface="ＭＳ Ｐゴシック" charset="-128"/>
                <a:cs typeface="Calibri"/>
              </a:rPr>
              <a:t>    frequent nouns and 24 most frequent verbs.</a:t>
            </a:r>
          </a:p>
          <a:p>
            <a:pPr>
              <a:defRPr/>
            </a:pPr>
            <a:endParaRPr lang="en-US" sz="2200" b="0" dirty="0">
              <a:latin typeface="Calibri"/>
              <a:ea typeface="ＭＳ Ｐゴシック" charset="-128"/>
              <a:cs typeface="Calibri"/>
            </a:endParaRPr>
          </a:p>
          <a:p>
            <a:pPr>
              <a:defRPr/>
            </a:pPr>
            <a:r>
              <a:rPr lang="en-US" sz="2200" b="0" dirty="0">
                <a:latin typeface="Calibri"/>
                <a:ea typeface="ＭＳ Ｐゴシック" charset="-128"/>
                <a:cs typeface="Calibri"/>
              </a:rPr>
              <a:t>3. For each of the most frequent words, randomly select 6 uses of the word.</a:t>
            </a:r>
          </a:p>
          <a:p>
            <a:pPr>
              <a:defRPr/>
            </a:pPr>
            <a:endParaRPr lang="en-US" sz="2200" b="0" dirty="0">
              <a:latin typeface="Calibri"/>
              <a:ea typeface="ＭＳ Ｐゴシック" charset="-128"/>
              <a:cs typeface="Calibri"/>
            </a:endParaRPr>
          </a:p>
          <a:p>
            <a:pPr>
              <a:defRPr/>
            </a:pPr>
            <a:r>
              <a:rPr lang="en-US" sz="2200" b="0" dirty="0">
                <a:latin typeface="Calibri"/>
                <a:ea typeface="ＭＳ Ｐゴシック" charset="-128"/>
                <a:cs typeface="Calibri"/>
              </a:rPr>
              <a:t>4. Edit each instance for 40 second clips.</a:t>
            </a:r>
          </a:p>
          <a:p>
            <a:pPr>
              <a:defRPr/>
            </a:pPr>
            <a:r>
              <a:rPr lang="en-US" sz="2200" b="0" dirty="0">
                <a:latin typeface="Calibri"/>
                <a:ea typeface="ＭＳ Ｐゴシック" charset="-128"/>
                <a:cs typeface="Calibri"/>
              </a:rPr>
              <a:t>    Audio was removed and a beep is sounded at instant word uttered.</a:t>
            </a:r>
          </a:p>
        </p:txBody>
      </p:sp>
      <p:graphicFrame>
        <p:nvGraphicFramePr>
          <p:cNvPr id="889859" name="Object 3"/>
          <p:cNvGraphicFramePr>
            <a:graphicFrameLocks noChangeAspect="1"/>
          </p:cNvGraphicFramePr>
          <p:nvPr/>
        </p:nvGraphicFramePr>
        <p:xfrm>
          <a:off x="304800" y="514350"/>
          <a:ext cx="1295400" cy="1085850"/>
        </p:xfrm>
        <a:graphic>
          <a:graphicData uri="http://schemas.openxmlformats.org/presentationml/2006/ole">
            <mc:AlternateContent xmlns:mc="http://schemas.openxmlformats.org/markup-compatibility/2006">
              <mc:Choice xmlns:v="urn:schemas-microsoft-com:vml" Requires="v">
                <p:oleObj spid="_x0000_s889881" name="Clip" r:id="rId4" imgW="761744" imgH="640135" progId="MS_ClipArt_Gallery.5">
                  <p:embed/>
                </p:oleObj>
              </mc:Choice>
              <mc:Fallback>
                <p:oleObj name="Clip" r:id="rId4" imgW="761744" imgH="640135" progId="MS_ClipArt_Gallery.5">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14350"/>
                        <a:ext cx="12954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2628900" y="139700"/>
            <a:ext cx="6438900" cy="6170613"/>
          </a:xfrm>
          <a:prstGeom prst="rect">
            <a:avLst/>
          </a:prstGeom>
          <a:noFill/>
          <a:ln w="50800">
            <a:solidFill>
              <a:srgbClr val="FF0000"/>
            </a:solidFill>
            <a:miter lim="800000"/>
            <a:headEnd/>
            <a:tailEnd/>
          </a:ln>
        </p:spPr>
        <p:txBody>
          <a:bodyPr wrap="none" anchor="ctr">
            <a:prstTxWarp prst="textNoShape">
              <a:avLst/>
            </a:prstTxWarp>
          </a:bodyPr>
          <a:lstStyle/>
          <a:p>
            <a:endParaRPr lang="en-US" dirty="0">
              <a:latin typeface="Calibri"/>
            </a:endParaRPr>
          </a:p>
        </p:txBody>
      </p:sp>
      <p:sp>
        <p:nvSpPr>
          <p:cNvPr id="890883" name="Rectangle 3"/>
          <p:cNvSpPr>
            <a:spLocks noChangeArrowheads="1"/>
          </p:cNvSpPr>
          <p:nvPr/>
        </p:nvSpPr>
        <p:spPr bwMode="auto">
          <a:xfrm>
            <a:off x="6985000" y="5702300"/>
            <a:ext cx="1854200" cy="508000"/>
          </a:xfrm>
          <a:prstGeom prst="rect">
            <a:avLst/>
          </a:prstGeom>
          <a:solidFill>
            <a:srgbClr val="FFFFFF"/>
          </a:solidFill>
          <a:ln w="15875">
            <a:solidFill>
              <a:srgbClr val="FF0000"/>
            </a:solidFill>
            <a:miter lim="800000"/>
            <a:headEnd/>
            <a:tailEnd/>
          </a:ln>
        </p:spPr>
        <p:txBody>
          <a:bodyPr wrap="none" anchor="ctr">
            <a:prstTxWarp prst="textNoShape">
              <a:avLst/>
            </a:prstTxWarp>
          </a:bodyPr>
          <a:lstStyle/>
          <a:p>
            <a:r>
              <a:rPr lang="en-US">
                <a:solidFill>
                  <a:srgbClr val="FF0000"/>
                </a:solidFill>
                <a:latin typeface="Calibri"/>
                <a:cs typeface="Calibri"/>
              </a:rPr>
              <a:t>Final Guess</a:t>
            </a:r>
          </a:p>
        </p:txBody>
      </p:sp>
      <p:sp>
        <p:nvSpPr>
          <p:cNvPr id="890885" name="Text Box 5"/>
          <p:cNvSpPr txBox="1">
            <a:spLocks noChangeArrowheads="1"/>
          </p:cNvSpPr>
          <p:nvPr/>
        </p:nvSpPr>
        <p:spPr bwMode="auto">
          <a:xfrm>
            <a:off x="5181600" y="6400800"/>
            <a:ext cx="3603625" cy="457200"/>
          </a:xfrm>
          <a:prstGeom prst="rect">
            <a:avLst/>
          </a:prstGeom>
          <a:noFill/>
          <a:ln w="9525">
            <a:noFill/>
            <a:miter lim="800000"/>
            <a:headEnd/>
            <a:tailEnd/>
          </a:ln>
        </p:spPr>
        <p:txBody>
          <a:bodyPr wrap="none">
            <a:prstTxWarp prst="textNoShape">
              <a:avLst/>
            </a:prstTxWarp>
            <a:spAutoFit/>
          </a:bodyPr>
          <a:lstStyle/>
          <a:p>
            <a:r>
              <a:rPr lang="en-US">
                <a:latin typeface="Calibri"/>
                <a:cs typeface="Calibri"/>
              </a:rPr>
              <a:t>On to Next Mystery Word</a:t>
            </a:r>
          </a:p>
        </p:txBody>
      </p:sp>
      <p:pic>
        <p:nvPicPr>
          <p:cNvPr id="890886" name="Picture 6"/>
          <p:cNvPicPr>
            <a:picLocks noChangeAspect="1" noChangeArrowheads="1"/>
          </p:cNvPicPr>
          <p:nvPr/>
        </p:nvPicPr>
        <p:blipFill>
          <a:blip r:embed="rId3"/>
          <a:srcRect/>
          <a:stretch>
            <a:fillRect/>
          </a:stretch>
        </p:blipFill>
        <p:spPr bwMode="auto">
          <a:xfrm>
            <a:off x="5597525" y="4554538"/>
            <a:ext cx="1430338" cy="949325"/>
          </a:xfrm>
          <a:prstGeom prst="rect">
            <a:avLst/>
          </a:prstGeom>
          <a:noFill/>
          <a:ln w="25400" cap="rnd">
            <a:solidFill>
              <a:srgbClr val="FF0000"/>
            </a:solidFill>
            <a:prstDash val="sysDot"/>
            <a:miter lim="800000"/>
            <a:headEnd/>
            <a:tailEnd/>
          </a:ln>
        </p:spPr>
      </p:pic>
      <p:sp>
        <p:nvSpPr>
          <p:cNvPr id="890887" name="Text Box 7"/>
          <p:cNvSpPr txBox="1">
            <a:spLocks noChangeArrowheads="1"/>
          </p:cNvSpPr>
          <p:nvPr/>
        </p:nvSpPr>
        <p:spPr bwMode="auto">
          <a:xfrm>
            <a:off x="5486400" y="5410200"/>
            <a:ext cx="1609725" cy="396875"/>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watch clip #6</a:t>
            </a:r>
          </a:p>
        </p:txBody>
      </p:sp>
      <p:pic>
        <p:nvPicPr>
          <p:cNvPr id="890888" name="Picture 8"/>
          <p:cNvPicPr>
            <a:picLocks noChangeAspect="1" noChangeArrowheads="1"/>
          </p:cNvPicPr>
          <p:nvPr/>
        </p:nvPicPr>
        <p:blipFill>
          <a:blip r:embed="rId4"/>
          <a:srcRect/>
          <a:stretch>
            <a:fillRect/>
          </a:stretch>
        </p:blipFill>
        <p:spPr bwMode="auto">
          <a:xfrm>
            <a:off x="3411538" y="3897313"/>
            <a:ext cx="1443037" cy="976312"/>
          </a:xfrm>
          <a:prstGeom prst="rect">
            <a:avLst/>
          </a:prstGeom>
          <a:noFill/>
          <a:ln w="25400" cap="rnd">
            <a:solidFill>
              <a:srgbClr val="FF0000"/>
            </a:solidFill>
            <a:prstDash val="sysDot"/>
            <a:miter lim="800000"/>
            <a:headEnd/>
            <a:tailEnd/>
          </a:ln>
        </p:spPr>
      </p:pic>
      <p:sp>
        <p:nvSpPr>
          <p:cNvPr id="890889" name="Text Box 9"/>
          <p:cNvSpPr txBox="1">
            <a:spLocks noChangeArrowheads="1"/>
          </p:cNvSpPr>
          <p:nvPr/>
        </p:nvSpPr>
        <p:spPr bwMode="auto">
          <a:xfrm>
            <a:off x="3381375" y="4808538"/>
            <a:ext cx="1609725" cy="396875"/>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watch clip #5</a:t>
            </a:r>
          </a:p>
        </p:txBody>
      </p:sp>
      <p:pic>
        <p:nvPicPr>
          <p:cNvPr id="890890" name="Picture 10"/>
          <p:cNvPicPr>
            <a:picLocks noChangeAspect="1" noChangeArrowheads="1"/>
          </p:cNvPicPr>
          <p:nvPr/>
        </p:nvPicPr>
        <p:blipFill>
          <a:blip r:embed="rId5"/>
          <a:srcRect/>
          <a:stretch>
            <a:fillRect/>
          </a:stretch>
        </p:blipFill>
        <p:spPr bwMode="auto">
          <a:xfrm>
            <a:off x="5724525" y="3019425"/>
            <a:ext cx="1592263" cy="952500"/>
          </a:xfrm>
          <a:prstGeom prst="rect">
            <a:avLst/>
          </a:prstGeom>
          <a:noFill/>
          <a:ln w="25400" cap="rnd">
            <a:solidFill>
              <a:srgbClr val="FF0000"/>
            </a:solidFill>
            <a:prstDash val="sysDot"/>
            <a:miter lim="800000"/>
            <a:headEnd/>
            <a:tailEnd/>
          </a:ln>
        </p:spPr>
      </p:pic>
      <p:sp>
        <p:nvSpPr>
          <p:cNvPr id="890891" name="Text Box 11"/>
          <p:cNvSpPr txBox="1">
            <a:spLocks noChangeArrowheads="1"/>
          </p:cNvSpPr>
          <p:nvPr/>
        </p:nvSpPr>
        <p:spPr bwMode="auto">
          <a:xfrm>
            <a:off x="5740400" y="3903663"/>
            <a:ext cx="1609725" cy="396875"/>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watch clip #4</a:t>
            </a:r>
          </a:p>
        </p:txBody>
      </p:sp>
      <p:pic>
        <p:nvPicPr>
          <p:cNvPr id="890892" name="Picture 12"/>
          <p:cNvPicPr>
            <a:picLocks noChangeAspect="1" noChangeArrowheads="1"/>
          </p:cNvPicPr>
          <p:nvPr/>
        </p:nvPicPr>
        <p:blipFill>
          <a:blip r:embed="rId6"/>
          <a:srcRect/>
          <a:stretch>
            <a:fillRect/>
          </a:stretch>
        </p:blipFill>
        <p:spPr bwMode="auto">
          <a:xfrm>
            <a:off x="3352800" y="2270125"/>
            <a:ext cx="1393825" cy="971550"/>
          </a:xfrm>
          <a:prstGeom prst="rect">
            <a:avLst/>
          </a:prstGeom>
          <a:noFill/>
          <a:ln w="25400" cap="rnd">
            <a:solidFill>
              <a:srgbClr val="FF0000"/>
            </a:solidFill>
            <a:prstDash val="sysDot"/>
            <a:miter lim="800000"/>
            <a:headEnd/>
            <a:tailEnd/>
          </a:ln>
        </p:spPr>
      </p:pic>
      <p:sp>
        <p:nvSpPr>
          <p:cNvPr id="890893" name="Text Box 13"/>
          <p:cNvSpPr txBox="1">
            <a:spLocks noChangeArrowheads="1"/>
          </p:cNvSpPr>
          <p:nvPr/>
        </p:nvSpPr>
        <p:spPr bwMode="auto">
          <a:xfrm>
            <a:off x="3284538" y="3179763"/>
            <a:ext cx="1609725" cy="396875"/>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watch clip #3</a:t>
            </a:r>
          </a:p>
        </p:txBody>
      </p:sp>
      <p:pic>
        <p:nvPicPr>
          <p:cNvPr id="890894" name="Picture 14"/>
          <p:cNvPicPr>
            <a:picLocks noChangeAspect="1" noChangeArrowheads="1"/>
          </p:cNvPicPr>
          <p:nvPr/>
        </p:nvPicPr>
        <p:blipFill>
          <a:blip r:embed="rId7"/>
          <a:srcRect/>
          <a:stretch>
            <a:fillRect/>
          </a:stretch>
        </p:blipFill>
        <p:spPr bwMode="auto">
          <a:xfrm>
            <a:off x="5786438" y="1020763"/>
            <a:ext cx="1192212" cy="987425"/>
          </a:xfrm>
          <a:prstGeom prst="rect">
            <a:avLst/>
          </a:prstGeom>
          <a:noFill/>
          <a:ln w="25400" cap="rnd">
            <a:solidFill>
              <a:srgbClr val="FF0000"/>
            </a:solidFill>
            <a:prstDash val="sysDot"/>
            <a:miter lim="800000"/>
            <a:headEnd/>
            <a:tailEnd/>
          </a:ln>
        </p:spPr>
      </p:pic>
      <p:sp>
        <p:nvSpPr>
          <p:cNvPr id="890895" name="Text Box 15"/>
          <p:cNvSpPr txBox="1">
            <a:spLocks noChangeArrowheads="1"/>
          </p:cNvSpPr>
          <p:nvPr/>
        </p:nvSpPr>
        <p:spPr bwMode="auto">
          <a:xfrm>
            <a:off x="5641975" y="1947863"/>
            <a:ext cx="1609725" cy="396875"/>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watch clip #2</a:t>
            </a:r>
          </a:p>
        </p:txBody>
      </p:sp>
      <p:pic>
        <p:nvPicPr>
          <p:cNvPr id="890896" name="Picture 16"/>
          <p:cNvPicPr>
            <a:picLocks noChangeAspect="1" noChangeArrowheads="1"/>
          </p:cNvPicPr>
          <p:nvPr/>
        </p:nvPicPr>
        <p:blipFill>
          <a:blip r:embed="rId8"/>
          <a:srcRect/>
          <a:stretch>
            <a:fillRect/>
          </a:stretch>
        </p:blipFill>
        <p:spPr bwMode="auto">
          <a:xfrm>
            <a:off x="3843338" y="230188"/>
            <a:ext cx="1271587" cy="1049337"/>
          </a:xfrm>
          <a:prstGeom prst="rect">
            <a:avLst/>
          </a:prstGeom>
          <a:noFill/>
          <a:ln w="25400" cap="rnd">
            <a:solidFill>
              <a:srgbClr val="FF0000"/>
            </a:solidFill>
            <a:prstDash val="sysDot"/>
            <a:miter lim="800000"/>
            <a:headEnd/>
            <a:tailEnd/>
          </a:ln>
        </p:spPr>
      </p:pic>
      <p:sp>
        <p:nvSpPr>
          <p:cNvPr id="890897" name="Text Box 17"/>
          <p:cNvSpPr txBox="1">
            <a:spLocks noChangeArrowheads="1"/>
          </p:cNvSpPr>
          <p:nvPr/>
        </p:nvSpPr>
        <p:spPr bwMode="auto">
          <a:xfrm>
            <a:off x="3708400" y="1208088"/>
            <a:ext cx="1609725" cy="396875"/>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watch clip #1</a:t>
            </a:r>
          </a:p>
        </p:txBody>
      </p:sp>
      <p:sp>
        <p:nvSpPr>
          <p:cNvPr id="890904" name="Text Box 24"/>
          <p:cNvSpPr txBox="1">
            <a:spLocks noChangeArrowheads="1"/>
          </p:cNvSpPr>
          <p:nvPr/>
        </p:nvSpPr>
        <p:spPr bwMode="auto">
          <a:xfrm>
            <a:off x="228600" y="349250"/>
            <a:ext cx="2874963" cy="2554545"/>
          </a:xfrm>
          <a:prstGeom prst="rect">
            <a:avLst/>
          </a:prstGeom>
          <a:solidFill>
            <a:srgbClr val="FFFFFF"/>
          </a:solidFill>
          <a:ln w="50800" cap="rnd">
            <a:solidFill>
              <a:srgbClr val="FF0000"/>
            </a:solidFill>
            <a:prstDash val="sysDot"/>
            <a:miter lim="800000"/>
            <a:headEnd/>
            <a:tailEnd/>
          </a:ln>
        </p:spPr>
        <p:txBody>
          <a:bodyPr>
            <a:prstTxWarp prst="textNoShape">
              <a:avLst/>
            </a:prstTxWarp>
            <a:spAutoFit/>
          </a:bodyPr>
          <a:lstStyle/>
          <a:p>
            <a:r>
              <a:rPr lang="en-US" sz="3200" dirty="0">
                <a:solidFill>
                  <a:srgbClr val="000000"/>
                </a:solidFill>
                <a:latin typeface="Calibri"/>
                <a:cs typeface="Calibri"/>
              </a:rPr>
              <a:t>Subject’s Task: </a:t>
            </a:r>
          </a:p>
          <a:p>
            <a:r>
              <a:rPr lang="en-US" sz="3200" dirty="0">
                <a:solidFill>
                  <a:srgbClr val="000000"/>
                </a:solidFill>
                <a:latin typeface="Calibri"/>
                <a:cs typeface="Calibri"/>
              </a:rPr>
              <a:t>Identify the “mystery word” represented by the beep.</a:t>
            </a:r>
          </a:p>
        </p:txBody>
      </p:sp>
      <p:sp>
        <p:nvSpPr>
          <p:cNvPr id="890905" name="Text Box 25"/>
          <p:cNvSpPr txBox="1">
            <a:spLocks noChangeArrowheads="1"/>
          </p:cNvSpPr>
          <p:nvPr/>
        </p:nvSpPr>
        <p:spPr bwMode="auto">
          <a:xfrm>
            <a:off x="3927475" y="1449388"/>
            <a:ext cx="1505540"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a:t>
            </a:r>
          </a:p>
        </p:txBody>
      </p:sp>
      <p:sp>
        <p:nvSpPr>
          <p:cNvPr id="890906" name="Text Box 26"/>
          <p:cNvSpPr txBox="1">
            <a:spLocks noChangeArrowheads="1"/>
          </p:cNvSpPr>
          <p:nvPr/>
        </p:nvSpPr>
        <p:spPr bwMode="auto">
          <a:xfrm>
            <a:off x="5737225" y="2192338"/>
            <a:ext cx="2137199"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 again.</a:t>
            </a:r>
          </a:p>
        </p:txBody>
      </p:sp>
      <p:sp>
        <p:nvSpPr>
          <p:cNvPr id="890907" name="Text Box 27"/>
          <p:cNvSpPr txBox="1">
            <a:spLocks noChangeArrowheads="1"/>
          </p:cNvSpPr>
          <p:nvPr/>
        </p:nvSpPr>
        <p:spPr bwMode="auto">
          <a:xfrm>
            <a:off x="3041650" y="3411538"/>
            <a:ext cx="2137199"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 again.</a:t>
            </a:r>
          </a:p>
        </p:txBody>
      </p:sp>
      <p:sp>
        <p:nvSpPr>
          <p:cNvPr id="890908" name="Text Box 28"/>
          <p:cNvSpPr txBox="1">
            <a:spLocks noChangeArrowheads="1"/>
          </p:cNvSpPr>
          <p:nvPr/>
        </p:nvSpPr>
        <p:spPr bwMode="auto">
          <a:xfrm>
            <a:off x="5794375" y="4135438"/>
            <a:ext cx="2137199"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 again.</a:t>
            </a:r>
          </a:p>
        </p:txBody>
      </p:sp>
      <p:sp>
        <p:nvSpPr>
          <p:cNvPr id="890909" name="Text Box 29"/>
          <p:cNvSpPr txBox="1">
            <a:spLocks noChangeArrowheads="1"/>
          </p:cNvSpPr>
          <p:nvPr/>
        </p:nvSpPr>
        <p:spPr bwMode="auto">
          <a:xfrm>
            <a:off x="2965450" y="5059363"/>
            <a:ext cx="2137199"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 again.</a:t>
            </a:r>
          </a:p>
        </p:txBody>
      </p:sp>
      <p:sp>
        <p:nvSpPr>
          <p:cNvPr id="890910" name="Text Box 30"/>
          <p:cNvSpPr txBox="1">
            <a:spLocks noChangeArrowheads="1"/>
          </p:cNvSpPr>
          <p:nvPr/>
        </p:nvSpPr>
        <p:spPr bwMode="auto">
          <a:xfrm>
            <a:off x="4419600" y="5715000"/>
            <a:ext cx="2137199"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Guess word again.</a:t>
            </a:r>
          </a:p>
        </p:txBody>
      </p:sp>
      <p:cxnSp>
        <p:nvCxnSpPr>
          <p:cNvPr id="3" name="Straight Arrow Connector 2"/>
          <p:cNvCxnSpPr>
            <a:stCxn id="890896" idx="3"/>
            <a:endCxn id="890894" idx="1"/>
          </p:cNvCxnSpPr>
          <p:nvPr/>
        </p:nvCxnSpPr>
        <p:spPr bwMode="auto">
          <a:xfrm>
            <a:off x="5114925" y="754857"/>
            <a:ext cx="671513" cy="7596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endCxn id="890892" idx="3"/>
          </p:cNvCxnSpPr>
          <p:nvPr/>
        </p:nvCxnSpPr>
        <p:spPr bwMode="auto">
          <a:xfrm flipH="1">
            <a:off x="4746625" y="1828800"/>
            <a:ext cx="968375" cy="927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a:endCxn id="890890" idx="1"/>
          </p:cNvCxnSpPr>
          <p:nvPr/>
        </p:nvCxnSpPr>
        <p:spPr bwMode="auto">
          <a:xfrm>
            <a:off x="4800600" y="2971800"/>
            <a:ext cx="923925" cy="5238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a:endCxn id="890888" idx="3"/>
          </p:cNvCxnSpPr>
          <p:nvPr/>
        </p:nvCxnSpPr>
        <p:spPr bwMode="auto">
          <a:xfrm flipH="1">
            <a:off x="4854575" y="3810000"/>
            <a:ext cx="784225" cy="57546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a:endCxn id="890886" idx="1"/>
          </p:cNvCxnSpPr>
          <p:nvPr/>
        </p:nvCxnSpPr>
        <p:spPr bwMode="auto">
          <a:xfrm>
            <a:off x="4876800" y="4572000"/>
            <a:ext cx="720725" cy="4572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Elbow Connector 11"/>
          <p:cNvCxnSpPr>
            <a:stCxn id="890886" idx="3"/>
            <a:endCxn id="890883" idx="0"/>
          </p:cNvCxnSpPr>
          <p:nvPr/>
        </p:nvCxnSpPr>
        <p:spPr bwMode="auto">
          <a:xfrm>
            <a:off x="7027863" y="5029201"/>
            <a:ext cx="884237" cy="673099"/>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848600" y="6248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346075" y="152400"/>
            <a:ext cx="8797925" cy="861774"/>
          </a:xfrm>
          <a:prstGeom prst="rect">
            <a:avLst/>
          </a:prstGeom>
          <a:noFill/>
          <a:ln w="9525">
            <a:noFill/>
            <a:miter lim="800000"/>
            <a:headEnd/>
            <a:tailEnd/>
          </a:ln>
        </p:spPr>
        <p:txBody>
          <a:bodyPr lIns="0" tIns="0" rIns="0" bIns="0">
            <a:prstTxWarp prst="textNoShape">
              <a:avLst/>
            </a:prstTxWarp>
            <a:spAutoFit/>
          </a:bodyPr>
          <a:lstStyle/>
          <a:p>
            <a:r>
              <a:rPr lang="en-US" sz="3200" dirty="0">
                <a:latin typeface="Calibri"/>
                <a:cs typeface="Calibri"/>
              </a:rPr>
              <a:t>Percent Correct Identification in English</a:t>
            </a:r>
          </a:p>
          <a:p>
            <a:r>
              <a:rPr lang="en-US" dirty="0" err="1">
                <a:latin typeface="Calibri"/>
                <a:cs typeface="Calibri"/>
              </a:rPr>
              <a:t>Snedeker</a:t>
            </a:r>
            <a:r>
              <a:rPr lang="en-US" dirty="0">
                <a:latin typeface="Calibri"/>
                <a:cs typeface="Calibri"/>
              </a:rPr>
              <a:t>, </a:t>
            </a:r>
            <a:r>
              <a:rPr lang="en-US" dirty="0" err="1">
                <a:latin typeface="Calibri"/>
                <a:cs typeface="Calibri"/>
              </a:rPr>
              <a:t>Gleitman</a:t>
            </a:r>
            <a:r>
              <a:rPr lang="en-US" dirty="0">
                <a:latin typeface="Calibri"/>
                <a:cs typeface="Calibri"/>
              </a:rPr>
              <a:t>, and Brent (1999)</a:t>
            </a:r>
          </a:p>
        </p:txBody>
      </p:sp>
      <p:grpSp>
        <p:nvGrpSpPr>
          <p:cNvPr id="891907" name="Group 3"/>
          <p:cNvGrpSpPr>
            <a:grpSpLocks/>
          </p:cNvGrpSpPr>
          <p:nvPr/>
        </p:nvGrpSpPr>
        <p:grpSpPr bwMode="auto">
          <a:xfrm>
            <a:off x="1638300" y="1436688"/>
            <a:ext cx="5805488" cy="4989513"/>
            <a:chOff x="1068" y="845"/>
            <a:chExt cx="3657" cy="3143"/>
          </a:xfrm>
        </p:grpSpPr>
        <p:sp>
          <p:nvSpPr>
            <p:cNvPr id="891908" name="Rectangle 4"/>
            <p:cNvSpPr>
              <a:spLocks noChangeArrowheads="1"/>
            </p:cNvSpPr>
            <p:nvPr/>
          </p:nvSpPr>
          <p:spPr bwMode="auto">
            <a:xfrm>
              <a:off x="1314" y="845"/>
              <a:ext cx="3411" cy="2553"/>
            </a:xfrm>
            <a:prstGeom prst="rect">
              <a:avLst/>
            </a:prstGeom>
            <a:noFill/>
            <a:ln w="9525">
              <a:noFill/>
              <a:miter lim="800000"/>
              <a:headEnd/>
              <a:tailEnd/>
            </a:ln>
          </p:spPr>
          <p:txBody>
            <a:bodyPr>
              <a:prstTxWarp prst="textNoShape">
                <a:avLst/>
              </a:prstTxWarp>
            </a:bodyPr>
            <a:lstStyle/>
            <a:p>
              <a:endParaRPr lang="en-US" dirty="0">
                <a:latin typeface="Calibri"/>
              </a:endParaRPr>
            </a:p>
          </p:txBody>
        </p:sp>
        <p:sp>
          <p:nvSpPr>
            <p:cNvPr id="891909" name="Rectangle 5"/>
            <p:cNvSpPr>
              <a:spLocks noChangeArrowheads="1"/>
            </p:cNvSpPr>
            <p:nvPr/>
          </p:nvSpPr>
          <p:spPr bwMode="auto">
            <a:xfrm>
              <a:off x="1810" y="1097"/>
              <a:ext cx="2243" cy="2553"/>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dirty="0">
                <a:latin typeface="Calibri"/>
              </a:endParaRPr>
            </a:p>
          </p:txBody>
        </p:sp>
        <p:sp>
          <p:nvSpPr>
            <p:cNvPr id="891910" name="Line 6"/>
            <p:cNvSpPr>
              <a:spLocks noChangeShapeType="1"/>
            </p:cNvSpPr>
            <p:nvPr/>
          </p:nvSpPr>
          <p:spPr bwMode="auto">
            <a:xfrm>
              <a:off x="1810" y="3287"/>
              <a:ext cx="22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11" name="Line 7"/>
            <p:cNvSpPr>
              <a:spLocks noChangeShapeType="1"/>
            </p:cNvSpPr>
            <p:nvPr/>
          </p:nvSpPr>
          <p:spPr bwMode="auto">
            <a:xfrm flipV="1">
              <a:off x="1810" y="2917"/>
              <a:ext cx="2243" cy="7"/>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12" name="Line 8"/>
            <p:cNvSpPr>
              <a:spLocks noChangeShapeType="1"/>
            </p:cNvSpPr>
            <p:nvPr/>
          </p:nvSpPr>
          <p:spPr bwMode="auto">
            <a:xfrm>
              <a:off x="1810" y="2561"/>
              <a:ext cx="2243"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13" name="Line 9"/>
            <p:cNvSpPr>
              <a:spLocks noChangeShapeType="1"/>
            </p:cNvSpPr>
            <p:nvPr/>
          </p:nvSpPr>
          <p:spPr bwMode="auto">
            <a:xfrm>
              <a:off x="1810" y="2187"/>
              <a:ext cx="2259"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14" name="Line 10"/>
            <p:cNvSpPr>
              <a:spLocks noChangeShapeType="1"/>
            </p:cNvSpPr>
            <p:nvPr/>
          </p:nvSpPr>
          <p:spPr bwMode="auto">
            <a:xfrm>
              <a:off x="1810" y="1824"/>
              <a:ext cx="2259"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15" name="Line 11"/>
            <p:cNvSpPr>
              <a:spLocks noChangeShapeType="1"/>
            </p:cNvSpPr>
            <p:nvPr/>
          </p:nvSpPr>
          <p:spPr bwMode="auto">
            <a:xfrm>
              <a:off x="1810" y="1461"/>
              <a:ext cx="2259"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grpSp>
          <p:nvGrpSpPr>
            <p:cNvPr id="891916" name="Group 12"/>
            <p:cNvGrpSpPr>
              <a:grpSpLocks/>
            </p:cNvGrpSpPr>
            <p:nvPr/>
          </p:nvGrpSpPr>
          <p:grpSpPr bwMode="auto">
            <a:xfrm>
              <a:off x="2424" y="1615"/>
              <a:ext cx="973" cy="2035"/>
              <a:chOff x="3384" y="1363"/>
              <a:chExt cx="973" cy="2035"/>
            </a:xfrm>
          </p:grpSpPr>
          <p:sp>
            <p:nvSpPr>
              <p:cNvPr id="891917" name="Rectangle 13"/>
              <p:cNvSpPr>
                <a:spLocks noChangeArrowheads="1"/>
              </p:cNvSpPr>
              <p:nvPr/>
            </p:nvSpPr>
            <p:spPr bwMode="auto">
              <a:xfrm>
                <a:off x="3384" y="1517"/>
                <a:ext cx="491" cy="1881"/>
              </a:xfrm>
              <a:prstGeom prst="rect">
                <a:avLst/>
              </a:prstGeom>
              <a:solidFill>
                <a:srgbClr val="FF0000"/>
              </a:solidFill>
              <a:ln w="9525">
                <a:noFill/>
                <a:miter lim="800000"/>
                <a:headEnd/>
                <a:tailEnd/>
              </a:ln>
            </p:spPr>
            <p:txBody>
              <a:bodyPr>
                <a:prstTxWarp prst="textNoShape">
                  <a:avLst/>
                </a:prstTxWarp>
              </a:bodyPr>
              <a:lstStyle/>
              <a:p>
                <a:endParaRPr lang="en-US" dirty="0">
                  <a:latin typeface="Calibri"/>
                </a:endParaRPr>
              </a:p>
            </p:txBody>
          </p:sp>
          <p:sp>
            <p:nvSpPr>
              <p:cNvPr id="891918" name="Rectangle 14"/>
              <p:cNvSpPr>
                <a:spLocks noChangeArrowheads="1"/>
              </p:cNvSpPr>
              <p:nvPr/>
            </p:nvSpPr>
            <p:spPr bwMode="auto">
              <a:xfrm>
                <a:off x="3384" y="1517"/>
                <a:ext cx="491" cy="1881"/>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endParaRPr>
              </a:p>
            </p:txBody>
          </p:sp>
          <p:sp>
            <p:nvSpPr>
              <p:cNvPr id="891919" name="Rectangle 15"/>
              <p:cNvSpPr>
                <a:spLocks noChangeArrowheads="1"/>
              </p:cNvSpPr>
              <p:nvPr/>
            </p:nvSpPr>
            <p:spPr bwMode="auto">
              <a:xfrm>
                <a:off x="3875" y="2545"/>
                <a:ext cx="482" cy="853"/>
              </a:xfrm>
              <a:prstGeom prst="rect">
                <a:avLst/>
              </a:prstGeom>
              <a:solidFill>
                <a:srgbClr val="0000FF"/>
              </a:solidFill>
              <a:ln w="9525">
                <a:noFill/>
                <a:miter lim="800000"/>
                <a:headEnd/>
                <a:tailEnd/>
              </a:ln>
            </p:spPr>
            <p:txBody>
              <a:bodyPr>
                <a:prstTxWarp prst="textNoShape">
                  <a:avLst/>
                </a:prstTxWarp>
              </a:bodyPr>
              <a:lstStyle/>
              <a:p>
                <a:endParaRPr lang="en-US" dirty="0">
                  <a:latin typeface="Calibri"/>
                </a:endParaRPr>
              </a:p>
            </p:txBody>
          </p:sp>
          <p:sp>
            <p:nvSpPr>
              <p:cNvPr id="891920" name="Rectangle 16"/>
              <p:cNvSpPr>
                <a:spLocks noChangeArrowheads="1"/>
              </p:cNvSpPr>
              <p:nvPr/>
            </p:nvSpPr>
            <p:spPr bwMode="auto">
              <a:xfrm>
                <a:off x="3875" y="2545"/>
                <a:ext cx="482" cy="85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endParaRPr>
              </a:p>
            </p:txBody>
          </p:sp>
          <p:sp>
            <p:nvSpPr>
              <p:cNvPr id="891921" name="Line 17"/>
              <p:cNvSpPr>
                <a:spLocks noChangeShapeType="1"/>
              </p:cNvSpPr>
              <p:nvPr/>
            </p:nvSpPr>
            <p:spPr bwMode="auto">
              <a:xfrm flipV="1">
                <a:off x="3629" y="1363"/>
                <a:ext cx="2" cy="154"/>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2" name="Line 18"/>
              <p:cNvSpPr>
                <a:spLocks noChangeShapeType="1"/>
              </p:cNvSpPr>
              <p:nvPr/>
            </p:nvSpPr>
            <p:spPr bwMode="auto">
              <a:xfrm>
                <a:off x="3598" y="1363"/>
                <a:ext cx="72" cy="1"/>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3" name="Line 19"/>
              <p:cNvSpPr>
                <a:spLocks noChangeShapeType="1"/>
              </p:cNvSpPr>
              <p:nvPr/>
            </p:nvSpPr>
            <p:spPr bwMode="auto">
              <a:xfrm>
                <a:off x="3629" y="1517"/>
                <a:ext cx="2" cy="164"/>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4" name="Line 20"/>
              <p:cNvSpPr>
                <a:spLocks noChangeShapeType="1"/>
              </p:cNvSpPr>
              <p:nvPr/>
            </p:nvSpPr>
            <p:spPr bwMode="auto">
              <a:xfrm>
                <a:off x="3598" y="1681"/>
                <a:ext cx="72" cy="1"/>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5" name="Line 21"/>
              <p:cNvSpPr>
                <a:spLocks noChangeShapeType="1"/>
              </p:cNvSpPr>
              <p:nvPr/>
            </p:nvSpPr>
            <p:spPr bwMode="auto">
              <a:xfrm flipV="1">
                <a:off x="4112" y="2445"/>
                <a:ext cx="1" cy="100"/>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6" name="Line 22"/>
              <p:cNvSpPr>
                <a:spLocks noChangeShapeType="1"/>
              </p:cNvSpPr>
              <p:nvPr/>
            </p:nvSpPr>
            <p:spPr bwMode="auto">
              <a:xfrm>
                <a:off x="4081" y="2445"/>
                <a:ext cx="71" cy="1"/>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7" name="Line 23"/>
              <p:cNvSpPr>
                <a:spLocks noChangeShapeType="1"/>
              </p:cNvSpPr>
              <p:nvPr/>
            </p:nvSpPr>
            <p:spPr bwMode="auto">
              <a:xfrm>
                <a:off x="4112" y="2545"/>
                <a:ext cx="1" cy="90"/>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sp>
            <p:nvSpPr>
              <p:cNvPr id="891928" name="Line 24"/>
              <p:cNvSpPr>
                <a:spLocks noChangeShapeType="1"/>
              </p:cNvSpPr>
              <p:nvPr/>
            </p:nvSpPr>
            <p:spPr bwMode="auto">
              <a:xfrm>
                <a:off x="4081" y="2635"/>
                <a:ext cx="71" cy="2"/>
              </a:xfrm>
              <a:prstGeom prst="line">
                <a:avLst/>
              </a:prstGeom>
              <a:noFill/>
              <a:ln w="19050">
                <a:solidFill>
                  <a:srgbClr val="000000"/>
                </a:solidFill>
                <a:round/>
                <a:headEnd/>
                <a:tailEnd/>
              </a:ln>
            </p:spPr>
            <p:txBody>
              <a:bodyPr>
                <a:prstTxWarp prst="textNoShape">
                  <a:avLst/>
                </a:prstTxWarp>
              </a:bodyPr>
              <a:lstStyle/>
              <a:p>
                <a:endParaRPr lang="en-US" dirty="0">
                  <a:latin typeface="Calibri"/>
                </a:endParaRPr>
              </a:p>
            </p:txBody>
          </p:sp>
        </p:grpSp>
        <p:sp>
          <p:nvSpPr>
            <p:cNvPr id="891929" name="Line 25"/>
            <p:cNvSpPr>
              <a:spLocks noChangeShapeType="1"/>
            </p:cNvSpPr>
            <p:nvPr/>
          </p:nvSpPr>
          <p:spPr bwMode="auto">
            <a:xfrm>
              <a:off x="1759" y="3650"/>
              <a:ext cx="51" cy="2"/>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0" name="Line 26"/>
            <p:cNvSpPr>
              <a:spLocks noChangeShapeType="1"/>
            </p:cNvSpPr>
            <p:nvPr/>
          </p:nvSpPr>
          <p:spPr bwMode="auto">
            <a:xfrm>
              <a:off x="1759" y="3287"/>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1" name="Line 27"/>
            <p:cNvSpPr>
              <a:spLocks noChangeShapeType="1"/>
            </p:cNvSpPr>
            <p:nvPr/>
          </p:nvSpPr>
          <p:spPr bwMode="auto">
            <a:xfrm>
              <a:off x="1759" y="2924"/>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2" name="Line 28"/>
            <p:cNvSpPr>
              <a:spLocks noChangeShapeType="1"/>
            </p:cNvSpPr>
            <p:nvPr/>
          </p:nvSpPr>
          <p:spPr bwMode="auto">
            <a:xfrm>
              <a:off x="1759" y="2561"/>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3" name="Line 29"/>
            <p:cNvSpPr>
              <a:spLocks noChangeShapeType="1"/>
            </p:cNvSpPr>
            <p:nvPr/>
          </p:nvSpPr>
          <p:spPr bwMode="auto">
            <a:xfrm>
              <a:off x="1759" y="2187"/>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4" name="Line 30"/>
            <p:cNvSpPr>
              <a:spLocks noChangeShapeType="1"/>
            </p:cNvSpPr>
            <p:nvPr/>
          </p:nvSpPr>
          <p:spPr bwMode="auto">
            <a:xfrm>
              <a:off x="1759" y="1824"/>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5" name="Line 31"/>
            <p:cNvSpPr>
              <a:spLocks noChangeShapeType="1"/>
            </p:cNvSpPr>
            <p:nvPr/>
          </p:nvSpPr>
          <p:spPr bwMode="auto">
            <a:xfrm>
              <a:off x="1759" y="1461"/>
              <a:ext cx="51" cy="1"/>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6" name="Line 32"/>
            <p:cNvSpPr>
              <a:spLocks noChangeShapeType="1"/>
            </p:cNvSpPr>
            <p:nvPr/>
          </p:nvSpPr>
          <p:spPr bwMode="auto">
            <a:xfrm>
              <a:off x="1759" y="1097"/>
              <a:ext cx="51" cy="2"/>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7" name="Line 33"/>
            <p:cNvSpPr>
              <a:spLocks noChangeShapeType="1"/>
            </p:cNvSpPr>
            <p:nvPr/>
          </p:nvSpPr>
          <p:spPr bwMode="auto">
            <a:xfrm flipV="1">
              <a:off x="1810" y="3650"/>
              <a:ext cx="1" cy="45"/>
            </a:xfrm>
            <a:prstGeom prst="line">
              <a:avLst/>
            </a:prstGeom>
            <a:noFill/>
            <a:ln w="0">
              <a:solidFill>
                <a:srgbClr val="000000"/>
              </a:solidFill>
              <a:round/>
              <a:headEnd/>
              <a:tailEnd/>
            </a:ln>
          </p:spPr>
          <p:txBody>
            <a:bodyPr>
              <a:prstTxWarp prst="textNoShape">
                <a:avLst/>
              </a:prstTxWarp>
            </a:bodyPr>
            <a:lstStyle/>
            <a:p>
              <a:endParaRPr lang="en-US" dirty="0">
                <a:latin typeface="Calibri"/>
              </a:endParaRPr>
            </a:p>
          </p:txBody>
        </p:sp>
        <p:sp>
          <p:nvSpPr>
            <p:cNvPr id="891938" name="Rectangle 34"/>
            <p:cNvSpPr>
              <a:spLocks noChangeArrowheads="1"/>
            </p:cNvSpPr>
            <p:nvPr/>
          </p:nvSpPr>
          <p:spPr bwMode="auto">
            <a:xfrm>
              <a:off x="1470" y="3532"/>
              <a:ext cx="240"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0%</a:t>
              </a:r>
              <a:endParaRPr lang="en-US" dirty="0">
                <a:latin typeface="Times New Roman" pitchFamily="-84" charset="0"/>
              </a:endParaRPr>
            </a:p>
          </p:txBody>
        </p:sp>
        <p:sp>
          <p:nvSpPr>
            <p:cNvPr id="891939" name="Rectangle 35"/>
            <p:cNvSpPr>
              <a:spLocks noChangeArrowheads="1"/>
            </p:cNvSpPr>
            <p:nvPr/>
          </p:nvSpPr>
          <p:spPr bwMode="auto">
            <a:xfrm>
              <a:off x="1470" y="3169"/>
              <a:ext cx="240"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5%</a:t>
              </a:r>
              <a:endParaRPr lang="en-US" dirty="0">
                <a:latin typeface="Times New Roman" pitchFamily="-84" charset="0"/>
              </a:endParaRPr>
            </a:p>
          </p:txBody>
        </p:sp>
        <p:sp>
          <p:nvSpPr>
            <p:cNvPr id="891940" name="Rectangle 36"/>
            <p:cNvSpPr>
              <a:spLocks noChangeArrowheads="1"/>
            </p:cNvSpPr>
            <p:nvPr/>
          </p:nvSpPr>
          <p:spPr bwMode="auto">
            <a:xfrm>
              <a:off x="1378" y="2806"/>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10%</a:t>
              </a:r>
              <a:endParaRPr lang="en-US" dirty="0">
                <a:latin typeface="Times New Roman" pitchFamily="-84" charset="0"/>
              </a:endParaRPr>
            </a:p>
          </p:txBody>
        </p:sp>
        <p:sp>
          <p:nvSpPr>
            <p:cNvPr id="891941" name="Rectangle 37"/>
            <p:cNvSpPr>
              <a:spLocks noChangeArrowheads="1"/>
            </p:cNvSpPr>
            <p:nvPr/>
          </p:nvSpPr>
          <p:spPr bwMode="auto">
            <a:xfrm>
              <a:off x="1378" y="2443"/>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15%</a:t>
              </a:r>
              <a:endParaRPr lang="en-US" dirty="0">
                <a:latin typeface="Times New Roman" pitchFamily="-84" charset="0"/>
              </a:endParaRPr>
            </a:p>
          </p:txBody>
        </p:sp>
        <p:sp>
          <p:nvSpPr>
            <p:cNvPr id="891942" name="Rectangle 38"/>
            <p:cNvSpPr>
              <a:spLocks noChangeArrowheads="1"/>
            </p:cNvSpPr>
            <p:nvPr/>
          </p:nvSpPr>
          <p:spPr bwMode="auto">
            <a:xfrm>
              <a:off x="1378" y="2069"/>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20%</a:t>
              </a:r>
              <a:endParaRPr lang="en-US" dirty="0">
                <a:latin typeface="Times New Roman" pitchFamily="-84" charset="0"/>
              </a:endParaRPr>
            </a:p>
          </p:txBody>
        </p:sp>
        <p:sp>
          <p:nvSpPr>
            <p:cNvPr id="891943" name="Rectangle 39"/>
            <p:cNvSpPr>
              <a:spLocks noChangeArrowheads="1"/>
            </p:cNvSpPr>
            <p:nvPr/>
          </p:nvSpPr>
          <p:spPr bwMode="auto">
            <a:xfrm>
              <a:off x="1378" y="1706"/>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25%</a:t>
              </a:r>
              <a:endParaRPr lang="en-US" dirty="0">
                <a:latin typeface="Times New Roman" pitchFamily="-84" charset="0"/>
              </a:endParaRPr>
            </a:p>
          </p:txBody>
        </p:sp>
        <p:sp>
          <p:nvSpPr>
            <p:cNvPr id="891944" name="Rectangle 40"/>
            <p:cNvSpPr>
              <a:spLocks noChangeArrowheads="1"/>
            </p:cNvSpPr>
            <p:nvPr/>
          </p:nvSpPr>
          <p:spPr bwMode="auto">
            <a:xfrm>
              <a:off x="1378" y="1343"/>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30%</a:t>
              </a:r>
              <a:endParaRPr lang="en-US" dirty="0">
                <a:latin typeface="Times New Roman" pitchFamily="-84" charset="0"/>
              </a:endParaRPr>
            </a:p>
          </p:txBody>
        </p:sp>
        <p:sp>
          <p:nvSpPr>
            <p:cNvPr id="891945" name="Rectangle 41"/>
            <p:cNvSpPr>
              <a:spLocks noChangeArrowheads="1"/>
            </p:cNvSpPr>
            <p:nvPr/>
          </p:nvSpPr>
          <p:spPr bwMode="auto">
            <a:xfrm>
              <a:off x="1378" y="980"/>
              <a:ext cx="338"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35%</a:t>
              </a:r>
              <a:endParaRPr lang="en-US" dirty="0">
                <a:latin typeface="Times New Roman" pitchFamily="-84" charset="0"/>
              </a:endParaRPr>
            </a:p>
          </p:txBody>
        </p:sp>
        <p:sp>
          <p:nvSpPr>
            <p:cNvPr id="891946" name="Rectangle 42"/>
            <p:cNvSpPr>
              <a:spLocks noChangeArrowheads="1"/>
            </p:cNvSpPr>
            <p:nvPr/>
          </p:nvSpPr>
          <p:spPr bwMode="auto">
            <a:xfrm>
              <a:off x="2567" y="3755"/>
              <a:ext cx="567"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English</a:t>
              </a:r>
              <a:endParaRPr lang="en-US" dirty="0">
                <a:latin typeface="Times New Roman" pitchFamily="-84" charset="0"/>
              </a:endParaRPr>
            </a:p>
          </p:txBody>
        </p:sp>
        <p:sp>
          <p:nvSpPr>
            <p:cNvPr id="891947" name="Rectangle 43"/>
            <p:cNvSpPr>
              <a:spLocks noChangeArrowheads="1"/>
            </p:cNvSpPr>
            <p:nvPr/>
          </p:nvSpPr>
          <p:spPr bwMode="auto">
            <a:xfrm rot="16200000">
              <a:off x="-250" y="2248"/>
              <a:ext cx="2870" cy="233"/>
            </a:xfrm>
            <a:prstGeom prst="rect">
              <a:avLst/>
            </a:prstGeom>
            <a:noFill/>
            <a:ln w="9525">
              <a:noFill/>
              <a:miter lim="800000"/>
              <a:headEnd/>
              <a:tailEnd/>
            </a:ln>
          </p:spPr>
          <p:txBody>
            <a:bodyPr wrap="none" lIns="0" tIns="0" rIns="0" bIns="0">
              <a:prstTxWarp prst="textNoShape">
                <a:avLst/>
              </a:prstTxWarp>
              <a:spAutoFit/>
            </a:bodyPr>
            <a:lstStyle/>
            <a:p>
              <a:r>
                <a:rPr lang="en-US" dirty="0">
                  <a:latin typeface="Calibri"/>
                </a:rPr>
                <a:t>Percentage of Correct Identification</a:t>
              </a:r>
            </a:p>
          </p:txBody>
        </p:sp>
        <p:sp>
          <p:nvSpPr>
            <p:cNvPr id="34" name="Rectangle 44"/>
            <p:cNvSpPr>
              <a:spLocks noChangeArrowheads="1"/>
            </p:cNvSpPr>
            <p:nvPr/>
          </p:nvSpPr>
          <p:spPr bwMode="auto">
            <a:xfrm>
              <a:off x="2700" y="1185"/>
              <a:ext cx="1228" cy="390"/>
            </a:xfrm>
            <a:prstGeom prst="rect">
              <a:avLst/>
            </a:prstGeom>
            <a:solidFill>
              <a:srgbClr val="FFFFFF"/>
            </a:solidFill>
            <a:ln w="0">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endParaRPr lang="en-US" dirty="0">
                <a:latin typeface="Calibri"/>
                <a:ea typeface="ＭＳ Ｐゴシック" charset="-128"/>
                <a:cs typeface="ＭＳ Ｐゴシック" charset="-128"/>
              </a:endParaRPr>
            </a:p>
          </p:txBody>
        </p:sp>
        <p:sp>
          <p:nvSpPr>
            <p:cNvPr id="891949" name="Rectangle 45"/>
            <p:cNvSpPr>
              <a:spLocks noChangeArrowheads="1"/>
            </p:cNvSpPr>
            <p:nvPr/>
          </p:nvSpPr>
          <p:spPr bwMode="auto">
            <a:xfrm>
              <a:off x="2843" y="1339"/>
              <a:ext cx="82" cy="73"/>
            </a:xfrm>
            <a:prstGeom prst="rect">
              <a:avLst/>
            </a:prstGeom>
            <a:blipFill dpi="0" rotWithShape="0">
              <a:blip/>
              <a:srcRect/>
              <a:tile tx="0" ty="0" sx="100000" sy="100000" flip="none" algn="tl"/>
            </a:blipFill>
            <a:ln w="9525">
              <a:noFill/>
              <a:miter lim="800000"/>
              <a:headEnd/>
              <a:tailEnd/>
            </a:ln>
          </p:spPr>
          <p:txBody>
            <a:bodyPr>
              <a:prstTxWarp prst="textNoShape">
                <a:avLst/>
              </a:prstTxWarp>
            </a:bodyPr>
            <a:lstStyle/>
            <a:p>
              <a:endParaRPr lang="en-US" dirty="0">
                <a:latin typeface="Calibri"/>
              </a:endParaRPr>
            </a:p>
          </p:txBody>
        </p:sp>
        <p:sp>
          <p:nvSpPr>
            <p:cNvPr id="891950" name="Rectangle 46"/>
            <p:cNvSpPr>
              <a:spLocks noChangeArrowheads="1"/>
            </p:cNvSpPr>
            <p:nvPr/>
          </p:nvSpPr>
          <p:spPr bwMode="auto">
            <a:xfrm>
              <a:off x="2843" y="1339"/>
              <a:ext cx="82" cy="73"/>
            </a:xfrm>
            <a:prstGeom prst="rect">
              <a:avLst/>
            </a:prstGeom>
            <a:solidFill>
              <a:srgbClr val="FF0000"/>
            </a:solidFill>
            <a:ln w="9525">
              <a:solidFill>
                <a:srgbClr val="000000"/>
              </a:solidFill>
              <a:miter lim="800000"/>
              <a:headEnd/>
              <a:tailEnd/>
            </a:ln>
          </p:spPr>
          <p:txBody>
            <a:bodyPr>
              <a:prstTxWarp prst="textNoShape">
                <a:avLst/>
              </a:prstTxWarp>
            </a:bodyPr>
            <a:lstStyle/>
            <a:p>
              <a:endParaRPr lang="en-US" dirty="0">
                <a:latin typeface="Calibri"/>
              </a:endParaRPr>
            </a:p>
          </p:txBody>
        </p:sp>
        <p:sp>
          <p:nvSpPr>
            <p:cNvPr id="891951" name="Rectangle 47"/>
            <p:cNvSpPr>
              <a:spLocks noChangeArrowheads="1"/>
            </p:cNvSpPr>
            <p:nvPr/>
          </p:nvSpPr>
          <p:spPr bwMode="auto">
            <a:xfrm>
              <a:off x="2952" y="1273"/>
              <a:ext cx="367" cy="194"/>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Calibri"/>
                </a:rPr>
                <a:t>Noun</a:t>
              </a:r>
              <a:endParaRPr lang="en-US" sz="2000" dirty="0">
                <a:latin typeface="Times New Roman" pitchFamily="-84" charset="0"/>
              </a:endParaRPr>
            </a:p>
          </p:txBody>
        </p:sp>
        <p:sp>
          <p:nvSpPr>
            <p:cNvPr id="891952" name="Rectangle 48"/>
            <p:cNvSpPr>
              <a:spLocks noChangeArrowheads="1"/>
            </p:cNvSpPr>
            <p:nvPr/>
          </p:nvSpPr>
          <p:spPr bwMode="auto">
            <a:xfrm>
              <a:off x="3406" y="1339"/>
              <a:ext cx="83" cy="73"/>
            </a:xfrm>
            <a:prstGeom prst="rect">
              <a:avLst/>
            </a:prstGeom>
            <a:blipFill dpi="0" rotWithShape="0">
              <a:blip/>
              <a:srcRect/>
              <a:tile tx="0" ty="0" sx="100000" sy="100000" flip="none" algn="tl"/>
            </a:blipFill>
            <a:ln w="9525">
              <a:noFill/>
              <a:miter lim="800000"/>
              <a:headEnd/>
              <a:tailEnd/>
            </a:ln>
          </p:spPr>
          <p:txBody>
            <a:bodyPr>
              <a:prstTxWarp prst="textNoShape">
                <a:avLst/>
              </a:prstTxWarp>
            </a:bodyPr>
            <a:lstStyle/>
            <a:p>
              <a:endParaRPr lang="en-US" dirty="0">
                <a:latin typeface="Calibri"/>
              </a:endParaRPr>
            </a:p>
          </p:txBody>
        </p:sp>
        <p:sp>
          <p:nvSpPr>
            <p:cNvPr id="891953" name="Rectangle 49"/>
            <p:cNvSpPr>
              <a:spLocks noChangeArrowheads="1"/>
            </p:cNvSpPr>
            <p:nvPr/>
          </p:nvSpPr>
          <p:spPr bwMode="auto">
            <a:xfrm>
              <a:off x="3406" y="1339"/>
              <a:ext cx="83" cy="73"/>
            </a:xfrm>
            <a:prstGeom prst="rect">
              <a:avLst/>
            </a:prstGeom>
            <a:solidFill>
              <a:srgbClr val="0000FF"/>
            </a:solidFill>
            <a:ln w="9525">
              <a:solidFill>
                <a:srgbClr val="000000"/>
              </a:solidFill>
              <a:miter lim="800000"/>
              <a:headEnd/>
              <a:tailEnd/>
            </a:ln>
          </p:spPr>
          <p:txBody>
            <a:bodyPr>
              <a:prstTxWarp prst="textNoShape">
                <a:avLst/>
              </a:prstTxWarp>
            </a:bodyPr>
            <a:lstStyle/>
            <a:p>
              <a:endParaRPr lang="en-US" dirty="0">
                <a:latin typeface="Calibri"/>
              </a:endParaRPr>
            </a:p>
          </p:txBody>
        </p:sp>
        <p:sp>
          <p:nvSpPr>
            <p:cNvPr id="891954" name="Rectangle 50"/>
            <p:cNvSpPr>
              <a:spLocks noChangeArrowheads="1"/>
            </p:cNvSpPr>
            <p:nvPr/>
          </p:nvSpPr>
          <p:spPr bwMode="auto">
            <a:xfrm>
              <a:off x="3517" y="1273"/>
              <a:ext cx="321" cy="194"/>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Calibri"/>
                </a:rPr>
                <a:t>Verb</a:t>
              </a:r>
              <a:endParaRPr lang="en-US" sz="2000" dirty="0">
                <a:latin typeface="Times New Roman" pitchFamily="-84" charset="0"/>
              </a:endParaRPr>
            </a:p>
          </p:txBody>
        </p:sp>
      </p:grpSp>
      <p:sp>
        <p:nvSpPr>
          <p:cNvPr id="891955" name="TextBox 52"/>
          <p:cNvSpPr txBox="1">
            <a:spLocks noChangeArrowheads="1"/>
          </p:cNvSpPr>
          <p:nvPr/>
        </p:nvSpPr>
        <p:spPr bwMode="auto">
          <a:xfrm>
            <a:off x="6858000" y="2286000"/>
            <a:ext cx="1905000" cy="1569660"/>
          </a:xfrm>
          <a:prstGeom prst="rect">
            <a:avLst/>
          </a:prstGeom>
          <a:noFill/>
          <a:ln w="9525">
            <a:noFill/>
            <a:miter lim="800000"/>
            <a:headEnd/>
            <a:tailEnd/>
          </a:ln>
        </p:spPr>
        <p:txBody>
          <a:bodyPr>
            <a:prstTxWarp prst="textNoShape">
              <a:avLst/>
            </a:prstTxWarp>
            <a:spAutoFit/>
          </a:bodyPr>
          <a:lstStyle/>
          <a:p>
            <a:r>
              <a:rPr lang="en-US" dirty="0">
                <a:latin typeface="Calibri"/>
              </a:rPr>
              <a:t>Nouns seem to be easier…why might that be?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4"/>
          <p:cNvSpPr>
            <a:spLocks noGrp="1" noChangeArrowheads="1"/>
          </p:cNvSpPr>
          <p:nvPr>
            <p:ph type="title" idx="4294967295"/>
          </p:nvPr>
        </p:nvSpPr>
        <p:spPr>
          <a:xfrm>
            <a:off x="600075" y="0"/>
            <a:ext cx="7772400" cy="1143000"/>
          </a:xfrm>
          <a:noFill/>
        </p:spPr>
        <p:txBody>
          <a:bodyPr/>
          <a:lstStyle/>
          <a:p>
            <a:pPr eaLnBrk="1" hangingPunct="1"/>
            <a:r>
              <a:rPr lang="en-US" sz="3200"/>
              <a:t>Learning Verb Meaning</a:t>
            </a:r>
          </a:p>
        </p:txBody>
      </p:sp>
      <p:sp>
        <p:nvSpPr>
          <p:cNvPr id="892931" name="Rectangle 5"/>
          <p:cNvSpPr>
            <a:spLocks noGrp="1" noChangeArrowheads="1"/>
          </p:cNvSpPr>
          <p:nvPr>
            <p:ph type="body" idx="4294967295"/>
          </p:nvPr>
        </p:nvSpPr>
        <p:spPr>
          <a:xfrm>
            <a:off x="219075" y="1143000"/>
            <a:ext cx="8915400" cy="914400"/>
          </a:xfrm>
          <a:noFill/>
        </p:spPr>
        <p:txBody>
          <a:bodyPr/>
          <a:lstStyle/>
          <a:p>
            <a:pPr eaLnBrk="1" hangingPunct="1">
              <a:buFontTx/>
              <a:buNone/>
            </a:pPr>
            <a:r>
              <a:rPr lang="en-US" sz="2400"/>
              <a:t>Example of linguistic variation in verb meaning:</a:t>
            </a:r>
          </a:p>
        </p:txBody>
      </p:sp>
      <p:sp>
        <p:nvSpPr>
          <p:cNvPr id="892932" name="Rectangle 6"/>
          <p:cNvSpPr>
            <a:spLocks noChangeArrowheads="1"/>
          </p:cNvSpPr>
          <p:nvPr/>
        </p:nvSpPr>
        <p:spPr bwMode="auto">
          <a:xfrm>
            <a:off x="223838" y="22860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English: </a:t>
            </a:r>
          </a:p>
          <a:p>
            <a:pPr marL="342900" indent="-342900" eaLnBrk="1" hangingPunct="1">
              <a:spcBef>
                <a:spcPct val="20000"/>
              </a:spcBef>
            </a:pPr>
            <a:r>
              <a:rPr lang="en-US" b="0" dirty="0">
                <a:solidFill>
                  <a:schemeClr val="tx2"/>
                </a:solidFill>
                <a:latin typeface="Calibri"/>
                <a:ea typeface="Osaka" pitchFamily="-84" charset="-128"/>
                <a:cs typeface="Osaka" pitchFamily="-84" charset="-128"/>
              </a:rPr>
              <a:t>The goblin </a:t>
            </a:r>
            <a:r>
              <a:rPr lang="en-US" b="0" u="sng" dirty="0">
                <a:solidFill>
                  <a:schemeClr val="tx2"/>
                </a:solidFill>
                <a:latin typeface="Calibri"/>
                <a:ea typeface="Osaka" pitchFamily="-84" charset="-128"/>
                <a:cs typeface="Osaka" pitchFamily="-84" charset="-128"/>
              </a:rPr>
              <a:t>fell into the river</a:t>
            </a:r>
            <a:r>
              <a:rPr lang="en-US" b="0" dirty="0">
                <a:solidFill>
                  <a:schemeClr val="tx2"/>
                </a:solidFill>
                <a:latin typeface="Calibri"/>
                <a:ea typeface="Osaka" pitchFamily="-84" charset="-128"/>
                <a:cs typeface="Osaka" pitchFamily="-84" charset="-128"/>
              </a:rPr>
              <a:t> and then </a:t>
            </a:r>
            <a:r>
              <a:rPr lang="en-US" b="0" u="sng" dirty="0">
                <a:solidFill>
                  <a:schemeClr val="tx2"/>
                </a:solidFill>
                <a:latin typeface="Calibri"/>
                <a:ea typeface="Osaka" pitchFamily="-84" charset="-128"/>
                <a:cs typeface="Osaka" pitchFamily="-84" charset="-128"/>
              </a:rPr>
              <a:t>floated down it</a:t>
            </a:r>
            <a:r>
              <a:rPr lang="en-US" b="0" dirty="0">
                <a:solidFill>
                  <a:schemeClr val="tx2"/>
                </a:solidFill>
                <a:latin typeface="Calibri"/>
                <a:ea typeface="Osaka" pitchFamily="-84" charset="-128"/>
                <a:cs typeface="Osaka" pitchFamily="-84" charset="-128"/>
              </a:rPr>
              <a:t>.</a:t>
            </a:r>
          </a:p>
        </p:txBody>
      </p:sp>
      <p:sp>
        <p:nvSpPr>
          <p:cNvPr id="892933" name="Rectangle 11"/>
          <p:cNvSpPr>
            <a:spLocks noChangeArrowheads="1"/>
          </p:cNvSpPr>
          <p:nvPr/>
        </p:nvSpPr>
        <p:spPr bwMode="auto">
          <a:xfrm>
            <a:off x="152400" y="54864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smtClean="0">
                <a:solidFill>
                  <a:schemeClr val="hlink"/>
                </a:solidFill>
                <a:latin typeface="Calibri"/>
                <a:ea typeface="Osaka" pitchFamily="-84" charset="-128"/>
                <a:cs typeface="Osaka" pitchFamily="-84" charset="-128"/>
              </a:rPr>
              <a:t>Spanish equivalent:</a:t>
            </a:r>
            <a:endParaRPr lang="en-US" sz="2200" b="0" dirty="0">
              <a:solidFill>
                <a:schemeClr val="hlink"/>
              </a:solidFill>
              <a:latin typeface="Calibri"/>
              <a:ea typeface="Osaka" pitchFamily="-84" charset="-128"/>
              <a:cs typeface="Osaka" pitchFamily="-84" charset="-128"/>
            </a:endParaRPr>
          </a:p>
          <a:p>
            <a:pPr marL="342900" indent="-342900" eaLnBrk="1" hangingPunct="1">
              <a:spcBef>
                <a:spcPct val="20000"/>
              </a:spcBef>
            </a:pPr>
            <a:r>
              <a:rPr lang="en-US" sz="2200" b="0" dirty="0">
                <a:solidFill>
                  <a:schemeClr val="hlink"/>
                </a:solidFill>
                <a:latin typeface="Calibri"/>
                <a:ea typeface="Osaka" pitchFamily="-84" charset="-128"/>
                <a:cs typeface="Osaka" pitchFamily="-84" charset="-128"/>
              </a:rPr>
              <a:t>The goblin </a:t>
            </a:r>
            <a:r>
              <a:rPr lang="en-US" sz="2200" b="0" u="sng" dirty="0">
                <a:solidFill>
                  <a:schemeClr val="hlink"/>
                </a:solidFill>
                <a:latin typeface="Calibri"/>
                <a:ea typeface="Osaka" pitchFamily="-84" charset="-128"/>
                <a:cs typeface="Osaka" pitchFamily="-84" charset="-128"/>
              </a:rPr>
              <a:t>entered the river falling</a:t>
            </a:r>
            <a:r>
              <a:rPr lang="en-US" sz="2200" b="0" dirty="0">
                <a:solidFill>
                  <a:schemeClr val="hlink"/>
                </a:solidFill>
                <a:latin typeface="Calibri"/>
                <a:ea typeface="Osaka" pitchFamily="-84" charset="-128"/>
                <a:cs typeface="Osaka" pitchFamily="-84" charset="-128"/>
              </a:rPr>
              <a:t> and then </a:t>
            </a:r>
            <a:r>
              <a:rPr lang="en-US" sz="2200" b="0" u="sng" dirty="0">
                <a:solidFill>
                  <a:schemeClr val="hlink"/>
                </a:solidFill>
                <a:latin typeface="Calibri"/>
                <a:ea typeface="Osaka" pitchFamily="-84" charset="-128"/>
                <a:cs typeface="Osaka" pitchFamily="-84" charset="-128"/>
              </a:rPr>
              <a:t>went down it floating</a:t>
            </a:r>
            <a:r>
              <a:rPr lang="en-US" sz="2200" b="0" dirty="0">
                <a:solidFill>
                  <a:schemeClr val="hlink"/>
                </a:solidFill>
                <a:latin typeface="Calibri"/>
                <a:ea typeface="Osaka" pitchFamily="-84" charset="-128"/>
                <a:cs typeface="Osaka" pitchFamily="-84" charset="-128"/>
              </a:rPr>
              <a:t>.</a:t>
            </a:r>
            <a:endParaRPr lang="en-US" b="0" dirty="0">
              <a:solidFill>
                <a:schemeClr val="hlink"/>
              </a:solidFill>
              <a:latin typeface="Calibri"/>
              <a:ea typeface="Osaka" pitchFamily="-84" charset="-128"/>
              <a:cs typeface="Osaka" pitchFamily="-84" charset="-128"/>
            </a:endParaRPr>
          </a:p>
        </p:txBody>
      </p:sp>
      <p:pic>
        <p:nvPicPr>
          <p:cNvPr id="892934" name="Picture 12"/>
          <p:cNvPicPr>
            <a:picLocks noChangeAspect="1" noChangeArrowheads="1"/>
          </p:cNvPicPr>
          <p:nvPr/>
        </p:nvPicPr>
        <p:blipFill>
          <a:blip r:embed="rId3"/>
          <a:srcRect/>
          <a:stretch>
            <a:fillRect/>
          </a:stretch>
        </p:blipFill>
        <p:spPr bwMode="auto">
          <a:xfrm>
            <a:off x="7315200" y="3352800"/>
            <a:ext cx="1219200" cy="1341438"/>
          </a:xfrm>
          <a:prstGeom prst="rect">
            <a:avLst/>
          </a:prstGeom>
          <a:noFill/>
          <a:ln w="9525">
            <a:noFill/>
            <a:miter lim="800000"/>
            <a:headEnd/>
            <a:tailEnd/>
          </a:ln>
        </p:spPr>
      </p:pic>
      <p:pic>
        <p:nvPicPr>
          <p:cNvPr id="892935" name="Picture 13"/>
          <p:cNvPicPr>
            <a:picLocks noChangeAspect="1" noChangeArrowheads="1"/>
          </p:cNvPicPr>
          <p:nvPr/>
        </p:nvPicPr>
        <p:blipFill>
          <a:blip r:embed="rId4"/>
          <a:srcRect/>
          <a:stretch>
            <a:fillRect/>
          </a:stretch>
        </p:blipFill>
        <p:spPr bwMode="auto">
          <a:xfrm>
            <a:off x="3581400" y="3429000"/>
            <a:ext cx="2994025" cy="1912938"/>
          </a:xfrm>
          <a:prstGeom prst="rect">
            <a:avLst/>
          </a:prstGeom>
          <a:noFill/>
          <a:ln w="9525">
            <a:noFill/>
            <a:miter lim="800000"/>
            <a:headEnd/>
            <a:tailEnd/>
          </a:ln>
        </p:spPr>
      </p:pic>
      <p:cxnSp>
        <p:nvCxnSpPr>
          <p:cNvPr id="892936" name="AutoShape 14"/>
          <p:cNvCxnSpPr>
            <a:cxnSpLocks noChangeShapeType="1"/>
          </p:cNvCxnSpPr>
          <p:nvPr/>
        </p:nvCxnSpPr>
        <p:spPr bwMode="auto">
          <a:xfrm rot="-5400000" flipH="1" flipV="1">
            <a:off x="6733381" y="3194844"/>
            <a:ext cx="1033463" cy="1349375"/>
          </a:xfrm>
          <a:prstGeom prst="curvedConnector4">
            <a:avLst>
              <a:gd name="adj1" fmla="val -22120"/>
              <a:gd name="adj2" fmla="val 72588"/>
            </a:avLst>
          </a:prstGeom>
          <a:noFill/>
          <a:ln w="38100">
            <a:solidFill>
              <a:schemeClr val="accent1"/>
            </a:solidFill>
            <a:prstDash val="dash"/>
            <a:round/>
            <a:headEnd/>
            <a:tailEnd type="triangle" w="med" len="med"/>
          </a:ln>
        </p:spPr>
      </p:cxnSp>
      <p:sp>
        <p:nvSpPr>
          <p:cNvPr id="892937" name="Freeform 15"/>
          <p:cNvSpPr>
            <a:spLocks/>
          </p:cNvSpPr>
          <p:nvPr/>
        </p:nvSpPr>
        <p:spPr bwMode="auto">
          <a:xfrm>
            <a:off x="4178300" y="3733800"/>
            <a:ext cx="2298700" cy="685800"/>
          </a:xfrm>
          <a:custGeom>
            <a:avLst/>
            <a:gdLst>
              <a:gd name="T0" fmla="*/ 2147483647 w 1448"/>
              <a:gd name="T1" fmla="*/ 2147483647 h 576"/>
              <a:gd name="T2" fmla="*/ 2147483647 w 1448"/>
              <a:gd name="T3" fmla="*/ 2147483647 h 576"/>
              <a:gd name="T4" fmla="*/ 2147483647 w 1448"/>
              <a:gd name="T5" fmla="*/ 2147483647 h 576"/>
              <a:gd name="T6" fmla="*/ 2147483647 w 1448"/>
              <a:gd name="T7" fmla="*/ 2147483647 h 576"/>
              <a:gd name="T8" fmla="*/ 2147483647 w 1448"/>
              <a:gd name="T9" fmla="*/ 2147483647 h 576"/>
              <a:gd name="T10" fmla="*/ 2147483647 w 1448"/>
              <a:gd name="T11" fmla="*/ 2147483647 h 576"/>
              <a:gd name="T12" fmla="*/ 2147483647 w 1448"/>
              <a:gd name="T13" fmla="*/ 2147483647 h 576"/>
              <a:gd name="T14" fmla="*/ 2147483647 w 1448"/>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1448"/>
              <a:gd name="T25" fmla="*/ 0 h 576"/>
              <a:gd name="T26" fmla="*/ 1448 w 144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8" h="576">
                <a:moveTo>
                  <a:pt x="1448" y="576"/>
                </a:moveTo>
                <a:cubicBezTo>
                  <a:pt x="1184" y="544"/>
                  <a:pt x="920" y="512"/>
                  <a:pt x="728" y="480"/>
                </a:cubicBezTo>
                <a:cubicBezTo>
                  <a:pt x="536" y="448"/>
                  <a:pt x="416" y="424"/>
                  <a:pt x="296" y="384"/>
                </a:cubicBezTo>
                <a:cubicBezTo>
                  <a:pt x="176" y="344"/>
                  <a:pt x="16" y="280"/>
                  <a:pt x="8" y="240"/>
                </a:cubicBezTo>
                <a:cubicBezTo>
                  <a:pt x="0" y="200"/>
                  <a:pt x="192" y="168"/>
                  <a:pt x="248" y="144"/>
                </a:cubicBezTo>
                <a:cubicBezTo>
                  <a:pt x="304" y="120"/>
                  <a:pt x="320" y="112"/>
                  <a:pt x="344" y="96"/>
                </a:cubicBezTo>
                <a:cubicBezTo>
                  <a:pt x="368" y="80"/>
                  <a:pt x="424" y="64"/>
                  <a:pt x="392" y="48"/>
                </a:cubicBezTo>
                <a:cubicBezTo>
                  <a:pt x="360" y="32"/>
                  <a:pt x="256" y="16"/>
                  <a:pt x="152" y="0"/>
                </a:cubicBezTo>
              </a:path>
            </a:pathLst>
          </a:custGeom>
          <a:noFill/>
          <a:ln w="63500">
            <a:solidFill>
              <a:schemeClr val="accent1"/>
            </a:solidFill>
            <a:prstDash val="dash"/>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idx="4294967295"/>
          </p:nvPr>
        </p:nvSpPr>
        <p:spPr/>
        <p:txBody>
          <a:bodyPr/>
          <a:lstStyle/>
          <a:p>
            <a:pPr eaLnBrk="1" hangingPunct="1"/>
            <a:r>
              <a:rPr lang="en-US" sz="3200"/>
              <a:t>Announcements</a:t>
            </a:r>
          </a:p>
        </p:txBody>
      </p:sp>
      <p:sp>
        <p:nvSpPr>
          <p:cNvPr id="866307" name="Rectangle 3"/>
          <p:cNvSpPr>
            <a:spLocks noGrp="1" noChangeArrowheads="1"/>
          </p:cNvSpPr>
          <p:nvPr>
            <p:ph type="body" idx="4294967295"/>
          </p:nvPr>
        </p:nvSpPr>
        <p:spPr/>
        <p:txBody>
          <a:bodyPr/>
          <a:lstStyle/>
          <a:p>
            <a:pPr eaLnBrk="1" hangingPunct="1">
              <a:buFontTx/>
              <a:buNone/>
            </a:pPr>
            <a:r>
              <a:rPr lang="en-US" sz="2400" dirty="0" smtClean="0"/>
              <a:t>Be </a:t>
            </a:r>
            <a:r>
              <a:rPr lang="en-US" sz="2400" dirty="0" smtClean="0"/>
              <a:t>working on review questions for lexical development</a:t>
            </a:r>
          </a:p>
          <a:p>
            <a:pPr eaLnBrk="1" hangingPunct="1">
              <a:buFontTx/>
              <a:buNone/>
            </a:pPr>
            <a:endParaRPr lang="en-US" sz="2400" dirty="0" smtClean="0"/>
          </a:p>
          <a:p>
            <a:pPr eaLnBrk="1" hangingPunct="1">
              <a:buFontTx/>
              <a:buNone/>
            </a:pPr>
            <a:r>
              <a:rPr lang="en-US" sz="2400" dirty="0" smtClean="0"/>
              <a:t>HW2 due 2</a:t>
            </a:r>
            <a:r>
              <a:rPr lang="en-US" sz="2400" dirty="0" smtClean="0"/>
              <a:t>/</a:t>
            </a:r>
            <a:r>
              <a:rPr lang="en-US" sz="2400" dirty="0" smtClean="0"/>
              <a:t>21</a:t>
            </a:r>
            <a:r>
              <a:rPr lang="en-US" sz="2400" dirty="0" smtClean="0"/>
              <a:t>/</a:t>
            </a:r>
            <a:r>
              <a:rPr lang="en-US" sz="2400" dirty="0" smtClean="0"/>
              <a:t>13</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4"/>
          <p:cNvSpPr>
            <a:spLocks noGrp="1" noChangeArrowheads="1"/>
          </p:cNvSpPr>
          <p:nvPr>
            <p:ph type="title" idx="4294967295"/>
          </p:nvPr>
        </p:nvSpPr>
        <p:spPr>
          <a:xfrm>
            <a:off x="600075" y="0"/>
            <a:ext cx="7772400" cy="1143000"/>
          </a:xfrm>
          <a:noFill/>
        </p:spPr>
        <p:txBody>
          <a:bodyPr/>
          <a:lstStyle/>
          <a:p>
            <a:pPr eaLnBrk="1" hangingPunct="1"/>
            <a:r>
              <a:rPr lang="en-US" sz="3200"/>
              <a:t>Learning Verb Meaning</a:t>
            </a:r>
          </a:p>
        </p:txBody>
      </p:sp>
      <p:sp>
        <p:nvSpPr>
          <p:cNvPr id="894979" name="Rectangle 5"/>
          <p:cNvSpPr>
            <a:spLocks noGrp="1" noChangeArrowheads="1"/>
          </p:cNvSpPr>
          <p:nvPr>
            <p:ph type="body" idx="4294967295"/>
          </p:nvPr>
        </p:nvSpPr>
        <p:spPr>
          <a:xfrm>
            <a:off x="219075" y="1143000"/>
            <a:ext cx="8915400" cy="914400"/>
          </a:xfrm>
          <a:noFill/>
        </p:spPr>
        <p:txBody>
          <a:bodyPr/>
          <a:lstStyle/>
          <a:p>
            <a:pPr eaLnBrk="1" hangingPunct="1">
              <a:buFontTx/>
              <a:buNone/>
            </a:pPr>
            <a:r>
              <a:rPr lang="en-US" sz="2400"/>
              <a:t>Example of linguistic variation in verb meaning:</a:t>
            </a:r>
          </a:p>
        </p:txBody>
      </p:sp>
      <p:sp>
        <p:nvSpPr>
          <p:cNvPr id="894980" name="Rectangle 6"/>
          <p:cNvSpPr>
            <a:spLocks noChangeArrowheads="1"/>
          </p:cNvSpPr>
          <p:nvPr/>
        </p:nvSpPr>
        <p:spPr bwMode="auto">
          <a:xfrm>
            <a:off x="223838" y="22860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English: </a:t>
            </a:r>
          </a:p>
          <a:p>
            <a:pPr marL="342900" indent="-342900" eaLnBrk="1" hangingPunct="1">
              <a:spcBef>
                <a:spcPct val="20000"/>
              </a:spcBef>
            </a:pPr>
            <a:r>
              <a:rPr lang="en-US" b="0" dirty="0">
                <a:solidFill>
                  <a:schemeClr val="tx2"/>
                </a:solidFill>
                <a:latin typeface="Calibri"/>
                <a:ea typeface="Osaka" pitchFamily="-84" charset="-128"/>
                <a:cs typeface="Osaka" pitchFamily="-84" charset="-128"/>
              </a:rPr>
              <a:t>The goblin </a:t>
            </a:r>
            <a:r>
              <a:rPr lang="en-US" b="0" u="sng" dirty="0">
                <a:solidFill>
                  <a:schemeClr val="tx2"/>
                </a:solidFill>
                <a:latin typeface="Calibri"/>
                <a:ea typeface="Osaka" pitchFamily="-84" charset="-128"/>
                <a:cs typeface="Osaka" pitchFamily="-84" charset="-128"/>
              </a:rPr>
              <a:t>fell into the river</a:t>
            </a:r>
            <a:r>
              <a:rPr lang="en-US" b="0" dirty="0">
                <a:solidFill>
                  <a:schemeClr val="tx2"/>
                </a:solidFill>
                <a:latin typeface="Calibri"/>
                <a:ea typeface="Osaka" pitchFamily="-84" charset="-128"/>
                <a:cs typeface="Osaka" pitchFamily="-84" charset="-128"/>
              </a:rPr>
              <a:t> and then </a:t>
            </a:r>
            <a:r>
              <a:rPr lang="en-US" b="0" u="sng" dirty="0">
                <a:solidFill>
                  <a:schemeClr val="tx2"/>
                </a:solidFill>
                <a:latin typeface="Calibri"/>
                <a:ea typeface="Osaka" pitchFamily="-84" charset="-128"/>
                <a:cs typeface="Osaka" pitchFamily="-84" charset="-128"/>
              </a:rPr>
              <a:t>floated down it</a:t>
            </a:r>
            <a:r>
              <a:rPr lang="en-US" b="0" dirty="0">
                <a:solidFill>
                  <a:schemeClr val="tx2"/>
                </a:solidFill>
                <a:latin typeface="Calibri"/>
                <a:ea typeface="Osaka" pitchFamily="-84" charset="-128"/>
                <a:cs typeface="Osaka" pitchFamily="-84" charset="-128"/>
              </a:rPr>
              <a:t>.</a:t>
            </a:r>
          </a:p>
        </p:txBody>
      </p:sp>
      <p:sp>
        <p:nvSpPr>
          <p:cNvPr id="894981" name="Rectangle 7"/>
          <p:cNvSpPr>
            <a:spLocks noChangeArrowheads="1"/>
          </p:cNvSpPr>
          <p:nvPr/>
        </p:nvSpPr>
        <p:spPr bwMode="auto">
          <a:xfrm>
            <a:off x="152400" y="54864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smtClean="0">
                <a:solidFill>
                  <a:schemeClr val="hlink"/>
                </a:solidFill>
                <a:latin typeface="Calibri"/>
                <a:ea typeface="Osaka" pitchFamily="-84" charset="-128"/>
                <a:cs typeface="Osaka" pitchFamily="-84" charset="-128"/>
              </a:rPr>
              <a:t>Spanish equivalent:</a:t>
            </a:r>
            <a:endParaRPr lang="en-US" sz="2200" b="0" dirty="0">
              <a:solidFill>
                <a:schemeClr val="hlink"/>
              </a:solidFill>
              <a:latin typeface="Calibri"/>
              <a:ea typeface="Osaka" pitchFamily="-84" charset="-128"/>
              <a:cs typeface="Osaka" pitchFamily="-84" charset="-128"/>
            </a:endParaRPr>
          </a:p>
          <a:p>
            <a:pPr marL="342900" indent="-342900" eaLnBrk="1" hangingPunct="1">
              <a:spcBef>
                <a:spcPct val="20000"/>
              </a:spcBef>
            </a:pPr>
            <a:r>
              <a:rPr lang="en-US" sz="2200" b="0" dirty="0">
                <a:solidFill>
                  <a:schemeClr val="hlink"/>
                </a:solidFill>
                <a:latin typeface="Calibri"/>
                <a:ea typeface="Osaka" pitchFamily="-84" charset="-128"/>
                <a:cs typeface="Osaka" pitchFamily="-84" charset="-128"/>
              </a:rPr>
              <a:t>The goblin </a:t>
            </a:r>
            <a:r>
              <a:rPr lang="en-US" sz="2200" b="0" u="sng" dirty="0">
                <a:solidFill>
                  <a:schemeClr val="hlink"/>
                </a:solidFill>
                <a:latin typeface="Calibri"/>
                <a:ea typeface="Osaka" pitchFamily="-84" charset="-128"/>
                <a:cs typeface="Osaka" pitchFamily="-84" charset="-128"/>
              </a:rPr>
              <a:t>entered the river falling</a:t>
            </a:r>
            <a:r>
              <a:rPr lang="en-US" sz="2200" b="0" dirty="0">
                <a:solidFill>
                  <a:schemeClr val="hlink"/>
                </a:solidFill>
                <a:latin typeface="Calibri"/>
                <a:ea typeface="Osaka" pitchFamily="-84" charset="-128"/>
                <a:cs typeface="Osaka" pitchFamily="-84" charset="-128"/>
              </a:rPr>
              <a:t> and then </a:t>
            </a:r>
            <a:r>
              <a:rPr lang="en-US" sz="2200" b="0" u="sng" dirty="0">
                <a:solidFill>
                  <a:schemeClr val="hlink"/>
                </a:solidFill>
                <a:latin typeface="Calibri"/>
                <a:ea typeface="Osaka" pitchFamily="-84" charset="-128"/>
                <a:cs typeface="Osaka" pitchFamily="-84" charset="-128"/>
              </a:rPr>
              <a:t>went down it floating</a:t>
            </a:r>
            <a:r>
              <a:rPr lang="en-US" sz="2200" b="0" dirty="0">
                <a:solidFill>
                  <a:schemeClr val="hlink"/>
                </a:solidFill>
                <a:latin typeface="Calibri"/>
                <a:ea typeface="Osaka" pitchFamily="-84" charset="-128"/>
                <a:cs typeface="Osaka" pitchFamily="-84" charset="-128"/>
              </a:rPr>
              <a:t>.</a:t>
            </a:r>
            <a:endParaRPr lang="en-US" b="0" dirty="0">
              <a:solidFill>
                <a:schemeClr val="hlink"/>
              </a:solidFill>
              <a:latin typeface="Calibri"/>
              <a:ea typeface="Osaka" pitchFamily="-84" charset="-128"/>
              <a:cs typeface="Osaka" pitchFamily="-84" charset="-128"/>
            </a:endParaRPr>
          </a:p>
        </p:txBody>
      </p:sp>
      <p:sp>
        <p:nvSpPr>
          <p:cNvPr id="894982" name="Text Box 12"/>
          <p:cNvSpPr txBox="1">
            <a:spLocks noChangeArrowheads="1"/>
          </p:cNvSpPr>
          <p:nvPr/>
        </p:nvSpPr>
        <p:spPr bwMode="auto">
          <a:xfrm>
            <a:off x="609600" y="3352800"/>
            <a:ext cx="126368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 + Fall </a:t>
            </a:r>
          </a:p>
        </p:txBody>
      </p:sp>
      <p:sp>
        <p:nvSpPr>
          <p:cNvPr id="894983" name="Text Box 13"/>
          <p:cNvSpPr txBox="1">
            <a:spLocks noChangeArrowheads="1"/>
          </p:cNvSpPr>
          <p:nvPr/>
        </p:nvSpPr>
        <p:spPr bwMode="auto">
          <a:xfrm>
            <a:off x="2362200" y="3352800"/>
            <a:ext cx="438150"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In</a:t>
            </a:r>
          </a:p>
        </p:txBody>
      </p:sp>
      <p:sp>
        <p:nvSpPr>
          <p:cNvPr id="894984" name="AutoShape 14"/>
          <p:cNvSpPr>
            <a:spLocks noChangeArrowheads="1"/>
          </p:cNvSpPr>
          <p:nvPr/>
        </p:nvSpPr>
        <p:spPr bwMode="auto">
          <a:xfrm>
            <a:off x="1752600" y="27432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4985" name="AutoShape 15"/>
          <p:cNvCxnSpPr>
            <a:cxnSpLocks noChangeShapeType="1"/>
            <a:stCxn id="894984" idx="1"/>
            <a:endCxn id="894982" idx="0"/>
          </p:cNvCxnSpPr>
          <p:nvPr/>
        </p:nvCxnSpPr>
        <p:spPr bwMode="auto">
          <a:xfrm flipH="1">
            <a:off x="1241444" y="2971800"/>
            <a:ext cx="511156" cy="381000"/>
          </a:xfrm>
          <a:prstGeom prst="straightConnector1">
            <a:avLst/>
          </a:prstGeom>
          <a:noFill/>
          <a:ln w="9525">
            <a:solidFill>
              <a:schemeClr val="tx1"/>
            </a:solidFill>
            <a:round/>
            <a:headEnd/>
            <a:tailEnd type="triangle" w="med" len="med"/>
          </a:ln>
        </p:spPr>
      </p:cxnSp>
      <p:sp>
        <p:nvSpPr>
          <p:cNvPr id="894986" name="AutoShape 16"/>
          <p:cNvSpPr>
            <a:spLocks noChangeArrowheads="1"/>
          </p:cNvSpPr>
          <p:nvPr/>
        </p:nvSpPr>
        <p:spPr bwMode="auto">
          <a:xfrm>
            <a:off x="2286000" y="28194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4987" name="AutoShape 17"/>
          <p:cNvCxnSpPr>
            <a:cxnSpLocks noChangeShapeType="1"/>
            <a:stCxn id="894986" idx="2"/>
            <a:endCxn id="894983" idx="0"/>
          </p:cNvCxnSpPr>
          <p:nvPr/>
        </p:nvCxnSpPr>
        <p:spPr bwMode="auto">
          <a:xfrm>
            <a:off x="2552700" y="3124200"/>
            <a:ext cx="28575" cy="228600"/>
          </a:xfrm>
          <a:prstGeom prst="straightConnector1">
            <a:avLst/>
          </a:prstGeom>
          <a:noFill/>
          <a:ln w="9525">
            <a:solidFill>
              <a:schemeClr val="tx1"/>
            </a:solidFill>
            <a:round/>
            <a:headEnd/>
            <a:tailEnd type="triangle" w="med" len="med"/>
          </a:ln>
        </p:spPr>
      </p:cxnSp>
      <p:sp>
        <p:nvSpPr>
          <p:cNvPr id="894988" name="Text Box 18"/>
          <p:cNvSpPr txBox="1">
            <a:spLocks noChangeArrowheads="1"/>
          </p:cNvSpPr>
          <p:nvPr/>
        </p:nvSpPr>
        <p:spPr bwMode="auto">
          <a:xfrm>
            <a:off x="4876800" y="3352800"/>
            <a:ext cx="145845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 + Float </a:t>
            </a:r>
          </a:p>
        </p:txBody>
      </p:sp>
      <p:sp>
        <p:nvSpPr>
          <p:cNvPr id="894989" name="Text Box 19"/>
          <p:cNvSpPr txBox="1">
            <a:spLocks noChangeArrowheads="1"/>
          </p:cNvSpPr>
          <p:nvPr/>
        </p:nvSpPr>
        <p:spPr bwMode="auto">
          <a:xfrm>
            <a:off x="6629400" y="3352800"/>
            <a:ext cx="9180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Down</a:t>
            </a:r>
          </a:p>
        </p:txBody>
      </p:sp>
      <p:sp>
        <p:nvSpPr>
          <p:cNvPr id="894990" name="AutoShape 20"/>
          <p:cNvSpPr>
            <a:spLocks noChangeArrowheads="1"/>
          </p:cNvSpPr>
          <p:nvPr/>
        </p:nvSpPr>
        <p:spPr bwMode="auto">
          <a:xfrm>
            <a:off x="5638800" y="27432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4991" name="AutoShape 21"/>
          <p:cNvCxnSpPr>
            <a:cxnSpLocks noChangeShapeType="1"/>
            <a:stCxn id="894990" idx="1"/>
            <a:endCxn id="894988" idx="0"/>
          </p:cNvCxnSpPr>
          <p:nvPr/>
        </p:nvCxnSpPr>
        <p:spPr bwMode="auto">
          <a:xfrm flipH="1">
            <a:off x="5606026" y="2971800"/>
            <a:ext cx="32774" cy="381000"/>
          </a:xfrm>
          <a:prstGeom prst="straightConnector1">
            <a:avLst/>
          </a:prstGeom>
          <a:noFill/>
          <a:ln w="9525">
            <a:solidFill>
              <a:schemeClr val="tx1"/>
            </a:solidFill>
            <a:round/>
            <a:headEnd/>
            <a:tailEnd type="triangle" w="med" len="med"/>
          </a:ln>
        </p:spPr>
      </p:cxnSp>
      <p:sp>
        <p:nvSpPr>
          <p:cNvPr id="894992" name="AutoShape 22"/>
          <p:cNvSpPr>
            <a:spLocks noChangeArrowheads="1"/>
          </p:cNvSpPr>
          <p:nvPr/>
        </p:nvSpPr>
        <p:spPr bwMode="auto">
          <a:xfrm>
            <a:off x="6477000" y="28194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4993" name="AutoShape 23"/>
          <p:cNvCxnSpPr>
            <a:cxnSpLocks noChangeShapeType="1"/>
            <a:stCxn id="894992" idx="2"/>
            <a:endCxn id="894989" idx="0"/>
          </p:cNvCxnSpPr>
          <p:nvPr/>
        </p:nvCxnSpPr>
        <p:spPr bwMode="auto">
          <a:xfrm>
            <a:off x="6743700" y="3124200"/>
            <a:ext cx="344720" cy="228600"/>
          </a:xfrm>
          <a:prstGeom prst="straightConnector1">
            <a:avLst/>
          </a:prstGeom>
          <a:noFill/>
          <a:ln w="9525">
            <a:solidFill>
              <a:schemeClr val="tx1"/>
            </a:solidFill>
            <a:round/>
            <a:headEnd/>
            <a:tailEnd type="triangle" w="med" len="med"/>
          </a:ln>
        </p:spPr>
      </p:cxnSp>
      <p:sp>
        <p:nvSpPr>
          <p:cNvPr id="894994" name="AutoShape 24"/>
          <p:cNvSpPr>
            <a:spLocks noChangeArrowheads="1"/>
          </p:cNvSpPr>
          <p:nvPr/>
        </p:nvSpPr>
        <p:spPr bwMode="auto">
          <a:xfrm>
            <a:off x="5791200" y="28956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4995" name="AutoShape 25"/>
          <p:cNvSpPr>
            <a:spLocks noChangeArrowheads="1"/>
          </p:cNvSpPr>
          <p:nvPr/>
        </p:nvSpPr>
        <p:spPr bwMode="auto">
          <a:xfrm>
            <a:off x="6629400" y="29718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4996" name="AutoShape 29"/>
          <p:cNvSpPr>
            <a:spLocks noChangeArrowheads="1"/>
          </p:cNvSpPr>
          <p:nvPr/>
        </p:nvSpPr>
        <p:spPr bwMode="auto">
          <a:xfrm>
            <a:off x="1600200" y="5943600"/>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4997" name="AutoShape 30"/>
          <p:cNvSpPr>
            <a:spLocks noChangeArrowheads="1"/>
          </p:cNvSpPr>
          <p:nvPr/>
        </p:nvSpPr>
        <p:spPr bwMode="auto">
          <a:xfrm>
            <a:off x="3581400" y="5943600"/>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4998" name="AutoShape 31"/>
          <p:cNvSpPr>
            <a:spLocks noChangeArrowheads="1"/>
          </p:cNvSpPr>
          <p:nvPr/>
        </p:nvSpPr>
        <p:spPr bwMode="auto">
          <a:xfrm>
            <a:off x="57150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4999" name="AutoShape 32"/>
          <p:cNvSpPr>
            <a:spLocks noChangeArrowheads="1"/>
          </p:cNvSpPr>
          <p:nvPr/>
        </p:nvSpPr>
        <p:spPr bwMode="auto">
          <a:xfrm>
            <a:off x="64770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5000" name="AutoShape 33"/>
          <p:cNvSpPr>
            <a:spLocks noChangeArrowheads="1"/>
          </p:cNvSpPr>
          <p:nvPr/>
        </p:nvSpPr>
        <p:spPr bwMode="auto">
          <a:xfrm>
            <a:off x="75438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5001" name="Text Box 34"/>
          <p:cNvSpPr txBox="1">
            <a:spLocks noChangeArrowheads="1"/>
          </p:cNvSpPr>
          <p:nvPr/>
        </p:nvSpPr>
        <p:spPr bwMode="auto">
          <a:xfrm>
            <a:off x="5638800" y="5105400"/>
            <a:ext cx="541134"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a:t>
            </a:r>
          </a:p>
        </p:txBody>
      </p:sp>
      <p:sp>
        <p:nvSpPr>
          <p:cNvPr id="895002" name="Text Box 35"/>
          <p:cNvSpPr txBox="1">
            <a:spLocks noChangeArrowheads="1"/>
          </p:cNvSpPr>
          <p:nvPr/>
        </p:nvSpPr>
        <p:spPr bwMode="auto">
          <a:xfrm>
            <a:off x="7391400" y="5105400"/>
            <a:ext cx="80953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Float</a:t>
            </a:r>
          </a:p>
        </p:txBody>
      </p:sp>
      <p:sp>
        <p:nvSpPr>
          <p:cNvPr id="895003" name="Text Box 36"/>
          <p:cNvSpPr txBox="1">
            <a:spLocks noChangeArrowheads="1"/>
          </p:cNvSpPr>
          <p:nvPr/>
        </p:nvSpPr>
        <p:spPr bwMode="auto">
          <a:xfrm>
            <a:off x="6324600" y="5105400"/>
            <a:ext cx="9180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Down</a:t>
            </a:r>
          </a:p>
        </p:txBody>
      </p:sp>
      <p:sp>
        <p:nvSpPr>
          <p:cNvPr id="895004" name="Text Box 37"/>
          <p:cNvSpPr txBox="1">
            <a:spLocks noChangeArrowheads="1"/>
          </p:cNvSpPr>
          <p:nvPr/>
        </p:nvSpPr>
        <p:spPr bwMode="auto">
          <a:xfrm>
            <a:off x="1600200" y="5105400"/>
            <a:ext cx="107283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 + In</a:t>
            </a:r>
          </a:p>
        </p:txBody>
      </p:sp>
      <p:sp>
        <p:nvSpPr>
          <p:cNvPr id="895005" name="Text Box 38"/>
          <p:cNvSpPr txBox="1">
            <a:spLocks noChangeArrowheads="1"/>
          </p:cNvSpPr>
          <p:nvPr/>
        </p:nvSpPr>
        <p:spPr bwMode="auto">
          <a:xfrm>
            <a:off x="3810000" y="5105400"/>
            <a:ext cx="61477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Fall</a:t>
            </a:r>
          </a:p>
        </p:txBody>
      </p:sp>
      <p:cxnSp>
        <p:nvCxnSpPr>
          <p:cNvPr id="895006" name="AutoShape 39"/>
          <p:cNvCxnSpPr>
            <a:cxnSpLocks noChangeShapeType="1"/>
            <a:stCxn id="895000" idx="0"/>
            <a:endCxn id="895002" idx="2"/>
          </p:cNvCxnSpPr>
          <p:nvPr/>
        </p:nvCxnSpPr>
        <p:spPr bwMode="auto">
          <a:xfrm flipH="1" flipV="1">
            <a:off x="7796169" y="5567065"/>
            <a:ext cx="52431" cy="376535"/>
          </a:xfrm>
          <a:prstGeom prst="straightConnector1">
            <a:avLst/>
          </a:prstGeom>
          <a:noFill/>
          <a:ln w="9525">
            <a:solidFill>
              <a:schemeClr val="tx1"/>
            </a:solidFill>
            <a:round/>
            <a:headEnd/>
            <a:tailEnd type="triangle" w="med" len="med"/>
          </a:ln>
        </p:spPr>
      </p:cxnSp>
      <p:cxnSp>
        <p:nvCxnSpPr>
          <p:cNvPr id="895007" name="AutoShape 40"/>
          <p:cNvCxnSpPr>
            <a:cxnSpLocks noChangeShapeType="1"/>
            <a:stCxn id="894999" idx="0"/>
            <a:endCxn id="895003" idx="2"/>
          </p:cNvCxnSpPr>
          <p:nvPr/>
        </p:nvCxnSpPr>
        <p:spPr bwMode="auto">
          <a:xfrm flipV="1">
            <a:off x="6781800" y="5567065"/>
            <a:ext cx="1820" cy="376535"/>
          </a:xfrm>
          <a:prstGeom prst="straightConnector1">
            <a:avLst/>
          </a:prstGeom>
          <a:noFill/>
          <a:ln w="9525">
            <a:solidFill>
              <a:schemeClr val="tx1"/>
            </a:solidFill>
            <a:round/>
            <a:headEnd/>
            <a:tailEnd type="triangle" w="med" len="med"/>
          </a:ln>
        </p:spPr>
      </p:cxnSp>
      <p:cxnSp>
        <p:nvCxnSpPr>
          <p:cNvPr id="895008" name="AutoShape 41"/>
          <p:cNvCxnSpPr>
            <a:cxnSpLocks noChangeShapeType="1"/>
            <a:stCxn id="894998" idx="0"/>
            <a:endCxn id="895001" idx="2"/>
          </p:cNvCxnSpPr>
          <p:nvPr/>
        </p:nvCxnSpPr>
        <p:spPr bwMode="auto">
          <a:xfrm flipH="1" flipV="1">
            <a:off x="5909367" y="5567065"/>
            <a:ext cx="110433" cy="376535"/>
          </a:xfrm>
          <a:prstGeom prst="straightConnector1">
            <a:avLst/>
          </a:prstGeom>
          <a:noFill/>
          <a:ln w="9525">
            <a:solidFill>
              <a:schemeClr val="tx1"/>
            </a:solidFill>
            <a:round/>
            <a:headEnd/>
            <a:tailEnd type="triangle" w="med" len="med"/>
          </a:ln>
        </p:spPr>
      </p:cxnSp>
      <p:cxnSp>
        <p:nvCxnSpPr>
          <p:cNvPr id="895009" name="AutoShape 42"/>
          <p:cNvCxnSpPr>
            <a:cxnSpLocks noChangeShapeType="1"/>
            <a:stCxn id="894997" idx="0"/>
            <a:endCxn id="895005" idx="2"/>
          </p:cNvCxnSpPr>
          <p:nvPr/>
        </p:nvCxnSpPr>
        <p:spPr bwMode="auto">
          <a:xfrm flipV="1">
            <a:off x="4076700" y="5567065"/>
            <a:ext cx="40686" cy="376535"/>
          </a:xfrm>
          <a:prstGeom prst="straightConnector1">
            <a:avLst/>
          </a:prstGeom>
          <a:noFill/>
          <a:ln w="9525">
            <a:solidFill>
              <a:schemeClr val="tx1"/>
            </a:solidFill>
            <a:round/>
            <a:headEnd/>
            <a:tailEnd type="triangle" w="med" len="med"/>
          </a:ln>
        </p:spPr>
      </p:cxnSp>
      <p:cxnSp>
        <p:nvCxnSpPr>
          <p:cNvPr id="895010" name="AutoShape 43"/>
          <p:cNvCxnSpPr>
            <a:cxnSpLocks noChangeShapeType="1"/>
            <a:stCxn id="894996" idx="0"/>
            <a:endCxn id="895004" idx="2"/>
          </p:cNvCxnSpPr>
          <p:nvPr/>
        </p:nvCxnSpPr>
        <p:spPr bwMode="auto">
          <a:xfrm flipV="1">
            <a:off x="2095500" y="5567065"/>
            <a:ext cx="41115" cy="376535"/>
          </a:xfrm>
          <a:prstGeom prst="straightConnector1">
            <a:avLst/>
          </a:prstGeom>
          <a:noFill/>
          <a:ln w="9525">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4"/>
          <p:cNvSpPr>
            <a:spLocks noGrp="1" noChangeArrowheads="1"/>
          </p:cNvSpPr>
          <p:nvPr>
            <p:ph type="title" idx="4294967295"/>
          </p:nvPr>
        </p:nvSpPr>
        <p:spPr>
          <a:xfrm>
            <a:off x="600075" y="0"/>
            <a:ext cx="7772400" cy="1143000"/>
          </a:xfrm>
          <a:noFill/>
        </p:spPr>
        <p:txBody>
          <a:bodyPr/>
          <a:lstStyle/>
          <a:p>
            <a:pPr eaLnBrk="1" hangingPunct="1"/>
            <a:r>
              <a:rPr lang="en-US" sz="3200"/>
              <a:t>Learning Verb Meaning</a:t>
            </a:r>
          </a:p>
        </p:txBody>
      </p:sp>
      <p:sp>
        <p:nvSpPr>
          <p:cNvPr id="897027" name="Rectangle 5"/>
          <p:cNvSpPr>
            <a:spLocks noGrp="1" noChangeArrowheads="1"/>
          </p:cNvSpPr>
          <p:nvPr>
            <p:ph type="body" idx="4294967295"/>
          </p:nvPr>
        </p:nvSpPr>
        <p:spPr>
          <a:xfrm>
            <a:off x="219075" y="1143000"/>
            <a:ext cx="8915400" cy="914400"/>
          </a:xfrm>
          <a:noFill/>
        </p:spPr>
        <p:txBody>
          <a:bodyPr/>
          <a:lstStyle/>
          <a:p>
            <a:pPr eaLnBrk="1" hangingPunct="1">
              <a:buFontTx/>
              <a:buNone/>
            </a:pPr>
            <a:r>
              <a:rPr lang="en-US" sz="2400"/>
              <a:t>Example of linguistic variation in verb meaning:</a:t>
            </a:r>
          </a:p>
        </p:txBody>
      </p:sp>
      <p:sp>
        <p:nvSpPr>
          <p:cNvPr id="897028" name="Rectangle 6"/>
          <p:cNvSpPr>
            <a:spLocks noChangeArrowheads="1"/>
          </p:cNvSpPr>
          <p:nvPr/>
        </p:nvSpPr>
        <p:spPr bwMode="auto">
          <a:xfrm>
            <a:off x="223838" y="22860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English: </a:t>
            </a:r>
          </a:p>
          <a:p>
            <a:pPr marL="342900" indent="-342900" eaLnBrk="1" hangingPunct="1">
              <a:spcBef>
                <a:spcPct val="20000"/>
              </a:spcBef>
            </a:pPr>
            <a:r>
              <a:rPr lang="en-US" b="0" dirty="0">
                <a:solidFill>
                  <a:schemeClr val="tx2"/>
                </a:solidFill>
                <a:latin typeface="Calibri"/>
                <a:ea typeface="Osaka" pitchFamily="-84" charset="-128"/>
                <a:cs typeface="Osaka" pitchFamily="-84" charset="-128"/>
              </a:rPr>
              <a:t>The goblin </a:t>
            </a:r>
            <a:r>
              <a:rPr lang="en-US" b="0" u="sng" dirty="0">
                <a:solidFill>
                  <a:schemeClr val="tx2"/>
                </a:solidFill>
                <a:latin typeface="Calibri"/>
                <a:ea typeface="Osaka" pitchFamily="-84" charset="-128"/>
                <a:cs typeface="Osaka" pitchFamily="-84" charset="-128"/>
              </a:rPr>
              <a:t>fell into the river</a:t>
            </a:r>
            <a:r>
              <a:rPr lang="en-US" b="0" dirty="0">
                <a:solidFill>
                  <a:schemeClr val="tx2"/>
                </a:solidFill>
                <a:latin typeface="Calibri"/>
                <a:ea typeface="Osaka" pitchFamily="-84" charset="-128"/>
                <a:cs typeface="Osaka" pitchFamily="-84" charset="-128"/>
              </a:rPr>
              <a:t> and then </a:t>
            </a:r>
            <a:r>
              <a:rPr lang="en-US" b="0" u="sng" dirty="0">
                <a:solidFill>
                  <a:schemeClr val="tx2"/>
                </a:solidFill>
                <a:latin typeface="Calibri"/>
                <a:ea typeface="Osaka" pitchFamily="-84" charset="-128"/>
                <a:cs typeface="Osaka" pitchFamily="-84" charset="-128"/>
              </a:rPr>
              <a:t>floated down it</a:t>
            </a:r>
            <a:r>
              <a:rPr lang="en-US" b="0" dirty="0">
                <a:solidFill>
                  <a:schemeClr val="tx2"/>
                </a:solidFill>
                <a:latin typeface="Calibri"/>
                <a:ea typeface="Osaka" pitchFamily="-84" charset="-128"/>
                <a:cs typeface="Osaka" pitchFamily="-84" charset="-128"/>
              </a:rPr>
              <a:t>.</a:t>
            </a:r>
          </a:p>
        </p:txBody>
      </p:sp>
      <p:sp>
        <p:nvSpPr>
          <p:cNvPr id="897029" name="Rectangle 7"/>
          <p:cNvSpPr>
            <a:spLocks noChangeArrowheads="1"/>
          </p:cNvSpPr>
          <p:nvPr/>
        </p:nvSpPr>
        <p:spPr bwMode="auto">
          <a:xfrm>
            <a:off x="152400" y="5486400"/>
            <a:ext cx="89154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smtClean="0">
                <a:solidFill>
                  <a:schemeClr val="hlink"/>
                </a:solidFill>
                <a:latin typeface="Calibri"/>
                <a:ea typeface="Osaka" pitchFamily="-84" charset="-128"/>
                <a:cs typeface="Osaka" pitchFamily="-84" charset="-128"/>
              </a:rPr>
              <a:t>Spanish equivalent:</a:t>
            </a:r>
            <a:endParaRPr lang="en-US" sz="2200" b="0" dirty="0">
              <a:solidFill>
                <a:schemeClr val="hlink"/>
              </a:solidFill>
              <a:latin typeface="Calibri"/>
              <a:ea typeface="Osaka" pitchFamily="-84" charset="-128"/>
              <a:cs typeface="Osaka" pitchFamily="-84" charset="-128"/>
            </a:endParaRPr>
          </a:p>
          <a:p>
            <a:pPr marL="342900" indent="-342900" eaLnBrk="1" hangingPunct="1">
              <a:spcBef>
                <a:spcPct val="20000"/>
              </a:spcBef>
            </a:pPr>
            <a:r>
              <a:rPr lang="en-US" sz="2200" b="0" dirty="0">
                <a:solidFill>
                  <a:schemeClr val="hlink"/>
                </a:solidFill>
                <a:latin typeface="Calibri"/>
                <a:ea typeface="Osaka" pitchFamily="-84" charset="-128"/>
                <a:cs typeface="Osaka" pitchFamily="-84" charset="-128"/>
              </a:rPr>
              <a:t>The goblin </a:t>
            </a:r>
            <a:r>
              <a:rPr lang="en-US" sz="2200" b="0" u="sng" dirty="0">
                <a:solidFill>
                  <a:schemeClr val="hlink"/>
                </a:solidFill>
                <a:latin typeface="Calibri"/>
                <a:ea typeface="Osaka" pitchFamily="-84" charset="-128"/>
                <a:cs typeface="Osaka" pitchFamily="-84" charset="-128"/>
              </a:rPr>
              <a:t>entered the river falling</a:t>
            </a:r>
            <a:r>
              <a:rPr lang="en-US" sz="2200" b="0" dirty="0">
                <a:solidFill>
                  <a:schemeClr val="hlink"/>
                </a:solidFill>
                <a:latin typeface="Calibri"/>
                <a:ea typeface="Osaka" pitchFamily="-84" charset="-128"/>
                <a:cs typeface="Osaka" pitchFamily="-84" charset="-128"/>
              </a:rPr>
              <a:t> and then </a:t>
            </a:r>
            <a:r>
              <a:rPr lang="en-US" sz="2200" b="0" u="sng" dirty="0">
                <a:solidFill>
                  <a:schemeClr val="hlink"/>
                </a:solidFill>
                <a:latin typeface="Calibri"/>
                <a:ea typeface="Osaka" pitchFamily="-84" charset="-128"/>
                <a:cs typeface="Osaka" pitchFamily="-84" charset="-128"/>
              </a:rPr>
              <a:t>went down it floating</a:t>
            </a:r>
            <a:r>
              <a:rPr lang="en-US" sz="2200" b="0" dirty="0">
                <a:solidFill>
                  <a:schemeClr val="hlink"/>
                </a:solidFill>
                <a:latin typeface="Calibri"/>
                <a:ea typeface="Osaka" pitchFamily="-84" charset="-128"/>
                <a:cs typeface="Osaka" pitchFamily="-84" charset="-128"/>
              </a:rPr>
              <a:t>.</a:t>
            </a:r>
            <a:endParaRPr lang="en-US" b="0" dirty="0">
              <a:solidFill>
                <a:schemeClr val="hlink"/>
              </a:solidFill>
              <a:latin typeface="Calibri"/>
              <a:ea typeface="Osaka" pitchFamily="-84" charset="-128"/>
              <a:cs typeface="Osaka" pitchFamily="-84" charset="-128"/>
            </a:endParaRPr>
          </a:p>
        </p:txBody>
      </p:sp>
      <p:sp>
        <p:nvSpPr>
          <p:cNvPr id="897030" name="Text Box 8"/>
          <p:cNvSpPr txBox="1">
            <a:spLocks noChangeArrowheads="1"/>
          </p:cNvSpPr>
          <p:nvPr/>
        </p:nvSpPr>
        <p:spPr bwMode="auto">
          <a:xfrm>
            <a:off x="609600" y="3352800"/>
            <a:ext cx="126368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Go + Fall</a:t>
            </a:r>
            <a:r>
              <a:rPr lang="en-US" b="0" dirty="0">
                <a:latin typeface="Calibri"/>
              </a:rPr>
              <a:t> </a:t>
            </a:r>
          </a:p>
        </p:txBody>
      </p:sp>
      <p:sp>
        <p:nvSpPr>
          <p:cNvPr id="897031" name="Text Box 9"/>
          <p:cNvSpPr txBox="1">
            <a:spLocks noChangeArrowheads="1"/>
          </p:cNvSpPr>
          <p:nvPr/>
        </p:nvSpPr>
        <p:spPr bwMode="auto">
          <a:xfrm>
            <a:off x="2362200" y="3352800"/>
            <a:ext cx="438150"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In</a:t>
            </a:r>
          </a:p>
        </p:txBody>
      </p:sp>
      <p:sp>
        <p:nvSpPr>
          <p:cNvPr id="897032" name="AutoShape 10"/>
          <p:cNvSpPr>
            <a:spLocks noChangeArrowheads="1"/>
          </p:cNvSpPr>
          <p:nvPr/>
        </p:nvSpPr>
        <p:spPr bwMode="auto">
          <a:xfrm>
            <a:off x="1752600" y="27432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7033" name="AutoShape 11"/>
          <p:cNvCxnSpPr>
            <a:cxnSpLocks noChangeShapeType="1"/>
            <a:stCxn id="897032" idx="1"/>
            <a:endCxn id="897030" idx="0"/>
          </p:cNvCxnSpPr>
          <p:nvPr/>
        </p:nvCxnSpPr>
        <p:spPr bwMode="auto">
          <a:xfrm flipH="1">
            <a:off x="1241444" y="2971800"/>
            <a:ext cx="511156" cy="381000"/>
          </a:xfrm>
          <a:prstGeom prst="straightConnector1">
            <a:avLst/>
          </a:prstGeom>
          <a:noFill/>
          <a:ln w="9525">
            <a:solidFill>
              <a:schemeClr val="tx1"/>
            </a:solidFill>
            <a:round/>
            <a:headEnd/>
            <a:tailEnd type="triangle" w="med" len="med"/>
          </a:ln>
        </p:spPr>
      </p:cxnSp>
      <p:sp>
        <p:nvSpPr>
          <p:cNvPr id="897034" name="AutoShape 12"/>
          <p:cNvSpPr>
            <a:spLocks noChangeArrowheads="1"/>
          </p:cNvSpPr>
          <p:nvPr/>
        </p:nvSpPr>
        <p:spPr bwMode="auto">
          <a:xfrm>
            <a:off x="2286000" y="28194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7035" name="AutoShape 13"/>
          <p:cNvCxnSpPr>
            <a:cxnSpLocks noChangeShapeType="1"/>
            <a:stCxn id="897034" idx="2"/>
            <a:endCxn id="897031" idx="0"/>
          </p:cNvCxnSpPr>
          <p:nvPr/>
        </p:nvCxnSpPr>
        <p:spPr bwMode="auto">
          <a:xfrm>
            <a:off x="2552700" y="3124200"/>
            <a:ext cx="28575" cy="228600"/>
          </a:xfrm>
          <a:prstGeom prst="straightConnector1">
            <a:avLst/>
          </a:prstGeom>
          <a:noFill/>
          <a:ln w="9525">
            <a:solidFill>
              <a:schemeClr val="tx1"/>
            </a:solidFill>
            <a:round/>
            <a:headEnd/>
            <a:tailEnd type="triangle" w="med" len="med"/>
          </a:ln>
        </p:spPr>
      </p:cxnSp>
      <p:sp>
        <p:nvSpPr>
          <p:cNvPr id="897036" name="Text Box 14"/>
          <p:cNvSpPr txBox="1">
            <a:spLocks noChangeArrowheads="1"/>
          </p:cNvSpPr>
          <p:nvPr/>
        </p:nvSpPr>
        <p:spPr bwMode="auto">
          <a:xfrm>
            <a:off x="4876800" y="3352800"/>
            <a:ext cx="1458452"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Go + Float </a:t>
            </a:r>
          </a:p>
        </p:txBody>
      </p:sp>
      <p:sp>
        <p:nvSpPr>
          <p:cNvPr id="897037" name="Text Box 15"/>
          <p:cNvSpPr txBox="1">
            <a:spLocks noChangeArrowheads="1"/>
          </p:cNvSpPr>
          <p:nvPr/>
        </p:nvSpPr>
        <p:spPr bwMode="auto">
          <a:xfrm>
            <a:off x="6629400" y="3352800"/>
            <a:ext cx="9180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Down</a:t>
            </a:r>
          </a:p>
        </p:txBody>
      </p:sp>
      <p:sp>
        <p:nvSpPr>
          <p:cNvPr id="897038" name="AutoShape 16"/>
          <p:cNvSpPr>
            <a:spLocks noChangeArrowheads="1"/>
          </p:cNvSpPr>
          <p:nvPr/>
        </p:nvSpPr>
        <p:spPr bwMode="auto">
          <a:xfrm>
            <a:off x="5638800" y="27432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7039" name="AutoShape 17"/>
          <p:cNvCxnSpPr>
            <a:cxnSpLocks noChangeShapeType="1"/>
            <a:stCxn id="897038" idx="1"/>
            <a:endCxn id="897036" idx="0"/>
          </p:cNvCxnSpPr>
          <p:nvPr/>
        </p:nvCxnSpPr>
        <p:spPr bwMode="auto">
          <a:xfrm flipH="1">
            <a:off x="5606026" y="2971800"/>
            <a:ext cx="32774" cy="381000"/>
          </a:xfrm>
          <a:prstGeom prst="straightConnector1">
            <a:avLst/>
          </a:prstGeom>
          <a:noFill/>
          <a:ln w="9525">
            <a:solidFill>
              <a:schemeClr val="tx1"/>
            </a:solidFill>
            <a:round/>
            <a:headEnd/>
            <a:tailEnd type="triangle" w="med" len="med"/>
          </a:ln>
        </p:spPr>
      </p:cxnSp>
      <p:sp>
        <p:nvSpPr>
          <p:cNvPr id="897040" name="AutoShape 18"/>
          <p:cNvSpPr>
            <a:spLocks noChangeArrowheads="1"/>
          </p:cNvSpPr>
          <p:nvPr/>
        </p:nvSpPr>
        <p:spPr bwMode="auto">
          <a:xfrm>
            <a:off x="6477000" y="28194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897041" name="AutoShape 19"/>
          <p:cNvCxnSpPr>
            <a:cxnSpLocks noChangeShapeType="1"/>
            <a:stCxn id="897040" idx="2"/>
            <a:endCxn id="897037" idx="0"/>
          </p:cNvCxnSpPr>
          <p:nvPr/>
        </p:nvCxnSpPr>
        <p:spPr bwMode="auto">
          <a:xfrm>
            <a:off x="6743700" y="3124200"/>
            <a:ext cx="344720" cy="228600"/>
          </a:xfrm>
          <a:prstGeom prst="straightConnector1">
            <a:avLst/>
          </a:prstGeom>
          <a:noFill/>
          <a:ln w="9525">
            <a:solidFill>
              <a:schemeClr val="tx1"/>
            </a:solidFill>
            <a:round/>
            <a:headEnd/>
            <a:tailEnd type="triangle" w="med" len="med"/>
          </a:ln>
        </p:spPr>
      </p:cxnSp>
      <p:sp>
        <p:nvSpPr>
          <p:cNvPr id="897042" name="AutoShape 20"/>
          <p:cNvSpPr>
            <a:spLocks noChangeArrowheads="1"/>
          </p:cNvSpPr>
          <p:nvPr/>
        </p:nvSpPr>
        <p:spPr bwMode="auto">
          <a:xfrm>
            <a:off x="5791200" y="2895600"/>
            <a:ext cx="457200" cy="4572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3" name="AutoShape 21"/>
          <p:cNvSpPr>
            <a:spLocks noChangeArrowheads="1"/>
          </p:cNvSpPr>
          <p:nvPr/>
        </p:nvSpPr>
        <p:spPr bwMode="auto">
          <a:xfrm>
            <a:off x="6629400" y="29718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4" name="AutoShape 22"/>
          <p:cNvSpPr>
            <a:spLocks noChangeArrowheads="1"/>
          </p:cNvSpPr>
          <p:nvPr/>
        </p:nvSpPr>
        <p:spPr bwMode="auto">
          <a:xfrm>
            <a:off x="1600200" y="5943600"/>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5" name="AutoShape 23"/>
          <p:cNvSpPr>
            <a:spLocks noChangeArrowheads="1"/>
          </p:cNvSpPr>
          <p:nvPr/>
        </p:nvSpPr>
        <p:spPr bwMode="auto">
          <a:xfrm>
            <a:off x="3581400" y="5943600"/>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6" name="AutoShape 24"/>
          <p:cNvSpPr>
            <a:spLocks noChangeArrowheads="1"/>
          </p:cNvSpPr>
          <p:nvPr/>
        </p:nvSpPr>
        <p:spPr bwMode="auto">
          <a:xfrm>
            <a:off x="57150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7" name="AutoShape 25"/>
          <p:cNvSpPr>
            <a:spLocks noChangeArrowheads="1"/>
          </p:cNvSpPr>
          <p:nvPr/>
        </p:nvSpPr>
        <p:spPr bwMode="auto">
          <a:xfrm>
            <a:off x="64770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8" name="AutoShape 26"/>
          <p:cNvSpPr>
            <a:spLocks noChangeArrowheads="1"/>
          </p:cNvSpPr>
          <p:nvPr/>
        </p:nvSpPr>
        <p:spPr bwMode="auto">
          <a:xfrm>
            <a:off x="7543800" y="5943600"/>
            <a:ext cx="609600" cy="3048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897049" name="Text Box 27"/>
          <p:cNvSpPr txBox="1">
            <a:spLocks noChangeArrowheads="1"/>
          </p:cNvSpPr>
          <p:nvPr/>
        </p:nvSpPr>
        <p:spPr bwMode="auto">
          <a:xfrm>
            <a:off x="5638800" y="5105400"/>
            <a:ext cx="541134"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a:t>
            </a:r>
          </a:p>
        </p:txBody>
      </p:sp>
      <p:sp>
        <p:nvSpPr>
          <p:cNvPr id="897050" name="Text Box 28"/>
          <p:cNvSpPr txBox="1">
            <a:spLocks noChangeArrowheads="1"/>
          </p:cNvSpPr>
          <p:nvPr/>
        </p:nvSpPr>
        <p:spPr bwMode="auto">
          <a:xfrm>
            <a:off x="7391400" y="5105400"/>
            <a:ext cx="80953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Float</a:t>
            </a:r>
          </a:p>
        </p:txBody>
      </p:sp>
      <p:sp>
        <p:nvSpPr>
          <p:cNvPr id="897051" name="Text Box 29"/>
          <p:cNvSpPr txBox="1">
            <a:spLocks noChangeArrowheads="1"/>
          </p:cNvSpPr>
          <p:nvPr/>
        </p:nvSpPr>
        <p:spPr bwMode="auto">
          <a:xfrm>
            <a:off x="6324600" y="5105400"/>
            <a:ext cx="9180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Down</a:t>
            </a:r>
          </a:p>
        </p:txBody>
      </p:sp>
      <p:sp>
        <p:nvSpPr>
          <p:cNvPr id="897052" name="Text Box 30"/>
          <p:cNvSpPr txBox="1">
            <a:spLocks noChangeArrowheads="1"/>
          </p:cNvSpPr>
          <p:nvPr/>
        </p:nvSpPr>
        <p:spPr bwMode="auto">
          <a:xfrm>
            <a:off x="1600200" y="5105400"/>
            <a:ext cx="1072830" cy="461665"/>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Go + In</a:t>
            </a:r>
          </a:p>
        </p:txBody>
      </p:sp>
      <p:sp>
        <p:nvSpPr>
          <p:cNvPr id="897053" name="Text Box 31"/>
          <p:cNvSpPr txBox="1">
            <a:spLocks noChangeArrowheads="1"/>
          </p:cNvSpPr>
          <p:nvPr/>
        </p:nvSpPr>
        <p:spPr bwMode="auto">
          <a:xfrm>
            <a:off x="3810000" y="5105400"/>
            <a:ext cx="61477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Fall</a:t>
            </a:r>
          </a:p>
        </p:txBody>
      </p:sp>
      <p:cxnSp>
        <p:nvCxnSpPr>
          <p:cNvPr id="897054" name="AutoShape 32"/>
          <p:cNvCxnSpPr>
            <a:cxnSpLocks noChangeShapeType="1"/>
            <a:stCxn id="897048" idx="0"/>
            <a:endCxn id="897050" idx="2"/>
          </p:cNvCxnSpPr>
          <p:nvPr/>
        </p:nvCxnSpPr>
        <p:spPr bwMode="auto">
          <a:xfrm flipH="1" flipV="1">
            <a:off x="7796169" y="5567065"/>
            <a:ext cx="52431" cy="376535"/>
          </a:xfrm>
          <a:prstGeom prst="straightConnector1">
            <a:avLst/>
          </a:prstGeom>
          <a:noFill/>
          <a:ln w="9525">
            <a:solidFill>
              <a:schemeClr val="tx1"/>
            </a:solidFill>
            <a:round/>
            <a:headEnd/>
            <a:tailEnd type="triangle" w="med" len="med"/>
          </a:ln>
        </p:spPr>
      </p:cxnSp>
      <p:cxnSp>
        <p:nvCxnSpPr>
          <p:cNvPr id="897055" name="AutoShape 33"/>
          <p:cNvCxnSpPr>
            <a:cxnSpLocks noChangeShapeType="1"/>
            <a:stCxn id="897047" idx="0"/>
            <a:endCxn id="897051" idx="2"/>
          </p:cNvCxnSpPr>
          <p:nvPr/>
        </p:nvCxnSpPr>
        <p:spPr bwMode="auto">
          <a:xfrm flipV="1">
            <a:off x="6781800" y="5567065"/>
            <a:ext cx="1820" cy="376535"/>
          </a:xfrm>
          <a:prstGeom prst="straightConnector1">
            <a:avLst/>
          </a:prstGeom>
          <a:noFill/>
          <a:ln w="9525">
            <a:solidFill>
              <a:schemeClr val="tx1"/>
            </a:solidFill>
            <a:round/>
            <a:headEnd/>
            <a:tailEnd type="triangle" w="med" len="med"/>
          </a:ln>
        </p:spPr>
      </p:cxnSp>
      <p:cxnSp>
        <p:nvCxnSpPr>
          <p:cNvPr id="897056" name="AutoShape 34"/>
          <p:cNvCxnSpPr>
            <a:cxnSpLocks noChangeShapeType="1"/>
            <a:stCxn id="897046" idx="0"/>
            <a:endCxn id="897049" idx="2"/>
          </p:cNvCxnSpPr>
          <p:nvPr/>
        </p:nvCxnSpPr>
        <p:spPr bwMode="auto">
          <a:xfrm flipH="1" flipV="1">
            <a:off x="5909367" y="5567065"/>
            <a:ext cx="110433" cy="376535"/>
          </a:xfrm>
          <a:prstGeom prst="straightConnector1">
            <a:avLst/>
          </a:prstGeom>
          <a:noFill/>
          <a:ln w="9525">
            <a:solidFill>
              <a:schemeClr val="tx1"/>
            </a:solidFill>
            <a:round/>
            <a:headEnd/>
            <a:tailEnd type="triangle" w="med" len="med"/>
          </a:ln>
        </p:spPr>
      </p:cxnSp>
      <p:cxnSp>
        <p:nvCxnSpPr>
          <p:cNvPr id="897057" name="AutoShape 35"/>
          <p:cNvCxnSpPr>
            <a:cxnSpLocks noChangeShapeType="1"/>
            <a:stCxn id="897045" idx="0"/>
            <a:endCxn id="897053" idx="2"/>
          </p:cNvCxnSpPr>
          <p:nvPr/>
        </p:nvCxnSpPr>
        <p:spPr bwMode="auto">
          <a:xfrm flipV="1">
            <a:off x="4076700" y="5567065"/>
            <a:ext cx="40686" cy="376535"/>
          </a:xfrm>
          <a:prstGeom prst="straightConnector1">
            <a:avLst/>
          </a:prstGeom>
          <a:noFill/>
          <a:ln w="9525">
            <a:solidFill>
              <a:schemeClr val="tx1"/>
            </a:solidFill>
            <a:round/>
            <a:headEnd/>
            <a:tailEnd type="triangle" w="med" len="med"/>
          </a:ln>
        </p:spPr>
      </p:cxnSp>
      <p:cxnSp>
        <p:nvCxnSpPr>
          <p:cNvPr id="897058" name="AutoShape 36"/>
          <p:cNvCxnSpPr>
            <a:cxnSpLocks noChangeShapeType="1"/>
            <a:stCxn id="897044" idx="0"/>
            <a:endCxn id="897052" idx="2"/>
          </p:cNvCxnSpPr>
          <p:nvPr/>
        </p:nvCxnSpPr>
        <p:spPr bwMode="auto">
          <a:xfrm flipV="1">
            <a:off x="2095500" y="5567065"/>
            <a:ext cx="41115" cy="376535"/>
          </a:xfrm>
          <a:prstGeom prst="straightConnector1">
            <a:avLst/>
          </a:prstGeom>
          <a:noFill/>
          <a:ln w="9525">
            <a:solidFill>
              <a:schemeClr val="tx1"/>
            </a:solidFill>
            <a:round/>
            <a:headEnd/>
            <a:tailEnd type="triangle" w="med" len="med"/>
          </a:ln>
        </p:spPr>
      </p:cxnSp>
      <p:sp>
        <p:nvSpPr>
          <p:cNvPr id="897059" name="Text Box 37"/>
          <p:cNvSpPr txBox="1">
            <a:spLocks noChangeArrowheads="1"/>
          </p:cNvSpPr>
          <p:nvPr/>
        </p:nvSpPr>
        <p:spPr bwMode="auto">
          <a:xfrm>
            <a:off x="2057400" y="3810000"/>
            <a:ext cx="458145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Manner of Motion encoded in verb</a:t>
            </a:r>
          </a:p>
        </p:txBody>
      </p:sp>
      <p:sp>
        <p:nvSpPr>
          <p:cNvPr id="897060" name="Text Box 38"/>
          <p:cNvSpPr txBox="1">
            <a:spLocks noChangeArrowheads="1"/>
          </p:cNvSpPr>
          <p:nvPr/>
        </p:nvSpPr>
        <p:spPr bwMode="auto">
          <a:xfrm>
            <a:off x="1981200" y="4572000"/>
            <a:ext cx="473308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Direction of Motion encoded in verb</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0075"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Becoming aware of language-specific</a:t>
            </a:r>
            <a:r>
              <a:rPr kumimoji="0" lang="en-US" sz="3200" b="0" i="0" u="none" strike="noStrike" kern="0" cap="none" spc="0" normalizeH="0" noProof="0" dirty="0">
                <a:ln>
                  <a:noFill/>
                </a:ln>
                <a:solidFill>
                  <a:schemeClr val="tx2"/>
                </a:solidFill>
                <a:effectLst/>
                <a:uLnTx/>
                <a:uFillTx/>
                <a:latin typeface="Calibri"/>
                <a:ea typeface="+mj-ea"/>
                <a:cs typeface="+mj-cs"/>
              </a:rPr>
              <a:t> preferences for verb meaning</a:t>
            </a:r>
            <a:endParaRPr kumimoji="0" lang="en-US" sz="32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219075" y="1143000"/>
            <a:ext cx="8915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711FF"/>
                </a:solidFill>
                <a:effectLst/>
                <a:uLnTx/>
                <a:uFillTx/>
                <a:latin typeface="Calibri"/>
                <a:ea typeface="+mn-ea"/>
                <a:cs typeface="+mn-cs"/>
              </a:rPr>
              <a:t>Maguire et al. 2010</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dirty="0">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English</a:t>
            </a:r>
            <a:r>
              <a:rPr kumimoji="0" lang="en-US" sz="2400" b="0" i="0" u="none" strike="noStrike" kern="0" cap="none" spc="0" normalizeH="0" noProof="0" dirty="0">
                <a:ln>
                  <a:noFill/>
                </a:ln>
                <a:solidFill>
                  <a:schemeClr val="tx1"/>
                </a:solidFill>
                <a:effectLst/>
                <a:uLnTx/>
                <a:uFillTx/>
                <a:latin typeface="Calibri"/>
                <a:ea typeface="+mn-ea"/>
                <a:cs typeface="+mn-cs"/>
              </a:rPr>
              <a:t> </a:t>
            </a:r>
            <a:r>
              <a:rPr kumimoji="0" lang="en-US" sz="2400" b="0" i="0" u="none" strike="noStrike" kern="0" cap="none" spc="0" normalizeH="0" baseline="0" noProof="0" dirty="0">
                <a:ln>
                  <a:noFill/>
                </a:ln>
                <a:solidFill>
                  <a:schemeClr val="tx1"/>
                </a:solidFill>
                <a:effectLst/>
                <a:uLnTx/>
                <a:uFillTx/>
                <a:latin typeface="Calibri"/>
                <a:ea typeface="+mn-ea"/>
                <a:cs typeface="+mn-cs"/>
              </a:rPr>
              <a:t>and Spanish 2-year-olds seem</a:t>
            </a:r>
            <a:r>
              <a:rPr kumimoji="0" lang="en-US" sz="2400" b="0" i="0" u="none" strike="noStrike" kern="0" cap="none" spc="0" normalizeH="0" noProof="0" dirty="0">
                <a:ln>
                  <a:noFill/>
                </a:ln>
                <a:solidFill>
                  <a:schemeClr val="tx1"/>
                </a:solidFill>
                <a:effectLst/>
                <a:uLnTx/>
                <a:uFillTx/>
                <a:latin typeface="Calibri"/>
                <a:ea typeface="+mn-ea"/>
                <a:cs typeface="+mn-cs"/>
              </a:rPr>
              <a:t> to</a:t>
            </a:r>
            <a:r>
              <a:rPr kumimoji="0" lang="en-US" sz="2400" b="0" i="0" u="none" strike="noStrike" kern="0" cap="none" spc="0" normalizeH="0" baseline="0" noProof="0" dirty="0">
                <a:ln>
                  <a:noFill/>
                </a:ln>
                <a:solidFill>
                  <a:schemeClr val="tx1"/>
                </a:solidFill>
                <a:effectLst/>
                <a:uLnTx/>
                <a:uFillTx/>
                <a:latin typeface="Calibri"/>
                <a:ea typeface="+mn-ea"/>
                <a:cs typeface="+mn-cs"/>
              </a:rPr>
              <a:t> show a default preference</a:t>
            </a:r>
            <a:r>
              <a:rPr kumimoji="0" lang="en-US" sz="2400" b="0" i="0" u="none" strike="noStrike" kern="0" cap="none" spc="0" normalizeH="0" noProof="0" dirty="0">
                <a:ln>
                  <a:noFill/>
                </a:ln>
                <a:solidFill>
                  <a:schemeClr val="tx1"/>
                </a:solidFill>
                <a:effectLst/>
                <a:uLnTx/>
                <a:uFillTx/>
                <a:latin typeface="Calibri"/>
                <a:ea typeface="+mn-ea"/>
                <a:cs typeface="+mn-cs"/>
              </a:rPr>
              <a:t> for encoding </a:t>
            </a:r>
            <a:r>
              <a:rPr kumimoji="0" lang="en-US" sz="2400" b="0" i="0" u="none" strike="noStrike" kern="0" cap="none" spc="0" normalizeH="0" noProof="0" dirty="0">
                <a:ln>
                  <a:noFill/>
                </a:ln>
                <a:solidFill>
                  <a:srgbClr val="8E12B3"/>
                </a:solidFill>
                <a:effectLst/>
                <a:uLnTx/>
                <a:uFillTx/>
                <a:latin typeface="Calibri"/>
                <a:ea typeface="+mn-ea"/>
                <a:cs typeface="+mn-cs"/>
              </a:rPr>
              <a:t>direction of motion </a:t>
            </a:r>
            <a:r>
              <a:rPr kumimoji="0" lang="en-US" sz="2400" b="0" i="0" u="none" strike="noStrike" kern="0" cap="none" spc="0" normalizeH="0" noProof="0" dirty="0">
                <a:ln>
                  <a:noFill/>
                </a:ln>
                <a:solidFill>
                  <a:schemeClr val="tx1"/>
                </a:solidFill>
                <a:effectLst/>
                <a:uLnTx/>
                <a:uFillTx/>
                <a:latin typeface="Calibri"/>
                <a:ea typeface="+mn-ea"/>
                <a:cs typeface="+mn-cs"/>
              </a:rPr>
              <a:t>in a verb (perhaps because path information is more salient).</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baseline="0" dirty="0">
              <a:latin typeface="Calibri"/>
              <a:ea typeface="+mn-ea"/>
              <a:cs typeface="+mn-cs"/>
            </a:endParaRPr>
          </a:p>
          <a:p>
            <a:pPr marL="342900" indent="-342900" eaLnBrk="1" hangingPunct="1">
              <a:spcBef>
                <a:spcPct val="20000"/>
              </a:spcBef>
            </a:pPr>
            <a:r>
              <a:rPr lang="en-US" b="0" kern="0" dirty="0">
                <a:latin typeface="Calibri"/>
              </a:rPr>
              <a:t>English and Spanish 5-year-olds seem to show a preference for encoding </a:t>
            </a:r>
            <a:r>
              <a:rPr lang="en-US" b="0" kern="0" dirty="0">
                <a:solidFill>
                  <a:schemeClr val="tx2"/>
                </a:solidFill>
                <a:latin typeface="Calibri"/>
              </a:rPr>
              <a:t>manner of motion </a:t>
            </a:r>
            <a:r>
              <a:rPr lang="en-US" b="0" kern="0" dirty="0">
                <a:latin typeface="Calibri"/>
              </a:rPr>
              <a:t>in a verb.</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baseline="0" dirty="0">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noProof="0" dirty="0">
                <a:ln>
                  <a:noFill/>
                </a:ln>
                <a:solidFill>
                  <a:schemeClr val="tx1"/>
                </a:solidFill>
                <a:effectLst/>
                <a:uLnTx/>
                <a:uFillTx/>
                <a:latin typeface="Calibri"/>
                <a:ea typeface="+mn-ea"/>
                <a:cs typeface="+mn-cs"/>
              </a:rPr>
              <a:t>By adulthood, English speakers maintain their preference for encoding the </a:t>
            </a:r>
            <a:r>
              <a:rPr kumimoji="0" lang="en-US" sz="2400" b="0" i="0" u="none" strike="noStrike" kern="0" cap="none" spc="0" normalizeH="0" noProof="0" dirty="0">
                <a:ln>
                  <a:noFill/>
                </a:ln>
                <a:solidFill>
                  <a:schemeClr val="tx2"/>
                </a:solidFill>
                <a:effectLst/>
                <a:uLnTx/>
                <a:uFillTx/>
                <a:latin typeface="Calibri"/>
                <a:ea typeface="+mn-ea"/>
                <a:cs typeface="+mn-cs"/>
              </a:rPr>
              <a:t>manner of motion </a:t>
            </a:r>
            <a:r>
              <a:rPr kumimoji="0" lang="en-US" sz="2400" b="0" i="0" u="none" strike="noStrike" kern="0" cap="none" spc="0" normalizeH="0" noProof="0" dirty="0">
                <a:ln>
                  <a:noFill/>
                </a:ln>
                <a:solidFill>
                  <a:schemeClr val="tx1"/>
                </a:solidFill>
                <a:effectLst/>
                <a:uLnTx/>
                <a:uFillTx/>
                <a:latin typeface="Calibri"/>
                <a:ea typeface="+mn-ea"/>
                <a:cs typeface="+mn-cs"/>
              </a:rPr>
              <a:t>in a verb while Spanish speakers recover their initial preference for encoding </a:t>
            </a:r>
            <a:r>
              <a:rPr kumimoji="0" lang="en-US" sz="2400" b="0" i="0" u="none" strike="noStrike" kern="0" cap="none" spc="0" normalizeH="0" noProof="0" dirty="0">
                <a:ln>
                  <a:noFill/>
                </a:ln>
                <a:solidFill>
                  <a:srgbClr val="8E12B3"/>
                </a:solidFill>
                <a:effectLst/>
                <a:uLnTx/>
                <a:uFillTx/>
                <a:latin typeface="Calibri"/>
                <a:ea typeface="+mn-ea"/>
                <a:cs typeface="+mn-cs"/>
              </a:rPr>
              <a:t>direction of motion</a:t>
            </a:r>
            <a:r>
              <a:rPr kumimoji="0" lang="en-US" sz="2400" b="0" i="0" u="none" strike="noStrike" kern="0" cap="none" spc="0" normalizeH="0" noProof="0" dirty="0">
                <a:ln>
                  <a:noFill/>
                </a:ln>
                <a:solidFill>
                  <a:schemeClr val="tx1"/>
                </a:solidFill>
                <a:effectLst/>
                <a:uLnTx/>
                <a:uFillTx/>
                <a:latin typeface="Calibri"/>
                <a:ea typeface="+mn-ea"/>
                <a:cs typeface="+mn-cs"/>
              </a:rPr>
              <a:t>.</a:t>
            </a:r>
            <a:endParaRPr kumimoji="0" lang="en-US" sz="24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idx="4294967295"/>
          </p:nvPr>
        </p:nvSpPr>
        <p:spPr>
          <a:xfrm>
            <a:off x="685800" y="0"/>
            <a:ext cx="7772400" cy="1143000"/>
          </a:xfrm>
        </p:spPr>
        <p:txBody>
          <a:bodyPr/>
          <a:lstStyle/>
          <a:p>
            <a:pPr eaLnBrk="1" hangingPunct="1"/>
            <a:r>
              <a:rPr lang="en-US" sz="3200" smtClean="0"/>
              <a:t>Also…</a:t>
            </a:r>
          </a:p>
        </p:txBody>
      </p:sp>
      <p:sp>
        <p:nvSpPr>
          <p:cNvPr id="899075" name="Rectangle 3"/>
          <p:cNvSpPr>
            <a:spLocks noGrp="1" noChangeArrowheads="1"/>
          </p:cNvSpPr>
          <p:nvPr>
            <p:ph type="body" idx="4294967295"/>
          </p:nvPr>
        </p:nvSpPr>
        <p:spPr>
          <a:xfrm>
            <a:off x="533400" y="1371600"/>
            <a:ext cx="7772400" cy="4114800"/>
          </a:xfrm>
        </p:spPr>
        <p:txBody>
          <a:bodyPr/>
          <a:lstStyle/>
          <a:p>
            <a:pPr eaLnBrk="1" hangingPunct="1">
              <a:buFontTx/>
              <a:buNone/>
            </a:pPr>
            <a:r>
              <a:rPr lang="en-US" sz="2400"/>
              <a:t>There is some crosslinguistic variation in the preference for nouns over verbs in the early lexicon.</a:t>
            </a:r>
          </a:p>
          <a:p>
            <a:pPr eaLnBrk="1" hangingPunct="1">
              <a:buFontTx/>
              <a:buNone/>
            </a:pPr>
            <a:endParaRPr lang="en-US" sz="2400"/>
          </a:p>
          <a:p>
            <a:pPr eaLnBrk="1" hangingPunct="1">
              <a:buFontTx/>
              <a:buNone/>
            </a:pPr>
            <a:r>
              <a:rPr lang="en-US" sz="2400">
                <a:solidFill>
                  <a:srgbClr val="1711FF"/>
                </a:solidFill>
              </a:rPr>
              <a:t>Korean, Japanese, and Mandarin children show less of a noun bias (though there still is something of a noun bias)</a:t>
            </a:r>
            <a:r>
              <a:rPr lang="en-US" sz="2400"/>
              <a:t>.  These languages have several ways of making verb information more salient to learners: verbs appearing sentence-final (very prominent for children), nouns optionally omitted</a:t>
            </a:r>
          </a:p>
        </p:txBody>
      </p:sp>
      <p:pic>
        <p:nvPicPr>
          <p:cNvPr id="899076" name="Picture 4"/>
          <p:cNvPicPr>
            <a:picLocks noChangeAspect="1" noChangeArrowheads="1"/>
          </p:cNvPicPr>
          <p:nvPr/>
        </p:nvPicPr>
        <p:blipFill>
          <a:blip r:embed="rId3"/>
          <a:srcRect/>
          <a:stretch>
            <a:fillRect/>
          </a:stretch>
        </p:blipFill>
        <p:spPr bwMode="auto">
          <a:xfrm>
            <a:off x="4114800" y="4724400"/>
            <a:ext cx="1276350" cy="1684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itle 1"/>
          <p:cNvSpPr>
            <a:spLocks noGrp="1"/>
          </p:cNvSpPr>
          <p:nvPr>
            <p:ph type="title" idx="4294967295"/>
          </p:nvPr>
        </p:nvSpPr>
        <p:spPr>
          <a:xfrm>
            <a:off x="685800" y="0"/>
            <a:ext cx="7772400" cy="1143000"/>
          </a:xfrm>
        </p:spPr>
        <p:txBody>
          <a:bodyPr/>
          <a:lstStyle/>
          <a:p>
            <a:r>
              <a:rPr lang="en-US" sz="3200" smtClean="0"/>
              <a:t>How might verbs be learned?</a:t>
            </a:r>
          </a:p>
        </p:txBody>
      </p:sp>
      <p:sp>
        <p:nvSpPr>
          <p:cNvPr id="901123" name="Content Placeholder 2"/>
          <p:cNvSpPr>
            <a:spLocks noGrp="1"/>
          </p:cNvSpPr>
          <p:nvPr>
            <p:ph idx="4294967295"/>
          </p:nvPr>
        </p:nvSpPr>
        <p:spPr>
          <a:xfrm>
            <a:off x="685800" y="1219200"/>
            <a:ext cx="7772400" cy="4114800"/>
          </a:xfrm>
        </p:spPr>
        <p:txBody>
          <a:bodyPr/>
          <a:lstStyle/>
          <a:p>
            <a:pPr>
              <a:buFontTx/>
              <a:buNone/>
            </a:pPr>
            <a:r>
              <a:rPr lang="en-US" sz="2400" smtClean="0"/>
              <a:t>Proposal for vocabulary development (Snedeker &amp; Gleitman 2002):</a:t>
            </a:r>
          </a:p>
          <a:p>
            <a:pPr>
              <a:buFontTx/>
              <a:buNone/>
            </a:pPr>
            <a:r>
              <a:rPr lang="en-US" sz="2400" smtClean="0">
                <a:solidFill>
                  <a:schemeClr val="hlink"/>
                </a:solidFill>
              </a:rPr>
              <a:t>1.   Learn from Scenes</a:t>
            </a:r>
            <a:endParaRPr lang="en-US" sz="2400" smtClean="0">
              <a:solidFill>
                <a:srgbClr val="FFFF00"/>
              </a:solidFill>
            </a:endParaRPr>
          </a:p>
          <a:p>
            <a:pPr lvl="1"/>
            <a:r>
              <a:rPr lang="en-US" sz="2400" smtClean="0"/>
              <a:t>Child relies on situational context alone</a:t>
            </a:r>
          </a:p>
          <a:p>
            <a:pPr lvl="1"/>
            <a:r>
              <a:rPr lang="en-US" sz="2400" smtClean="0"/>
              <a:t>Can learn only very concrete words: object labels</a:t>
            </a:r>
          </a:p>
          <a:p>
            <a:pPr>
              <a:buFontTx/>
              <a:buNone/>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itle 1"/>
          <p:cNvSpPr>
            <a:spLocks noGrp="1"/>
          </p:cNvSpPr>
          <p:nvPr>
            <p:ph type="title" idx="4294967295"/>
          </p:nvPr>
        </p:nvSpPr>
        <p:spPr>
          <a:xfrm>
            <a:off x="685800" y="0"/>
            <a:ext cx="7772400" cy="1143000"/>
          </a:xfrm>
        </p:spPr>
        <p:txBody>
          <a:bodyPr/>
          <a:lstStyle/>
          <a:p>
            <a:r>
              <a:rPr lang="en-US" sz="3200" smtClean="0"/>
              <a:t>How might verbs be learned?</a:t>
            </a:r>
          </a:p>
        </p:txBody>
      </p:sp>
      <p:sp>
        <p:nvSpPr>
          <p:cNvPr id="5" name="Content Placeholder 2"/>
          <p:cNvSpPr>
            <a:spLocks noGrp="1"/>
          </p:cNvSpPr>
          <p:nvPr>
            <p:ph idx="4294967295"/>
          </p:nvPr>
        </p:nvSpPr>
        <p:spPr>
          <a:xfrm>
            <a:off x="685800" y="1219200"/>
            <a:ext cx="7772400" cy="4114800"/>
          </a:xfrm>
        </p:spPr>
        <p:txBody>
          <a:bodyPr/>
          <a:lstStyle/>
          <a:p>
            <a:pPr>
              <a:buFontTx/>
              <a:buNone/>
            </a:pPr>
            <a:r>
              <a:rPr lang="en-US" sz="2400" smtClean="0"/>
              <a:t>Proposal for vocabulary development (Snedeker &amp; Gleitman 2002):</a:t>
            </a:r>
          </a:p>
          <a:p>
            <a:pPr>
              <a:buFontTx/>
              <a:buAutoNum type="arabicPeriod"/>
            </a:pPr>
            <a:r>
              <a:rPr lang="en-US" sz="2400" smtClean="0">
                <a:solidFill>
                  <a:schemeClr val="hlink"/>
                </a:solidFill>
              </a:rPr>
              <a:t>Learn from Scenes</a:t>
            </a:r>
            <a:endParaRPr lang="en-US" sz="2400" smtClean="0">
              <a:solidFill>
                <a:srgbClr val="FFFF00"/>
              </a:solidFill>
            </a:endParaRPr>
          </a:p>
          <a:p>
            <a:pPr>
              <a:buFontTx/>
              <a:buAutoNum type="arabicPeriod"/>
            </a:pPr>
            <a:r>
              <a:rPr lang="en-US" sz="2400" smtClean="0">
                <a:solidFill>
                  <a:srgbClr val="0C6034"/>
                </a:solidFill>
              </a:rPr>
              <a:t>Learn from Nouns</a:t>
            </a:r>
            <a:endParaRPr lang="en-US" sz="2400" smtClean="0">
              <a:solidFill>
                <a:srgbClr val="2AFF33"/>
              </a:solidFill>
            </a:endParaRPr>
          </a:p>
          <a:p>
            <a:pPr lvl="1"/>
            <a:r>
              <a:rPr lang="en-US" sz="2400" smtClean="0"/>
              <a:t>Object labels </a:t>
            </a:r>
            <a:r>
              <a:rPr lang="en-US" sz="2400" smtClean="0">
                <a:sym typeface="Wingdings" pitchFamily="-84" charset="2"/>
              </a:rPr>
              <a:t>provide </a:t>
            </a:r>
            <a:r>
              <a:rPr lang="en-US" sz="2400" smtClean="0"/>
              <a:t>richer representation of linguistic context</a:t>
            </a:r>
          </a:p>
          <a:p>
            <a:pPr lvl="1">
              <a:buFontTx/>
              <a:buNone/>
            </a:pPr>
            <a:r>
              <a:rPr lang="en-US" sz="2400" smtClean="0"/>
              <a:t>– Utterance = set of known nouns</a:t>
            </a:r>
          </a:p>
          <a:p>
            <a:pPr lvl="1"/>
            <a:r>
              <a:rPr lang="en-US" sz="2400" smtClean="0"/>
              <a:t>Child can learn concrete relational words like spatial prepositions (ex: “near”) and many verbs</a:t>
            </a:r>
          </a:p>
          <a:p>
            <a:pPr>
              <a:buFontTx/>
              <a:buAutoNum type="arabicPeriod"/>
            </a:pPr>
            <a:endParaRPr lang="en-US" sz="2400">
              <a:solidFill>
                <a:srgbClr val="2AFF33"/>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itle 1"/>
          <p:cNvSpPr>
            <a:spLocks noGrp="1"/>
          </p:cNvSpPr>
          <p:nvPr>
            <p:ph type="title" idx="4294967295"/>
          </p:nvPr>
        </p:nvSpPr>
        <p:spPr>
          <a:xfrm>
            <a:off x="685800" y="0"/>
            <a:ext cx="7772400" cy="1143000"/>
          </a:xfrm>
        </p:spPr>
        <p:txBody>
          <a:bodyPr/>
          <a:lstStyle/>
          <a:p>
            <a:r>
              <a:rPr lang="en-US" sz="3200" smtClean="0"/>
              <a:t>How might verbs be learned?</a:t>
            </a:r>
          </a:p>
        </p:txBody>
      </p:sp>
      <p:sp>
        <p:nvSpPr>
          <p:cNvPr id="5" name="Content Placeholder 2"/>
          <p:cNvSpPr>
            <a:spLocks noGrp="1"/>
          </p:cNvSpPr>
          <p:nvPr>
            <p:ph idx="4294967295"/>
          </p:nvPr>
        </p:nvSpPr>
        <p:spPr>
          <a:xfrm>
            <a:off x="685800" y="1219200"/>
            <a:ext cx="7772400" cy="4114800"/>
          </a:xfrm>
        </p:spPr>
        <p:txBody>
          <a:bodyPr/>
          <a:lstStyle/>
          <a:p>
            <a:pPr>
              <a:buFontTx/>
              <a:buNone/>
            </a:pPr>
            <a:r>
              <a:rPr lang="en-US" sz="2400" smtClean="0"/>
              <a:t>Proposal for vocabulary development (Snedeker &amp; Gleitman 2002):</a:t>
            </a:r>
          </a:p>
          <a:p>
            <a:pPr>
              <a:buFontTx/>
              <a:buAutoNum type="arabicPeriod"/>
            </a:pPr>
            <a:r>
              <a:rPr lang="en-US" sz="2400" smtClean="0">
                <a:solidFill>
                  <a:schemeClr val="hlink"/>
                </a:solidFill>
              </a:rPr>
              <a:t>Learn from Scenes</a:t>
            </a:r>
            <a:endParaRPr lang="en-US" sz="2400" smtClean="0">
              <a:solidFill>
                <a:srgbClr val="FFFF00"/>
              </a:solidFill>
            </a:endParaRPr>
          </a:p>
          <a:p>
            <a:pPr>
              <a:buFontTx/>
              <a:buAutoNum type="arabicPeriod"/>
            </a:pPr>
            <a:r>
              <a:rPr lang="en-US" sz="2400" smtClean="0">
                <a:solidFill>
                  <a:srgbClr val="0C6034"/>
                </a:solidFill>
              </a:rPr>
              <a:t>Learn from Nouns</a:t>
            </a:r>
            <a:endParaRPr lang="en-US" sz="2400" smtClean="0">
              <a:solidFill>
                <a:srgbClr val="2AFF33"/>
              </a:solidFill>
            </a:endParaRPr>
          </a:p>
          <a:p>
            <a:pPr>
              <a:buFontTx/>
              <a:buAutoNum type="arabicPeriod"/>
            </a:pPr>
            <a:r>
              <a:rPr lang="en-US" sz="2400" smtClean="0">
                <a:solidFill>
                  <a:schemeClr val="tx2"/>
                </a:solidFill>
              </a:rPr>
              <a:t>Learn from Syntactic Frames</a:t>
            </a:r>
          </a:p>
          <a:p>
            <a:pPr lvl="1"/>
            <a:r>
              <a:rPr lang="en-US" sz="2200" smtClean="0"/>
              <a:t>Learning relational words allows the child to learn the basic grammar of her language</a:t>
            </a:r>
          </a:p>
          <a:p>
            <a:pPr lvl="1"/>
            <a:r>
              <a:rPr lang="en-US" sz="2200" smtClean="0"/>
              <a:t>Utterance is represented as a syntactic structure + known words</a:t>
            </a:r>
          </a:p>
          <a:p>
            <a:pPr lvl="1"/>
            <a:r>
              <a:rPr lang="en-US" sz="2200" smtClean="0"/>
              <a:t>This representation allows the child to learn more abstract words</a:t>
            </a:r>
            <a:endParaRPr lang="en-US" sz="2000" smtClean="0"/>
          </a:p>
          <a:p>
            <a:pPr>
              <a:buFontTx/>
              <a:buAutoNum type="arabicPeriod"/>
            </a:pPr>
            <a:endParaRPr lang="en-US" sz="2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idx="4294967295"/>
          </p:nvPr>
        </p:nvSpPr>
        <p:spPr>
          <a:xfrm>
            <a:off x="1066800" y="304800"/>
            <a:ext cx="7543800" cy="1431925"/>
          </a:xfrm>
        </p:spPr>
        <p:txBody>
          <a:bodyPr/>
          <a:lstStyle/>
          <a:p>
            <a:r>
              <a:rPr lang="en-US" sz="3600"/>
              <a:t>Snedeker &amp; Gleitman (2002)</a:t>
            </a:r>
          </a:p>
        </p:txBody>
      </p:sp>
      <p:sp>
        <p:nvSpPr>
          <p:cNvPr id="904195" name="Rectangle 3"/>
          <p:cNvSpPr txBox="1">
            <a:spLocks noChangeArrowheads="1"/>
          </p:cNvSpPr>
          <p:nvPr/>
        </p:nvSpPr>
        <p:spPr bwMode="auto">
          <a:xfrm>
            <a:off x="381000" y="1668463"/>
            <a:ext cx="8455025" cy="4933950"/>
          </a:xfrm>
          <a:prstGeom prst="rect">
            <a:avLst/>
          </a:prstGeom>
          <a:noFill/>
          <a:ln w="9525">
            <a:noFill/>
            <a:miter lim="800000"/>
            <a:headEnd/>
            <a:tailEnd/>
          </a:ln>
        </p:spPr>
        <p:txBody>
          <a:bodyPr>
            <a:prstTxWarp prst="textNoShape">
              <a:avLst/>
            </a:prstTxWarp>
          </a:bodyPr>
          <a:lstStyle/>
          <a:p>
            <a:pPr marL="342900" indent="-342900" eaLnBrk="1" hangingPunct="1">
              <a:lnSpc>
                <a:spcPct val="80000"/>
              </a:lnSpc>
              <a:spcBef>
                <a:spcPct val="20000"/>
              </a:spcBef>
              <a:buClr>
                <a:schemeClr val="hlink"/>
              </a:buClr>
              <a:buSzPct val="70000"/>
              <a:buFont typeface="Wingdings" pitchFamily="-84" charset="2"/>
              <a:buChar char="n"/>
            </a:pPr>
            <a:r>
              <a:rPr lang="en-US" sz="2800" b="0" dirty="0">
                <a:latin typeface="Calibri"/>
                <a:ea typeface="Osaka" pitchFamily="-84" charset="-128"/>
                <a:cs typeface="Osaka" pitchFamily="-84" charset="-128"/>
              </a:rPr>
              <a:t>Targets </a:t>
            </a:r>
          </a:p>
          <a:p>
            <a:pPr marL="742950" lvl="1" indent="-285750" eaLnBrk="1" hangingPunct="1">
              <a:lnSpc>
                <a:spcPct val="80000"/>
              </a:lnSpc>
              <a:spcBef>
                <a:spcPct val="20000"/>
              </a:spcBef>
              <a:buClr>
                <a:schemeClr val="tx1"/>
              </a:buClr>
              <a:buFontTx/>
              <a:buChar char="–"/>
            </a:pPr>
            <a:r>
              <a:rPr lang="en-US" sz="2200" b="0" dirty="0">
                <a:latin typeface="Calibri"/>
              </a:rPr>
              <a:t>Videotaped interactions of 4 mother-child pairs</a:t>
            </a:r>
          </a:p>
          <a:p>
            <a:pPr marL="742950" lvl="1" indent="-285750" eaLnBrk="1" hangingPunct="1">
              <a:lnSpc>
                <a:spcPct val="80000"/>
              </a:lnSpc>
              <a:spcBef>
                <a:spcPct val="20000"/>
              </a:spcBef>
              <a:buClr>
                <a:schemeClr val="tx1"/>
              </a:buClr>
              <a:buFontTx/>
              <a:buChar char="–"/>
            </a:pPr>
            <a:r>
              <a:rPr lang="en-US" sz="2200" b="0" dirty="0">
                <a:latin typeface="Calibri"/>
              </a:rPr>
              <a:t>24 most common </a:t>
            </a:r>
            <a:r>
              <a:rPr lang="en-US" sz="2200" u="sng" dirty="0">
                <a:latin typeface="Calibri"/>
              </a:rPr>
              <a:t>verbs</a:t>
            </a:r>
            <a:r>
              <a:rPr lang="en-US" sz="2200" b="0" dirty="0">
                <a:latin typeface="Calibri"/>
              </a:rPr>
              <a:t> chosen as targets</a:t>
            </a:r>
          </a:p>
          <a:p>
            <a:pPr marL="742950" lvl="1" indent="-285750" eaLnBrk="1" hangingPunct="1">
              <a:lnSpc>
                <a:spcPct val="80000"/>
              </a:lnSpc>
              <a:spcBef>
                <a:spcPct val="20000"/>
              </a:spcBef>
              <a:buClr>
                <a:schemeClr val="tx1"/>
              </a:buClr>
              <a:buFontTx/>
              <a:buChar char="–"/>
            </a:pPr>
            <a:r>
              <a:rPr lang="en-US" sz="2200" b="0" dirty="0">
                <a:latin typeface="Calibri"/>
              </a:rPr>
              <a:t>for each target 6 instances randomly selected</a:t>
            </a:r>
          </a:p>
          <a:p>
            <a:pPr marL="742950" lvl="1" indent="-285750" eaLnBrk="1" hangingPunct="1">
              <a:lnSpc>
                <a:spcPct val="80000"/>
              </a:lnSpc>
              <a:spcBef>
                <a:spcPct val="20000"/>
              </a:spcBef>
              <a:buClr>
                <a:schemeClr val="tx1"/>
              </a:buClr>
              <a:buFontTx/>
              <a:buChar char="–"/>
            </a:pPr>
            <a:endParaRPr lang="en-US" sz="2200" b="0" dirty="0">
              <a:latin typeface="Calibri"/>
            </a:endParaRPr>
          </a:p>
          <a:p>
            <a:pPr marL="342900" indent="-342900" eaLnBrk="1" hangingPunct="1">
              <a:lnSpc>
                <a:spcPct val="80000"/>
              </a:lnSpc>
              <a:spcBef>
                <a:spcPct val="20000"/>
              </a:spcBef>
              <a:buClr>
                <a:schemeClr val="hlink"/>
              </a:buClr>
              <a:buSzPct val="70000"/>
              <a:buFont typeface="Wingdings" pitchFamily="-84" charset="2"/>
              <a:buChar char="n"/>
            </a:pPr>
            <a:r>
              <a:rPr lang="en-US" b="0" dirty="0">
                <a:latin typeface="Calibri"/>
                <a:ea typeface="Osaka" pitchFamily="-84" charset="-128"/>
                <a:cs typeface="Osaka" pitchFamily="-84" charset="-128"/>
              </a:rPr>
              <a:t>Subjects participated in one of 7 Information Conditions</a:t>
            </a:r>
          </a:p>
          <a:p>
            <a:pPr marL="742950" lvl="1" indent="-285750" eaLnBrk="1" hangingPunct="1">
              <a:lnSpc>
                <a:spcPct val="80000"/>
              </a:lnSpc>
              <a:spcBef>
                <a:spcPct val="20000"/>
              </a:spcBef>
              <a:buClr>
                <a:schemeClr val="tx1"/>
              </a:buClr>
              <a:buFontTx/>
              <a:buChar char="–"/>
            </a:pPr>
            <a:r>
              <a:rPr lang="en-US" sz="2200" b="0" dirty="0">
                <a:latin typeface="Calibri"/>
              </a:rPr>
              <a:t>Scenes</a:t>
            </a:r>
          </a:p>
          <a:p>
            <a:pPr marL="742950" lvl="1" indent="-285750" eaLnBrk="1" hangingPunct="1">
              <a:lnSpc>
                <a:spcPct val="80000"/>
              </a:lnSpc>
              <a:spcBef>
                <a:spcPct val="20000"/>
              </a:spcBef>
              <a:buClr>
                <a:schemeClr val="tx1"/>
              </a:buClr>
              <a:buFontTx/>
              <a:buChar char="–"/>
            </a:pPr>
            <a:r>
              <a:rPr lang="en-US" sz="2200" b="0" dirty="0">
                <a:latin typeface="Calibri"/>
              </a:rPr>
              <a:t>Nouns</a:t>
            </a:r>
          </a:p>
          <a:p>
            <a:pPr marL="742950" lvl="1" indent="-285750" eaLnBrk="1" hangingPunct="1">
              <a:lnSpc>
                <a:spcPct val="80000"/>
              </a:lnSpc>
              <a:spcBef>
                <a:spcPct val="20000"/>
              </a:spcBef>
              <a:buClr>
                <a:schemeClr val="tx1"/>
              </a:buClr>
              <a:buFontTx/>
              <a:buChar char="–"/>
            </a:pPr>
            <a:r>
              <a:rPr lang="en-US" sz="2200" b="0" dirty="0">
                <a:latin typeface="Calibri"/>
              </a:rPr>
              <a:t>Frames</a:t>
            </a:r>
          </a:p>
          <a:p>
            <a:pPr marL="742950" lvl="1" indent="-285750" eaLnBrk="1" hangingPunct="1">
              <a:lnSpc>
                <a:spcPct val="80000"/>
              </a:lnSpc>
              <a:spcBef>
                <a:spcPct val="20000"/>
              </a:spcBef>
              <a:buClr>
                <a:schemeClr val="tx1"/>
              </a:buClr>
              <a:buFontTx/>
              <a:buChar char="–"/>
            </a:pPr>
            <a:r>
              <a:rPr lang="en-US" sz="2200" b="0" dirty="0">
                <a:latin typeface="Calibri"/>
              </a:rPr>
              <a:t>Scenes + Nouns</a:t>
            </a:r>
          </a:p>
          <a:p>
            <a:pPr marL="742950" lvl="1" indent="-285750" eaLnBrk="1" hangingPunct="1">
              <a:lnSpc>
                <a:spcPct val="80000"/>
              </a:lnSpc>
              <a:spcBef>
                <a:spcPct val="20000"/>
              </a:spcBef>
              <a:buClr>
                <a:schemeClr val="tx1"/>
              </a:buClr>
              <a:buFontTx/>
              <a:buChar char="–"/>
            </a:pPr>
            <a:r>
              <a:rPr lang="en-US" sz="2200" b="0" dirty="0">
                <a:latin typeface="Calibri"/>
              </a:rPr>
              <a:t>Scenes + Frames</a:t>
            </a:r>
          </a:p>
          <a:p>
            <a:pPr marL="742950" lvl="1" indent="-285750" eaLnBrk="1" hangingPunct="1">
              <a:lnSpc>
                <a:spcPct val="80000"/>
              </a:lnSpc>
              <a:spcBef>
                <a:spcPct val="20000"/>
              </a:spcBef>
              <a:buClr>
                <a:schemeClr val="tx1"/>
              </a:buClr>
              <a:buFontTx/>
              <a:buChar char="–"/>
            </a:pPr>
            <a:r>
              <a:rPr lang="en-US" sz="2200" b="0" dirty="0">
                <a:latin typeface="Calibri"/>
              </a:rPr>
              <a:t>Nouns + Frames</a:t>
            </a:r>
          </a:p>
          <a:p>
            <a:pPr marL="742950" lvl="1" indent="-285750" eaLnBrk="1" hangingPunct="1">
              <a:lnSpc>
                <a:spcPct val="80000"/>
              </a:lnSpc>
              <a:spcBef>
                <a:spcPct val="20000"/>
              </a:spcBef>
              <a:buClr>
                <a:schemeClr val="tx1"/>
              </a:buClr>
              <a:buFontTx/>
              <a:buChar char="–"/>
            </a:pPr>
            <a:r>
              <a:rPr lang="en-US" sz="2200" b="0" dirty="0">
                <a:latin typeface="Calibri"/>
              </a:rPr>
              <a:t>Scenes + Nouns + Frames</a:t>
            </a:r>
          </a:p>
        </p:txBody>
      </p:sp>
      <p:graphicFrame>
        <p:nvGraphicFramePr>
          <p:cNvPr id="904196" name="Object 4"/>
          <p:cNvGraphicFramePr>
            <a:graphicFrameLocks noGrp="1" noChangeAspect="1"/>
          </p:cNvGraphicFramePr>
          <p:nvPr>
            <p:ph sz="half" idx="4294967295"/>
          </p:nvPr>
        </p:nvGraphicFramePr>
        <p:xfrm>
          <a:off x="7142163" y="5257800"/>
          <a:ext cx="1316037" cy="1104900"/>
        </p:xfrm>
        <a:graphic>
          <a:graphicData uri="http://schemas.openxmlformats.org/presentationml/2006/ole">
            <mc:AlternateContent xmlns:mc="http://schemas.openxmlformats.org/markup-compatibility/2006">
              <mc:Choice xmlns:v="urn:schemas-microsoft-com:vml" Requires="v">
                <p:oleObj spid="_x0000_s904218" r:id="rId4" imgW="2133333" imgH="1790476" progId="">
                  <p:embed/>
                </p:oleObj>
              </mc:Choice>
              <mc:Fallback>
                <p:oleObj r:id="rId4" imgW="2133333" imgH="1790476"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163" y="5257800"/>
                        <a:ext cx="1316037"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18" name="Picture 2"/>
          <p:cNvPicPr>
            <a:picLocks noGrp="1" noChangeAspect="1" noChangeArrowheads="1"/>
          </p:cNvPicPr>
          <p:nvPr>
            <p:ph sz="half" idx="4294967295"/>
          </p:nvPr>
        </p:nvPicPr>
        <p:blipFill>
          <a:blip r:embed="rId3"/>
          <a:srcRect/>
          <a:stretch>
            <a:fillRect/>
          </a:stretch>
        </p:blipFill>
        <p:spPr>
          <a:xfrm>
            <a:off x="4219575" y="3649663"/>
            <a:ext cx="3302000" cy="1271587"/>
          </a:xfrm>
          <a:ln w="25400" cap="rnd">
            <a:solidFill>
              <a:srgbClr val="FF0000"/>
            </a:solidFill>
            <a:prstDash val="sysDot"/>
          </a:ln>
        </p:spPr>
      </p:pic>
      <p:sp>
        <p:nvSpPr>
          <p:cNvPr id="905219" name="Rectangle 3"/>
          <p:cNvSpPr>
            <a:spLocks noGrp="1" noChangeArrowheads="1"/>
          </p:cNvSpPr>
          <p:nvPr>
            <p:ph type="title" idx="4294967295"/>
          </p:nvPr>
        </p:nvSpPr>
        <p:spPr>
          <a:xfrm>
            <a:off x="1066800" y="76200"/>
            <a:ext cx="7543800" cy="1431925"/>
          </a:xfrm>
        </p:spPr>
        <p:txBody>
          <a:bodyPr/>
          <a:lstStyle/>
          <a:p>
            <a:r>
              <a:rPr lang="en-US" sz="3200">
                <a:solidFill>
                  <a:schemeClr val="hlink"/>
                </a:solidFill>
              </a:rPr>
              <a:t>Scenes Condition</a:t>
            </a:r>
            <a:endParaRPr lang="en-US" sz="3200">
              <a:solidFill>
                <a:srgbClr val="FFFF00"/>
              </a:solidFill>
            </a:endParaRPr>
          </a:p>
        </p:txBody>
      </p:sp>
      <p:pic>
        <p:nvPicPr>
          <p:cNvPr id="905220" name="Picture 4"/>
          <p:cNvPicPr>
            <a:picLocks noGrp="1" noChangeAspect="1" noChangeArrowheads="1"/>
          </p:cNvPicPr>
          <p:nvPr>
            <p:ph sz="half" idx="4294967295"/>
          </p:nvPr>
        </p:nvPicPr>
        <p:blipFill>
          <a:blip r:embed="rId4"/>
          <a:srcRect/>
          <a:stretch>
            <a:fillRect/>
          </a:stretch>
        </p:blipFill>
        <p:spPr>
          <a:xfrm>
            <a:off x="1554163" y="2071688"/>
            <a:ext cx="3233737" cy="1222375"/>
          </a:xfrm>
          <a:ln w="25400" cap="rnd">
            <a:solidFill>
              <a:srgbClr val="FF0000"/>
            </a:solidFill>
            <a:prstDash val="sysDot"/>
          </a:ln>
        </p:spPr>
      </p:pic>
      <p:sp>
        <p:nvSpPr>
          <p:cNvPr id="905221" name="Rectangle 5"/>
          <p:cNvSpPr>
            <a:spLocks noChangeArrowheads="1"/>
          </p:cNvSpPr>
          <p:nvPr/>
        </p:nvSpPr>
        <p:spPr bwMode="auto">
          <a:xfrm>
            <a:off x="722313" y="1511300"/>
            <a:ext cx="7761287" cy="4799013"/>
          </a:xfrm>
          <a:prstGeom prst="rect">
            <a:avLst/>
          </a:prstGeom>
          <a:noFill/>
          <a:ln w="50800">
            <a:solidFill>
              <a:srgbClr val="FF0000"/>
            </a:solidFill>
            <a:miter lim="800000"/>
            <a:headEnd/>
            <a:tailEnd/>
          </a:ln>
        </p:spPr>
        <p:txBody>
          <a:bodyPr wrap="none" anchor="ctr">
            <a:prstTxWarp prst="textNoShape">
              <a:avLst/>
            </a:prstTxWarp>
          </a:bodyPr>
          <a:lstStyle/>
          <a:p>
            <a:endParaRPr lang="en-US" dirty="0">
              <a:latin typeface="Calibri"/>
            </a:endParaRPr>
          </a:p>
        </p:txBody>
      </p:sp>
      <p:sp>
        <p:nvSpPr>
          <p:cNvPr id="905222" name="Rectangle 6"/>
          <p:cNvSpPr>
            <a:spLocks noChangeArrowheads="1"/>
          </p:cNvSpPr>
          <p:nvPr/>
        </p:nvSpPr>
        <p:spPr bwMode="auto">
          <a:xfrm>
            <a:off x="6985000" y="5702300"/>
            <a:ext cx="1625600" cy="508000"/>
          </a:xfrm>
          <a:prstGeom prst="rect">
            <a:avLst/>
          </a:prstGeom>
          <a:solidFill>
            <a:srgbClr val="FFFFFF"/>
          </a:solidFill>
          <a:ln w="15875">
            <a:solidFill>
              <a:srgbClr val="FF0000"/>
            </a:solidFill>
            <a:miter lim="800000"/>
            <a:headEnd/>
            <a:tailEnd/>
          </a:ln>
        </p:spPr>
        <p:txBody>
          <a:bodyPr wrap="none" anchor="ctr">
            <a:prstTxWarp prst="textNoShape">
              <a:avLst/>
            </a:prstTxWarp>
          </a:bodyPr>
          <a:lstStyle/>
          <a:p>
            <a:r>
              <a:rPr lang="en-US" dirty="0">
                <a:solidFill>
                  <a:srgbClr val="FF0000"/>
                </a:solidFill>
                <a:latin typeface="Calibri"/>
                <a:cs typeface="Calibri"/>
              </a:rPr>
              <a:t>Final Guess</a:t>
            </a:r>
          </a:p>
        </p:txBody>
      </p:sp>
      <p:sp>
        <p:nvSpPr>
          <p:cNvPr id="905224" name="Text Box 8"/>
          <p:cNvSpPr txBox="1">
            <a:spLocks noChangeArrowheads="1"/>
          </p:cNvSpPr>
          <p:nvPr/>
        </p:nvSpPr>
        <p:spPr bwMode="auto">
          <a:xfrm>
            <a:off x="5718175" y="6348413"/>
            <a:ext cx="3502025" cy="457200"/>
          </a:xfrm>
          <a:prstGeom prst="rect">
            <a:avLst/>
          </a:prstGeom>
          <a:noFill/>
          <a:ln w="9525">
            <a:noFill/>
            <a:miter lim="800000"/>
            <a:headEnd/>
            <a:tailEnd/>
          </a:ln>
        </p:spPr>
        <p:txBody>
          <a:bodyPr wrap="none">
            <a:prstTxWarp prst="textNoShape">
              <a:avLst/>
            </a:prstTxWarp>
            <a:spAutoFit/>
          </a:bodyPr>
          <a:lstStyle/>
          <a:p>
            <a:r>
              <a:rPr lang="en-US" dirty="0">
                <a:latin typeface="Calibri"/>
                <a:cs typeface="Calibri"/>
              </a:rPr>
              <a:t>On to Next Mystery Verb</a:t>
            </a:r>
          </a:p>
        </p:txBody>
      </p:sp>
      <p:sp>
        <p:nvSpPr>
          <p:cNvPr id="905225" name="Text Box 9"/>
          <p:cNvSpPr txBox="1">
            <a:spLocks noChangeArrowheads="1"/>
          </p:cNvSpPr>
          <p:nvPr/>
        </p:nvSpPr>
        <p:spPr bwMode="auto">
          <a:xfrm>
            <a:off x="6388100" y="5124450"/>
            <a:ext cx="756988"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Etc….</a:t>
            </a:r>
          </a:p>
        </p:txBody>
      </p:sp>
      <p:sp>
        <p:nvSpPr>
          <p:cNvPr id="905226" name="Text Box 10"/>
          <p:cNvSpPr txBox="1">
            <a:spLocks noChangeArrowheads="1"/>
          </p:cNvSpPr>
          <p:nvPr/>
        </p:nvSpPr>
        <p:spPr bwMode="auto">
          <a:xfrm>
            <a:off x="809625" y="3609975"/>
            <a:ext cx="2921000" cy="2530475"/>
          </a:xfrm>
          <a:prstGeom prst="rect">
            <a:avLst/>
          </a:prstGeom>
          <a:noFill/>
          <a:ln w="9525">
            <a:noFill/>
            <a:miter lim="800000"/>
            <a:headEnd/>
            <a:tailEnd/>
          </a:ln>
        </p:spPr>
        <p:txBody>
          <a:bodyPr>
            <a:prstTxWarp prst="textNoShape">
              <a:avLst/>
            </a:prstTxWarp>
            <a:spAutoFit/>
          </a:bodyPr>
          <a:lstStyle/>
          <a:p>
            <a:r>
              <a:rPr lang="en-US" sz="2000" dirty="0">
                <a:latin typeface="Calibri"/>
                <a:cs typeface="Calibri"/>
              </a:rPr>
              <a:t>Task: Subjects guess mystery verb from watching 6 instances of word use in video clips.  The video clips are silent except beeps replace the moments the mystery word were uttered.</a:t>
            </a:r>
          </a:p>
        </p:txBody>
      </p:sp>
      <p:sp>
        <p:nvSpPr>
          <p:cNvPr id="16" name="Text Box 14"/>
          <p:cNvSpPr txBox="1">
            <a:spLocks noChangeArrowheads="1"/>
          </p:cNvSpPr>
          <p:nvPr/>
        </p:nvSpPr>
        <p:spPr bwMode="auto">
          <a:xfrm>
            <a:off x="2895600" y="1066800"/>
            <a:ext cx="3574767"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Example “mystery verb”: “play”</a:t>
            </a:r>
          </a:p>
        </p:txBody>
      </p:sp>
      <p:sp>
        <p:nvSpPr>
          <p:cNvPr id="905231" name="AutoShape 15"/>
          <p:cNvSpPr>
            <a:spLocks noChangeArrowheads="1"/>
          </p:cNvSpPr>
          <p:nvPr/>
        </p:nvSpPr>
        <p:spPr bwMode="auto">
          <a:xfrm>
            <a:off x="1397000" y="1925638"/>
            <a:ext cx="787400" cy="506412"/>
          </a:xfrm>
          <a:prstGeom prst="irregularSeal1">
            <a:avLst/>
          </a:prstGeom>
          <a:solidFill>
            <a:srgbClr val="FFFF99"/>
          </a:solidFill>
          <a:ln w="12700">
            <a:solidFill>
              <a:srgbClr val="FF0000"/>
            </a:solidFill>
            <a:miter lim="800000"/>
            <a:headEnd/>
            <a:tailEnd/>
          </a:ln>
        </p:spPr>
        <p:txBody>
          <a:bodyPr wrap="none" anchor="ctr">
            <a:prstTxWarp prst="textNoShape">
              <a:avLst/>
            </a:prstTxWarp>
          </a:bodyPr>
          <a:lstStyle/>
          <a:p>
            <a:r>
              <a:rPr lang="en-US">
                <a:solidFill>
                  <a:srgbClr val="FF0000"/>
                </a:solidFill>
                <a:latin typeface="Garamond" pitchFamily="-84" charset="0"/>
              </a:rPr>
              <a:t>beep</a:t>
            </a:r>
          </a:p>
        </p:txBody>
      </p:sp>
      <p:sp>
        <p:nvSpPr>
          <p:cNvPr id="905232" name="AutoShape 16"/>
          <p:cNvSpPr>
            <a:spLocks noChangeArrowheads="1"/>
          </p:cNvSpPr>
          <p:nvPr/>
        </p:nvSpPr>
        <p:spPr bwMode="auto">
          <a:xfrm>
            <a:off x="4278313" y="3722688"/>
            <a:ext cx="787400" cy="506412"/>
          </a:xfrm>
          <a:prstGeom prst="irregularSeal1">
            <a:avLst/>
          </a:prstGeom>
          <a:solidFill>
            <a:srgbClr val="FFFF99"/>
          </a:solidFill>
          <a:ln w="12700">
            <a:solidFill>
              <a:srgbClr val="FF0000"/>
            </a:solidFill>
            <a:miter lim="800000"/>
            <a:headEnd/>
            <a:tailEnd/>
          </a:ln>
        </p:spPr>
        <p:txBody>
          <a:bodyPr wrap="none" anchor="ctr">
            <a:prstTxWarp prst="textNoShape">
              <a:avLst/>
            </a:prstTxWarp>
          </a:bodyPr>
          <a:lstStyle/>
          <a:p>
            <a:r>
              <a:rPr lang="en-US" dirty="0">
                <a:solidFill>
                  <a:srgbClr val="FF0000"/>
                </a:solidFill>
                <a:latin typeface="Garamond" pitchFamily="-84" charset="0"/>
              </a:rPr>
              <a:t>beep</a:t>
            </a:r>
          </a:p>
        </p:txBody>
      </p:sp>
      <p:sp>
        <p:nvSpPr>
          <p:cNvPr id="905233" name="Text Box 17"/>
          <p:cNvSpPr txBox="1">
            <a:spLocks noChangeArrowheads="1"/>
          </p:cNvSpPr>
          <p:nvPr/>
        </p:nvSpPr>
        <p:spPr bwMode="auto">
          <a:xfrm>
            <a:off x="4246563" y="3273425"/>
            <a:ext cx="1831975"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Garamond" pitchFamily="-84" charset="0"/>
              </a:rPr>
              <a:t>Guess Word.</a:t>
            </a:r>
          </a:p>
        </p:txBody>
      </p:sp>
      <p:sp>
        <p:nvSpPr>
          <p:cNvPr id="905234" name="Text Box 18"/>
          <p:cNvSpPr txBox="1">
            <a:spLocks noChangeArrowheads="1"/>
          </p:cNvSpPr>
          <p:nvPr/>
        </p:nvSpPr>
        <p:spPr bwMode="auto">
          <a:xfrm>
            <a:off x="6567488" y="4857750"/>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Garamond" pitchFamily="-84" charset="0"/>
              </a:rPr>
              <a:t>Guess Word Again.</a:t>
            </a:r>
          </a:p>
        </p:txBody>
      </p:sp>
      <p:cxnSp>
        <p:nvCxnSpPr>
          <p:cNvPr id="3" name="Straight Arrow Connector 2"/>
          <p:cNvCxnSpPr/>
          <p:nvPr/>
        </p:nvCxnSpPr>
        <p:spPr bwMode="auto">
          <a:xfrm>
            <a:off x="3657600" y="32766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5943600" y="49530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Elbow Connector 4"/>
          <p:cNvCxnSpPr>
            <a:endCxn id="905222" idx="0"/>
          </p:cNvCxnSpPr>
          <p:nvPr/>
        </p:nvCxnSpPr>
        <p:spPr bwMode="auto">
          <a:xfrm>
            <a:off x="7315200" y="5410200"/>
            <a:ext cx="482600" cy="292100"/>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7924800" y="6248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idx="4294967295"/>
          </p:nvPr>
        </p:nvSpPr>
        <p:spPr>
          <a:xfrm>
            <a:off x="1066800" y="76200"/>
            <a:ext cx="7543800" cy="1431925"/>
          </a:xfrm>
        </p:spPr>
        <p:txBody>
          <a:bodyPr/>
          <a:lstStyle/>
          <a:p>
            <a:r>
              <a:rPr lang="en-US" sz="3200" dirty="0">
                <a:solidFill>
                  <a:srgbClr val="0C6034"/>
                </a:solidFill>
                <a:cs typeface="Calibri"/>
              </a:rPr>
              <a:t>Nouns Condition</a:t>
            </a:r>
            <a:endParaRPr lang="en-US" sz="3200" dirty="0">
              <a:solidFill>
                <a:srgbClr val="2AFF33"/>
              </a:solidFill>
              <a:cs typeface="Calibri"/>
            </a:endParaRPr>
          </a:p>
        </p:txBody>
      </p:sp>
      <p:sp>
        <p:nvSpPr>
          <p:cNvPr id="906243" name="Rectangle 3"/>
          <p:cNvSpPr>
            <a:spLocks noChangeArrowheads="1"/>
          </p:cNvSpPr>
          <p:nvPr/>
        </p:nvSpPr>
        <p:spPr bwMode="auto">
          <a:xfrm>
            <a:off x="884238" y="1616075"/>
            <a:ext cx="7761287" cy="4799013"/>
          </a:xfrm>
          <a:prstGeom prst="rect">
            <a:avLst/>
          </a:prstGeom>
          <a:noFill/>
          <a:ln w="50800">
            <a:solidFill>
              <a:srgbClr val="FF0000"/>
            </a:solidFill>
            <a:miter lim="800000"/>
            <a:headEnd/>
            <a:tailEnd/>
          </a:ln>
        </p:spPr>
        <p:txBody>
          <a:bodyPr wrap="none" anchor="ctr">
            <a:prstTxWarp prst="textNoShape">
              <a:avLst/>
            </a:prstTxWarp>
          </a:bodyPr>
          <a:lstStyle/>
          <a:p>
            <a:endParaRPr lang="en-US" dirty="0">
              <a:latin typeface="Calibri"/>
              <a:cs typeface="Calibri"/>
            </a:endParaRPr>
          </a:p>
        </p:txBody>
      </p:sp>
      <p:sp>
        <p:nvSpPr>
          <p:cNvPr id="906244" name="Text Box 4"/>
          <p:cNvSpPr txBox="1">
            <a:spLocks noChangeArrowheads="1"/>
          </p:cNvSpPr>
          <p:nvPr/>
        </p:nvSpPr>
        <p:spPr bwMode="auto">
          <a:xfrm>
            <a:off x="5486400" y="6400800"/>
            <a:ext cx="3502025" cy="457200"/>
          </a:xfrm>
          <a:prstGeom prst="rect">
            <a:avLst/>
          </a:prstGeom>
          <a:noFill/>
          <a:ln w="9525">
            <a:noFill/>
            <a:miter lim="800000"/>
            <a:headEnd/>
            <a:tailEnd/>
          </a:ln>
        </p:spPr>
        <p:txBody>
          <a:bodyPr wrap="none">
            <a:prstTxWarp prst="textNoShape">
              <a:avLst/>
            </a:prstTxWarp>
            <a:spAutoFit/>
          </a:bodyPr>
          <a:lstStyle/>
          <a:p>
            <a:r>
              <a:rPr lang="en-US">
                <a:latin typeface="Calibri"/>
                <a:cs typeface="Calibri"/>
              </a:rPr>
              <a:t>On to Next Mystery Verb</a:t>
            </a:r>
          </a:p>
        </p:txBody>
      </p:sp>
      <p:sp>
        <p:nvSpPr>
          <p:cNvPr id="906245" name="Text Box 6"/>
          <p:cNvSpPr txBox="1">
            <a:spLocks noChangeArrowheads="1"/>
          </p:cNvSpPr>
          <p:nvPr/>
        </p:nvSpPr>
        <p:spPr bwMode="auto">
          <a:xfrm>
            <a:off x="944563" y="4114800"/>
            <a:ext cx="2921000" cy="2225675"/>
          </a:xfrm>
          <a:prstGeom prst="rect">
            <a:avLst/>
          </a:prstGeom>
          <a:noFill/>
          <a:ln w="9525">
            <a:noFill/>
            <a:miter lim="800000"/>
            <a:headEnd/>
            <a:tailEnd/>
          </a:ln>
        </p:spPr>
        <p:txBody>
          <a:bodyPr>
            <a:prstTxWarp prst="textNoShape">
              <a:avLst/>
            </a:prstTxWarp>
            <a:spAutoFit/>
          </a:bodyPr>
          <a:lstStyle/>
          <a:p>
            <a:r>
              <a:rPr lang="en-US" sz="2000">
                <a:latin typeface="Calibri"/>
                <a:cs typeface="Calibri"/>
              </a:rPr>
              <a:t>Task: Subjects shown the nouns co-occurring with the mystery verb in 6 sentences, the same sentences as those in the video clips with the beeps.</a:t>
            </a:r>
          </a:p>
        </p:txBody>
      </p:sp>
      <p:sp>
        <p:nvSpPr>
          <p:cNvPr id="906247" name="Text Box 8"/>
          <p:cNvSpPr txBox="1">
            <a:spLocks noChangeArrowheads="1"/>
          </p:cNvSpPr>
          <p:nvPr/>
        </p:nvSpPr>
        <p:spPr bwMode="auto">
          <a:xfrm>
            <a:off x="2706688" y="2119313"/>
            <a:ext cx="1831975"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a:t>
            </a:r>
          </a:p>
        </p:txBody>
      </p:sp>
      <p:sp>
        <p:nvSpPr>
          <p:cNvPr id="906249" name="Text Box 10"/>
          <p:cNvSpPr txBox="1">
            <a:spLocks noChangeArrowheads="1"/>
          </p:cNvSpPr>
          <p:nvPr/>
        </p:nvSpPr>
        <p:spPr bwMode="auto">
          <a:xfrm>
            <a:off x="3486150" y="28289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6251" name="Text Box 12"/>
          <p:cNvSpPr txBox="1">
            <a:spLocks noChangeArrowheads="1"/>
          </p:cNvSpPr>
          <p:nvPr/>
        </p:nvSpPr>
        <p:spPr bwMode="auto">
          <a:xfrm>
            <a:off x="4251325" y="35274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6253" name="Text Box 14"/>
          <p:cNvSpPr txBox="1">
            <a:spLocks noChangeArrowheads="1"/>
          </p:cNvSpPr>
          <p:nvPr/>
        </p:nvSpPr>
        <p:spPr bwMode="auto">
          <a:xfrm>
            <a:off x="5127625" y="4246563"/>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6255" name="Text Box 16"/>
          <p:cNvSpPr txBox="1">
            <a:spLocks noChangeArrowheads="1"/>
          </p:cNvSpPr>
          <p:nvPr/>
        </p:nvSpPr>
        <p:spPr bwMode="auto">
          <a:xfrm>
            <a:off x="5994400" y="50895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6256" name="Rectangle 17"/>
          <p:cNvSpPr>
            <a:spLocks noChangeArrowheads="1"/>
          </p:cNvSpPr>
          <p:nvPr/>
        </p:nvSpPr>
        <p:spPr bwMode="auto">
          <a:xfrm>
            <a:off x="7146925" y="5807075"/>
            <a:ext cx="1854200" cy="508000"/>
          </a:xfrm>
          <a:prstGeom prst="rect">
            <a:avLst/>
          </a:prstGeom>
          <a:solidFill>
            <a:srgbClr val="FFFFFF"/>
          </a:solidFill>
          <a:ln w="15875">
            <a:solidFill>
              <a:srgbClr val="FF0000"/>
            </a:solidFill>
            <a:miter lim="800000"/>
            <a:headEnd/>
            <a:tailEnd/>
          </a:ln>
        </p:spPr>
        <p:txBody>
          <a:bodyPr wrap="none" anchor="ctr">
            <a:prstTxWarp prst="textNoShape">
              <a:avLst/>
            </a:prstTxWarp>
          </a:bodyPr>
          <a:lstStyle/>
          <a:p>
            <a:r>
              <a:rPr lang="en-US">
                <a:solidFill>
                  <a:srgbClr val="FF0000"/>
                </a:solidFill>
                <a:latin typeface="Calibri"/>
                <a:cs typeface="Calibri"/>
              </a:rPr>
              <a:t>Final Guess</a:t>
            </a:r>
          </a:p>
        </p:txBody>
      </p:sp>
      <p:sp>
        <p:nvSpPr>
          <p:cNvPr id="23" name="Text Box 14"/>
          <p:cNvSpPr txBox="1">
            <a:spLocks noChangeArrowheads="1"/>
          </p:cNvSpPr>
          <p:nvPr/>
        </p:nvSpPr>
        <p:spPr bwMode="auto">
          <a:xfrm>
            <a:off x="2895600" y="1066800"/>
            <a:ext cx="3574767" cy="400110"/>
          </a:xfrm>
          <a:prstGeom prst="rect">
            <a:avLst/>
          </a:prstGeom>
          <a:noFill/>
          <a:ln w="9525">
            <a:noFill/>
            <a:miter lim="800000"/>
            <a:headEnd/>
            <a:tailEnd/>
          </a:ln>
        </p:spPr>
        <p:txBody>
          <a:bodyPr wrap="none">
            <a:prstTxWarp prst="textNoShape">
              <a:avLst/>
            </a:prstTxWarp>
            <a:spAutoFit/>
          </a:bodyPr>
          <a:lstStyle/>
          <a:p>
            <a:r>
              <a:rPr lang="en-US" sz="2000">
                <a:latin typeface="Calibri"/>
                <a:cs typeface="Calibri"/>
              </a:rPr>
              <a:t>Example “mystery verb”: “play”</a:t>
            </a:r>
          </a:p>
        </p:txBody>
      </p:sp>
      <p:sp>
        <p:nvSpPr>
          <p:cNvPr id="21" name="Text Box 20"/>
          <p:cNvSpPr txBox="1">
            <a:spLocks noChangeArrowheads="1"/>
          </p:cNvSpPr>
          <p:nvPr/>
        </p:nvSpPr>
        <p:spPr bwMode="auto">
          <a:xfrm>
            <a:off x="976313" y="1692275"/>
            <a:ext cx="6837362" cy="4154983"/>
          </a:xfrm>
          <a:prstGeom prst="rect">
            <a:avLst/>
          </a:prstGeom>
          <a:noFill/>
          <a:ln w="9525">
            <a:noFill/>
            <a:miter lim="800000"/>
            <a:headEnd/>
            <a:tailEnd/>
          </a:ln>
        </p:spPr>
        <p:txBody>
          <a:bodyPr>
            <a:prstTxWarp prst="textNoShape">
              <a:avLst/>
            </a:prstTxWarp>
            <a:spAutoFit/>
          </a:bodyPr>
          <a:lstStyle/>
          <a:p>
            <a:r>
              <a:rPr lang="en-US" dirty="0">
                <a:latin typeface="Calibri"/>
                <a:cs typeface="Calibri"/>
              </a:rPr>
              <a:t>1. elephant, </a:t>
            </a:r>
            <a:r>
              <a:rPr lang="en-US" dirty="0" smtClean="0">
                <a:latin typeface="Calibri"/>
                <a:cs typeface="Calibri"/>
              </a:rPr>
              <a:t>piano</a:t>
            </a:r>
          </a:p>
          <a:p>
            <a:endParaRPr lang="en-US" dirty="0" smtClean="0">
              <a:latin typeface="Calibri"/>
              <a:cs typeface="Calibri"/>
            </a:endParaRPr>
          </a:p>
          <a:p>
            <a:r>
              <a:rPr lang="en-US" dirty="0">
                <a:latin typeface="Calibri"/>
                <a:cs typeface="Calibri"/>
              </a:rPr>
              <a:t>	2. mommy</a:t>
            </a:r>
          </a:p>
          <a:p>
            <a:endParaRPr lang="en-US" dirty="0">
              <a:latin typeface="Calibri"/>
              <a:cs typeface="Calibri"/>
            </a:endParaRPr>
          </a:p>
          <a:p>
            <a:r>
              <a:rPr lang="en-US" dirty="0">
                <a:latin typeface="Calibri"/>
                <a:cs typeface="Calibri"/>
              </a:rPr>
              <a:t>		3. I, it, you</a:t>
            </a:r>
          </a:p>
          <a:p>
            <a:endParaRPr lang="en-US" dirty="0">
              <a:latin typeface="Calibri"/>
              <a:cs typeface="Calibri"/>
            </a:endParaRPr>
          </a:p>
          <a:p>
            <a:r>
              <a:rPr lang="en-US" dirty="0">
                <a:latin typeface="Calibri"/>
                <a:cs typeface="Calibri"/>
              </a:rPr>
              <a:t>			4. it, you</a:t>
            </a:r>
          </a:p>
          <a:p>
            <a:endParaRPr lang="en-US" dirty="0">
              <a:latin typeface="Calibri"/>
              <a:cs typeface="Calibri"/>
            </a:endParaRPr>
          </a:p>
          <a:p>
            <a:r>
              <a:rPr lang="en-US" dirty="0">
                <a:latin typeface="Calibri"/>
                <a:cs typeface="Calibri"/>
              </a:rPr>
              <a:t>				5. drums</a:t>
            </a:r>
          </a:p>
          <a:p>
            <a:endParaRPr lang="en-US" dirty="0">
              <a:latin typeface="Calibri"/>
              <a:cs typeface="Calibri"/>
            </a:endParaRPr>
          </a:p>
          <a:p>
            <a:r>
              <a:rPr lang="en-US" dirty="0">
                <a:latin typeface="Calibri"/>
                <a:cs typeface="Calibri"/>
              </a:rPr>
              <a:t>					6. music, you</a:t>
            </a:r>
          </a:p>
        </p:txBody>
      </p:sp>
      <p:cxnSp>
        <p:nvCxnSpPr>
          <p:cNvPr id="3" name="Straight Arrow Connector 2"/>
          <p:cNvCxnSpPr/>
          <p:nvPr/>
        </p:nvCxnSpPr>
        <p:spPr bwMode="auto">
          <a:xfrm>
            <a:off x="2209800" y="22098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2895600" y="28956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3733800" y="36576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4572000" y="4343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5410200" y="5029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8001000" y="6324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Elbow Connector 5"/>
          <p:cNvCxnSpPr>
            <a:endCxn id="906256" idx="0"/>
          </p:cNvCxnSpPr>
          <p:nvPr/>
        </p:nvCxnSpPr>
        <p:spPr bwMode="auto">
          <a:xfrm>
            <a:off x="7543800" y="5562600"/>
            <a:ext cx="530225" cy="244475"/>
          </a:xfrm>
          <a:prstGeom prst="bentConnector2">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idx="4294967295"/>
          </p:nvPr>
        </p:nvSpPr>
        <p:spPr>
          <a:xfrm>
            <a:off x="685800" y="1066800"/>
            <a:ext cx="7772400" cy="1143000"/>
          </a:xfrm>
        </p:spPr>
        <p:txBody>
          <a:bodyPr/>
          <a:lstStyle/>
          <a:p>
            <a:pPr eaLnBrk="1" hangingPunct="1"/>
            <a:r>
              <a:rPr lang="en-US" sz="3200"/>
              <a:t>The Course of Early Lexical Development</a:t>
            </a:r>
          </a:p>
        </p:txBody>
      </p:sp>
      <p:pic>
        <p:nvPicPr>
          <p:cNvPr id="868355" name="Picture 5"/>
          <p:cNvPicPr>
            <a:picLocks noChangeAspect="1" noChangeArrowheads="1"/>
          </p:cNvPicPr>
          <p:nvPr/>
        </p:nvPicPr>
        <p:blipFill>
          <a:blip r:embed="rId3"/>
          <a:srcRect/>
          <a:stretch>
            <a:fillRect/>
          </a:stretch>
        </p:blipFill>
        <p:spPr bwMode="auto">
          <a:xfrm>
            <a:off x="2590800" y="2514600"/>
            <a:ext cx="3648075" cy="2613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928688" y="1682750"/>
            <a:ext cx="7910512" cy="4154983"/>
          </a:xfrm>
          <a:prstGeom prst="rect">
            <a:avLst/>
          </a:prstGeom>
          <a:noFill/>
          <a:ln w="9525">
            <a:noFill/>
            <a:miter lim="800000"/>
            <a:headEnd/>
            <a:tailEnd/>
          </a:ln>
        </p:spPr>
        <p:txBody>
          <a:bodyPr>
            <a:prstTxWarp prst="textNoShape">
              <a:avLst/>
            </a:prstTxWarp>
            <a:spAutoFit/>
          </a:bodyPr>
          <a:lstStyle/>
          <a:p>
            <a:r>
              <a:rPr lang="en-US">
                <a:latin typeface="Calibri"/>
                <a:cs typeface="Calibri"/>
              </a:rPr>
              <a:t>1. Can kax SIRN the bussit?</a:t>
            </a:r>
          </a:p>
          <a:p>
            <a:r>
              <a:rPr lang="en-US">
                <a:latin typeface="Calibri"/>
                <a:cs typeface="Calibri"/>
              </a:rPr>
              <a:t>	</a:t>
            </a:r>
          </a:p>
          <a:p>
            <a:r>
              <a:rPr lang="en-US">
                <a:latin typeface="Calibri"/>
                <a:cs typeface="Calibri"/>
              </a:rPr>
              <a:t>	2. Noggle SIRN?</a:t>
            </a:r>
          </a:p>
          <a:p>
            <a:endParaRPr lang="en-US">
              <a:latin typeface="Calibri"/>
              <a:cs typeface="Calibri"/>
            </a:endParaRPr>
          </a:p>
          <a:p>
            <a:r>
              <a:rPr lang="en-US">
                <a:latin typeface="Calibri"/>
                <a:cs typeface="Calibri"/>
              </a:rPr>
              <a:t>		3. Can po SIRN while lo nirp nu?</a:t>
            </a:r>
          </a:p>
          <a:p>
            <a:endParaRPr lang="en-US">
              <a:latin typeface="Calibri"/>
              <a:cs typeface="Calibri"/>
            </a:endParaRPr>
          </a:p>
          <a:p>
            <a:r>
              <a:rPr lang="en-US">
                <a:latin typeface="Calibri"/>
                <a:cs typeface="Calibri"/>
              </a:rPr>
              <a:t>			4. Lo are gonna SIRN nu?</a:t>
            </a:r>
          </a:p>
          <a:p>
            <a:endParaRPr lang="en-US">
              <a:latin typeface="Calibri"/>
              <a:cs typeface="Calibri"/>
            </a:endParaRPr>
          </a:p>
          <a:p>
            <a:r>
              <a:rPr lang="en-US">
                <a:latin typeface="Calibri"/>
                <a:cs typeface="Calibri"/>
              </a:rPr>
              <a:t>				5. SIRN the neps.</a:t>
            </a:r>
          </a:p>
          <a:p>
            <a:endParaRPr lang="en-US">
              <a:latin typeface="Calibri"/>
              <a:cs typeface="Calibri"/>
            </a:endParaRPr>
          </a:p>
          <a:p>
            <a:r>
              <a:rPr lang="en-US">
                <a:latin typeface="Calibri"/>
                <a:cs typeface="Calibri"/>
              </a:rPr>
              <a:t>					6. Lo SIRN tuggy wilm.</a:t>
            </a:r>
          </a:p>
        </p:txBody>
      </p:sp>
      <p:sp>
        <p:nvSpPr>
          <p:cNvPr id="907267" name="Rectangle 3"/>
          <p:cNvSpPr>
            <a:spLocks noGrp="1" noChangeArrowheads="1"/>
          </p:cNvSpPr>
          <p:nvPr>
            <p:ph type="title" idx="4294967295"/>
          </p:nvPr>
        </p:nvSpPr>
        <p:spPr>
          <a:xfrm>
            <a:off x="1066800" y="0"/>
            <a:ext cx="7543800" cy="1431925"/>
          </a:xfrm>
        </p:spPr>
        <p:txBody>
          <a:bodyPr/>
          <a:lstStyle/>
          <a:p>
            <a:r>
              <a:rPr lang="en-US" sz="3200">
                <a:cs typeface="Calibri"/>
              </a:rPr>
              <a:t>Frames Condition</a:t>
            </a:r>
          </a:p>
        </p:txBody>
      </p:sp>
      <p:sp>
        <p:nvSpPr>
          <p:cNvPr id="907268" name="Rectangle 4"/>
          <p:cNvSpPr>
            <a:spLocks noChangeArrowheads="1"/>
          </p:cNvSpPr>
          <p:nvPr/>
        </p:nvSpPr>
        <p:spPr bwMode="auto">
          <a:xfrm>
            <a:off x="893763" y="1577975"/>
            <a:ext cx="7761287" cy="4799013"/>
          </a:xfrm>
          <a:prstGeom prst="rect">
            <a:avLst/>
          </a:prstGeom>
          <a:noFill/>
          <a:ln w="50800">
            <a:solidFill>
              <a:srgbClr val="FF0000"/>
            </a:solidFill>
            <a:miter lim="800000"/>
            <a:headEnd/>
            <a:tailEnd/>
          </a:ln>
        </p:spPr>
        <p:txBody>
          <a:bodyPr wrap="none" anchor="ctr">
            <a:prstTxWarp prst="textNoShape">
              <a:avLst/>
            </a:prstTxWarp>
          </a:bodyPr>
          <a:lstStyle/>
          <a:p>
            <a:endParaRPr lang="en-US" dirty="0">
              <a:latin typeface="Calibri"/>
              <a:cs typeface="Calibri"/>
            </a:endParaRPr>
          </a:p>
        </p:txBody>
      </p:sp>
      <p:sp>
        <p:nvSpPr>
          <p:cNvPr id="907269" name="Text Box 5"/>
          <p:cNvSpPr txBox="1">
            <a:spLocks noChangeArrowheads="1"/>
          </p:cNvSpPr>
          <p:nvPr/>
        </p:nvSpPr>
        <p:spPr bwMode="auto">
          <a:xfrm>
            <a:off x="5562600" y="6400800"/>
            <a:ext cx="3502025" cy="457200"/>
          </a:xfrm>
          <a:prstGeom prst="rect">
            <a:avLst/>
          </a:prstGeom>
          <a:noFill/>
          <a:ln w="9525">
            <a:noFill/>
            <a:miter lim="800000"/>
            <a:headEnd/>
            <a:tailEnd/>
          </a:ln>
        </p:spPr>
        <p:txBody>
          <a:bodyPr wrap="none">
            <a:prstTxWarp prst="textNoShape">
              <a:avLst/>
            </a:prstTxWarp>
            <a:spAutoFit/>
          </a:bodyPr>
          <a:lstStyle/>
          <a:p>
            <a:r>
              <a:rPr lang="en-US" dirty="0">
                <a:latin typeface="Calibri"/>
                <a:cs typeface="Calibri"/>
              </a:rPr>
              <a:t>On to Next Mystery Verb</a:t>
            </a:r>
          </a:p>
        </p:txBody>
      </p:sp>
      <p:sp>
        <p:nvSpPr>
          <p:cNvPr id="907270" name="Text Box 7"/>
          <p:cNvSpPr txBox="1">
            <a:spLocks noChangeArrowheads="1"/>
          </p:cNvSpPr>
          <p:nvPr/>
        </p:nvSpPr>
        <p:spPr bwMode="auto">
          <a:xfrm>
            <a:off x="954088" y="4076700"/>
            <a:ext cx="2921000" cy="2225675"/>
          </a:xfrm>
          <a:prstGeom prst="rect">
            <a:avLst/>
          </a:prstGeom>
          <a:noFill/>
          <a:ln w="9525">
            <a:noFill/>
            <a:miter lim="800000"/>
            <a:headEnd/>
            <a:tailEnd/>
          </a:ln>
        </p:spPr>
        <p:txBody>
          <a:bodyPr>
            <a:prstTxWarp prst="textNoShape">
              <a:avLst/>
            </a:prstTxWarp>
            <a:spAutoFit/>
          </a:bodyPr>
          <a:lstStyle/>
          <a:p>
            <a:r>
              <a:rPr lang="en-US" sz="2000" dirty="0">
                <a:latin typeface="Calibri"/>
                <a:cs typeface="Calibri"/>
              </a:rPr>
              <a:t>Task: Subjects guess the mystery verb from the 6 sentence frames.  The sentence frames are constructed by replacing words in the 6 utterances with nonsense words.</a:t>
            </a:r>
          </a:p>
        </p:txBody>
      </p:sp>
      <p:sp>
        <p:nvSpPr>
          <p:cNvPr id="907272" name="Text Box 9"/>
          <p:cNvSpPr txBox="1">
            <a:spLocks noChangeArrowheads="1"/>
          </p:cNvSpPr>
          <p:nvPr/>
        </p:nvSpPr>
        <p:spPr bwMode="auto">
          <a:xfrm>
            <a:off x="2716213" y="2081213"/>
            <a:ext cx="1831975"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a:t>
            </a:r>
          </a:p>
        </p:txBody>
      </p:sp>
      <p:sp>
        <p:nvSpPr>
          <p:cNvPr id="907274" name="Text Box 11"/>
          <p:cNvSpPr txBox="1">
            <a:spLocks noChangeArrowheads="1"/>
          </p:cNvSpPr>
          <p:nvPr/>
        </p:nvSpPr>
        <p:spPr bwMode="auto">
          <a:xfrm>
            <a:off x="3495675" y="27908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7276" name="Text Box 13"/>
          <p:cNvSpPr txBox="1">
            <a:spLocks noChangeArrowheads="1"/>
          </p:cNvSpPr>
          <p:nvPr/>
        </p:nvSpPr>
        <p:spPr bwMode="auto">
          <a:xfrm>
            <a:off x="4260850" y="34893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7278" name="Text Box 15"/>
          <p:cNvSpPr txBox="1">
            <a:spLocks noChangeArrowheads="1"/>
          </p:cNvSpPr>
          <p:nvPr/>
        </p:nvSpPr>
        <p:spPr bwMode="auto">
          <a:xfrm>
            <a:off x="5137150" y="4208463"/>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7280" name="Text Box 17"/>
          <p:cNvSpPr txBox="1">
            <a:spLocks noChangeArrowheads="1"/>
          </p:cNvSpPr>
          <p:nvPr/>
        </p:nvSpPr>
        <p:spPr bwMode="auto">
          <a:xfrm>
            <a:off x="6003925" y="5051425"/>
            <a:ext cx="26733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a:cs typeface="Calibri"/>
              </a:rPr>
              <a:t>Guess Word Again.</a:t>
            </a:r>
          </a:p>
        </p:txBody>
      </p:sp>
      <p:sp>
        <p:nvSpPr>
          <p:cNvPr id="907281" name="Rectangle 18"/>
          <p:cNvSpPr>
            <a:spLocks noChangeArrowheads="1"/>
          </p:cNvSpPr>
          <p:nvPr/>
        </p:nvSpPr>
        <p:spPr bwMode="auto">
          <a:xfrm>
            <a:off x="7162800" y="5867400"/>
            <a:ext cx="1606550" cy="508000"/>
          </a:xfrm>
          <a:prstGeom prst="rect">
            <a:avLst/>
          </a:prstGeom>
          <a:solidFill>
            <a:srgbClr val="FFFFFF"/>
          </a:solidFill>
          <a:ln w="15875">
            <a:solidFill>
              <a:srgbClr val="FF0000"/>
            </a:solidFill>
            <a:miter lim="800000"/>
            <a:headEnd/>
            <a:tailEnd/>
          </a:ln>
        </p:spPr>
        <p:txBody>
          <a:bodyPr wrap="none" anchor="ctr">
            <a:prstTxWarp prst="textNoShape">
              <a:avLst/>
            </a:prstTxWarp>
          </a:bodyPr>
          <a:lstStyle/>
          <a:p>
            <a:r>
              <a:rPr lang="en-US">
                <a:solidFill>
                  <a:srgbClr val="FF0000"/>
                </a:solidFill>
                <a:latin typeface="Calibri"/>
                <a:cs typeface="Calibri"/>
              </a:rPr>
              <a:t>Final Guess</a:t>
            </a:r>
          </a:p>
        </p:txBody>
      </p:sp>
      <p:sp>
        <p:nvSpPr>
          <p:cNvPr id="23" name="Text Box 14"/>
          <p:cNvSpPr txBox="1">
            <a:spLocks noChangeArrowheads="1"/>
          </p:cNvSpPr>
          <p:nvPr/>
        </p:nvSpPr>
        <p:spPr bwMode="auto">
          <a:xfrm>
            <a:off x="2895600" y="1066800"/>
            <a:ext cx="3574767"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a:cs typeface="Calibri"/>
              </a:rPr>
              <a:t>Example “mystery verb”: “play”</a:t>
            </a:r>
          </a:p>
        </p:txBody>
      </p:sp>
      <p:cxnSp>
        <p:nvCxnSpPr>
          <p:cNvPr id="21" name="Straight Arrow Connector 20"/>
          <p:cNvCxnSpPr/>
          <p:nvPr/>
        </p:nvCxnSpPr>
        <p:spPr bwMode="auto">
          <a:xfrm>
            <a:off x="2286000" y="21336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124200" y="2819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886200" y="3581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4648200" y="4267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5486400" y="5029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8001000" y="63246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7924800" y="5638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idx="4294967295"/>
          </p:nvPr>
        </p:nvSpPr>
        <p:spPr>
          <a:xfrm>
            <a:off x="1066800" y="304800"/>
            <a:ext cx="7543800" cy="1431925"/>
          </a:xfrm>
        </p:spPr>
        <p:txBody>
          <a:bodyPr/>
          <a:lstStyle/>
          <a:p>
            <a:r>
              <a:rPr lang="en-US" sz="4000">
                <a:cs typeface="Calibri"/>
              </a:rPr>
              <a:t>Correct Identification Varies with Information Condition</a:t>
            </a:r>
          </a:p>
        </p:txBody>
      </p:sp>
      <p:sp>
        <p:nvSpPr>
          <p:cNvPr id="908291"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08292"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3"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4"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5"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6"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7"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8"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299"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0"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1"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2"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08303" name="Rectangle 15"/>
          <p:cNvSpPr>
            <a:spLocks noChangeArrowheads="1"/>
          </p:cNvSpPr>
          <p:nvPr/>
        </p:nvSpPr>
        <p:spPr bwMode="auto">
          <a:xfrm>
            <a:off x="1370013" y="5400675"/>
            <a:ext cx="846137" cy="874713"/>
          </a:xfrm>
          <a:prstGeom prst="rect">
            <a:avLst/>
          </a:prstGeom>
          <a:solidFill>
            <a:srgbClr val="0C6034"/>
          </a:solidFill>
          <a:ln w="9525">
            <a:solidFill>
              <a:srgbClr val="000000"/>
            </a:solidFill>
            <a:miter lim="800000"/>
            <a:headEnd/>
            <a:tailEnd/>
          </a:ln>
        </p:spPr>
        <p:txBody>
          <a:bodyPr>
            <a:prstTxWarp prst="textNoShape">
              <a:avLst/>
            </a:prstTxWarp>
          </a:bodyPr>
          <a:lstStyle/>
          <a:p>
            <a:endParaRPr lang="en-US" dirty="0">
              <a:solidFill>
                <a:srgbClr val="0C6034"/>
              </a:solidFill>
              <a:latin typeface="Calibri"/>
              <a:cs typeface="Calibri"/>
            </a:endParaRPr>
          </a:p>
        </p:txBody>
      </p:sp>
      <p:sp>
        <p:nvSpPr>
          <p:cNvPr id="908304" name="Rectangle 16"/>
          <p:cNvSpPr>
            <a:spLocks noChangeArrowheads="1"/>
          </p:cNvSpPr>
          <p:nvPr/>
        </p:nvSpPr>
        <p:spPr bwMode="auto">
          <a:xfrm>
            <a:off x="2392363" y="5368925"/>
            <a:ext cx="844550" cy="906463"/>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solidFill>
                <a:srgbClr val="2AFF33"/>
              </a:solidFill>
              <a:latin typeface="Calibri"/>
              <a:cs typeface="Calibri"/>
            </a:endParaRPr>
          </a:p>
        </p:txBody>
      </p:sp>
      <p:sp>
        <p:nvSpPr>
          <p:cNvPr id="908305" name="Rectangle 17"/>
          <p:cNvSpPr>
            <a:spLocks noChangeArrowheads="1"/>
          </p:cNvSpPr>
          <p:nvPr/>
        </p:nvSpPr>
        <p:spPr bwMode="auto">
          <a:xfrm>
            <a:off x="4424363" y="4473575"/>
            <a:ext cx="855662" cy="1801813"/>
          </a:xfrm>
          <a:prstGeom prst="rect">
            <a:avLst/>
          </a:prstGeom>
          <a:solidFill>
            <a:schemeClr val="tx2"/>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8306" name="Line 18"/>
          <p:cNvSpPr>
            <a:spLocks noChangeShapeType="1"/>
          </p:cNvSpPr>
          <p:nvPr/>
        </p:nvSpPr>
        <p:spPr bwMode="auto">
          <a:xfrm flipV="1">
            <a:off x="1789113" y="5307013"/>
            <a:ext cx="1587"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7" name="Line 19"/>
          <p:cNvSpPr>
            <a:spLocks noChangeShapeType="1"/>
          </p:cNvSpPr>
          <p:nvPr/>
        </p:nvSpPr>
        <p:spPr bwMode="auto">
          <a:xfrm>
            <a:off x="1758950" y="53070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8" name="Line 20"/>
          <p:cNvSpPr>
            <a:spLocks noChangeShapeType="1"/>
          </p:cNvSpPr>
          <p:nvPr/>
        </p:nvSpPr>
        <p:spPr bwMode="auto">
          <a:xfrm>
            <a:off x="1789113" y="5400675"/>
            <a:ext cx="1587"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09" name="Line 21"/>
          <p:cNvSpPr>
            <a:spLocks noChangeShapeType="1"/>
          </p:cNvSpPr>
          <p:nvPr/>
        </p:nvSpPr>
        <p:spPr bwMode="auto">
          <a:xfrm>
            <a:off x="1758950" y="5505450"/>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0" name="Line 22"/>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1" name="Line 23"/>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2" name="Line 24"/>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3" name="Line 25"/>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4" name="Line 26"/>
          <p:cNvSpPr>
            <a:spLocks noChangeShapeType="1"/>
          </p:cNvSpPr>
          <p:nvPr/>
        </p:nvSpPr>
        <p:spPr bwMode="auto">
          <a:xfrm flipV="1">
            <a:off x="4841875" y="432752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5" name="Line 27"/>
          <p:cNvSpPr>
            <a:spLocks noChangeShapeType="1"/>
          </p:cNvSpPr>
          <p:nvPr/>
        </p:nvSpPr>
        <p:spPr bwMode="auto">
          <a:xfrm>
            <a:off x="4813300" y="43275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6" name="Line 28"/>
          <p:cNvSpPr>
            <a:spLocks noChangeShapeType="1"/>
          </p:cNvSpPr>
          <p:nvPr/>
        </p:nvSpPr>
        <p:spPr bwMode="auto">
          <a:xfrm>
            <a:off x="4841875" y="447357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7" name="Line 29"/>
          <p:cNvSpPr>
            <a:spLocks noChangeShapeType="1"/>
          </p:cNvSpPr>
          <p:nvPr/>
        </p:nvSpPr>
        <p:spPr bwMode="auto">
          <a:xfrm>
            <a:off x="4813300" y="46196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8" name="Line 30"/>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19" name="Line 31"/>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0" name="Line 32"/>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1" name="Line 33"/>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2" name="Line 34"/>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3" name="Line 35"/>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4" name="Line 36"/>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5" name="Line 37"/>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6" name="Line 38"/>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7" name="Line 39"/>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8" name="Line 40"/>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8329" name="Rectangle 41"/>
          <p:cNvSpPr>
            <a:spLocks noChangeArrowheads="1"/>
          </p:cNvSpPr>
          <p:nvPr/>
        </p:nvSpPr>
        <p:spPr bwMode="auto">
          <a:xfrm>
            <a:off x="1468438" y="4862513"/>
            <a:ext cx="692150" cy="304800"/>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Nouns</a:t>
            </a:r>
            <a:endParaRPr lang="en-US" sz="2000">
              <a:latin typeface="Calibri"/>
              <a:cs typeface="Calibri"/>
            </a:endParaRPr>
          </a:p>
        </p:txBody>
      </p:sp>
      <p:sp>
        <p:nvSpPr>
          <p:cNvPr id="908330" name="Rectangle 42"/>
          <p:cNvSpPr>
            <a:spLocks noChangeArrowheads="1"/>
          </p:cNvSpPr>
          <p:nvPr/>
        </p:nvSpPr>
        <p:spPr bwMode="auto">
          <a:xfrm>
            <a:off x="2489200" y="4859338"/>
            <a:ext cx="730969" cy="307777"/>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Scenes</a:t>
            </a:r>
            <a:endParaRPr lang="en-US" sz="2000">
              <a:latin typeface="Calibri"/>
              <a:cs typeface="Calibri"/>
            </a:endParaRPr>
          </a:p>
        </p:txBody>
      </p:sp>
      <p:sp>
        <p:nvSpPr>
          <p:cNvPr id="908331" name="Rectangle 43"/>
          <p:cNvSpPr>
            <a:spLocks noChangeArrowheads="1"/>
          </p:cNvSpPr>
          <p:nvPr/>
        </p:nvSpPr>
        <p:spPr bwMode="auto">
          <a:xfrm>
            <a:off x="4473575" y="3881438"/>
            <a:ext cx="782265" cy="307777"/>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Frames</a:t>
            </a:r>
            <a:endParaRPr lang="en-US" sz="2000">
              <a:latin typeface="Calibri"/>
              <a:cs typeface="Calibri"/>
            </a:endParaRPr>
          </a:p>
        </p:txBody>
      </p:sp>
      <p:sp>
        <p:nvSpPr>
          <p:cNvPr id="908332" name="Rectangle 44"/>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08333" name="Rectangle 45"/>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08334" name="Rectangle 46"/>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08335" name="Rectangle 47"/>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08336" name="Rectangle 48"/>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08337" name="Rectangle 49"/>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08338" name="Rectangle 50"/>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08339" name="Rectangle 51"/>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08340" name="Rectangle 52"/>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08341" name="Rectangle 53"/>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08342" name="Rectangle 54"/>
          <p:cNvSpPr>
            <a:spLocks noChangeArrowheads="1"/>
          </p:cNvSpPr>
          <p:nvPr/>
        </p:nvSpPr>
        <p:spPr bwMode="auto">
          <a:xfrm rot="-5400000">
            <a:off x="-1476038" y="3812839"/>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sp>
        <p:nvSpPr>
          <p:cNvPr id="908343" name="Rectangle 55"/>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08344" name="Rectangle 56"/>
          <p:cNvSpPr>
            <a:spLocks noChangeArrowheads="1"/>
          </p:cNvSpPr>
          <p:nvPr/>
        </p:nvSpPr>
        <p:spPr bwMode="auto">
          <a:xfrm>
            <a:off x="2895600" y="3048000"/>
            <a:ext cx="1499960" cy="738664"/>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    p &lt; .05</a:t>
            </a:r>
          </a:p>
          <a:p>
            <a:r>
              <a:rPr lang="en-US">
                <a:solidFill>
                  <a:srgbClr val="000000"/>
                </a:solidFill>
                <a:latin typeface="Calibri"/>
                <a:cs typeface="Calibri"/>
              </a:rPr>
              <a:t>(significant)</a:t>
            </a:r>
            <a:endParaRPr lang="en-US">
              <a:latin typeface="Calibri"/>
              <a:cs typeface="Calibri"/>
            </a:endParaRPr>
          </a:p>
        </p:txBody>
      </p:sp>
      <p:sp>
        <p:nvSpPr>
          <p:cNvPr id="908345" name="Rectangle 57"/>
          <p:cNvSpPr>
            <a:spLocks noChangeArrowheads="1"/>
          </p:cNvSpPr>
          <p:nvPr/>
        </p:nvSpPr>
        <p:spPr bwMode="auto">
          <a:xfrm>
            <a:off x="4598988" y="3233738"/>
            <a:ext cx="728662"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08346" name="Line 58"/>
          <p:cNvSpPr>
            <a:spLocks noChangeShapeType="1"/>
          </p:cNvSpPr>
          <p:nvPr/>
        </p:nvSpPr>
        <p:spPr bwMode="auto">
          <a:xfrm flipH="1">
            <a:off x="2801938" y="3844925"/>
            <a:ext cx="407987" cy="776288"/>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
        <p:nvSpPr>
          <p:cNvPr id="908347" name="Line 59"/>
          <p:cNvSpPr>
            <a:spLocks noChangeShapeType="1"/>
          </p:cNvSpPr>
          <p:nvPr/>
        </p:nvSpPr>
        <p:spPr bwMode="auto">
          <a:xfrm>
            <a:off x="4033838" y="3724275"/>
            <a:ext cx="525462" cy="561975"/>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idx="4294967295"/>
          </p:nvPr>
        </p:nvSpPr>
        <p:spPr>
          <a:xfrm>
            <a:off x="1066800" y="304800"/>
            <a:ext cx="7543800" cy="1431925"/>
          </a:xfrm>
        </p:spPr>
        <p:txBody>
          <a:bodyPr/>
          <a:lstStyle/>
          <a:p>
            <a:r>
              <a:rPr lang="en-US" sz="4000">
                <a:cs typeface="Calibri"/>
              </a:rPr>
              <a:t>Correct Identification Varies with Information Condition</a:t>
            </a:r>
          </a:p>
        </p:txBody>
      </p:sp>
      <p:sp>
        <p:nvSpPr>
          <p:cNvPr id="909315"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09316"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17"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18"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19"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0"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1"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2"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3"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4"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5"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26"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09327" name="Rectangle 15"/>
          <p:cNvSpPr>
            <a:spLocks noChangeArrowheads="1"/>
          </p:cNvSpPr>
          <p:nvPr/>
        </p:nvSpPr>
        <p:spPr bwMode="auto">
          <a:xfrm>
            <a:off x="2392363" y="5368925"/>
            <a:ext cx="844550" cy="955675"/>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9328" name="Rectangle 17"/>
          <p:cNvSpPr>
            <a:spLocks noChangeArrowheads="1"/>
          </p:cNvSpPr>
          <p:nvPr/>
        </p:nvSpPr>
        <p:spPr bwMode="auto">
          <a:xfrm>
            <a:off x="3413125" y="4848225"/>
            <a:ext cx="844550" cy="142716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9329" name="Rectangle 19"/>
          <p:cNvSpPr>
            <a:spLocks noChangeArrowheads="1"/>
          </p:cNvSpPr>
          <p:nvPr/>
        </p:nvSpPr>
        <p:spPr bwMode="auto">
          <a:xfrm>
            <a:off x="7486650" y="2317750"/>
            <a:ext cx="846138" cy="3957638"/>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9330" name="Line 20"/>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1" name="Line 21"/>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2" name="Line 22"/>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3" name="Line 23"/>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4" name="Line 25"/>
          <p:cNvSpPr>
            <a:spLocks noChangeShapeType="1"/>
          </p:cNvSpPr>
          <p:nvPr/>
        </p:nvSpPr>
        <p:spPr bwMode="auto">
          <a:xfrm>
            <a:off x="3802063" y="469265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5" name="Line 26"/>
          <p:cNvSpPr>
            <a:spLocks noChangeShapeType="1"/>
          </p:cNvSpPr>
          <p:nvPr/>
        </p:nvSpPr>
        <p:spPr bwMode="auto">
          <a:xfrm>
            <a:off x="3830638" y="4848225"/>
            <a:ext cx="1587"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6" name="Line 27"/>
          <p:cNvSpPr>
            <a:spLocks noChangeShapeType="1"/>
          </p:cNvSpPr>
          <p:nvPr/>
        </p:nvSpPr>
        <p:spPr bwMode="auto">
          <a:xfrm>
            <a:off x="3802063" y="499427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7" name="Line 28"/>
          <p:cNvSpPr>
            <a:spLocks noChangeShapeType="1"/>
          </p:cNvSpPr>
          <p:nvPr/>
        </p:nvSpPr>
        <p:spPr bwMode="auto">
          <a:xfrm flipV="1">
            <a:off x="7904163" y="2214563"/>
            <a:ext cx="1587" cy="1031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8" name="Line 30"/>
          <p:cNvSpPr>
            <a:spLocks noChangeShapeType="1"/>
          </p:cNvSpPr>
          <p:nvPr/>
        </p:nvSpPr>
        <p:spPr bwMode="auto">
          <a:xfrm>
            <a:off x="7904163" y="2317750"/>
            <a:ext cx="1587" cy="93663"/>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39" name="Line 31"/>
          <p:cNvSpPr>
            <a:spLocks noChangeShapeType="1"/>
          </p:cNvSpPr>
          <p:nvPr/>
        </p:nvSpPr>
        <p:spPr bwMode="auto">
          <a:xfrm>
            <a:off x="7875588" y="241141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0" name="Line 32"/>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1" name="Line 33"/>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2" name="Line 34"/>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3" name="Line 35"/>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4" name="Line 36"/>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5" name="Line 37"/>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6" name="Line 38"/>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7" name="Line 39"/>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8" name="Line 40"/>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49" name="Line 41"/>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50" name="Line 42"/>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51" name="Rectangle 43"/>
          <p:cNvSpPr>
            <a:spLocks noChangeArrowheads="1"/>
          </p:cNvSpPr>
          <p:nvPr/>
        </p:nvSpPr>
        <p:spPr bwMode="auto">
          <a:xfrm>
            <a:off x="2536825" y="4859338"/>
            <a:ext cx="730969" cy="307777"/>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Scenes</a:t>
            </a:r>
            <a:endParaRPr lang="en-US" sz="2000">
              <a:latin typeface="Calibri"/>
              <a:cs typeface="Calibri"/>
            </a:endParaRPr>
          </a:p>
        </p:txBody>
      </p:sp>
      <p:sp>
        <p:nvSpPr>
          <p:cNvPr id="909352" name="Rectangle 44"/>
          <p:cNvSpPr>
            <a:spLocks noChangeArrowheads="1"/>
          </p:cNvSpPr>
          <p:nvPr/>
        </p:nvSpPr>
        <p:spPr bwMode="auto">
          <a:xfrm>
            <a:off x="3179763" y="4287838"/>
            <a:ext cx="1555750" cy="304800"/>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Scenes+Nouns</a:t>
            </a:r>
            <a:endParaRPr lang="en-US" sz="2000">
              <a:latin typeface="Calibri"/>
              <a:cs typeface="Calibri"/>
            </a:endParaRPr>
          </a:p>
        </p:txBody>
      </p:sp>
      <p:sp>
        <p:nvSpPr>
          <p:cNvPr id="909353" name="Rectangle 45"/>
          <p:cNvSpPr>
            <a:spLocks noChangeArrowheads="1"/>
          </p:cNvSpPr>
          <p:nvPr/>
        </p:nvSpPr>
        <p:spPr bwMode="auto">
          <a:xfrm>
            <a:off x="7381875" y="1849438"/>
            <a:ext cx="864369" cy="307777"/>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Calibri"/>
                <a:cs typeface="Calibri"/>
              </a:rPr>
              <a:t>Full Info</a:t>
            </a:r>
            <a:endParaRPr lang="en-US" sz="2000">
              <a:latin typeface="Calibri"/>
              <a:cs typeface="Calibri"/>
            </a:endParaRPr>
          </a:p>
        </p:txBody>
      </p:sp>
      <p:sp>
        <p:nvSpPr>
          <p:cNvPr id="909354" name="Rectangle 46"/>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09355" name="Rectangle 47"/>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09356" name="Rectangle 48"/>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09357" name="Rectangle 49"/>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09358" name="Rectangle 50"/>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09359" name="Rectangle 51"/>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09360" name="Rectangle 52"/>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09361" name="Rectangle 53"/>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09362" name="Rectangle 54"/>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09363" name="Rectangle 55"/>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09364" name="Rectangle 56"/>
          <p:cNvSpPr>
            <a:spLocks noChangeArrowheads="1"/>
          </p:cNvSpPr>
          <p:nvPr/>
        </p:nvSpPr>
        <p:spPr bwMode="auto">
          <a:xfrm rot="-5400000">
            <a:off x="-1474449" y="3811250"/>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sp>
        <p:nvSpPr>
          <p:cNvPr id="909365" name="Rectangle 57"/>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09366" name="Rectangle 58"/>
          <p:cNvSpPr>
            <a:spLocks noChangeArrowheads="1"/>
          </p:cNvSpPr>
          <p:nvPr/>
        </p:nvSpPr>
        <p:spPr bwMode="auto">
          <a:xfrm>
            <a:off x="2801938" y="341153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09367" name="Line 59"/>
          <p:cNvSpPr>
            <a:spLocks noChangeShapeType="1"/>
          </p:cNvSpPr>
          <p:nvPr/>
        </p:nvSpPr>
        <p:spPr bwMode="auto">
          <a:xfrm flipH="1">
            <a:off x="2820988" y="3835400"/>
            <a:ext cx="447675" cy="892175"/>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
        <p:nvSpPr>
          <p:cNvPr id="909368" name="Line 60"/>
          <p:cNvSpPr>
            <a:spLocks noChangeShapeType="1"/>
          </p:cNvSpPr>
          <p:nvPr/>
        </p:nvSpPr>
        <p:spPr bwMode="auto">
          <a:xfrm>
            <a:off x="3276600" y="3819525"/>
            <a:ext cx="536575" cy="484188"/>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
        <p:nvSpPr>
          <p:cNvPr id="909369" name="Rectangle 61"/>
          <p:cNvSpPr>
            <a:spLocks noChangeArrowheads="1"/>
          </p:cNvSpPr>
          <p:nvPr/>
        </p:nvSpPr>
        <p:spPr bwMode="auto">
          <a:xfrm>
            <a:off x="5299075" y="171608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09370" name="Line 62"/>
          <p:cNvSpPr>
            <a:spLocks noChangeShapeType="1"/>
          </p:cNvSpPr>
          <p:nvPr/>
        </p:nvSpPr>
        <p:spPr bwMode="auto">
          <a:xfrm flipH="1">
            <a:off x="3906838" y="1944688"/>
            <a:ext cx="1352550" cy="2322512"/>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
        <p:nvSpPr>
          <p:cNvPr id="909371" name="Line 63"/>
          <p:cNvSpPr>
            <a:spLocks noChangeShapeType="1"/>
          </p:cNvSpPr>
          <p:nvPr/>
        </p:nvSpPr>
        <p:spPr bwMode="auto">
          <a:xfrm>
            <a:off x="6269038" y="1917700"/>
            <a:ext cx="1012825" cy="153988"/>
          </a:xfrm>
          <a:prstGeom prst="line">
            <a:avLst/>
          </a:prstGeom>
          <a:noFill/>
          <a:ln w="25400">
            <a:solidFill>
              <a:srgbClr val="000000"/>
            </a:solidFill>
            <a:round/>
            <a:headEnd/>
            <a:tailEnd type="triangle" w="lg" len="lg"/>
          </a:ln>
        </p:spPr>
        <p:txBody>
          <a:bodyPr>
            <a:prstTxWarp prst="textNoShape">
              <a:avLst/>
            </a:prstTxWarp>
          </a:bodyPr>
          <a:lstStyle/>
          <a:p>
            <a:endParaRPr lang="en-US" dirty="0">
              <a:latin typeface="Calibri"/>
              <a:cs typeface="Calibri"/>
            </a:endParaRPr>
          </a:p>
        </p:txBody>
      </p:sp>
      <p:sp>
        <p:nvSpPr>
          <p:cNvPr id="909372" name="Rectangle 15"/>
          <p:cNvSpPr>
            <a:spLocks noChangeArrowheads="1"/>
          </p:cNvSpPr>
          <p:nvPr/>
        </p:nvSpPr>
        <p:spPr bwMode="auto">
          <a:xfrm>
            <a:off x="3429000" y="4876800"/>
            <a:ext cx="844550" cy="1447800"/>
          </a:xfrm>
          <a:prstGeom prst="rect">
            <a:avLst/>
          </a:prstGeom>
          <a:gradFill rotWithShape="1">
            <a:gsLst>
              <a:gs pos="0">
                <a:schemeClr val="hlink"/>
              </a:gs>
              <a:gs pos="100000">
                <a:srgbClr val="0C6034"/>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9373" name="Rectangle 15"/>
          <p:cNvSpPr>
            <a:spLocks noChangeArrowheads="1"/>
          </p:cNvSpPr>
          <p:nvPr/>
        </p:nvSpPr>
        <p:spPr bwMode="auto">
          <a:xfrm>
            <a:off x="7467600" y="2286000"/>
            <a:ext cx="844550" cy="40386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09374" name="Line 24"/>
          <p:cNvSpPr>
            <a:spLocks noChangeShapeType="1"/>
          </p:cNvSpPr>
          <p:nvPr/>
        </p:nvSpPr>
        <p:spPr bwMode="auto">
          <a:xfrm flipV="1">
            <a:off x="3830638" y="4692650"/>
            <a:ext cx="1587" cy="1555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09375" name="Line 29"/>
          <p:cNvSpPr>
            <a:spLocks noChangeShapeType="1"/>
          </p:cNvSpPr>
          <p:nvPr/>
        </p:nvSpPr>
        <p:spPr bwMode="auto">
          <a:xfrm>
            <a:off x="7875588" y="221456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idx="4294967295"/>
          </p:nvPr>
        </p:nvSpPr>
        <p:spPr>
          <a:xfrm>
            <a:off x="1066800" y="304800"/>
            <a:ext cx="7543800" cy="1431925"/>
          </a:xfrm>
        </p:spPr>
        <p:txBody>
          <a:bodyPr/>
          <a:lstStyle/>
          <a:p>
            <a:r>
              <a:rPr lang="en-US" sz="4000">
                <a:cs typeface="Calibri"/>
              </a:rPr>
              <a:t>Correct Identification Varies with Information Condition</a:t>
            </a:r>
          </a:p>
        </p:txBody>
      </p:sp>
      <p:sp>
        <p:nvSpPr>
          <p:cNvPr id="910339"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10340"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1"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2"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3"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4"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5"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6"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7"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8"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49"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50"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10351" name="Rectangle 15"/>
          <p:cNvSpPr>
            <a:spLocks noChangeArrowheads="1"/>
          </p:cNvSpPr>
          <p:nvPr/>
        </p:nvSpPr>
        <p:spPr bwMode="auto">
          <a:xfrm>
            <a:off x="1370013" y="5400675"/>
            <a:ext cx="846137" cy="923925"/>
          </a:xfrm>
          <a:prstGeom prst="rect">
            <a:avLst/>
          </a:prstGeom>
          <a:solidFill>
            <a:srgbClr val="0C6034"/>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2" name="Rectangle 16"/>
          <p:cNvSpPr>
            <a:spLocks noChangeArrowheads="1"/>
          </p:cNvSpPr>
          <p:nvPr/>
        </p:nvSpPr>
        <p:spPr bwMode="auto">
          <a:xfrm>
            <a:off x="2392363" y="5368925"/>
            <a:ext cx="844550" cy="955675"/>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3" name="Rectangle 18"/>
          <p:cNvSpPr>
            <a:spLocks noChangeArrowheads="1"/>
          </p:cNvSpPr>
          <p:nvPr/>
        </p:nvSpPr>
        <p:spPr bwMode="auto">
          <a:xfrm>
            <a:off x="3413125" y="4848225"/>
            <a:ext cx="844550" cy="142716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4" name="Rectangle 19"/>
          <p:cNvSpPr>
            <a:spLocks noChangeArrowheads="1"/>
          </p:cNvSpPr>
          <p:nvPr/>
        </p:nvSpPr>
        <p:spPr bwMode="auto">
          <a:xfrm>
            <a:off x="4424363" y="4473575"/>
            <a:ext cx="855662" cy="1851025"/>
          </a:xfrm>
          <a:prstGeom prst="rect">
            <a:avLst/>
          </a:prstGeom>
          <a:solidFill>
            <a:schemeClr val="bg2"/>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5" name="Rectangle 21"/>
          <p:cNvSpPr>
            <a:spLocks noChangeArrowheads="1"/>
          </p:cNvSpPr>
          <p:nvPr/>
        </p:nvSpPr>
        <p:spPr bwMode="auto">
          <a:xfrm>
            <a:off x="5445125" y="3567113"/>
            <a:ext cx="846138" cy="2708275"/>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6" name="Rectangle 23"/>
          <p:cNvSpPr>
            <a:spLocks noChangeArrowheads="1"/>
          </p:cNvSpPr>
          <p:nvPr/>
        </p:nvSpPr>
        <p:spPr bwMode="auto">
          <a:xfrm>
            <a:off x="6465888" y="3182938"/>
            <a:ext cx="846137" cy="3092450"/>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7" name="Rectangle 25"/>
          <p:cNvSpPr>
            <a:spLocks noChangeArrowheads="1"/>
          </p:cNvSpPr>
          <p:nvPr/>
        </p:nvSpPr>
        <p:spPr bwMode="auto">
          <a:xfrm>
            <a:off x="7486650" y="2317750"/>
            <a:ext cx="846138" cy="3957638"/>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358" name="Line 26"/>
          <p:cNvSpPr>
            <a:spLocks noChangeShapeType="1"/>
          </p:cNvSpPr>
          <p:nvPr/>
        </p:nvSpPr>
        <p:spPr bwMode="auto">
          <a:xfrm flipV="1">
            <a:off x="1789113" y="5307013"/>
            <a:ext cx="1587"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59" name="Line 27"/>
          <p:cNvSpPr>
            <a:spLocks noChangeShapeType="1"/>
          </p:cNvSpPr>
          <p:nvPr/>
        </p:nvSpPr>
        <p:spPr bwMode="auto">
          <a:xfrm>
            <a:off x="1758950" y="53070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0" name="Line 28"/>
          <p:cNvSpPr>
            <a:spLocks noChangeShapeType="1"/>
          </p:cNvSpPr>
          <p:nvPr/>
        </p:nvSpPr>
        <p:spPr bwMode="auto">
          <a:xfrm>
            <a:off x="1789113" y="5400675"/>
            <a:ext cx="1587"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1" name="Line 29"/>
          <p:cNvSpPr>
            <a:spLocks noChangeShapeType="1"/>
          </p:cNvSpPr>
          <p:nvPr/>
        </p:nvSpPr>
        <p:spPr bwMode="auto">
          <a:xfrm>
            <a:off x="1758950" y="5505450"/>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2" name="Line 30"/>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3" name="Line 31"/>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4" name="Line 32"/>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5" name="Line 33"/>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6" name="Line 34"/>
          <p:cNvSpPr>
            <a:spLocks noChangeShapeType="1"/>
          </p:cNvSpPr>
          <p:nvPr/>
        </p:nvSpPr>
        <p:spPr bwMode="auto">
          <a:xfrm flipV="1">
            <a:off x="3830638" y="4692650"/>
            <a:ext cx="1587" cy="1555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7" name="Line 35"/>
          <p:cNvSpPr>
            <a:spLocks noChangeShapeType="1"/>
          </p:cNvSpPr>
          <p:nvPr/>
        </p:nvSpPr>
        <p:spPr bwMode="auto">
          <a:xfrm>
            <a:off x="3802063" y="469265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8" name="Line 36"/>
          <p:cNvSpPr>
            <a:spLocks noChangeShapeType="1"/>
          </p:cNvSpPr>
          <p:nvPr/>
        </p:nvSpPr>
        <p:spPr bwMode="auto">
          <a:xfrm>
            <a:off x="3830638" y="4848225"/>
            <a:ext cx="1587"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69" name="Line 37"/>
          <p:cNvSpPr>
            <a:spLocks noChangeShapeType="1"/>
          </p:cNvSpPr>
          <p:nvPr/>
        </p:nvSpPr>
        <p:spPr bwMode="auto">
          <a:xfrm>
            <a:off x="3802063" y="499427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0" name="Line 38"/>
          <p:cNvSpPr>
            <a:spLocks noChangeShapeType="1"/>
          </p:cNvSpPr>
          <p:nvPr/>
        </p:nvSpPr>
        <p:spPr bwMode="auto">
          <a:xfrm flipV="1">
            <a:off x="4841875" y="432752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1" name="Line 39"/>
          <p:cNvSpPr>
            <a:spLocks noChangeShapeType="1"/>
          </p:cNvSpPr>
          <p:nvPr/>
        </p:nvSpPr>
        <p:spPr bwMode="auto">
          <a:xfrm>
            <a:off x="4813300" y="43275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2" name="Line 40"/>
          <p:cNvSpPr>
            <a:spLocks noChangeShapeType="1"/>
          </p:cNvSpPr>
          <p:nvPr/>
        </p:nvSpPr>
        <p:spPr bwMode="auto">
          <a:xfrm>
            <a:off x="4841875" y="447357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3" name="Line 41"/>
          <p:cNvSpPr>
            <a:spLocks noChangeShapeType="1"/>
          </p:cNvSpPr>
          <p:nvPr/>
        </p:nvSpPr>
        <p:spPr bwMode="auto">
          <a:xfrm>
            <a:off x="4813300" y="46196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4" name="Line 42"/>
          <p:cNvSpPr>
            <a:spLocks noChangeShapeType="1"/>
          </p:cNvSpPr>
          <p:nvPr/>
        </p:nvSpPr>
        <p:spPr bwMode="auto">
          <a:xfrm flipV="1">
            <a:off x="5862638" y="3297238"/>
            <a:ext cx="1587" cy="2698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5" name="Line 43"/>
          <p:cNvSpPr>
            <a:spLocks noChangeShapeType="1"/>
          </p:cNvSpPr>
          <p:nvPr/>
        </p:nvSpPr>
        <p:spPr bwMode="auto">
          <a:xfrm>
            <a:off x="5834063" y="3297238"/>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6" name="Line 44"/>
          <p:cNvSpPr>
            <a:spLocks noChangeShapeType="1"/>
          </p:cNvSpPr>
          <p:nvPr/>
        </p:nvSpPr>
        <p:spPr bwMode="auto">
          <a:xfrm>
            <a:off x="5862638" y="3567113"/>
            <a:ext cx="1587" cy="2714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7" name="Line 45"/>
          <p:cNvSpPr>
            <a:spLocks noChangeShapeType="1"/>
          </p:cNvSpPr>
          <p:nvPr/>
        </p:nvSpPr>
        <p:spPr bwMode="auto">
          <a:xfrm>
            <a:off x="5834063" y="3838575"/>
            <a:ext cx="68262"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8" name="Line 46"/>
          <p:cNvSpPr>
            <a:spLocks noChangeShapeType="1"/>
          </p:cNvSpPr>
          <p:nvPr/>
        </p:nvSpPr>
        <p:spPr bwMode="auto">
          <a:xfrm flipV="1">
            <a:off x="6883400" y="3046413"/>
            <a:ext cx="1588" cy="13652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79" name="Line 47"/>
          <p:cNvSpPr>
            <a:spLocks noChangeShapeType="1"/>
          </p:cNvSpPr>
          <p:nvPr/>
        </p:nvSpPr>
        <p:spPr bwMode="auto">
          <a:xfrm>
            <a:off x="6854825" y="30464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0" name="Line 48"/>
          <p:cNvSpPr>
            <a:spLocks noChangeShapeType="1"/>
          </p:cNvSpPr>
          <p:nvPr/>
        </p:nvSpPr>
        <p:spPr bwMode="auto">
          <a:xfrm>
            <a:off x="6883400" y="3182938"/>
            <a:ext cx="1588" cy="13493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1" name="Line 49"/>
          <p:cNvSpPr>
            <a:spLocks noChangeShapeType="1"/>
          </p:cNvSpPr>
          <p:nvPr/>
        </p:nvSpPr>
        <p:spPr bwMode="auto">
          <a:xfrm>
            <a:off x="6854825" y="3317875"/>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2" name="Line 50"/>
          <p:cNvSpPr>
            <a:spLocks noChangeShapeType="1"/>
          </p:cNvSpPr>
          <p:nvPr/>
        </p:nvSpPr>
        <p:spPr bwMode="auto">
          <a:xfrm flipV="1">
            <a:off x="7904163" y="2214563"/>
            <a:ext cx="1587" cy="1031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3" name="Line 51"/>
          <p:cNvSpPr>
            <a:spLocks noChangeShapeType="1"/>
          </p:cNvSpPr>
          <p:nvPr/>
        </p:nvSpPr>
        <p:spPr bwMode="auto">
          <a:xfrm>
            <a:off x="7875588" y="221456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4" name="Line 52"/>
          <p:cNvSpPr>
            <a:spLocks noChangeShapeType="1"/>
          </p:cNvSpPr>
          <p:nvPr/>
        </p:nvSpPr>
        <p:spPr bwMode="auto">
          <a:xfrm>
            <a:off x="7904163" y="2317750"/>
            <a:ext cx="1587" cy="93663"/>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5" name="Line 53"/>
          <p:cNvSpPr>
            <a:spLocks noChangeShapeType="1"/>
          </p:cNvSpPr>
          <p:nvPr/>
        </p:nvSpPr>
        <p:spPr bwMode="auto">
          <a:xfrm>
            <a:off x="7875588" y="241141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6" name="Line 54"/>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7" name="Line 55"/>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8" name="Line 56"/>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89" name="Line 57"/>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0" name="Line 58"/>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1" name="Line 59"/>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2" name="Line 60"/>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3" name="Line 61"/>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4" name="Line 62"/>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5" name="Line 63"/>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6" name="Line 64"/>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397" name="Rectangle 65"/>
          <p:cNvSpPr>
            <a:spLocks noChangeArrowheads="1"/>
          </p:cNvSpPr>
          <p:nvPr/>
        </p:nvSpPr>
        <p:spPr bwMode="auto">
          <a:xfrm>
            <a:off x="1516063" y="4891088"/>
            <a:ext cx="821289"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endParaRPr lang="en-US">
              <a:latin typeface="Calibri"/>
              <a:cs typeface="Calibri"/>
            </a:endParaRPr>
          </a:p>
        </p:txBody>
      </p:sp>
      <p:sp>
        <p:nvSpPr>
          <p:cNvPr id="910398" name="Rectangle 66"/>
          <p:cNvSpPr>
            <a:spLocks noChangeArrowheads="1"/>
          </p:cNvSpPr>
          <p:nvPr/>
        </p:nvSpPr>
        <p:spPr bwMode="auto">
          <a:xfrm>
            <a:off x="2536825" y="4859338"/>
            <a:ext cx="872084"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endParaRPr lang="en-US">
              <a:latin typeface="Calibri"/>
              <a:cs typeface="Calibri"/>
            </a:endParaRPr>
          </a:p>
        </p:txBody>
      </p:sp>
      <p:sp>
        <p:nvSpPr>
          <p:cNvPr id="910399" name="Rectangle 67"/>
          <p:cNvSpPr>
            <a:spLocks noChangeArrowheads="1"/>
          </p:cNvSpPr>
          <p:nvPr/>
        </p:nvSpPr>
        <p:spPr bwMode="auto">
          <a:xfrm>
            <a:off x="3505200" y="3200400"/>
            <a:ext cx="872084"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Nouns</a:t>
            </a:r>
            <a:endParaRPr lang="en-US">
              <a:latin typeface="Calibri"/>
              <a:cs typeface="Calibri"/>
            </a:endParaRPr>
          </a:p>
        </p:txBody>
      </p:sp>
      <p:sp>
        <p:nvSpPr>
          <p:cNvPr id="910400" name="Rectangle 69"/>
          <p:cNvSpPr>
            <a:spLocks noChangeArrowheads="1"/>
          </p:cNvSpPr>
          <p:nvPr/>
        </p:nvSpPr>
        <p:spPr bwMode="auto">
          <a:xfrm>
            <a:off x="5334000" y="22098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0401" name="Rectangle 70"/>
          <p:cNvSpPr>
            <a:spLocks noChangeArrowheads="1"/>
          </p:cNvSpPr>
          <p:nvPr/>
        </p:nvSpPr>
        <p:spPr bwMode="auto">
          <a:xfrm>
            <a:off x="6400800" y="20574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0402" name="Rectangle 71"/>
          <p:cNvSpPr>
            <a:spLocks noChangeArrowheads="1"/>
          </p:cNvSpPr>
          <p:nvPr/>
        </p:nvSpPr>
        <p:spPr bwMode="auto">
          <a:xfrm>
            <a:off x="7391400" y="1828800"/>
            <a:ext cx="103724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Full Info</a:t>
            </a:r>
            <a:endParaRPr lang="en-US">
              <a:latin typeface="Calibri"/>
              <a:cs typeface="Calibri"/>
            </a:endParaRPr>
          </a:p>
        </p:txBody>
      </p:sp>
      <p:sp>
        <p:nvSpPr>
          <p:cNvPr id="910403" name="Rectangle 72"/>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10404" name="Rectangle 73"/>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10405" name="Rectangle 74"/>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10406" name="Rectangle 75"/>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10407" name="Rectangle 76"/>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10408" name="Rectangle 77"/>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10409" name="Rectangle 78"/>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10410" name="Rectangle 79"/>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10411" name="Rectangle 80"/>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10412" name="Rectangle 81"/>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10413" name="Rectangle 82"/>
          <p:cNvSpPr>
            <a:spLocks noChangeArrowheads="1"/>
          </p:cNvSpPr>
          <p:nvPr/>
        </p:nvSpPr>
        <p:spPr bwMode="auto">
          <a:xfrm rot="-5400000">
            <a:off x="-1472863" y="3809664"/>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grpSp>
        <p:nvGrpSpPr>
          <p:cNvPr id="910414" name="Group 83"/>
          <p:cNvGrpSpPr>
            <a:grpSpLocks/>
          </p:cNvGrpSpPr>
          <p:nvPr/>
        </p:nvGrpSpPr>
        <p:grpSpPr bwMode="auto">
          <a:xfrm>
            <a:off x="2732088" y="4473575"/>
            <a:ext cx="271462" cy="280988"/>
            <a:chOff x="1721" y="2818"/>
            <a:chExt cx="171" cy="177"/>
          </a:xfrm>
        </p:grpSpPr>
        <p:sp>
          <p:nvSpPr>
            <p:cNvPr id="910415" name="Line 84"/>
            <p:cNvSpPr>
              <a:spLocks noChangeShapeType="1"/>
            </p:cNvSpPr>
            <p:nvPr/>
          </p:nvSpPr>
          <p:spPr bwMode="auto">
            <a:xfrm flipV="1">
              <a:off x="1752" y="2818"/>
              <a:ext cx="140"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16" name="Freeform 85"/>
            <p:cNvSpPr>
              <a:spLocks/>
            </p:cNvSpPr>
            <p:nvPr/>
          </p:nvSpPr>
          <p:spPr bwMode="auto">
            <a:xfrm>
              <a:off x="1721" y="2923"/>
              <a:ext cx="67" cy="72"/>
            </a:xfrm>
            <a:custGeom>
              <a:avLst/>
              <a:gdLst>
                <a:gd name="T0" fmla="*/ 18 w 67"/>
                <a:gd name="T1" fmla="*/ 0 h 72"/>
                <a:gd name="T2" fmla="*/ 0 w 67"/>
                <a:gd name="T3" fmla="*/ 72 h 72"/>
                <a:gd name="T4" fmla="*/ 67 w 67"/>
                <a:gd name="T5" fmla="*/ 46 h 72"/>
                <a:gd name="T6" fmla="*/ 18 w 67"/>
                <a:gd name="T7" fmla="*/ 0 h 72"/>
                <a:gd name="T8" fmla="*/ 0 60000 65536"/>
                <a:gd name="T9" fmla="*/ 0 60000 65536"/>
                <a:gd name="T10" fmla="*/ 0 60000 65536"/>
                <a:gd name="T11" fmla="*/ 0 60000 65536"/>
                <a:gd name="T12" fmla="*/ 0 w 67"/>
                <a:gd name="T13" fmla="*/ 0 h 72"/>
                <a:gd name="T14" fmla="*/ 67 w 67"/>
                <a:gd name="T15" fmla="*/ 72 h 72"/>
              </a:gdLst>
              <a:ahLst/>
              <a:cxnLst>
                <a:cxn ang="T8">
                  <a:pos x="T0" y="T1"/>
                </a:cxn>
                <a:cxn ang="T9">
                  <a:pos x="T2" y="T3"/>
                </a:cxn>
                <a:cxn ang="T10">
                  <a:pos x="T4" y="T5"/>
                </a:cxn>
                <a:cxn ang="T11">
                  <a:pos x="T6" y="T7"/>
                </a:cxn>
              </a:cxnLst>
              <a:rect l="T12" t="T13" r="T14" b="T15"/>
              <a:pathLst>
                <a:path w="67" h="72">
                  <a:moveTo>
                    <a:pt x="18" y="0"/>
                  </a:moveTo>
                  <a:lnTo>
                    <a:pt x="0" y="72"/>
                  </a:lnTo>
                  <a:lnTo>
                    <a:pt x="67" y="46"/>
                  </a:lnTo>
                  <a:lnTo>
                    <a:pt x="18"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0417" name="Group 86"/>
          <p:cNvGrpSpPr>
            <a:grpSpLocks/>
          </p:cNvGrpSpPr>
          <p:nvPr/>
        </p:nvGrpSpPr>
        <p:grpSpPr bwMode="auto">
          <a:xfrm>
            <a:off x="3003550" y="4473575"/>
            <a:ext cx="244475" cy="280988"/>
            <a:chOff x="1892" y="2818"/>
            <a:chExt cx="154" cy="177"/>
          </a:xfrm>
        </p:grpSpPr>
        <p:sp>
          <p:nvSpPr>
            <p:cNvPr id="910418" name="Line 87"/>
            <p:cNvSpPr>
              <a:spLocks noChangeShapeType="1"/>
            </p:cNvSpPr>
            <p:nvPr/>
          </p:nvSpPr>
          <p:spPr bwMode="auto">
            <a:xfrm>
              <a:off x="1892" y="2818"/>
              <a:ext cx="123"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19" name="Freeform 88"/>
            <p:cNvSpPr>
              <a:spLocks/>
            </p:cNvSpPr>
            <p:nvPr/>
          </p:nvSpPr>
          <p:spPr bwMode="auto">
            <a:xfrm>
              <a:off x="1978" y="2923"/>
              <a:ext cx="68" cy="72"/>
            </a:xfrm>
            <a:custGeom>
              <a:avLst/>
              <a:gdLst>
                <a:gd name="T0" fmla="*/ 0 w 68"/>
                <a:gd name="T1" fmla="*/ 53 h 72"/>
                <a:gd name="T2" fmla="*/ 68 w 68"/>
                <a:gd name="T3" fmla="*/ 72 h 72"/>
                <a:gd name="T4" fmla="*/ 43 w 68"/>
                <a:gd name="T5" fmla="*/ 0 h 72"/>
                <a:gd name="T6" fmla="*/ 0 w 68"/>
                <a:gd name="T7" fmla="*/ 53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53"/>
                  </a:moveTo>
                  <a:lnTo>
                    <a:pt x="68" y="72"/>
                  </a:lnTo>
                  <a:lnTo>
                    <a:pt x="43" y="0"/>
                  </a:lnTo>
                  <a:lnTo>
                    <a:pt x="0" y="53"/>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0420" name="Rectangle 89"/>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0421" name="Rectangle 90"/>
          <p:cNvSpPr>
            <a:spLocks noChangeArrowheads="1"/>
          </p:cNvSpPr>
          <p:nvPr/>
        </p:nvSpPr>
        <p:spPr bwMode="auto">
          <a:xfrm>
            <a:off x="2673350" y="423386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0422" name="Group 91"/>
          <p:cNvGrpSpPr>
            <a:grpSpLocks/>
          </p:cNvGrpSpPr>
          <p:nvPr/>
        </p:nvGrpSpPr>
        <p:grpSpPr bwMode="auto">
          <a:xfrm>
            <a:off x="4948238" y="3525838"/>
            <a:ext cx="398462" cy="198437"/>
            <a:chOff x="3117" y="2221"/>
            <a:chExt cx="251" cy="125"/>
          </a:xfrm>
        </p:grpSpPr>
        <p:sp>
          <p:nvSpPr>
            <p:cNvPr id="910423" name="Line 92"/>
            <p:cNvSpPr>
              <a:spLocks noChangeShapeType="1"/>
            </p:cNvSpPr>
            <p:nvPr/>
          </p:nvSpPr>
          <p:spPr bwMode="auto">
            <a:xfrm>
              <a:off x="3117" y="2221"/>
              <a:ext cx="209" cy="9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24" name="Freeform 93"/>
            <p:cNvSpPr>
              <a:spLocks/>
            </p:cNvSpPr>
            <p:nvPr/>
          </p:nvSpPr>
          <p:spPr bwMode="auto">
            <a:xfrm>
              <a:off x="3295" y="2280"/>
              <a:ext cx="73" cy="66"/>
            </a:xfrm>
            <a:custGeom>
              <a:avLst/>
              <a:gdLst>
                <a:gd name="T0" fmla="*/ 0 w 73"/>
                <a:gd name="T1" fmla="*/ 66 h 66"/>
                <a:gd name="T2" fmla="*/ 73 w 73"/>
                <a:gd name="T3" fmla="*/ 59 h 66"/>
                <a:gd name="T4" fmla="*/ 31 w 73"/>
                <a:gd name="T5" fmla="*/ 0 h 66"/>
                <a:gd name="T6" fmla="*/ 0 w 73"/>
                <a:gd name="T7" fmla="*/ 66 h 66"/>
                <a:gd name="T8" fmla="*/ 0 60000 65536"/>
                <a:gd name="T9" fmla="*/ 0 60000 65536"/>
                <a:gd name="T10" fmla="*/ 0 60000 65536"/>
                <a:gd name="T11" fmla="*/ 0 60000 65536"/>
                <a:gd name="T12" fmla="*/ 0 w 73"/>
                <a:gd name="T13" fmla="*/ 0 h 66"/>
                <a:gd name="T14" fmla="*/ 73 w 73"/>
                <a:gd name="T15" fmla="*/ 66 h 66"/>
              </a:gdLst>
              <a:ahLst/>
              <a:cxnLst>
                <a:cxn ang="T8">
                  <a:pos x="T0" y="T1"/>
                </a:cxn>
                <a:cxn ang="T9">
                  <a:pos x="T2" y="T3"/>
                </a:cxn>
                <a:cxn ang="T10">
                  <a:pos x="T4" y="T5"/>
                </a:cxn>
                <a:cxn ang="T11">
                  <a:pos x="T6" y="T7"/>
                </a:cxn>
              </a:cxnLst>
              <a:rect l="T12" t="T13" r="T14" b="T15"/>
              <a:pathLst>
                <a:path w="73" h="66">
                  <a:moveTo>
                    <a:pt x="0" y="66"/>
                  </a:moveTo>
                  <a:lnTo>
                    <a:pt x="73" y="59"/>
                  </a:lnTo>
                  <a:lnTo>
                    <a:pt x="31" y="0"/>
                  </a:lnTo>
                  <a:lnTo>
                    <a:pt x="0" y="66"/>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0425" name="Group 94"/>
          <p:cNvGrpSpPr>
            <a:grpSpLocks/>
          </p:cNvGrpSpPr>
          <p:nvPr/>
        </p:nvGrpSpPr>
        <p:grpSpPr bwMode="auto">
          <a:xfrm>
            <a:off x="4802188" y="3525838"/>
            <a:ext cx="146050" cy="354012"/>
            <a:chOff x="3025" y="2221"/>
            <a:chExt cx="92" cy="223"/>
          </a:xfrm>
        </p:grpSpPr>
        <p:sp>
          <p:nvSpPr>
            <p:cNvPr id="910426" name="Line 95"/>
            <p:cNvSpPr>
              <a:spLocks noChangeShapeType="1"/>
            </p:cNvSpPr>
            <p:nvPr/>
          </p:nvSpPr>
          <p:spPr bwMode="auto">
            <a:xfrm flipH="1">
              <a:off x="3062" y="2221"/>
              <a:ext cx="55" cy="17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27" name="Freeform 96"/>
            <p:cNvSpPr>
              <a:spLocks/>
            </p:cNvSpPr>
            <p:nvPr/>
          </p:nvSpPr>
          <p:spPr bwMode="auto">
            <a:xfrm>
              <a:off x="3025" y="2372"/>
              <a:ext cx="68" cy="72"/>
            </a:xfrm>
            <a:custGeom>
              <a:avLst/>
              <a:gdLst>
                <a:gd name="T0" fmla="*/ 0 w 68"/>
                <a:gd name="T1" fmla="*/ 0 h 72"/>
                <a:gd name="T2" fmla="*/ 19 w 68"/>
                <a:gd name="T3" fmla="*/ 72 h 72"/>
                <a:gd name="T4" fmla="*/ 68 w 68"/>
                <a:gd name="T5" fmla="*/ 20 h 72"/>
                <a:gd name="T6" fmla="*/ 0 w 68"/>
                <a:gd name="T7" fmla="*/ 0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0"/>
                  </a:moveTo>
                  <a:lnTo>
                    <a:pt x="19" y="72"/>
                  </a:lnTo>
                  <a:lnTo>
                    <a:pt x="68" y="2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0428" name="Rectangle 97"/>
          <p:cNvSpPr>
            <a:spLocks noChangeArrowheads="1"/>
          </p:cNvSpPr>
          <p:nvPr/>
        </p:nvSpPr>
        <p:spPr bwMode="auto">
          <a:xfrm>
            <a:off x="4598988" y="3233738"/>
            <a:ext cx="728662"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0429" name="Rectangle 98"/>
          <p:cNvSpPr>
            <a:spLocks noChangeArrowheads="1"/>
          </p:cNvSpPr>
          <p:nvPr/>
        </p:nvSpPr>
        <p:spPr bwMode="auto">
          <a:xfrm>
            <a:off x="4637088" y="326548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0430" name="Group 99"/>
          <p:cNvGrpSpPr>
            <a:grpSpLocks/>
          </p:cNvGrpSpPr>
          <p:nvPr/>
        </p:nvGrpSpPr>
        <p:grpSpPr bwMode="auto">
          <a:xfrm>
            <a:off x="6929438" y="1935163"/>
            <a:ext cx="309562" cy="122237"/>
            <a:chOff x="4305" y="1381"/>
            <a:chExt cx="307" cy="164"/>
          </a:xfrm>
        </p:grpSpPr>
        <p:sp>
          <p:nvSpPr>
            <p:cNvPr id="910431" name="Line 100"/>
            <p:cNvSpPr>
              <a:spLocks noChangeShapeType="1"/>
            </p:cNvSpPr>
            <p:nvPr/>
          </p:nvSpPr>
          <p:spPr bwMode="auto">
            <a:xfrm>
              <a:off x="4305" y="1381"/>
              <a:ext cx="264" cy="13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32" name="Freeform 101"/>
            <p:cNvSpPr>
              <a:spLocks/>
            </p:cNvSpPr>
            <p:nvPr/>
          </p:nvSpPr>
          <p:spPr bwMode="auto">
            <a:xfrm>
              <a:off x="4538" y="1480"/>
              <a:ext cx="74" cy="65"/>
            </a:xfrm>
            <a:custGeom>
              <a:avLst/>
              <a:gdLst>
                <a:gd name="T0" fmla="*/ 0 w 74"/>
                <a:gd name="T1" fmla="*/ 65 h 65"/>
                <a:gd name="T2" fmla="*/ 74 w 74"/>
                <a:gd name="T3" fmla="*/ 59 h 65"/>
                <a:gd name="T4" fmla="*/ 31 w 74"/>
                <a:gd name="T5" fmla="*/ 0 h 65"/>
                <a:gd name="T6" fmla="*/ 0 w 74"/>
                <a:gd name="T7" fmla="*/ 65 h 65"/>
                <a:gd name="T8" fmla="*/ 0 60000 65536"/>
                <a:gd name="T9" fmla="*/ 0 60000 65536"/>
                <a:gd name="T10" fmla="*/ 0 60000 65536"/>
                <a:gd name="T11" fmla="*/ 0 60000 65536"/>
                <a:gd name="T12" fmla="*/ 0 w 74"/>
                <a:gd name="T13" fmla="*/ 0 h 65"/>
                <a:gd name="T14" fmla="*/ 74 w 74"/>
                <a:gd name="T15" fmla="*/ 65 h 65"/>
              </a:gdLst>
              <a:ahLst/>
              <a:cxnLst>
                <a:cxn ang="T8">
                  <a:pos x="T0" y="T1"/>
                </a:cxn>
                <a:cxn ang="T9">
                  <a:pos x="T2" y="T3"/>
                </a:cxn>
                <a:cxn ang="T10">
                  <a:pos x="T4" y="T5"/>
                </a:cxn>
                <a:cxn ang="T11">
                  <a:pos x="T6" y="T7"/>
                </a:cxn>
              </a:cxnLst>
              <a:rect l="T12" t="T13" r="T14" b="T15"/>
              <a:pathLst>
                <a:path w="74" h="65">
                  <a:moveTo>
                    <a:pt x="0" y="65"/>
                  </a:moveTo>
                  <a:lnTo>
                    <a:pt x="74" y="59"/>
                  </a:lnTo>
                  <a:lnTo>
                    <a:pt x="31" y="0"/>
                  </a:lnTo>
                  <a:lnTo>
                    <a:pt x="0" y="65"/>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0433" name="Group 102"/>
          <p:cNvGrpSpPr>
            <a:grpSpLocks/>
          </p:cNvGrpSpPr>
          <p:nvPr/>
        </p:nvGrpSpPr>
        <p:grpSpPr bwMode="auto">
          <a:xfrm>
            <a:off x="6872288" y="1935163"/>
            <a:ext cx="138112" cy="198437"/>
            <a:chOff x="4275" y="1381"/>
            <a:chExt cx="67" cy="269"/>
          </a:xfrm>
        </p:grpSpPr>
        <p:sp>
          <p:nvSpPr>
            <p:cNvPr id="910434" name="Line 103"/>
            <p:cNvSpPr>
              <a:spLocks noChangeShapeType="1"/>
            </p:cNvSpPr>
            <p:nvPr/>
          </p:nvSpPr>
          <p:spPr bwMode="auto">
            <a:xfrm>
              <a:off x="4305" y="1381"/>
              <a:ext cx="7" cy="21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0435" name="Freeform 104"/>
            <p:cNvSpPr>
              <a:spLocks/>
            </p:cNvSpPr>
            <p:nvPr/>
          </p:nvSpPr>
          <p:spPr bwMode="auto">
            <a:xfrm>
              <a:off x="4275" y="1585"/>
              <a:ext cx="67" cy="65"/>
            </a:xfrm>
            <a:custGeom>
              <a:avLst/>
              <a:gdLst>
                <a:gd name="T0" fmla="*/ 0 w 67"/>
                <a:gd name="T1" fmla="*/ 0 h 65"/>
                <a:gd name="T2" fmla="*/ 37 w 67"/>
                <a:gd name="T3" fmla="*/ 65 h 65"/>
                <a:gd name="T4" fmla="*/ 67 w 67"/>
                <a:gd name="T5" fmla="*/ 0 h 65"/>
                <a:gd name="T6" fmla="*/ 0 w 67"/>
                <a:gd name="T7" fmla="*/ 0 h 65"/>
                <a:gd name="T8" fmla="*/ 0 60000 65536"/>
                <a:gd name="T9" fmla="*/ 0 60000 65536"/>
                <a:gd name="T10" fmla="*/ 0 60000 65536"/>
                <a:gd name="T11" fmla="*/ 0 60000 65536"/>
                <a:gd name="T12" fmla="*/ 0 w 67"/>
                <a:gd name="T13" fmla="*/ 0 h 65"/>
                <a:gd name="T14" fmla="*/ 67 w 67"/>
                <a:gd name="T15" fmla="*/ 65 h 65"/>
              </a:gdLst>
              <a:ahLst/>
              <a:cxnLst>
                <a:cxn ang="T8">
                  <a:pos x="T0" y="T1"/>
                </a:cxn>
                <a:cxn ang="T9">
                  <a:pos x="T2" y="T3"/>
                </a:cxn>
                <a:cxn ang="T10">
                  <a:pos x="T4" y="T5"/>
                </a:cxn>
                <a:cxn ang="T11">
                  <a:pos x="T6" y="T7"/>
                </a:cxn>
              </a:cxnLst>
              <a:rect l="T12" t="T13" r="T14" b="T15"/>
              <a:pathLst>
                <a:path w="67" h="65">
                  <a:moveTo>
                    <a:pt x="0" y="0"/>
                  </a:moveTo>
                  <a:lnTo>
                    <a:pt x="37" y="65"/>
                  </a:lnTo>
                  <a:lnTo>
                    <a:pt x="67" y="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0436" name="Rectangle 105"/>
          <p:cNvSpPr>
            <a:spLocks noChangeArrowheads="1"/>
          </p:cNvSpPr>
          <p:nvPr/>
        </p:nvSpPr>
        <p:spPr bwMode="auto">
          <a:xfrm>
            <a:off x="6270625" y="1849438"/>
            <a:ext cx="730250"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0437" name="Rectangle 106"/>
          <p:cNvSpPr>
            <a:spLocks noChangeArrowheads="1"/>
          </p:cNvSpPr>
          <p:nvPr/>
        </p:nvSpPr>
        <p:spPr bwMode="auto">
          <a:xfrm>
            <a:off x="6472238" y="170021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10440" name="Rectangle 15"/>
          <p:cNvSpPr>
            <a:spLocks noChangeArrowheads="1"/>
          </p:cNvSpPr>
          <p:nvPr/>
        </p:nvSpPr>
        <p:spPr bwMode="auto">
          <a:xfrm>
            <a:off x="5410200" y="3581400"/>
            <a:ext cx="920750" cy="2743200"/>
          </a:xfrm>
          <a:prstGeom prst="rect">
            <a:avLst/>
          </a:prstGeom>
          <a:gradFill rotWithShape="1">
            <a:gsLst>
              <a:gs pos="0">
                <a:schemeClr val="hlink"/>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441" name="Rectangle 68"/>
          <p:cNvSpPr>
            <a:spLocks noChangeArrowheads="1"/>
          </p:cNvSpPr>
          <p:nvPr/>
        </p:nvSpPr>
        <p:spPr bwMode="auto">
          <a:xfrm>
            <a:off x="4502150" y="3890963"/>
            <a:ext cx="93069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Frames</a:t>
            </a:r>
            <a:endParaRPr lang="en-US">
              <a:latin typeface="Calibri"/>
              <a:cs typeface="Calibri"/>
            </a:endParaRPr>
          </a:p>
        </p:txBody>
      </p:sp>
      <p:sp>
        <p:nvSpPr>
          <p:cNvPr id="910442" name="Rectangle 15"/>
          <p:cNvSpPr>
            <a:spLocks noChangeArrowheads="1"/>
          </p:cNvSpPr>
          <p:nvPr/>
        </p:nvSpPr>
        <p:spPr bwMode="auto">
          <a:xfrm>
            <a:off x="6400800" y="3200400"/>
            <a:ext cx="920750" cy="3124200"/>
          </a:xfrm>
          <a:prstGeom prst="rect">
            <a:avLst/>
          </a:prstGeom>
          <a:gradFill rotWithShape="1">
            <a:gsLst>
              <a:gs pos="0">
                <a:srgbClr val="0C6034"/>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443" name="Rectangle 15"/>
          <p:cNvSpPr>
            <a:spLocks noChangeArrowheads="1"/>
          </p:cNvSpPr>
          <p:nvPr/>
        </p:nvSpPr>
        <p:spPr bwMode="auto">
          <a:xfrm>
            <a:off x="3429000" y="4876800"/>
            <a:ext cx="844550" cy="1447800"/>
          </a:xfrm>
          <a:prstGeom prst="rect">
            <a:avLst/>
          </a:prstGeom>
          <a:gradFill rotWithShape="1">
            <a:gsLst>
              <a:gs pos="0">
                <a:schemeClr val="hlink"/>
              </a:gs>
              <a:gs pos="100000">
                <a:srgbClr val="0C6034"/>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0444" name="Rectangle 15"/>
          <p:cNvSpPr>
            <a:spLocks noChangeArrowheads="1"/>
          </p:cNvSpPr>
          <p:nvPr/>
        </p:nvSpPr>
        <p:spPr bwMode="auto">
          <a:xfrm>
            <a:off x="7467600" y="2286000"/>
            <a:ext cx="844550" cy="40386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idx="4294967295"/>
          </p:nvPr>
        </p:nvSpPr>
        <p:spPr>
          <a:xfrm>
            <a:off x="1066800" y="304800"/>
            <a:ext cx="7543800" cy="1431925"/>
          </a:xfrm>
        </p:spPr>
        <p:txBody>
          <a:bodyPr/>
          <a:lstStyle/>
          <a:p>
            <a:r>
              <a:rPr lang="en-US" sz="2400" smtClean="0">
                <a:solidFill>
                  <a:schemeClr val="tx1"/>
                </a:solidFill>
                <a:cs typeface="Calibri"/>
              </a:rPr>
              <a:t>Utility of syntactic frame knowledge:</a:t>
            </a:r>
            <a:br>
              <a:rPr lang="en-US" sz="2400" smtClean="0">
                <a:solidFill>
                  <a:schemeClr val="tx1"/>
                </a:solidFill>
                <a:cs typeface="Calibri"/>
              </a:rPr>
            </a:br>
            <a:r>
              <a:rPr lang="en-US" sz="2400" smtClean="0">
                <a:solidFill>
                  <a:schemeClr val="hlink"/>
                </a:solidFill>
                <a:cs typeface="Calibri"/>
              </a:rPr>
              <a:t>Scenes</a:t>
            </a:r>
            <a:r>
              <a:rPr lang="en-US" sz="2400" smtClean="0">
                <a:cs typeface="Calibri"/>
              </a:rPr>
              <a:t> </a:t>
            </a:r>
            <a:r>
              <a:rPr lang="en-US" sz="2400" smtClean="0">
                <a:solidFill>
                  <a:schemeClr val="tx1"/>
                </a:solidFill>
                <a:cs typeface="Calibri"/>
              </a:rPr>
              <a:t>+</a:t>
            </a:r>
            <a:r>
              <a:rPr lang="en-US" sz="2400" smtClean="0">
                <a:cs typeface="Calibri"/>
              </a:rPr>
              <a:t> </a:t>
            </a:r>
            <a:r>
              <a:rPr lang="en-US" sz="2400" smtClean="0">
                <a:solidFill>
                  <a:srgbClr val="0C6034"/>
                </a:solidFill>
                <a:cs typeface="Calibri"/>
              </a:rPr>
              <a:t>Nouns</a:t>
            </a:r>
            <a:r>
              <a:rPr lang="en-US" sz="2400" smtClean="0">
                <a:cs typeface="Calibri"/>
              </a:rPr>
              <a:t> </a:t>
            </a:r>
            <a:r>
              <a:rPr lang="en-US" sz="2400" smtClean="0">
                <a:solidFill>
                  <a:schemeClr val="tx1"/>
                </a:solidFill>
                <a:cs typeface="Calibri"/>
              </a:rPr>
              <a:t>equivalent to </a:t>
            </a:r>
            <a:r>
              <a:rPr lang="en-US" sz="2400" smtClean="0">
                <a:cs typeface="Calibri"/>
              </a:rPr>
              <a:t>Syntactic Frames only</a:t>
            </a:r>
          </a:p>
        </p:txBody>
      </p:sp>
      <p:sp>
        <p:nvSpPr>
          <p:cNvPr id="911468"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11469"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0"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1"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2"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3"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4"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5"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6"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7"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8"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79"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11480" name="Rectangle 15"/>
          <p:cNvSpPr>
            <a:spLocks noChangeArrowheads="1"/>
          </p:cNvSpPr>
          <p:nvPr/>
        </p:nvSpPr>
        <p:spPr bwMode="auto">
          <a:xfrm>
            <a:off x="1370013" y="5400675"/>
            <a:ext cx="846137" cy="923925"/>
          </a:xfrm>
          <a:prstGeom prst="rect">
            <a:avLst/>
          </a:prstGeom>
          <a:solidFill>
            <a:srgbClr val="0C6034"/>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1" name="Rectangle 16"/>
          <p:cNvSpPr>
            <a:spLocks noChangeArrowheads="1"/>
          </p:cNvSpPr>
          <p:nvPr/>
        </p:nvSpPr>
        <p:spPr bwMode="auto">
          <a:xfrm>
            <a:off x="2392363" y="5368925"/>
            <a:ext cx="844550" cy="955675"/>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2" name="Rectangle 18"/>
          <p:cNvSpPr>
            <a:spLocks noChangeArrowheads="1"/>
          </p:cNvSpPr>
          <p:nvPr/>
        </p:nvSpPr>
        <p:spPr bwMode="auto">
          <a:xfrm>
            <a:off x="3413125" y="4848225"/>
            <a:ext cx="844550" cy="142716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3" name="Rectangle 19"/>
          <p:cNvSpPr>
            <a:spLocks noChangeArrowheads="1"/>
          </p:cNvSpPr>
          <p:nvPr/>
        </p:nvSpPr>
        <p:spPr bwMode="auto">
          <a:xfrm>
            <a:off x="4424363" y="4473575"/>
            <a:ext cx="855662" cy="1851025"/>
          </a:xfrm>
          <a:prstGeom prst="rect">
            <a:avLst/>
          </a:prstGeom>
          <a:solidFill>
            <a:schemeClr val="bg2"/>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4" name="Rectangle 21"/>
          <p:cNvSpPr>
            <a:spLocks noChangeArrowheads="1"/>
          </p:cNvSpPr>
          <p:nvPr/>
        </p:nvSpPr>
        <p:spPr bwMode="auto">
          <a:xfrm>
            <a:off x="5445125" y="3567113"/>
            <a:ext cx="846138" cy="2708275"/>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5" name="Rectangle 23"/>
          <p:cNvSpPr>
            <a:spLocks noChangeArrowheads="1"/>
          </p:cNvSpPr>
          <p:nvPr/>
        </p:nvSpPr>
        <p:spPr bwMode="auto">
          <a:xfrm>
            <a:off x="6465888" y="3182938"/>
            <a:ext cx="846137" cy="3092450"/>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6" name="Rectangle 25"/>
          <p:cNvSpPr>
            <a:spLocks noChangeArrowheads="1"/>
          </p:cNvSpPr>
          <p:nvPr/>
        </p:nvSpPr>
        <p:spPr bwMode="auto">
          <a:xfrm>
            <a:off x="7486650" y="2317750"/>
            <a:ext cx="846138" cy="3957638"/>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487" name="Line 26"/>
          <p:cNvSpPr>
            <a:spLocks noChangeShapeType="1"/>
          </p:cNvSpPr>
          <p:nvPr/>
        </p:nvSpPr>
        <p:spPr bwMode="auto">
          <a:xfrm flipV="1">
            <a:off x="1789113" y="5307013"/>
            <a:ext cx="1587"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88" name="Line 27"/>
          <p:cNvSpPr>
            <a:spLocks noChangeShapeType="1"/>
          </p:cNvSpPr>
          <p:nvPr/>
        </p:nvSpPr>
        <p:spPr bwMode="auto">
          <a:xfrm>
            <a:off x="1758950" y="53070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89" name="Line 28"/>
          <p:cNvSpPr>
            <a:spLocks noChangeShapeType="1"/>
          </p:cNvSpPr>
          <p:nvPr/>
        </p:nvSpPr>
        <p:spPr bwMode="auto">
          <a:xfrm>
            <a:off x="1789113" y="5400675"/>
            <a:ext cx="1587"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0" name="Line 29"/>
          <p:cNvSpPr>
            <a:spLocks noChangeShapeType="1"/>
          </p:cNvSpPr>
          <p:nvPr/>
        </p:nvSpPr>
        <p:spPr bwMode="auto">
          <a:xfrm>
            <a:off x="1758950" y="5505450"/>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1" name="Line 30"/>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2" name="Line 31"/>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3" name="Line 32"/>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4" name="Line 33"/>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5" name="Line 34"/>
          <p:cNvSpPr>
            <a:spLocks noChangeShapeType="1"/>
          </p:cNvSpPr>
          <p:nvPr/>
        </p:nvSpPr>
        <p:spPr bwMode="auto">
          <a:xfrm flipV="1">
            <a:off x="3830638" y="4692650"/>
            <a:ext cx="1587" cy="1555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6" name="Line 35"/>
          <p:cNvSpPr>
            <a:spLocks noChangeShapeType="1"/>
          </p:cNvSpPr>
          <p:nvPr/>
        </p:nvSpPr>
        <p:spPr bwMode="auto">
          <a:xfrm>
            <a:off x="3802063" y="469265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7" name="Line 36"/>
          <p:cNvSpPr>
            <a:spLocks noChangeShapeType="1"/>
          </p:cNvSpPr>
          <p:nvPr/>
        </p:nvSpPr>
        <p:spPr bwMode="auto">
          <a:xfrm>
            <a:off x="3830638" y="4848225"/>
            <a:ext cx="1587"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8" name="Line 37"/>
          <p:cNvSpPr>
            <a:spLocks noChangeShapeType="1"/>
          </p:cNvSpPr>
          <p:nvPr/>
        </p:nvSpPr>
        <p:spPr bwMode="auto">
          <a:xfrm>
            <a:off x="3802063" y="499427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499" name="Line 38"/>
          <p:cNvSpPr>
            <a:spLocks noChangeShapeType="1"/>
          </p:cNvSpPr>
          <p:nvPr/>
        </p:nvSpPr>
        <p:spPr bwMode="auto">
          <a:xfrm flipV="1">
            <a:off x="4841875" y="432752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0" name="Line 39"/>
          <p:cNvSpPr>
            <a:spLocks noChangeShapeType="1"/>
          </p:cNvSpPr>
          <p:nvPr/>
        </p:nvSpPr>
        <p:spPr bwMode="auto">
          <a:xfrm>
            <a:off x="4813300" y="43275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1" name="Line 40"/>
          <p:cNvSpPr>
            <a:spLocks noChangeShapeType="1"/>
          </p:cNvSpPr>
          <p:nvPr/>
        </p:nvSpPr>
        <p:spPr bwMode="auto">
          <a:xfrm>
            <a:off x="4841875" y="447357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2" name="Line 41"/>
          <p:cNvSpPr>
            <a:spLocks noChangeShapeType="1"/>
          </p:cNvSpPr>
          <p:nvPr/>
        </p:nvSpPr>
        <p:spPr bwMode="auto">
          <a:xfrm>
            <a:off x="4813300" y="46196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3" name="Line 42"/>
          <p:cNvSpPr>
            <a:spLocks noChangeShapeType="1"/>
          </p:cNvSpPr>
          <p:nvPr/>
        </p:nvSpPr>
        <p:spPr bwMode="auto">
          <a:xfrm flipV="1">
            <a:off x="5862638" y="3297238"/>
            <a:ext cx="1587" cy="2698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4" name="Line 43"/>
          <p:cNvSpPr>
            <a:spLocks noChangeShapeType="1"/>
          </p:cNvSpPr>
          <p:nvPr/>
        </p:nvSpPr>
        <p:spPr bwMode="auto">
          <a:xfrm>
            <a:off x="5834063" y="3297238"/>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5" name="Line 44"/>
          <p:cNvSpPr>
            <a:spLocks noChangeShapeType="1"/>
          </p:cNvSpPr>
          <p:nvPr/>
        </p:nvSpPr>
        <p:spPr bwMode="auto">
          <a:xfrm>
            <a:off x="5862638" y="3567113"/>
            <a:ext cx="1587" cy="2714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6" name="Line 45"/>
          <p:cNvSpPr>
            <a:spLocks noChangeShapeType="1"/>
          </p:cNvSpPr>
          <p:nvPr/>
        </p:nvSpPr>
        <p:spPr bwMode="auto">
          <a:xfrm>
            <a:off x="5834063" y="3838575"/>
            <a:ext cx="68262"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7" name="Line 46"/>
          <p:cNvSpPr>
            <a:spLocks noChangeShapeType="1"/>
          </p:cNvSpPr>
          <p:nvPr/>
        </p:nvSpPr>
        <p:spPr bwMode="auto">
          <a:xfrm flipV="1">
            <a:off x="6883400" y="3046413"/>
            <a:ext cx="1588" cy="13652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8" name="Line 47"/>
          <p:cNvSpPr>
            <a:spLocks noChangeShapeType="1"/>
          </p:cNvSpPr>
          <p:nvPr/>
        </p:nvSpPr>
        <p:spPr bwMode="auto">
          <a:xfrm>
            <a:off x="6854825" y="30464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09" name="Line 48"/>
          <p:cNvSpPr>
            <a:spLocks noChangeShapeType="1"/>
          </p:cNvSpPr>
          <p:nvPr/>
        </p:nvSpPr>
        <p:spPr bwMode="auto">
          <a:xfrm>
            <a:off x="6883400" y="3182938"/>
            <a:ext cx="1588" cy="13493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0" name="Line 49"/>
          <p:cNvSpPr>
            <a:spLocks noChangeShapeType="1"/>
          </p:cNvSpPr>
          <p:nvPr/>
        </p:nvSpPr>
        <p:spPr bwMode="auto">
          <a:xfrm>
            <a:off x="6854825" y="3317875"/>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1" name="Line 50"/>
          <p:cNvSpPr>
            <a:spLocks noChangeShapeType="1"/>
          </p:cNvSpPr>
          <p:nvPr/>
        </p:nvSpPr>
        <p:spPr bwMode="auto">
          <a:xfrm flipV="1">
            <a:off x="7904163" y="2214563"/>
            <a:ext cx="1587" cy="1031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2" name="Line 51"/>
          <p:cNvSpPr>
            <a:spLocks noChangeShapeType="1"/>
          </p:cNvSpPr>
          <p:nvPr/>
        </p:nvSpPr>
        <p:spPr bwMode="auto">
          <a:xfrm>
            <a:off x="7875588" y="221456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3" name="Line 52"/>
          <p:cNvSpPr>
            <a:spLocks noChangeShapeType="1"/>
          </p:cNvSpPr>
          <p:nvPr/>
        </p:nvSpPr>
        <p:spPr bwMode="auto">
          <a:xfrm>
            <a:off x="7904163" y="2317750"/>
            <a:ext cx="1587" cy="93663"/>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4" name="Line 53"/>
          <p:cNvSpPr>
            <a:spLocks noChangeShapeType="1"/>
          </p:cNvSpPr>
          <p:nvPr/>
        </p:nvSpPr>
        <p:spPr bwMode="auto">
          <a:xfrm>
            <a:off x="7875588" y="241141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5" name="Line 54"/>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6" name="Line 55"/>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7" name="Line 56"/>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8" name="Line 57"/>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19" name="Line 58"/>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0" name="Line 59"/>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1" name="Line 60"/>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2" name="Line 61"/>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3" name="Line 62"/>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4" name="Line 63"/>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5" name="Line 64"/>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26" name="Rectangle 65"/>
          <p:cNvSpPr>
            <a:spLocks noChangeArrowheads="1"/>
          </p:cNvSpPr>
          <p:nvPr/>
        </p:nvSpPr>
        <p:spPr bwMode="auto">
          <a:xfrm>
            <a:off x="1516063" y="4891088"/>
            <a:ext cx="821289"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endParaRPr lang="en-US">
              <a:latin typeface="Calibri"/>
              <a:cs typeface="Calibri"/>
            </a:endParaRPr>
          </a:p>
        </p:txBody>
      </p:sp>
      <p:sp>
        <p:nvSpPr>
          <p:cNvPr id="911527" name="Rectangle 66"/>
          <p:cNvSpPr>
            <a:spLocks noChangeArrowheads="1"/>
          </p:cNvSpPr>
          <p:nvPr/>
        </p:nvSpPr>
        <p:spPr bwMode="auto">
          <a:xfrm>
            <a:off x="2536825" y="4859338"/>
            <a:ext cx="872084"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endParaRPr lang="en-US">
              <a:latin typeface="Calibri"/>
              <a:cs typeface="Calibri"/>
            </a:endParaRPr>
          </a:p>
        </p:txBody>
      </p:sp>
      <p:sp>
        <p:nvSpPr>
          <p:cNvPr id="911528" name="Rectangle 67"/>
          <p:cNvSpPr>
            <a:spLocks noChangeArrowheads="1"/>
          </p:cNvSpPr>
          <p:nvPr/>
        </p:nvSpPr>
        <p:spPr bwMode="auto">
          <a:xfrm>
            <a:off x="3505200" y="3200400"/>
            <a:ext cx="872084"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Nouns</a:t>
            </a:r>
            <a:endParaRPr lang="en-US">
              <a:latin typeface="Calibri"/>
              <a:cs typeface="Calibri"/>
            </a:endParaRPr>
          </a:p>
        </p:txBody>
      </p:sp>
      <p:sp>
        <p:nvSpPr>
          <p:cNvPr id="911529" name="Rectangle 69"/>
          <p:cNvSpPr>
            <a:spLocks noChangeArrowheads="1"/>
          </p:cNvSpPr>
          <p:nvPr/>
        </p:nvSpPr>
        <p:spPr bwMode="auto">
          <a:xfrm>
            <a:off x="5334000" y="22098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1530" name="Rectangle 70"/>
          <p:cNvSpPr>
            <a:spLocks noChangeArrowheads="1"/>
          </p:cNvSpPr>
          <p:nvPr/>
        </p:nvSpPr>
        <p:spPr bwMode="auto">
          <a:xfrm>
            <a:off x="6400800" y="20574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1531" name="Rectangle 71"/>
          <p:cNvSpPr>
            <a:spLocks noChangeArrowheads="1"/>
          </p:cNvSpPr>
          <p:nvPr/>
        </p:nvSpPr>
        <p:spPr bwMode="auto">
          <a:xfrm>
            <a:off x="7391400" y="1828800"/>
            <a:ext cx="103724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Full Info</a:t>
            </a:r>
            <a:endParaRPr lang="en-US">
              <a:latin typeface="Calibri"/>
              <a:cs typeface="Calibri"/>
            </a:endParaRPr>
          </a:p>
        </p:txBody>
      </p:sp>
      <p:sp>
        <p:nvSpPr>
          <p:cNvPr id="911532" name="Rectangle 72"/>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11533" name="Rectangle 73"/>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11534" name="Rectangle 74"/>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11535" name="Rectangle 75"/>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11536" name="Rectangle 76"/>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11537" name="Rectangle 77"/>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11538" name="Rectangle 78"/>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11539" name="Rectangle 79"/>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11540" name="Rectangle 80"/>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11541" name="Rectangle 81"/>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11542" name="Rectangle 82"/>
          <p:cNvSpPr>
            <a:spLocks noChangeArrowheads="1"/>
          </p:cNvSpPr>
          <p:nvPr/>
        </p:nvSpPr>
        <p:spPr bwMode="auto">
          <a:xfrm rot="-5400000">
            <a:off x="-1471274" y="3808075"/>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grpSp>
        <p:nvGrpSpPr>
          <p:cNvPr id="911543" name="Group 83"/>
          <p:cNvGrpSpPr>
            <a:grpSpLocks/>
          </p:cNvGrpSpPr>
          <p:nvPr/>
        </p:nvGrpSpPr>
        <p:grpSpPr bwMode="auto">
          <a:xfrm>
            <a:off x="2732088" y="4473575"/>
            <a:ext cx="271462" cy="280988"/>
            <a:chOff x="1721" y="2818"/>
            <a:chExt cx="171" cy="177"/>
          </a:xfrm>
        </p:grpSpPr>
        <p:sp>
          <p:nvSpPr>
            <p:cNvPr id="911544" name="Line 84"/>
            <p:cNvSpPr>
              <a:spLocks noChangeShapeType="1"/>
            </p:cNvSpPr>
            <p:nvPr/>
          </p:nvSpPr>
          <p:spPr bwMode="auto">
            <a:xfrm flipV="1">
              <a:off x="1752" y="2818"/>
              <a:ext cx="140"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45" name="Freeform 85"/>
            <p:cNvSpPr>
              <a:spLocks/>
            </p:cNvSpPr>
            <p:nvPr/>
          </p:nvSpPr>
          <p:spPr bwMode="auto">
            <a:xfrm>
              <a:off x="1721" y="2923"/>
              <a:ext cx="67" cy="72"/>
            </a:xfrm>
            <a:custGeom>
              <a:avLst/>
              <a:gdLst>
                <a:gd name="T0" fmla="*/ 18 w 67"/>
                <a:gd name="T1" fmla="*/ 0 h 72"/>
                <a:gd name="T2" fmla="*/ 0 w 67"/>
                <a:gd name="T3" fmla="*/ 72 h 72"/>
                <a:gd name="T4" fmla="*/ 67 w 67"/>
                <a:gd name="T5" fmla="*/ 46 h 72"/>
                <a:gd name="T6" fmla="*/ 18 w 67"/>
                <a:gd name="T7" fmla="*/ 0 h 72"/>
                <a:gd name="T8" fmla="*/ 0 60000 65536"/>
                <a:gd name="T9" fmla="*/ 0 60000 65536"/>
                <a:gd name="T10" fmla="*/ 0 60000 65536"/>
                <a:gd name="T11" fmla="*/ 0 60000 65536"/>
                <a:gd name="T12" fmla="*/ 0 w 67"/>
                <a:gd name="T13" fmla="*/ 0 h 72"/>
                <a:gd name="T14" fmla="*/ 67 w 67"/>
                <a:gd name="T15" fmla="*/ 72 h 72"/>
              </a:gdLst>
              <a:ahLst/>
              <a:cxnLst>
                <a:cxn ang="T8">
                  <a:pos x="T0" y="T1"/>
                </a:cxn>
                <a:cxn ang="T9">
                  <a:pos x="T2" y="T3"/>
                </a:cxn>
                <a:cxn ang="T10">
                  <a:pos x="T4" y="T5"/>
                </a:cxn>
                <a:cxn ang="T11">
                  <a:pos x="T6" y="T7"/>
                </a:cxn>
              </a:cxnLst>
              <a:rect l="T12" t="T13" r="T14" b="T15"/>
              <a:pathLst>
                <a:path w="67" h="72">
                  <a:moveTo>
                    <a:pt x="18" y="0"/>
                  </a:moveTo>
                  <a:lnTo>
                    <a:pt x="0" y="72"/>
                  </a:lnTo>
                  <a:lnTo>
                    <a:pt x="67" y="46"/>
                  </a:lnTo>
                  <a:lnTo>
                    <a:pt x="18"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1546" name="Group 86"/>
          <p:cNvGrpSpPr>
            <a:grpSpLocks/>
          </p:cNvGrpSpPr>
          <p:nvPr/>
        </p:nvGrpSpPr>
        <p:grpSpPr bwMode="auto">
          <a:xfrm>
            <a:off x="3003550" y="4473575"/>
            <a:ext cx="244475" cy="280988"/>
            <a:chOff x="1892" y="2818"/>
            <a:chExt cx="154" cy="177"/>
          </a:xfrm>
        </p:grpSpPr>
        <p:sp>
          <p:nvSpPr>
            <p:cNvPr id="911547" name="Line 87"/>
            <p:cNvSpPr>
              <a:spLocks noChangeShapeType="1"/>
            </p:cNvSpPr>
            <p:nvPr/>
          </p:nvSpPr>
          <p:spPr bwMode="auto">
            <a:xfrm>
              <a:off x="1892" y="2818"/>
              <a:ext cx="123"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48" name="Freeform 88"/>
            <p:cNvSpPr>
              <a:spLocks/>
            </p:cNvSpPr>
            <p:nvPr/>
          </p:nvSpPr>
          <p:spPr bwMode="auto">
            <a:xfrm>
              <a:off x="1978" y="2923"/>
              <a:ext cx="68" cy="72"/>
            </a:xfrm>
            <a:custGeom>
              <a:avLst/>
              <a:gdLst>
                <a:gd name="T0" fmla="*/ 0 w 68"/>
                <a:gd name="T1" fmla="*/ 53 h 72"/>
                <a:gd name="T2" fmla="*/ 68 w 68"/>
                <a:gd name="T3" fmla="*/ 72 h 72"/>
                <a:gd name="T4" fmla="*/ 43 w 68"/>
                <a:gd name="T5" fmla="*/ 0 h 72"/>
                <a:gd name="T6" fmla="*/ 0 w 68"/>
                <a:gd name="T7" fmla="*/ 53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53"/>
                  </a:moveTo>
                  <a:lnTo>
                    <a:pt x="68" y="72"/>
                  </a:lnTo>
                  <a:lnTo>
                    <a:pt x="43" y="0"/>
                  </a:lnTo>
                  <a:lnTo>
                    <a:pt x="0" y="53"/>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1549" name="Rectangle 89"/>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1550" name="Rectangle 90"/>
          <p:cNvSpPr>
            <a:spLocks noChangeArrowheads="1"/>
          </p:cNvSpPr>
          <p:nvPr/>
        </p:nvSpPr>
        <p:spPr bwMode="auto">
          <a:xfrm>
            <a:off x="2673350" y="423386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1551" name="Group 91"/>
          <p:cNvGrpSpPr>
            <a:grpSpLocks/>
          </p:cNvGrpSpPr>
          <p:nvPr/>
        </p:nvGrpSpPr>
        <p:grpSpPr bwMode="auto">
          <a:xfrm>
            <a:off x="4948238" y="3525838"/>
            <a:ext cx="398462" cy="198437"/>
            <a:chOff x="3117" y="2221"/>
            <a:chExt cx="251" cy="125"/>
          </a:xfrm>
        </p:grpSpPr>
        <p:sp>
          <p:nvSpPr>
            <p:cNvPr id="911552" name="Line 92"/>
            <p:cNvSpPr>
              <a:spLocks noChangeShapeType="1"/>
            </p:cNvSpPr>
            <p:nvPr/>
          </p:nvSpPr>
          <p:spPr bwMode="auto">
            <a:xfrm>
              <a:off x="3117" y="2221"/>
              <a:ext cx="209" cy="9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53" name="Freeform 93"/>
            <p:cNvSpPr>
              <a:spLocks/>
            </p:cNvSpPr>
            <p:nvPr/>
          </p:nvSpPr>
          <p:spPr bwMode="auto">
            <a:xfrm>
              <a:off x="3295" y="2280"/>
              <a:ext cx="73" cy="66"/>
            </a:xfrm>
            <a:custGeom>
              <a:avLst/>
              <a:gdLst>
                <a:gd name="T0" fmla="*/ 0 w 73"/>
                <a:gd name="T1" fmla="*/ 66 h 66"/>
                <a:gd name="T2" fmla="*/ 73 w 73"/>
                <a:gd name="T3" fmla="*/ 59 h 66"/>
                <a:gd name="T4" fmla="*/ 31 w 73"/>
                <a:gd name="T5" fmla="*/ 0 h 66"/>
                <a:gd name="T6" fmla="*/ 0 w 73"/>
                <a:gd name="T7" fmla="*/ 66 h 66"/>
                <a:gd name="T8" fmla="*/ 0 60000 65536"/>
                <a:gd name="T9" fmla="*/ 0 60000 65536"/>
                <a:gd name="T10" fmla="*/ 0 60000 65536"/>
                <a:gd name="T11" fmla="*/ 0 60000 65536"/>
                <a:gd name="T12" fmla="*/ 0 w 73"/>
                <a:gd name="T13" fmla="*/ 0 h 66"/>
                <a:gd name="T14" fmla="*/ 73 w 73"/>
                <a:gd name="T15" fmla="*/ 66 h 66"/>
              </a:gdLst>
              <a:ahLst/>
              <a:cxnLst>
                <a:cxn ang="T8">
                  <a:pos x="T0" y="T1"/>
                </a:cxn>
                <a:cxn ang="T9">
                  <a:pos x="T2" y="T3"/>
                </a:cxn>
                <a:cxn ang="T10">
                  <a:pos x="T4" y="T5"/>
                </a:cxn>
                <a:cxn ang="T11">
                  <a:pos x="T6" y="T7"/>
                </a:cxn>
              </a:cxnLst>
              <a:rect l="T12" t="T13" r="T14" b="T15"/>
              <a:pathLst>
                <a:path w="73" h="66">
                  <a:moveTo>
                    <a:pt x="0" y="66"/>
                  </a:moveTo>
                  <a:lnTo>
                    <a:pt x="73" y="59"/>
                  </a:lnTo>
                  <a:lnTo>
                    <a:pt x="31" y="0"/>
                  </a:lnTo>
                  <a:lnTo>
                    <a:pt x="0" y="66"/>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1554" name="Group 94"/>
          <p:cNvGrpSpPr>
            <a:grpSpLocks/>
          </p:cNvGrpSpPr>
          <p:nvPr/>
        </p:nvGrpSpPr>
        <p:grpSpPr bwMode="auto">
          <a:xfrm>
            <a:off x="4802188" y="3525838"/>
            <a:ext cx="146050" cy="354012"/>
            <a:chOff x="3025" y="2221"/>
            <a:chExt cx="92" cy="223"/>
          </a:xfrm>
        </p:grpSpPr>
        <p:sp>
          <p:nvSpPr>
            <p:cNvPr id="911555" name="Line 95"/>
            <p:cNvSpPr>
              <a:spLocks noChangeShapeType="1"/>
            </p:cNvSpPr>
            <p:nvPr/>
          </p:nvSpPr>
          <p:spPr bwMode="auto">
            <a:xfrm flipH="1">
              <a:off x="3062" y="2221"/>
              <a:ext cx="55" cy="17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56" name="Freeform 96"/>
            <p:cNvSpPr>
              <a:spLocks/>
            </p:cNvSpPr>
            <p:nvPr/>
          </p:nvSpPr>
          <p:spPr bwMode="auto">
            <a:xfrm>
              <a:off x="3025" y="2372"/>
              <a:ext cx="68" cy="72"/>
            </a:xfrm>
            <a:custGeom>
              <a:avLst/>
              <a:gdLst>
                <a:gd name="T0" fmla="*/ 0 w 68"/>
                <a:gd name="T1" fmla="*/ 0 h 72"/>
                <a:gd name="T2" fmla="*/ 19 w 68"/>
                <a:gd name="T3" fmla="*/ 72 h 72"/>
                <a:gd name="T4" fmla="*/ 68 w 68"/>
                <a:gd name="T5" fmla="*/ 20 h 72"/>
                <a:gd name="T6" fmla="*/ 0 w 68"/>
                <a:gd name="T7" fmla="*/ 0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0"/>
                  </a:moveTo>
                  <a:lnTo>
                    <a:pt x="19" y="72"/>
                  </a:lnTo>
                  <a:lnTo>
                    <a:pt x="68" y="2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1557" name="Rectangle 97"/>
          <p:cNvSpPr>
            <a:spLocks noChangeArrowheads="1"/>
          </p:cNvSpPr>
          <p:nvPr/>
        </p:nvSpPr>
        <p:spPr bwMode="auto">
          <a:xfrm>
            <a:off x="4598988" y="3233738"/>
            <a:ext cx="728662"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1558" name="Rectangle 98"/>
          <p:cNvSpPr>
            <a:spLocks noChangeArrowheads="1"/>
          </p:cNvSpPr>
          <p:nvPr/>
        </p:nvSpPr>
        <p:spPr bwMode="auto">
          <a:xfrm>
            <a:off x="4637088" y="326548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1559" name="Group 99"/>
          <p:cNvGrpSpPr>
            <a:grpSpLocks/>
          </p:cNvGrpSpPr>
          <p:nvPr/>
        </p:nvGrpSpPr>
        <p:grpSpPr bwMode="auto">
          <a:xfrm>
            <a:off x="6929438" y="1935163"/>
            <a:ext cx="309562" cy="122237"/>
            <a:chOff x="4305" y="1381"/>
            <a:chExt cx="307" cy="164"/>
          </a:xfrm>
        </p:grpSpPr>
        <p:sp>
          <p:nvSpPr>
            <p:cNvPr id="911560" name="Line 100"/>
            <p:cNvSpPr>
              <a:spLocks noChangeShapeType="1"/>
            </p:cNvSpPr>
            <p:nvPr/>
          </p:nvSpPr>
          <p:spPr bwMode="auto">
            <a:xfrm>
              <a:off x="4305" y="1381"/>
              <a:ext cx="264" cy="13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61" name="Freeform 101"/>
            <p:cNvSpPr>
              <a:spLocks/>
            </p:cNvSpPr>
            <p:nvPr/>
          </p:nvSpPr>
          <p:spPr bwMode="auto">
            <a:xfrm>
              <a:off x="4538" y="1480"/>
              <a:ext cx="74" cy="65"/>
            </a:xfrm>
            <a:custGeom>
              <a:avLst/>
              <a:gdLst>
                <a:gd name="T0" fmla="*/ 0 w 74"/>
                <a:gd name="T1" fmla="*/ 65 h 65"/>
                <a:gd name="T2" fmla="*/ 74 w 74"/>
                <a:gd name="T3" fmla="*/ 59 h 65"/>
                <a:gd name="T4" fmla="*/ 31 w 74"/>
                <a:gd name="T5" fmla="*/ 0 h 65"/>
                <a:gd name="T6" fmla="*/ 0 w 74"/>
                <a:gd name="T7" fmla="*/ 65 h 65"/>
                <a:gd name="T8" fmla="*/ 0 60000 65536"/>
                <a:gd name="T9" fmla="*/ 0 60000 65536"/>
                <a:gd name="T10" fmla="*/ 0 60000 65536"/>
                <a:gd name="T11" fmla="*/ 0 60000 65536"/>
                <a:gd name="T12" fmla="*/ 0 w 74"/>
                <a:gd name="T13" fmla="*/ 0 h 65"/>
                <a:gd name="T14" fmla="*/ 74 w 74"/>
                <a:gd name="T15" fmla="*/ 65 h 65"/>
              </a:gdLst>
              <a:ahLst/>
              <a:cxnLst>
                <a:cxn ang="T8">
                  <a:pos x="T0" y="T1"/>
                </a:cxn>
                <a:cxn ang="T9">
                  <a:pos x="T2" y="T3"/>
                </a:cxn>
                <a:cxn ang="T10">
                  <a:pos x="T4" y="T5"/>
                </a:cxn>
                <a:cxn ang="T11">
                  <a:pos x="T6" y="T7"/>
                </a:cxn>
              </a:cxnLst>
              <a:rect l="T12" t="T13" r="T14" b="T15"/>
              <a:pathLst>
                <a:path w="74" h="65">
                  <a:moveTo>
                    <a:pt x="0" y="65"/>
                  </a:moveTo>
                  <a:lnTo>
                    <a:pt x="74" y="59"/>
                  </a:lnTo>
                  <a:lnTo>
                    <a:pt x="31" y="0"/>
                  </a:lnTo>
                  <a:lnTo>
                    <a:pt x="0" y="65"/>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1562" name="Group 102"/>
          <p:cNvGrpSpPr>
            <a:grpSpLocks/>
          </p:cNvGrpSpPr>
          <p:nvPr/>
        </p:nvGrpSpPr>
        <p:grpSpPr bwMode="auto">
          <a:xfrm>
            <a:off x="6872288" y="1935163"/>
            <a:ext cx="138112" cy="198437"/>
            <a:chOff x="4275" y="1381"/>
            <a:chExt cx="67" cy="269"/>
          </a:xfrm>
        </p:grpSpPr>
        <p:sp>
          <p:nvSpPr>
            <p:cNvPr id="911563" name="Line 103"/>
            <p:cNvSpPr>
              <a:spLocks noChangeShapeType="1"/>
            </p:cNvSpPr>
            <p:nvPr/>
          </p:nvSpPr>
          <p:spPr bwMode="auto">
            <a:xfrm>
              <a:off x="4305" y="1381"/>
              <a:ext cx="7" cy="21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1564" name="Freeform 104"/>
            <p:cNvSpPr>
              <a:spLocks/>
            </p:cNvSpPr>
            <p:nvPr/>
          </p:nvSpPr>
          <p:spPr bwMode="auto">
            <a:xfrm>
              <a:off x="4275" y="1585"/>
              <a:ext cx="67" cy="65"/>
            </a:xfrm>
            <a:custGeom>
              <a:avLst/>
              <a:gdLst>
                <a:gd name="T0" fmla="*/ 0 w 67"/>
                <a:gd name="T1" fmla="*/ 0 h 65"/>
                <a:gd name="T2" fmla="*/ 37 w 67"/>
                <a:gd name="T3" fmla="*/ 65 h 65"/>
                <a:gd name="T4" fmla="*/ 67 w 67"/>
                <a:gd name="T5" fmla="*/ 0 h 65"/>
                <a:gd name="T6" fmla="*/ 0 w 67"/>
                <a:gd name="T7" fmla="*/ 0 h 65"/>
                <a:gd name="T8" fmla="*/ 0 60000 65536"/>
                <a:gd name="T9" fmla="*/ 0 60000 65536"/>
                <a:gd name="T10" fmla="*/ 0 60000 65536"/>
                <a:gd name="T11" fmla="*/ 0 60000 65536"/>
                <a:gd name="T12" fmla="*/ 0 w 67"/>
                <a:gd name="T13" fmla="*/ 0 h 65"/>
                <a:gd name="T14" fmla="*/ 67 w 67"/>
                <a:gd name="T15" fmla="*/ 65 h 65"/>
              </a:gdLst>
              <a:ahLst/>
              <a:cxnLst>
                <a:cxn ang="T8">
                  <a:pos x="T0" y="T1"/>
                </a:cxn>
                <a:cxn ang="T9">
                  <a:pos x="T2" y="T3"/>
                </a:cxn>
                <a:cxn ang="T10">
                  <a:pos x="T4" y="T5"/>
                </a:cxn>
                <a:cxn ang="T11">
                  <a:pos x="T6" y="T7"/>
                </a:cxn>
              </a:cxnLst>
              <a:rect l="T12" t="T13" r="T14" b="T15"/>
              <a:pathLst>
                <a:path w="67" h="65">
                  <a:moveTo>
                    <a:pt x="0" y="0"/>
                  </a:moveTo>
                  <a:lnTo>
                    <a:pt x="37" y="65"/>
                  </a:lnTo>
                  <a:lnTo>
                    <a:pt x="67" y="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1565" name="Rectangle 105"/>
          <p:cNvSpPr>
            <a:spLocks noChangeArrowheads="1"/>
          </p:cNvSpPr>
          <p:nvPr/>
        </p:nvSpPr>
        <p:spPr bwMode="auto">
          <a:xfrm>
            <a:off x="6270625" y="1849438"/>
            <a:ext cx="730250"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1566" name="Rectangle 106"/>
          <p:cNvSpPr>
            <a:spLocks noChangeArrowheads="1"/>
          </p:cNvSpPr>
          <p:nvPr/>
        </p:nvSpPr>
        <p:spPr bwMode="auto">
          <a:xfrm>
            <a:off x="6472238" y="170021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11567" name="Rectangle 15"/>
          <p:cNvSpPr>
            <a:spLocks noChangeArrowheads="1"/>
          </p:cNvSpPr>
          <p:nvPr/>
        </p:nvSpPr>
        <p:spPr bwMode="auto">
          <a:xfrm>
            <a:off x="5410200" y="3581400"/>
            <a:ext cx="920750" cy="2743200"/>
          </a:xfrm>
          <a:prstGeom prst="rect">
            <a:avLst/>
          </a:prstGeom>
          <a:gradFill rotWithShape="1">
            <a:gsLst>
              <a:gs pos="0">
                <a:schemeClr val="hlink"/>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568" name="Rectangle 68"/>
          <p:cNvSpPr>
            <a:spLocks noChangeArrowheads="1"/>
          </p:cNvSpPr>
          <p:nvPr/>
        </p:nvSpPr>
        <p:spPr bwMode="auto">
          <a:xfrm>
            <a:off x="4502150" y="3890963"/>
            <a:ext cx="93069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Frames</a:t>
            </a:r>
            <a:endParaRPr lang="en-US">
              <a:latin typeface="Calibri"/>
              <a:cs typeface="Calibri"/>
            </a:endParaRPr>
          </a:p>
        </p:txBody>
      </p:sp>
      <p:sp>
        <p:nvSpPr>
          <p:cNvPr id="911569" name="Rectangle 15"/>
          <p:cNvSpPr>
            <a:spLocks noChangeArrowheads="1"/>
          </p:cNvSpPr>
          <p:nvPr/>
        </p:nvSpPr>
        <p:spPr bwMode="auto">
          <a:xfrm>
            <a:off x="6400800" y="3200400"/>
            <a:ext cx="920750" cy="3124200"/>
          </a:xfrm>
          <a:prstGeom prst="rect">
            <a:avLst/>
          </a:prstGeom>
          <a:gradFill rotWithShape="1">
            <a:gsLst>
              <a:gs pos="0">
                <a:srgbClr val="0C6034"/>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570" name="Rectangle 15"/>
          <p:cNvSpPr>
            <a:spLocks noChangeArrowheads="1"/>
          </p:cNvSpPr>
          <p:nvPr/>
        </p:nvSpPr>
        <p:spPr bwMode="auto">
          <a:xfrm>
            <a:off x="3429000" y="4876800"/>
            <a:ext cx="844550" cy="1447800"/>
          </a:xfrm>
          <a:prstGeom prst="rect">
            <a:avLst/>
          </a:prstGeom>
          <a:gradFill rotWithShape="1">
            <a:gsLst>
              <a:gs pos="0">
                <a:schemeClr val="hlink"/>
              </a:gs>
              <a:gs pos="100000">
                <a:srgbClr val="0C6034"/>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571" name="Rectangle 15"/>
          <p:cNvSpPr>
            <a:spLocks noChangeArrowheads="1"/>
          </p:cNvSpPr>
          <p:nvPr/>
        </p:nvSpPr>
        <p:spPr bwMode="auto">
          <a:xfrm>
            <a:off x="7467600" y="2286000"/>
            <a:ext cx="844550" cy="40386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1572" name="Oval 212"/>
          <p:cNvSpPr>
            <a:spLocks noChangeArrowheads="1"/>
          </p:cNvSpPr>
          <p:nvPr/>
        </p:nvSpPr>
        <p:spPr bwMode="auto">
          <a:xfrm>
            <a:off x="2971800" y="1752600"/>
            <a:ext cx="2667000" cy="4953000"/>
          </a:xfrm>
          <a:prstGeom prst="ellipse">
            <a:avLst/>
          </a:prstGeom>
          <a:noFill/>
          <a:ln w="50800">
            <a:solidFill>
              <a:schemeClr val="tx2"/>
            </a:solidFill>
            <a:round/>
            <a:headEnd/>
            <a:tailEnd/>
          </a:ln>
        </p:spPr>
        <p:txBody>
          <a:bodyPr wrap="none" anchor="ct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idx="4294967295"/>
          </p:nvPr>
        </p:nvSpPr>
        <p:spPr>
          <a:xfrm>
            <a:off x="1066800" y="304800"/>
            <a:ext cx="7543800" cy="1431925"/>
          </a:xfrm>
        </p:spPr>
        <p:txBody>
          <a:bodyPr/>
          <a:lstStyle/>
          <a:p>
            <a:r>
              <a:rPr lang="en-US" sz="2400" smtClean="0">
                <a:solidFill>
                  <a:schemeClr val="tx1"/>
                </a:solidFill>
                <a:cs typeface="Calibri"/>
              </a:rPr>
              <a:t>Utility of additional knowledge with Frames:</a:t>
            </a:r>
            <a:br>
              <a:rPr lang="en-US" sz="2400" smtClean="0">
                <a:solidFill>
                  <a:schemeClr val="tx1"/>
                </a:solidFill>
                <a:cs typeface="Calibri"/>
              </a:rPr>
            </a:br>
            <a:r>
              <a:rPr lang="en-US" sz="2400" smtClean="0">
                <a:solidFill>
                  <a:schemeClr val="hlink"/>
                </a:solidFill>
                <a:cs typeface="Calibri"/>
              </a:rPr>
              <a:t>Scenes</a:t>
            </a:r>
            <a:r>
              <a:rPr lang="en-US" sz="2400" smtClean="0">
                <a:cs typeface="Calibri"/>
              </a:rPr>
              <a:t> </a:t>
            </a:r>
            <a:r>
              <a:rPr lang="en-US" sz="2400" smtClean="0">
                <a:solidFill>
                  <a:schemeClr val="tx1"/>
                </a:solidFill>
                <a:cs typeface="Calibri"/>
              </a:rPr>
              <a:t>+</a:t>
            </a:r>
            <a:r>
              <a:rPr lang="en-US" sz="2400" smtClean="0">
                <a:cs typeface="Calibri"/>
              </a:rPr>
              <a:t> Frames </a:t>
            </a:r>
            <a:r>
              <a:rPr lang="en-US" sz="2400" smtClean="0">
                <a:solidFill>
                  <a:schemeClr val="tx1"/>
                </a:solidFill>
                <a:cs typeface="Calibri"/>
              </a:rPr>
              <a:t>equivalent to </a:t>
            </a:r>
            <a:r>
              <a:rPr lang="en-US" sz="2400" smtClean="0">
                <a:solidFill>
                  <a:srgbClr val="0C6034"/>
                </a:solidFill>
                <a:cs typeface="Calibri"/>
              </a:rPr>
              <a:t>Nouns</a:t>
            </a:r>
            <a:r>
              <a:rPr lang="en-US" sz="2400" smtClean="0">
                <a:cs typeface="Calibri"/>
              </a:rPr>
              <a:t> </a:t>
            </a:r>
            <a:r>
              <a:rPr lang="en-US" sz="2400" smtClean="0">
                <a:solidFill>
                  <a:schemeClr val="tx1"/>
                </a:solidFill>
                <a:cs typeface="Calibri"/>
              </a:rPr>
              <a:t>+</a:t>
            </a:r>
            <a:r>
              <a:rPr lang="en-US" sz="2400" smtClean="0">
                <a:cs typeface="Calibri"/>
              </a:rPr>
              <a:t> Frames</a:t>
            </a:r>
            <a:r>
              <a:rPr lang="en-US" sz="2400" smtClean="0">
                <a:solidFill>
                  <a:srgbClr val="FFFFFF"/>
                </a:solidFill>
                <a:cs typeface="Calibri"/>
              </a:rPr>
              <a:t>, </a:t>
            </a:r>
            <a:r>
              <a:rPr lang="en-US" sz="2400" smtClean="0">
                <a:solidFill>
                  <a:schemeClr val="tx1"/>
                </a:solidFill>
                <a:cs typeface="Calibri"/>
              </a:rPr>
              <a:t>which is better than</a:t>
            </a:r>
            <a:r>
              <a:rPr lang="en-US" sz="2400" smtClean="0">
                <a:solidFill>
                  <a:srgbClr val="FFFFFF"/>
                </a:solidFill>
                <a:cs typeface="Calibri"/>
              </a:rPr>
              <a:t> </a:t>
            </a:r>
            <a:r>
              <a:rPr lang="en-US" sz="2400" smtClean="0">
                <a:cs typeface="Calibri"/>
              </a:rPr>
              <a:t>Frames</a:t>
            </a:r>
            <a:r>
              <a:rPr lang="en-US" sz="2400" smtClean="0">
                <a:solidFill>
                  <a:srgbClr val="FFFFFF"/>
                </a:solidFill>
                <a:cs typeface="Calibri"/>
              </a:rPr>
              <a:t> </a:t>
            </a:r>
            <a:r>
              <a:rPr lang="en-US" sz="2400" smtClean="0">
                <a:solidFill>
                  <a:schemeClr val="tx1"/>
                </a:solidFill>
                <a:cs typeface="Calibri"/>
              </a:rPr>
              <a:t>alone</a:t>
            </a:r>
            <a:endParaRPr lang="en-US" sz="2400" smtClean="0">
              <a:solidFill>
                <a:srgbClr val="FFFFFF"/>
              </a:solidFill>
              <a:cs typeface="Calibri"/>
            </a:endParaRPr>
          </a:p>
        </p:txBody>
      </p:sp>
      <p:sp>
        <p:nvSpPr>
          <p:cNvPr id="912492"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12493"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4"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5"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6"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7"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8"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499"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00"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01"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02"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03"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12504" name="Rectangle 15"/>
          <p:cNvSpPr>
            <a:spLocks noChangeArrowheads="1"/>
          </p:cNvSpPr>
          <p:nvPr/>
        </p:nvSpPr>
        <p:spPr bwMode="auto">
          <a:xfrm>
            <a:off x="1370013" y="5400675"/>
            <a:ext cx="846137" cy="923925"/>
          </a:xfrm>
          <a:prstGeom prst="rect">
            <a:avLst/>
          </a:prstGeom>
          <a:solidFill>
            <a:srgbClr val="0C6034"/>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05" name="Rectangle 16"/>
          <p:cNvSpPr>
            <a:spLocks noChangeArrowheads="1"/>
          </p:cNvSpPr>
          <p:nvPr/>
        </p:nvSpPr>
        <p:spPr bwMode="auto">
          <a:xfrm>
            <a:off x="2392363" y="5368925"/>
            <a:ext cx="844550" cy="955675"/>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06" name="Rectangle 18"/>
          <p:cNvSpPr>
            <a:spLocks noChangeArrowheads="1"/>
          </p:cNvSpPr>
          <p:nvPr/>
        </p:nvSpPr>
        <p:spPr bwMode="auto">
          <a:xfrm>
            <a:off x="3413125" y="4848225"/>
            <a:ext cx="844550" cy="142716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07" name="Rectangle 19"/>
          <p:cNvSpPr>
            <a:spLocks noChangeArrowheads="1"/>
          </p:cNvSpPr>
          <p:nvPr/>
        </p:nvSpPr>
        <p:spPr bwMode="auto">
          <a:xfrm>
            <a:off x="4424363" y="4473575"/>
            <a:ext cx="855662" cy="1851025"/>
          </a:xfrm>
          <a:prstGeom prst="rect">
            <a:avLst/>
          </a:prstGeom>
          <a:solidFill>
            <a:schemeClr val="bg2"/>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08" name="Rectangle 21"/>
          <p:cNvSpPr>
            <a:spLocks noChangeArrowheads="1"/>
          </p:cNvSpPr>
          <p:nvPr/>
        </p:nvSpPr>
        <p:spPr bwMode="auto">
          <a:xfrm>
            <a:off x="5445125" y="3567113"/>
            <a:ext cx="846138" cy="2708275"/>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09" name="Rectangle 23"/>
          <p:cNvSpPr>
            <a:spLocks noChangeArrowheads="1"/>
          </p:cNvSpPr>
          <p:nvPr/>
        </p:nvSpPr>
        <p:spPr bwMode="auto">
          <a:xfrm>
            <a:off x="6465888" y="3182938"/>
            <a:ext cx="846137" cy="3092450"/>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10" name="Rectangle 25"/>
          <p:cNvSpPr>
            <a:spLocks noChangeArrowheads="1"/>
          </p:cNvSpPr>
          <p:nvPr/>
        </p:nvSpPr>
        <p:spPr bwMode="auto">
          <a:xfrm>
            <a:off x="7486650" y="2317750"/>
            <a:ext cx="846138" cy="3957638"/>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11" name="Line 26"/>
          <p:cNvSpPr>
            <a:spLocks noChangeShapeType="1"/>
          </p:cNvSpPr>
          <p:nvPr/>
        </p:nvSpPr>
        <p:spPr bwMode="auto">
          <a:xfrm flipV="1">
            <a:off x="1789113" y="5307013"/>
            <a:ext cx="1587"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2" name="Line 27"/>
          <p:cNvSpPr>
            <a:spLocks noChangeShapeType="1"/>
          </p:cNvSpPr>
          <p:nvPr/>
        </p:nvSpPr>
        <p:spPr bwMode="auto">
          <a:xfrm>
            <a:off x="1758950" y="53070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3" name="Line 28"/>
          <p:cNvSpPr>
            <a:spLocks noChangeShapeType="1"/>
          </p:cNvSpPr>
          <p:nvPr/>
        </p:nvSpPr>
        <p:spPr bwMode="auto">
          <a:xfrm>
            <a:off x="1789113" y="5400675"/>
            <a:ext cx="1587"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4" name="Line 29"/>
          <p:cNvSpPr>
            <a:spLocks noChangeShapeType="1"/>
          </p:cNvSpPr>
          <p:nvPr/>
        </p:nvSpPr>
        <p:spPr bwMode="auto">
          <a:xfrm>
            <a:off x="1758950" y="5505450"/>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5" name="Line 30"/>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6" name="Line 31"/>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7" name="Line 32"/>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8" name="Line 33"/>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19" name="Line 34"/>
          <p:cNvSpPr>
            <a:spLocks noChangeShapeType="1"/>
          </p:cNvSpPr>
          <p:nvPr/>
        </p:nvSpPr>
        <p:spPr bwMode="auto">
          <a:xfrm flipV="1">
            <a:off x="3830638" y="4692650"/>
            <a:ext cx="1587" cy="1555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0" name="Line 35"/>
          <p:cNvSpPr>
            <a:spLocks noChangeShapeType="1"/>
          </p:cNvSpPr>
          <p:nvPr/>
        </p:nvSpPr>
        <p:spPr bwMode="auto">
          <a:xfrm>
            <a:off x="3802063" y="469265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1" name="Line 36"/>
          <p:cNvSpPr>
            <a:spLocks noChangeShapeType="1"/>
          </p:cNvSpPr>
          <p:nvPr/>
        </p:nvSpPr>
        <p:spPr bwMode="auto">
          <a:xfrm>
            <a:off x="3830638" y="4848225"/>
            <a:ext cx="1587"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2" name="Line 37"/>
          <p:cNvSpPr>
            <a:spLocks noChangeShapeType="1"/>
          </p:cNvSpPr>
          <p:nvPr/>
        </p:nvSpPr>
        <p:spPr bwMode="auto">
          <a:xfrm>
            <a:off x="3802063" y="499427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3" name="Line 38"/>
          <p:cNvSpPr>
            <a:spLocks noChangeShapeType="1"/>
          </p:cNvSpPr>
          <p:nvPr/>
        </p:nvSpPr>
        <p:spPr bwMode="auto">
          <a:xfrm flipV="1">
            <a:off x="4841875" y="432752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4" name="Line 39"/>
          <p:cNvSpPr>
            <a:spLocks noChangeShapeType="1"/>
          </p:cNvSpPr>
          <p:nvPr/>
        </p:nvSpPr>
        <p:spPr bwMode="auto">
          <a:xfrm>
            <a:off x="4813300" y="43275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5" name="Line 40"/>
          <p:cNvSpPr>
            <a:spLocks noChangeShapeType="1"/>
          </p:cNvSpPr>
          <p:nvPr/>
        </p:nvSpPr>
        <p:spPr bwMode="auto">
          <a:xfrm>
            <a:off x="4841875" y="447357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6" name="Line 41"/>
          <p:cNvSpPr>
            <a:spLocks noChangeShapeType="1"/>
          </p:cNvSpPr>
          <p:nvPr/>
        </p:nvSpPr>
        <p:spPr bwMode="auto">
          <a:xfrm>
            <a:off x="4813300" y="46196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7" name="Line 42"/>
          <p:cNvSpPr>
            <a:spLocks noChangeShapeType="1"/>
          </p:cNvSpPr>
          <p:nvPr/>
        </p:nvSpPr>
        <p:spPr bwMode="auto">
          <a:xfrm flipV="1">
            <a:off x="5862638" y="3297238"/>
            <a:ext cx="1587" cy="2698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8" name="Line 43"/>
          <p:cNvSpPr>
            <a:spLocks noChangeShapeType="1"/>
          </p:cNvSpPr>
          <p:nvPr/>
        </p:nvSpPr>
        <p:spPr bwMode="auto">
          <a:xfrm>
            <a:off x="5834063" y="3297238"/>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29" name="Line 44"/>
          <p:cNvSpPr>
            <a:spLocks noChangeShapeType="1"/>
          </p:cNvSpPr>
          <p:nvPr/>
        </p:nvSpPr>
        <p:spPr bwMode="auto">
          <a:xfrm>
            <a:off x="5862638" y="3567113"/>
            <a:ext cx="1587" cy="2714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0" name="Line 45"/>
          <p:cNvSpPr>
            <a:spLocks noChangeShapeType="1"/>
          </p:cNvSpPr>
          <p:nvPr/>
        </p:nvSpPr>
        <p:spPr bwMode="auto">
          <a:xfrm>
            <a:off x="5834063" y="3838575"/>
            <a:ext cx="68262"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1" name="Line 46"/>
          <p:cNvSpPr>
            <a:spLocks noChangeShapeType="1"/>
          </p:cNvSpPr>
          <p:nvPr/>
        </p:nvSpPr>
        <p:spPr bwMode="auto">
          <a:xfrm flipV="1">
            <a:off x="6883400" y="3046413"/>
            <a:ext cx="1588" cy="13652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2" name="Line 47"/>
          <p:cNvSpPr>
            <a:spLocks noChangeShapeType="1"/>
          </p:cNvSpPr>
          <p:nvPr/>
        </p:nvSpPr>
        <p:spPr bwMode="auto">
          <a:xfrm>
            <a:off x="6854825" y="30464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3" name="Line 48"/>
          <p:cNvSpPr>
            <a:spLocks noChangeShapeType="1"/>
          </p:cNvSpPr>
          <p:nvPr/>
        </p:nvSpPr>
        <p:spPr bwMode="auto">
          <a:xfrm>
            <a:off x="6883400" y="3182938"/>
            <a:ext cx="1588" cy="13493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4" name="Line 49"/>
          <p:cNvSpPr>
            <a:spLocks noChangeShapeType="1"/>
          </p:cNvSpPr>
          <p:nvPr/>
        </p:nvSpPr>
        <p:spPr bwMode="auto">
          <a:xfrm>
            <a:off x="6854825" y="3317875"/>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5" name="Line 50"/>
          <p:cNvSpPr>
            <a:spLocks noChangeShapeType="1"/>
          </p:cNvSpPr>
          <p:nvPr/>
        </p:nvSpPr>
        <p:spPr bwMode="auto">
          <a:xfrm flipV="1">
            <a:off x="7904163" y="2214563"/>
            <a:ext cx="1587" cy="1031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6" name="Line 51"/>
          <p:cNvSpPr>
            <a:spLocks noChangeShapeType="1"/>
          </p:cNvSpPr>
          <p:nvPr/>
        </p:nvSpPr>
        <p:spPr bwMode="auto">
          <a:xfrm>
            <a:off x="7875588" y="221456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7" name="Line 52"/>
          <p:cNvSpPr>
            <a:spLocks noChangeShapeType="1"/>
          </p:cNvSpPr>
          <p:nvPr/>
        </p:nvSpPr>
        <p:spPr bwMode="auto">
          <a:xfrm>
            <a:off x="7904163" y="2317750"/>
            <a:ext cx="1587" cy="93663"/>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8" name="Line 53"/>
          <p:cNvSpPr>
            <a:spLocks noChangeShapeType="1"/>
          </p:cNvSpPr>
          <p:nvPr/>
        </p:nvSpPr>
        <p:spPr bwMode="auto">
          <a:xfrm>
            <a:off x="7875588" y="241141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39" name="Line 54"/>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0" name="Line 55"/>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1" name="Line 56"/>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2" name="Line 57"/>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3" name="Line 58"/>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4" name="Line 59"/>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5" name="Line 60"/>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6" name="Line 61"/>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7" name="Line 62"/>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8" name="Line 63"/>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49" name="Line 64"/>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50" name="Rectangle 65"/>
          <p:cNvSpPr>
            <a:spLocks noChangeArrowheads="1"/>
          </p:cNvSpPr>
          <p:nvPr/>
        </p:nvSpPr>
        <p:spPr bwMode="auto">
          <a:xfrm>
            <a:off x="1516063" y="4891088"/>
            <a:ext cx="821289"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endParaRPr lang="en-US">
              <a:latin typeface="Calibri"/>
              <a:cs typeface="Calibri"/>
            </a:endParaRPr>
          </a:p>
        </p:txBody>
      </p:sp>
      <p:sp>
        <p:nvSpPr>
          <p:cNvPr id="912551" name="Rectangle 66"/>
          <p:cNvSpPr>
            <a:spLocks noChangeArrowheads="1"/>
          </p:cNvSpPr>
          <p:nvPr/>
        </p:nvSpPr>
        <p:spPr bwMode="auto">
          <a:xfrm>
            <a:off x="2536825" y="4859338"/>
            <a:ext cx="872084"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endParaRPr lang="en-US">
              <a:latin typeface="Calibri"/>
              <a:cs typeface="Calibri"/>
            </a:endParaRPr>
          </a:p>
        </p:txBody>
      </p:sp>
      <p:sp>
        <p:nvSpPr>
          <p:cNvPr id="912552" name="Rectangle 67"/>
          <p:cNvSpPr>
            <a:spLocks noChangeArrowheads="1"/>
          </p:cNvSpPr>
          <p:nvPr/>
        </p:nvSpPr>
        <p:spPr bwMode="auto">
          <a:xfrm>
            <a:off x="3505200" y="3200400"/>
            <a:ext cx="872084"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Nouns</a:t>
            </a:r>
            <a:endParaRPr lang="en-US">
              <a:latin typeface="Calibri"/>
              <a:cs typeface="Calibri"/>
            </a:endParaRPr>
          </a:p>
        </p:txBody>
      </p:sp>
      <p:sp>
        <p:nvSpPr>
          <p:cNvPr id="912553" name="Rectangle 69"/>
          <p:cNvSpPr>
            <a:spLocks noChangeArrowheads="1"/>
          </p:cNvSpPr>
          <p:nvPr/>
        </p:nvSpPr>
        <p:spPr bwMode="auto">
          <a:xfrm>
            <a:off x="5334000" y="22098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2554" name="Rectangle 70"/>
          <p:cNvSpPr>
            <a:spLocks noChangeArrowheads="1"/>
          </p:cNvSpPr>
          <p:nvPr/>
        </p:nvSpPr>
        <p:spPr bwMode="auto">
          <a:xfrm>
            <a:off x="6400800" y="20574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2555" name="Rectangle 71"/>
          <p:cNvSpPr>
            <a:spLocks noChangeArrowheads="1"/>
          </p:cNvSpPr>
          <p:nvPr/>
        </p:nvSpPr>
        <p:spPr bwMode="auto">
          <a:xfrm>
            <a:off x="7391400" y="1828800"/>
            <a:ext cx="103724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Full Info</a:t>
            </a:r>
            <a:endParaRPr lang="en-US">
              <a:latin typeface="Calibri"/>
              <a:cs typeface="Calibri"/>
            </a:endParaRPr>
          </a:p>
        </p:txBody>
      </p:sp>
      <p:sp>
        <p:nvSpPr>
          <p:cNvPr id="912556" name="Rectangle 72"/>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12557" name="Rectangle 73"/>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12558" name="Rectangle 74"/>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12559" name="Rectangle 75"/>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12560" name="Rectangle 76"/>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12561" name="Rectangle 77"/>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12562" name="Rectangle 78"/>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12563" name="Rectangle 79"/>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12564" name="Rectangle 80"/>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12565" name="Rectangle 81"/>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12566" name="Rectangle 82"/>
          <p:cNvSpPr>
            <a:spLocks noChangeArrowheads="1"/>
          </p:cNvSpPr>
          <p:nvPr/>
        </p:nvSpPr>
        <p:spPr bwMode="auto">
          <a:xfrm rot="-5400000">
            <a:off x="-1469688" y="3806489"/>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grpSp>
        <p:nvGrpSpPr>
          <p:cNvPr id="912567" name="Group 83"/>
          <p:cNvGrpSpPr>
            <a:grpSpLocks/>
          </p:cNvGrpSpPr>
          <p:nvPr/>
        </p:nvGrpSpPr>
        <p:grpSpPr bwMode="auto">
          <a:xfrm>
            <a:off x="2732088" y="4473575"/>
            <a:ext cx="271462" cy="280988"/>
            <a:chOff x="1721" y="2818"/>
            <a:chExt cx="171" cy="177"/>
          </a:xfrm>
        </p:grpSpPr>
        <p:sp>
          <p:nvSpPr>
            <p:cNvPr id="912568" name="Line 84"/>
            <p:cNvSpPr>
              <a:spLocks noChangeShapeType="1"/>
            </p:cNvSpPr>
            <p:nvPr/>
          </p:nvSpPr>
          <p:spPr bwMode="auto">
            <a:xfrm flipV="1">
              <a:off x="1752" y="2818"/>
              <a:ext cx="140"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69" name="Freeform 85"/>
            <p:cNvSpPr>
              <a:spLocks/>
            </p:cNvSpPr>
            <p:nvPr/>
          </p:nvSpPr>
          <p:spPr bwMode="auto">
            <a:xfrm>
              <a:off x="1721" y="2923"/>
              <a:ext cx="67" cy="72"/>
            </a:xfrm>
            <a:custGeom>
              <a:avLst/>
              <a:gdLst>
                <a:gd name="T0" fmla="*/ 18 w 67"/>
                <a:gd name="T1" fmla="*/ 0 h 72"/>
                <a:gd name="T2" fmla="*/ 0 w 67"/>
                <a:gd name="T3" fmla="*/ 72 h 72"/>
                <a:gd name="T4" fmla="*/ 67 w 67"/>
                <a:gd name="T5" fmla="*/ 46 h 72"/>
                <a:gd name="T6" fmla="*/ 18 w 67"/>
                <a:gd name="T7" fmla="*/ 0 h 72"/>
                <a:gd name="T8" fmla="*/ 0 60000 65536"/>
                <a:gd name="T9" fmla="*/ 0 60000 65536"/>
                <a:gd name="T10" fmla="*/ 0 60000 65536"/>
                <a:gd name="T11" fmla="*/ 0 60000 65536"/>
                <a:gd name="T12" fmla="*/ 0 w 67"/>
                <a:gd name="T13" fmla="*/ 0 h 72"/>
                <a:gd name="T14" fmla="*/ 67 w 67"/>
                <a:gd name="T15" fmla="*/ 72 h 72"/>
              </a:gdLst>
              <a:ahLst/>
              <a:cxnLst>
                <a:cxn ang="T8">
                  <a:pos x="T0" y="T1"/>
                </a:cxn>
                <a:cxn ang="T9">
                  <a:pos x="T2" y="T3"/>
                </a:cxn>
                <a:cxn ang="T10">
                  <a:pos x="T4" y="T5"/>
                </a:cxn>
                <a:cxn ang="T11">
                  <a:pos x="T6" y="T7"/>
                </a:cxn>
              </a:cxnLst>
              <a:rect l="T12" t="T13" r="T14" b="T15"/>
              <a:pathLst>
                <a:path w="67" h="72">
                  <a:moveTo>
                    <a:pt x="18" y="0"/>
                  </a:moveTo>
                  <a:lnTo>
                    <a:pt x="0" y="72"/>
                  </a:lnTo>
                  <a:lnTo>
                    <a:pt x="67" y="46"/>
                  </a:lnTo>
                  <a:lnTo>
                    <a:pt x="18"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2570" name="Group 86"/>
          <p:cNvGrpSpPr>
            <a:grpSpLocks/>
          </p:cNvGrpSpPr>
          <p:nvPr/>
        </p:nvGrpSpPr>
        <p:grpSpPr bwMode="auto">
          <a:xfrm>
            <a:off x="3003550" y="4473575"/>
            <a:ext cx="244475" cy="280988"/>
            <a:chOff x="1892" y="2818"/>
            <a:chExt cx="154" cy="177"/>
          </a:xfrm>
        </p:grpSpPr>
        <p:sp>
          <p:nvSpPr>
            <p:cNvPr id="912571" name="Line 87"/>
            <p:cNvSpPr>
              <a:spLocks noChangeShapeType="1"/>
            </p:cNvSpPr>
            <p:nvPr/>
          </p:nvSpPr>
          <p:spPr bwMode="auto">
            <a:xfrm>
              <a:off x="1892" y="2818"/>
              <a:ext cx="123"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72" name="Freeform 88"/>
            <p:cNvSpPr>
              <a:spLocks/>
            </p:cNvSpPr>
            <p:nvPr/>
          </p:nvSpPr>
          <p:spPr bwMode="auto">
            <a:xfrm>
              <a:off x="1978" y="2923"/>
              <a:ext cx="68" cy="72"/>
            </a:xfrm>
            <a:custGeom>
              <a:avLst/>
              <a:gdLst>
                <a:gd name="T0" fmla="*/ 0 w 68"/>
                <a:gd name="T1" fmla="*/ 53 h 72"/>
                <a:gd name="T2" fmla="*/ 68 w 68"/>
                <a:gd name="T3" fmla="*/ 72 h 72"/>
                <a:gd name="T4" fmla="*/ 43 w 68"/>
                <a:gd name="T5" fmla="*/ 0 h 72"/>
                <a:gd name="T6" fmla="*/ 0 w 68"/>
                <a:gd name="T7" fmla="*/ 53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53"/>
                  </a:moveTo>
                  <a:lnTo>
                    <a:pt x="68" y="72"/>
                  </a:lnTo>
                  <a:lnTo>
                    <a:pt x="43" y="0"/>
                  </a:lnTo>
                  <a:lnTo>
                    <a:pt x="0" y="53"/>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2573" name="Rectangle 89"/>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2574" name="Rectangle 90"/>
          <p:cNvSpPr>
            <a:spLocks noChangeArrowheads="1"/>
          </p:cNvSpPr>
          <p:nvPr/>
        </p:nvSpPr>
        <p:spPr bwMode="auto">
          <a:xfrm>
            <a:off x="2673350" y="423386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2575" name="Group 91"/>
          <p:cNvGrpSpPr>
            <a:grpSpLocks/>
          </p:cNvGrpSpPr>
          <p:nvPr/>
        </p:nvGrpSpPr>
        <p:grpSpPr bwMode="auto">
          <a:xfrm>
            <a:off x="4948238" y="3525838"/>
            <a:ext cx="398462" cy="198437"/>
            <a:chOff x="3117" y="2221"/>
            <a:chExt cx="251" cy="125"/>
          </a:xfrm>
        </p:grpSpPr>
        <p:sp>
          <p:nvSpPr>
            <p:cNvPr id="912576" name="Line 92"/>
            <p:cNvSpPr>
              <a:spLocks noChangeShapeType="1"/>
            </p:cNvSpPr>
            <p:nvPr/>
          </p:nvSpPr>
          <p:spPr bwMode="auto">
            <a:xfrm>
              <a:off x="3117" y="2221"/>
              <a:ext cx="209" cy="9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77" name="Freeform 93"/>
            <p:cNvSpPr>
              <a:spLocks/>
            </p:cNvSpPr>
            <p:nvPr/>
          </p:nvSpPr>
          <p:spPr bwMode="auto">
            <a:xfrm>
              <a:off x="3295" y="2280"/>
              <a:ext cx="73" cy="66"/>
            </a:xfrm>
            <a:custGeom>
              <a:avLst/>
              <a:gdLst>
                <a:gd name="T0" fmla="*/ 0 w 73"/>
                <a:gd name="T1" fmla="*/ 66 h 66"/>
                <a:gd name="T2" fmla="*/ 73 w 73"/>
                <a:gd name="T3" fmla="*/ 59 h 66"/>
                <a:gd name="T4" fmla="*/ 31 w 73"/>
                <a:gd name="T5" fmla="*/ 0 h 66"/>
                <a:gd name="T6" fmla="*/ 0 w 73"/>
                <a:gd name="T7" fmla="*/ 66 h 66"/>
                <a:gd name="T8" fmla="*/ 0 60000 65536"/>
                <a:gd name="T9" fmla="*/ 0 60000 65536"/>
                <a:gd name="T10" fmla="*/ 0 60000 65536"/>
                <a:gd name="T11" fmla="*/ 0 60000 65536"/>
                <a:gd name="T12" fmla="*/ 0 w 73"/>
                <a:gd name="T13" fmla="*/ 0 h 66"/>
                <a:gd name="T14" fmla="*/ 73 w 73"/>
                <a:gd name="T15" fmla="*/ 66 h 66"/>
              </a:gdLst>
              <a:ahLst/>
              <a:cxnLst>
                <a:cxn ang="T8">
                  <a:pos x="T0" y="T1"/>
                </a:cxn>
                <a:cxn ang="T9">
                  <a:pos x="T2" y="T3"/>
                </a:cxn>
                <a:cxn ang="T10">
                  <a:pos x="T4" y="T5"/>
                </a:cxn>
                <a:cxn ang="T11">
                  <a:pos x="T6" y="T7"/>
                </a:cxn>
              </a:cxnLst>
              <a:rect l="T12" t="T13" r="T14" b="T15"/>
              <a:pathLst>
                <a:path w="73" h="66">
                  <a:moveTo>
                    <a:pt x="0" y="66"/>
                  </a:moveTo>
                  <a:lnTo>
                    <a:pt x="73" y="59"/>
                  </a:lnTo>
                  <a:lnTo>
                    <a:pt x="31" y="0"/>
                  </a:lnTo>
                  <a:lnTo>
                    <a:pt x="0" y="66"/>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2578" name="Group 94"/>
          <p:cNvGrpSpPr>
            <a:grpSpLocks/>
          </p:cNvGrpSpPr>
          <p:nvPr/>
        </p:nvGrpSpPr>
        <p:grpSpPr bwMode="auto">
          <a:xfrm>
            <a:off x="4802188" y="3525838"/>
            <a:ext cx="146050" cy="354012"/>
            <a:chOff x="3025" y="2221"/>
            <a:chExt cx="92" cy="223"/>
          </a:xfrm>
        </p:grpSpPr>
        <p:sp>
          <p:nvSpPr>
            <p:cNvPr id="912579" name="Line 95"/>
            <p:cNvSpPr>
              <a:spLocks noChangeShapeType="1"/>
            </p:cNvSpPr>
            <p:nvPr/>
          </p:nvSpPr>
          <p:spPr bwMode="auto">
            <a:xfrm flipH="1">
              <a:off x="3062" y="2221"/>
              <a:ext cx="55" cy="17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80" name="Freeform 96"/>
            <p:cNvSpPr>
              <a:spLocks/>
            </p:cNvSpPr>
            <p:nvPr/>
          </p:nvSpPr>
          <p:spPr bwMode="auto">
            <a:xfrm>
              <a:off x="3025" y="2372"/>
              <a:ext cx="68" cy="72"/>
            </a:xfrm>
            <a:custGeom>
              <a:avLst/>
              <a:gdLst>
                <a:gd name="T0" fmla="*/ 0 w 68"/>
                <a:gd name="T1" fmla="*/ 0 h 72"/>
                <a:gd name="T2" fmla="*/ 19 w 68"/>
                <a:gd name="T3" fmla="*/ 72 h 72"/>
                <a:gd name="T4" fmla="*/ 68 w 68"/>
                <a:gd name="T5" fmla="*/ 20 h 72"/>
                <a:gd name="T6" fmla="*/ 0 w 68"/>
                <a:gd name="T7" fmla="*/ 0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0"/>
                  </a:moveTo>
                  <a:lnTo>
                    <a:pt x="19" y="72"/>
                  </a:lnTo>
                  <a:lnTo>
                    <a:pt x="68" y="2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2581" name="Rectangle 97"/>
          <p:cNvSpPr>
            <a:spLocks noChangeArrowheads="1"/>
          </p:cNvSpPr>
          <p:nvPr/>
        </p:nvSpPr>
        <p:spPr bwMode="auto">
          <a:xfrm>
            <a:off x="4598988" y="3233738"/>
            <a:ext cx="728662"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2582" name="Rectangle 98"/>
          <p:cNvSpPr>
            <a:spLocks noChangeArrowheads="1"/>
          </p:cNvSpPr>
          <p:nvPr/>
        </p:nvSpPr>
        <p:spPr bwMode="auto">
          <a:xfrm>
            <a:off x="4637088" y="326548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2583" name="Group 99"/>
          <p:cNvGrpSpPr>
            <a:grpSpLocks/>
          </p:cNvGrpSpPr>
          <p:nvPr/>
        </p:nvGrpSpPr>
        <p:grpSpPr bwMode="auto">
          <a:xfrm>
            <a:off x="6929438" y="1935163"/>
            <a:ext cx="309562" cy="122237"/>
            <a:chOff x="4305" y="1381"/>
            <a:chExt cx="307" cy="164"/>
          </a:xfrm>
        </p:grpSpPr>
        <p:sp>
          <p:nvSpPr>
            <p:cNvPr id="912584" name="Line 100"/>
            <p:cNvSpPr>
              <a:spLocks noChangeShapeType="1"/>
            </p:cNvSpPr>
            <p:nvPr/>
          </p:nvSpPr>
          <p:spPr bwMode="auto">
            <a:xfrm>
              <a:off x="4305" y="1381"/>
              <a:ext cx="264" cy="13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85" name="Freeform 101"/>
            <p:cNvSpPr>
              <a:spLocks/>
            </p:cNvSpPr>
            <p:nvPr/>
          </p:nvSpPr>
          <p:spPr bwMode="auto">
            <a:xfrm>
              <a:off x="4538" y="1480"/>
              <a:ext cx="74" cy="65"/>
            </a:xfrm>
            <a:custGeom>
              <a:avLst/>
              <a:gdLst>
                <a:gd name="T0" fmla="*/ 0 w 74"/>
                <a:gd name="T1" fmla="*/ 65 h 65"/>
                <a:gd name="T2" fmla="*/ 74 w 74"/>
                <a:gd name="T3" fmla="*/ 59 h 65"/>
                <a:gd name="T4" fmla="*/ 31 w 74"/>
                <a:gd name="T5" fmla="*/ 0 h 65"/>
                <a:gd name="T6" fmla="*/ 0 w 74"/>
                <a:gd name="T7" fmla="*/ 65 h 65"/>
                <a:gd name="T8" fmla="*/ 0 60000 65536"/>
                <a:gd name="T9" fmla="*/ 0 60000 65536"/>
                <a:gd name="T10" fmla="*/ 0 60000 65536"/>
                <a:gd name="T11" fmla="*/ 0 60000 65536"/>
                <a:gd name="T12" fmla="*/ 0 w 74"/>
                <a:gd name="T13" fmla="*/ 0 h 65"/>
                <a:gd name="T14" fmla="*/ 74 w 74"/>
                <a:gd name="T15" fmla="*/ 65 h 65"/>
              </a:gdLst>
              <a:ahLst/>
              <a:cxnLst>
                <a:cxn ang="T8">
                  <a:pos x="T0" y="T1"/>
                </a:cxn>
                <a:cxn ang="T9">
                  <a:pos x="T2" y="T3"/>
                </a:cxn>
                <a:cxn ang="T10">
                  <a:pos x="T4" y="T5"/>
                </a:cxn>
                <a:cxn ang="T11">
                  <a:pos x="T6" y="T7"/>
                </a:cxn>
              </a:cxnLst>
              <a:rect l="T12" t="T13" r="T14" b="T15"/>
              <a:pathLst>
                <a:path w="74" h="65">
                  <a:moveTo>
                    <a:pt x="0" y="65"/>
                  </a:moveTo>
                  <a:lnTo>
                    <a:pt x="74" y="59"/>
                  </a:lnTo>
                  <a:lnTo>
                    <a:pt x="31" y="0"/>
                  </a:lnTo>
                  <a:lnTo>
                    <a:pt x="0" y="65"/>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2586" name="Group 102"/>
          <p:cNvGrpSpPr>
            <a:grpSpLocks/>
          </p:cNvGrpSpPr>
          <p:nvPr/>
        </p:nvGrpSpPr>
        <p:grpSpPr bwMode="auto">
          <a:xfrm>
            <a:off x="6872288" y="1935163"/>
            <a:ext cx="138112" cy="198437"/>
            <a:chOff x="4275" y="1381"/>
            <a:chExt cx="67" cy="269"/>
          </a:xfrm>
        </p:grpSpPr>
        <p:sp>
          <p:nvSpPr>
            <p:cNvPr id="912587" name="Line 103"/>
            <p:cNvSpPr>
              <a:spLocks noChangeShapeType="1"/>
            </p:cNvSpPr>
            <p:nvPr/>
          </p:nvSpPr>
          <p:spPr bwMode="auto">
            <a:xfrm>
              <a:off x="4305" y="1381"/>
              <a:ext cx="7" cy="21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2588" name="Freeform 104"/>
            <p:cNvSpPr>
              <a:spLocks/>
            </p:cNvSpPr>
            <p:nvPr/>
          </p:nvSpPr>
          <p:spPr bwMode="auto">
            <a:xfrm>
              <a:off x="4275" y="1585"/>
              <a:ext cx="67" cy="65"/>
            </a:xfrm>
            <a:custGeom>
              <a:avLst/>
              <a:gdLst>
                <a:gd name="T0" fmla="*/ 0 w 67"/>
                <a:gd name="T1" fmla="*/ 0 h 65"/>
                <a:gd name="T2" fmla="*/ 37 w 67"/>
                <a:gd name="T3" fmla="*/ 65 h 65"/>
                <a:gd name="T4" fmla="*/ 67 w 67"/>
                <a:gd name="T5" fmla="*/ 0 h 65"/>
                <a:gd name="T6" fmla="*/ 0 w 67"/>
                <a:gd name="T7" fmla="*/ 0 h 65"/>
                <a:gd name="T8" fmla="*/ 0 60000 65536"/>
                <a:gd name="T9" fmla="*/ 0 60000 65536"/>
                <a:gd name="T10" fmla="*/ 0 60000 65536"/>
                <a:gd name="T11" fmla="*/ 0 60000 65536"/>
                <a:gd name="T12" fmla="*/ 0 w 67"/>
                <a:gd name="T13" fmla="*/ 0 h 65"/>
                <a:gd name="T14" fmla="*/ 67 w 67"/>
                <a:gd name="T15" fmla="*/ 65 h 65"/>
              </a:gdLst>
              <a:ahLst/>
              <a:cxnLst>
                <a:cxn ang="T8">
                  <a:pos x="T0" y="T1"/>
                </a:cxn>
                <a:cxn ang="T9">
                  <a:pos x="T2" y="T3"/>
                </a:cxn>
                <a:cxn ang="T10">
                  <a:pos x="T4" y="T5"/>
                </a:cxn>
                <a:cxn ang="T11">
                  <a:pos x="T6" y="T7"/>
                </a:cxn>
              </a:cxnLst>
              <a:rect l="T12" t="T13" r="T14" b="T15"/>
              <a:pathLst>
                <a:path w="67" h="65">
                  <a:moveTo>
                    <a:pt x="0" y="0"/>
                  </a:moveTo>
                  <a:lnTo>
                    <a:pt x="37" y="65"/>
                  </a:lnTo>
                  <a:lnTo>
                    <a:pt x="67" y="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2589" name="Rectangle 105"/>
          <p:cNvSpPr>
            <a:spLocks noChangeArrowheads="1"/>
          </p:cNvSpPr>
          <p:nvPr/>
        </p:nvSpPr>
        <p:spPr bwMode="auto">
          <a:xfrm>
            <a:off x="6270625" y="1849438"/>
            <a:ext cx="730250"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2590" name="Rectangle 106"/>
          <p:cNvSpPr>
            <a:spLocks noChangeArrowheads="1"/>
          </p:cNvSpPr>
          <p:nvPr/>
        </p:nvSpPr>
        <p:spPr bwMode="auto">
          <a:xfrm>
            <a:off x="6472238" y="170021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12591" name="Rectangle 15"/>
          <p:cNvSpPr>
            <a:spLocks noChangeArrowheads="1"/>
          </p:cNvSpPr>
          <p:nvPr/>
        </p:nvSpPr>
        <p:spPr bwMode="auto">
          <a:xfrm>
            <a:off x="5410200" y="3581400"/>
            <a:ext cx="920750" cy="2743200"/>
          </a:xfrm>
          <a:prstGeom prst="rect">
            <a:avLst/>
          </a:prstGeom>
          <a:gradFill rotWithShape="1">
            <a:gsLst>
              <a:gs pos="0">
                <a:schemeClr val="hlink"/>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92" name="Rectangle 68"/>
          <p:cNvSpPr>
            <a:spLocks noChangeArrowheads="1"/>
          </p:cNvSpPr>
          <p:nvPr/>
        </p:nvSpPr>
        <p:spPr bwMode="auto">
          <a:xfrm>
            <a:off x="4502150" y="3890963"/>
            <a:ext cx="93069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Frames</a:t>
            </a:r>
            <a:endParaRPr lang="en-US">
              <a:latin typeface="Calibri"/>
              <a:cs typeface="Calibri"/>
            </a:endParaRPr>
          </a:p>
        </p:txBody>
      </p:sp>
      <p:sp>
        <p:nvSpPr>
          <p:cNvPr id="912593" name="Rectangle 15"/>
          <p:cNvSpPr>
            <a:spLocks noChangeArrowheads="1"/>
          </p:cNvSpPr>
          <p:nvPr/>
        </p:nvSpPr>
        <p:spPr bwMode="auto">
          <a:xfrm>
            <a:off x="6400800" y="3200400"/>
            <a:ext cx="920750" cy="3124200"/>
          </a:xfrm>
          <a:prstGeom prst="rect">
            <a:avLst/>
          </a:prstGeom>
          <a:gradFill rotWithShape="1">
            <a:gsLst>
              <a:gs pos="0">
                <a:srgbClr val="0C6034"/>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94" name="Rectangle 15"/>
          <p:cNvSpPr>
            <a:spLocks noChangeArrowheads="1"/>
          </p:cNvSpPr>
          <p:nvPr/>
        </p:nvSpPr>
        <p:spPr bwMode="auto">
          <a:xfrm>
            <a:off x="3429000" y="4876800"/>
            <a:ext cx="844550" cy="1447800"/>
          </a:xfrm>
          <a:prstGeom prst="rect">
            <a:avLst/>
          </a:prstGeom>
          <a:gradFill rotWithShape="1">
            <a:gsLst>
              <a:gs pos="0">
                <a:schemeClr val="hlink"/>
              </a:gs>
              <a:gs pos="100000">
                <a:srgbClr val="0C6034"/>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95" name="Rectangle 15"/>
          <p:cNvSpPr>
            <a:spLocks noChangeArrowheads="1"/>
          </p:cNvSpPr>
          <p:nvPr/>
        </p:nvSpPr>
        <p:spPr bwMode="auto">
          <a:xfrm>
            <a:off x="7467600" y="2286000"/>
            <a:ext cx="844550" cy="40386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2596" name="Oval 212"/>
          <p:cNvSpPr>
            <a:spLocks noChangeArrowheads="1"/>
          </p:cNvSpPr>
          <p:nvPr/>
        </p:nvSpPr>
        <p:spPr bwMode="auto">
          <a:xfrm>
            <a:off x="4267200" y="1752600"/>
            <a:ext cx="3352800" cy="4953000"/>
          </a:xfrm>
          <a:prstGeom prst="ellipse">
            <a:avLst/>
          </a:prstGeom>
          <a:noFill/>
          <a:ln w="50800">
            <a:solidFill>
              <a:schemeClr val="tx2"/>
            </a:solidFill>
            <a:round/>
            <a:headEnd/>
            <a:tailEnd/>
          </a:ln>
        </p:spPr>
        <p:txBody>
          <a:bodyPr wrap="none" anchor="ct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idx="4294967295"/>
          </p:nvPr>
        </p:nvSpPr>
        <p:spPr>
          <a:xfrm>
            <a:off x="1066800" y="304800"/>
            <a:ext cx="7543800" cy="1431925"/>
          </a:xfrm>
        </p:spPr>
        <p:txBody>
          <a:bodyPr/>
          <a:lstStyle/>
          <a:p>
            <a:r>
              <a:rPr lang="en-US" sz="2400" smtClean="0">
                <a:solidFill>
                  <a:schemeClr val="tx1"/>
                </a:solidFill>
                <a:cs typeface="Calibri"/>
              </a:rPr>
              <a:t>Superiority of using all the available information:</a:t>
            </a:r>
            <a:r>
              <a:rPr lang="en-US" sz="2400" smtClean="0">
                <a:solidFill>
                  <a:srgbClr val="FFFF00"/>
                </a:solidFill>
                <a:cs typeface="Calibri"/>
              </a:rPr>
              <a:t/>
            </a:r>
            <a:br>
              <a:rPr lang="en-US" sz="2400" smtClean="0">
                <a:solidFill>
                  <a:srgbClr val="FFFF00"/>
                </a:solidFill>
                <a:cs typeface="Calibri"/>
              </a:rPr>
            </a:br>
            <a:r>
              <a:rPr lang="en-US" sz="2400" smtClean="0">
                <a:solidFill>
                  <a:schemeClr val="hlink"/>
                </a:solidFill>
                <a:cs typeface="Calibri"/>
              </a:rPr>
              <a:t>Scenes</a:t>
            </a:r>
            <a:r>
              <a:rPr lang="en-US" sz="2400" smtClean="0">
                <a:cs typeface="Calibri"/>
              </a:rPr>
              <a:t> </a:t>
            </a:r>
            <a:r>
              <a:rPr lang="en-US" sz="2400" smtClean="0">
                <a:solidFill>
                  <a:schemeClr val="tx1"/>
                </a:solidFill>
                <a:cs typeface="Calibri"/>
              </a:rPr>
              <a:t>+</a:t>
            </a:r>
            <a:r>
              <a:rPr lang="en-US" sz="2400" smtClean="0">
                <a:cs typeface="Calibri"/>
              </a:rPr>
              <a:t> </a:t>
            </a:r>
            <a:r>
              <a:rPr lang="en-US" sz="2400" smtClean="0">
                <a:solidFill>
                  <a:srgbClr val="0C6034"/>
                </a:solidFill>
                <a:cs typeface="Calibri"/>
              </a:rPr>
              <a:t>Nouns</a:t>
            </a:r>
            <a:r>
              <a:rPr lang="en-US" sz="2400" smtClean="0">
                <a:cs typeface="Calibri"/>
              </a:rPr>
              <a:t> </a:t>
            </a:r>
            <a:r>
              <a:rPr lang="en-US" sz="2400" smtClean="0">
                <a:solidFill>
                  <a:schemeClr val="tx1"/>
                </a:solidFill>
                <a:cs typeface="Calibri"/>
              </a:rPr>
              <a:t>+</a:t>
            </a:r>
            <a:r>
              <a:rPr lang="en-US" sz="2400" smtClean="0">
                <a:cs typeface="Calibri"/>
              </a:rPr>
              <a:t> Frames </a:t>
            </a:r>
            <a:r>
              <a:rPr lang="en-US" sz="2400" smtClean="0">
                <a:solidFill>
                  <a:schemeClr val="tx1"/>
                </a:solidFill>
                <a:cs typeface="Calibri"/>
              </a:rPr>
              <a:t>is better than</a:t>
            </a:r>
            <a:r>
              <a:rPr lang="en-US" sz="2400" smtClean="0">
                <a:solidFill>
                  <a:srgbClr val="FFFFFF"/>
                </a:solidFill>
                <a:cs typeface="Calibri"/>
              </a:rPr>
              <a:t> </a:t>
            </a:r>
            <a:r>
              <a:rPr lang="en-US" sz="2400" smtClean="0">
                <a:solidFill>
                  <a:schemeClr val="tx1"/>
                </a:solidFill>
                <a:cs typeface="Calibri"/>
              </a:rPr>
              <a:t>all other information type combinations</a:t>
            </a:r>
          </a:p>
        </p:txBody>
      </p:sp>
      <p:sp>
        <p:nvSpPr>
          <p:cNvPr id="913516" name="Rectangle 3"/>
          <p:cNvSpPr>
            <a:spLocks noChangeArrowheads="1"/>
          </p:cNvSpPr>
          <p:nvPr/>
        </p:nvSpPr>
        <p:spPr bwMode="auto">
          <a:xfrm>
            <a:off x="1157288" y="1693863"/>
            <a:ext cx="7388225" cy="4581525"/>
          </a:xfrm>
          <a:prstGeom prst="rect">
            <a:avLst/>
          </a:prstGeom>
          <a:solidFill>
            <a:srgbClr val="FFFFFF"/>
          </a:solidFill>
          <a:ln w="9525">
            <a:noFill/>
            <a:miter lim="800000"/>
            <a:headEnd/>
            <a:tailEnd/>
          </a:ln>
        </p:spPr>
        <p:txBody>
          <a:bodyPr>
            <a:prstTxWarp prst="textNoShape">
              <a:avLst/>
            </a:prstTxWarp>
          </a:bodyPr>
          <a:lstStyle/>
          <a:p>
            <a:endParaRPr lang="en-US" dirty="0">
              <a:latin typeface="Calibri"/>
              <a:cs typeface="Calibri"/>
            </a:endParaRPr>
          </a:p>
        </p:txBody>
      </p:sp>
      <p:sp>
        <p:nvSpPr>
          <p:cNvPr id="913517" name="Line 4"/>
          <p:cNvSpPr>
            <a:spLocks noChangeShapeType="1"/>
          </p:cNvSpPr>
          <p:nvPr/>
        </p:nvSpPr>
        <p:spPr bwMode="auto">
          <a:xfrm>
            <a:off x="1157288" y="627538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18" name="Line 5"/>
          <p:cNvSpPr>
            <a:spLocks noChangeShapeType="1"/>
          </p:cNvSpPr>
          <p:nvPr/>
        </p:nvSpPr>
        <p:spPr bwMode="auto">
          <a:xfrm>
            <a:off x="1157288" y="5765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19" name="Line 6"/>
          <p:cNvSpPr>
            <a:spLocks noChangeShapeType="1"/>
          </p:cNvSpPr>
          <p:nvPr/>
        </p:nvSpPr>
        <p:spPr bwMode="auto">
          <a:xfrm>
            <a:off x="1157288" y="5254625"/>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0" name="Line 7"/>
          <p:cNvSpPr>
            <a:spLocks noChangeShapeType="1"/>
          </p:cNvSpPr>
          <p:nvPr/>
        </p:nvSpPr>
        <p:spPr bwMode="auto">
          <a:xfrm>
            <a:off x="1157288" y="4745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1" name="Line 8"/>
          <p:cNvSpPr>
            <a:spLocks noChangeShapeType="1"/>
          </p:cNvSpPr>
          <p:nvPr/>
        </p:nvSpPr>
        <p:spPr bwMode="auto">
          <a:xfrm>
            <a:off x="1157288" y="423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2" name="Line 9"/>
          <p:cNvSpPr>
            <a:spLocks noChangeShapeType="1"/>
          </p:cNvSpPr>
          <p:nvPr/>
        </p:nvSpPr>
        <p:spPr bwMode="auto">
          <a:xfrm>
            <a:off x="1157288" y="373380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3" name="Line 10"/>
          <p:cNvSpPr>
            <a:spLocks noChangeShapeType="1"/>
          </p:cNvSpPr>
          <p:nvPr/>
        </p:nvSpPr>
        <p:spPr bwMode="auto">
          <a:xfrm>
            <a:off x="1157288" y="322421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4" name="Line 11"/>
          <p:cNvSpPr>
            <a:spLocks noChangeShapeType="1"/>
          </p:cNvSpPr>
          <p:nvPr/>
        </p:nvSpPr>
        <p:spPr bwMode="auto">
          <a:xfrm>
            <a:off x="1157288" y="2713038"/>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5" name="Line 12"/>
          <p:cNvSpPr>
            <a:spLocks noChangeShapeType="1"/>
          </p:cNvSpPr>
          <p:nvPr/>
        </p:nvSpPr>
        <p:spPr bwMode="auto">
          <a:xfrm>
            <a:off x="1157288" y="2203450"/>
            <a:ext cx="7388225"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6" name="Line 13"/>
          <p:cNvSpPr>
            <a:spLocks noChangeShapeType="1"/>
          </p:cNvSpPr>
          <p:nvPr/>
        </p:nvSpPr>
        <p:spPr bwMode="auto">
          <a:xfrm>
            <a:off x="1157288" y="1693863"/>
            <a:ext cx="7388225"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27" name="Rectangle 14"/>
          <p:cNvSpPr>
            <a:spLocks noChangeArrowheads="1"/>
          </p:cNvSpPr>
          <p:nvPr/>
        </p:nvSpPr>
        <p:spPr bwMode="auto">
          <a:xfrm>
            <a:off x="1157288" y="1693863"/>
            <a:ext cx="7388225" cy="4581525"/>
          </a:xfrm>
          <a:prstGeom prst="rect">
            <a:avLst/>
          </a:prstGeom>
          <a:noFill/>
          <a:ln w="9525">
            <a:solidFill>
              <a:srgbClr val="808080"/>
            </a:solidFill>
            <a:miter lim="800000"/>
            <a:headEnd/>
            <a:tailEnd/>
          </a:ln>
        </p:spPr>
        <p:txBody>
          <a:bodyPr>
            <a:prstTxWarp prst="textNoShape">
              <a:avLst/>
            </a:prstTxWarp>
          </a:bodyPr>
          <a:lstStyle/>
          <a:p>
            <a:endParaRPr lang="en-US" dirty="0">
              <a:latin typeface="Calibri"/>
              <a:cs typeface="Calibri"/>
            </a:endParaRPr>
          </a:p>
        </p:txBody>
      </p:sp>
      <p:sp>
        <p:nvSpPr>
          <p:cNvPr id="913528" name="Rectangle 15"/>
          <p:cNvSpPr>
            <a:spLocks noChangeArrowheads="1"/>
          </p:cNvSpPr>
          <p:nvPr/>
        </p:nvSpPr>
        <p:spPr bwMode="auto">
          <a:xfrm>
            <a:off x="1370013" y="5400675"/>
            <a:ext cx="846137" cy="923925"/>
          </a:xfrm>
          <a:prstGeom prst="rect">
            <a:avLst/>
          </a:prstGeom>
          <a:solidFill>
            <a:srgbClr val="0C6034"/>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29" name="Rectangle 16"/>
          <p:cNvSpPr>
            <a:spLocks noChangeArrowheads="1"/>
          </p:cNvSpPr>
          <p:nvPr/>
        </p:nvSpPr>
        <p:spPr bwMode="auto">
          <a:xfrm>
            <a:off x="2392363" y="5368925"/>
            <a:ext cx="844550" cy="955675"/>
          </a:xfrm>
          <a:prstGeom prst="rect">
            <a:avLst/>
          </a:prstGeom>
          <a:solidFill>
            <a:schemeClr val="hlink"/>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0" name="Rectangle 18"/>
          <p:cNvSpPr>
            <a:spLocks noChangeArrowheads="1"/>
          </p:cNvSpPr>
          <p:nvPr/>
        </p:nvSpPr>
        <p:spPr bwMode="auto">
          <a:xfrm>
            <a:off x="3413125" y="4848225"/>
            <a:ext cx="844550" cy="1427163"/>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1" name="Rectangle 19"/>
          <p:cNvSpPr>
            <a:spLocks noChangeArrowheads="1"/>
          </p:cNvSpPr>
          <p:nvPr/>
        </p:nvSpPr>
        <p:spPr bwMode="auto">
          <a:xfrm>
            <a:off x="4424363" y="4473575"/>
            <a:ext cx="855662" cy="1851025"/>
          </a:xfrm>
          <a:prstGeom prst="rect">
            <a:avLst/>
          </a:prstGeom>
          <a:solidFill>
            <a:schemeClr val="bg2"/>
          </a:soli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2" name="Rectangle 21"/>
          <p:cNvSpPr>
            <a:spLocks noChangeArrowheads="1"/>
          </p:cNvSpPr>
          <p:nvPr/>
        </p:nvSpPr>
        <p:spPr bwMode="auto">
          <a:xfrm>
            <a:off x="5445125" y="3567113"/>
            <a:ext cx="846138" cy="2708275"/>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3" name="Rectangle 23"/>
          <p:cNvSpPr>
            <a:spLocks noChangeArrowheads="1"/>
          </p:cNvSpPr>
          <p:nvPr/>
        </p:nvSpPr>
        <p:spPr bwMode="auto">
          <a:xfrm>
            <a:off x="6465888" y="3182938"/>
            <a:ext cx="846137" cy="3092450"/>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4" name="Rectangle 25"/>
          <p:cNvSpPr>
            <a:spLocks noChangeArrowheads="1"/>
          </p:cNvSpPr>
          <p:nvPr/>
        </p:nvSpPr>
        <p:spPr bwMode="auto">
          <a:xfrm>
            <a:off x="7486650" y="2317750"/>
            <a:ext cx="846138" cy="3957638"/>
          </a:xfrm>
          <a:prstGeom prst="rect">
            <a:avLst/>
          </a:prstGeom>
          <a:no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535" name="Line 26"/>
          <p:cNvSpPr>
            <a:spLocks noChangeShapeType="1"/>
          </p:cNvSpPr>
          <p:nvPr/>
        </p:nvSpPr>
        <p:spPr bwMode="auto">
          <a:xfrm flipV="1">
            <a:off x="1789113" y="5307013"/>
            <a:ext cx="1587"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36" name="Line 27"/>
          <p:cNvSpPr>
            <a:spLocks noChangeShapeType="1"/>
          </p:cNvSpPr>
          <p:nvPr/>
        </p:nvSpPr>
        <p:spPr bwMode="auto">
          <a:xfrm>
            <a:off x="1758950" y="53070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37" name="Line 28"/>
          <p:cNvSpPr>
            <a:spLocks noChangeShapeType="1"/>
          </p:cNvSpPr>
          <p:nvPr/>
        </p:nvSpPr>
        <p:spPr bwMode="auto">
          <a:xfrm>
            <a:off x="1789113" y="5400675"/>
            <a:ext cx="1587"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38" name="Line 29"/>
          <p:cNvSpPr>
            <a:spLocks noChangeShapeType="1"/>
          </p:cNvSpPr>
          <p:nvPr/>
        </p:nvSpPr>
        <p:spPr bwMode="auto">
          <a:xfrm>
            <a:off x="1758950" y="5505450"/>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39" name="Line 30"/>
          <p:cNvSpPr>
            <a:spLocks noChangeShapeType="1"/>
          </p:cNvSpPr>
          <p:nvPr/>
        </p:nvSpPr>
        <p:spPr bwMode="auto">
          <a:xfrm flipV="1">
            <a:off x="2809875" y="5275263"/>
            <a:ext cx="1588" cy="936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0" name="Line 31"/>
          <p:cNvSpPr>
            <a:spLocks noChangeShapeType="1"/>
          </p:cNvSpPr>
          <p:nvPr/>
        </p:nvSpPr>
        <p:spPr bwMode="auto">
          <a:xfrm>
            <a:off x="2781300" y="5275263"/>
            <a:ext cx="66675"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1" name="Line 32"/>
          <p:cNvSpPr>
            <a:spLocks noChangeShapeType="1"/>
          </p:cNvSpPr>
          <p:nvPr/>
        </p:nvSpPr>
        <p:spPr bwMode="auto">
          <a:xfrm>
            <a:off x="2809875" y="5368925"/>
            <a:ext cx="1588" cy="1047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2" name="Line 33"/>
          <p:cNvSpPr>
            <a:spLocks noChangeShapeType="1"/>
          </p:cNvSpPr>
          <p:nvPr/>
        </p:nvSpPr>
        <p:spPr bwMode="auto">
          <a:xfrm>
            <a:off x="2781300" y="547370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3" name="Line 34"/>
          <p:cNvSpPr>
            <a:spLocks noChangeShapeType="1"/>
          </p:cNvSpPr>
          <p:nvPr/>
        </p:nvSpPr>
        <p:spPr bwMode="auto">
          <a:xfrm flipV="1">
            <a:off x="3830638" y="4692650"/>
            <a:ext cx="1587" cy="1555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4" name="Line 35"/>
          <p:cNvSpPr>
            <a:spLocks noChangeShapeType="1"/>
          </p:cNvSpPr>
          <p:nvPr/>
        </p:nvSpPr>
        <p:spPr bwMode="auto">
          <a:xfrm>
            <a:off x="3802063" y="4692650"/>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5" name="Line 36"/>
          <p:cNvSpPr>
            <a:spLocks noChangeShapeType="1"/>
          </p:cNvSpPr>
          <p:nvPr/>
        </p:nvSpPr>
        <p:spPr bwMode="auto">
          <a:xfrm>
            <a:off x="3830638" y="4848225"/>
            <a:ext cx="1587"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6" name="Line 37"/>
          <p:cNvSpPr>
            <a:spLocks noChangeShapeType="1"/>
          </p:cNvSpPr>
          <p:nvPr/>
        </p:nvSpPr>
        <p:spPr bwMode="auto">
          <a:xfrm>
            <a:off x="3802063" y="499427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7" name="Line 38"/>
          <p:cNvSpPr>
            <a:spLocks noChangeShapeType="1"/>
          </p:cNvSpPr>
          <p:nvPr/>
        </p:nvSpPr>
        <p:spPr bwMode="auto">
          <a:xfrm flipV="1">
            <a:off x="4841875" y="432752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8" name="Line 39"/>
          <p:cNvSpPr>
            <a:spLocks noChangeShapeType="1"/>
          </p:cNvSpPr>
          <p:nvPr/>
        </p:nvSpPr>
        <p:spPr bwMode="auto">
          <a:xfrm>
            <a:off x="4813300" y="43275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49" name="Line 40"/>
          <p:cNvSpPr>
            <a:spLocks noChangeShapeType="1"/>
          </p:cNvSpPr>
          <p:nvPr/>
        </p:nvSpPr>
        <p:spPr bwMode="auto">
          <a:xfrm>
            <a:off x="4841875" y="4473575"/>
            <a:ext cx="1588" cy="146050"/>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0" name="Line 41"/>
          <p:cNvSpPr>
            <a:spLocks noChangeShapeType="1"/>
          </p:cNvSpPr>
          <p:nvPr/>
        </p:nvSpPr>
        <p:spPr bwMode="auto">
          <a:xfrm>
            <a:off x="4813300" y="4619625"/>
            <a:ext cx="66675"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1" name="Line 42"/>
          <p:cNvSpPr>
            <a:spLocks noChangeShapeType="1"/>
          </p:cNvSpPr>
          <p:nvPr/>
        </p:nvSpPr>
        <p:spPr bwMode="auto">
          <a:xfrm flipV="1">
            <a:off x="5862638" y="3297238"/>
            <a:ext cx="1587" cy="26987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2" name="Line 43"/>
          <p:cNvSpPr>
            <a:spLocks noChangeShapeType="1"/>
          </p:cNvSpPr>
          <p:nvPr/>
        </p:nvSpPr>
        <p:spPr bwMode="auto">
          <a:xfrm>
            <a:off x="5834063" y="3297238"/>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3" name="Line 44"/>
          <p:cNvSpPr>
            <a:spLocks noChangeShapeType="1"/>
          </p:cNvSpPr>
          <p:nvPr/>
        </p:nvSpPr>
        <p:spPr bwMode="auto">
          <a:xfrm>
            <a:off x="5862638" y="3567113"/>
            <a:ext cx="1587" cy="27146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4" name="Line 45"/>
          <p:cNvSpPr>
            <a:spLocks noChangeShapeType="1"/>
          </p:cNvSpPr>
          <p:nvPr/>
        </p:nvSpPr>
        <p:spPr bwMode="auto">
          <a:xfrm>
            <a:off x="5834063" y="3838575"/>
            <a:ext cx="68262"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5" name="Line 46"/>
          <p:cNvSpPr>
            <a:spLocks noChangeShapeType="1"/>
          </p:cNvSpPr>
          <p:nvPr/>
        </p:nvSpPr>
        <p:spPr bwMode="auto">
          <a:xfrm flipV="1">
            <a:off x="6883400" y="3046413"/>
            <a:ext cx="1588" cy="136525"/>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6" name="Line 47"/>
          <p:cNvSpPr>
            <a:spLocks noChangeShapeType="1"/>
          </p:cNvSpPr>
          <p:nvPr/>
        </p:nvSpPr>
        <p:spPr bwMode="auto">
          <a:xfrm>
            <a:off x="6854825" y="3046413"/>
            <a:ext cx="68263"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7" name="Line 48"/>
          <p:cNvSpPr>
            <a:spLocks noChangeShapeType="1"/>
          </p:cNvSpPr>
          <p:nvPr/>
        </p:nvSpPr>
        <p:spPr bwMode="auto">
          <a:xfrm>
            <a:off x="6883400" y="3182938"/>
            <a:ext cx="1588" cy="13493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8" name="Line 49"/>
          <p:cNvSpPr>
            <a:spLocks noChangeShapeType="1"/>
          </p:cNvSpPr>
          <p:nvPr/>
        </p:nvSpPr>
        <p:spPr bwMode="auto">
          <a:xfrm>
            <a:off x="6854825" y="3317875"/>
            <a:ext cx="68263" cy="1588"/>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59" name="Line 50"/>
          <p:cNvSpPr>
            <a:spLocks noChangeShapeType="1"/>
          </p:cNvSpPr>
          <p:nvPr/>
        </p:nvSpPr>
        <p:spPr bwMode="auto">
          <a:xfrm flipV="1">
            <a:off x="7904163" y="2214563"/>
            <a:ext cx="1587" cy="1031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0" name="Line 51"/>
          <p:cNvSpPr>
            <a:spLocks noChangeShapeType="1"/>
          </p:cNvSpPr>
          <p:nvPr/>
        </p:nvSpPr>
        <p:spPr bwMode="auto">
          <a:xfrm>
            <a:off x="7875588" y="221456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1" name="Line 52"/>
          <p:cNvSpPr>
            <a:spLocks noChangeShapeType="1"/>
          </p:cNvSpPr>
          <p:nvPr/>
        </p:nvSpPr>
        <p:spPr bwMode="auto">
          <a:xfrm>
            <a:off x="7904163" y="2317750"/>
            <a:ext cx="1587" cy="93663"/>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2" name="Line 53"/>
          <p:cNvSpPr>
            <a:spLocks noChangeShapeType="1"/>
          </p:cNvSpPr>
          <p:nvPr/>
        </p:nvSpPr>
        <p:spPr bwMode="auto">
          <a:xfrm>
            <a:off x="7875588" y="2411413"/>
            <a:ext cx="68262" cy="158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3" name="Line 54"/>
          <p:cNvSpPr>
            <a:spLocks noChangeShapeType="1"/>
          </p:cNvSpPr>
          <p:nvPr/>
        </p:nvSpPr>
        <p:spPr bwMode="auto">
          <a:xfrm>
            <a:off x="1157288" y="1693863"/>
            <a:ext cx="1587" cy="4581525"/>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4" name="Line 55"/>
          <p:cNvSpPr>
            <a:spLocks noChangeShapeType="1"/>
          </p:cNvSpPr>
          <p:nvPr/>
        </p:nvSpPr>
        <p:spPr bwMode="auto">
          <a:xfrm>
            <a:off x="1089025" y="627538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5" name="Line 56"/>
          <p:cNvSpPr>
            <a:spLocks noChangeShapeType="1"/>
          </p:cNvSpPr>
          <p:nvPr/>
        </p:nvSpPr>
        <p:spPr bwMode="auto">
          <a:xfrm>
            <a:off x="1089025" y="5765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6" name="Line 57"/>
          <p:cNvSpPr>
            <a:spLocks noChangeShapeType="1"/>
          </p:cNvSpPr>
          <p:nvPr/>
        </p:nvSpPr>
        <p:spPr bwMode="auto">
          <a:xfrm>
            <a:off x="1089025" y="5254625"/>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7" name="Line 58"/>
          <p:cNvSpPr>
            <a:spLocks noChangeShapeType="1"/>
          </p:cNvSpPr>
          <p:nvPr/>
        </p:nvSpPr>
        <p:spPr bwMode="auto">
          <a:xfrm>
            <a:off x="1089025" y="4745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8" name="Line 59"/>
          <p:cNvSpPr>
            <a:spLocks noChangeShapeType="1"/>
          </p:cNvSpPr>
          <p:nvPr/>
        </p:nvSpPr>
        <p:spPr bwMode="auto">
          <a:xfrm>
            <a:off x="1089025" y="423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69" name="Line 60"/>
          <p:cNvSpPr>
            <a:spLocks noChangeShapeType="1"/>
          </p:cNvSpPr>
          <p:nvPr/>
        </p:nvSpPr>
        <p:spPr bwMode="auto">
          <a:xfrm>
            <a:off x="1089025" y="373380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70" name="Line 61"/>
          <p:cNvSpPr>
            <a:spLocks noChangeShapeType="1"/>
          </p:cNvSpPr>
          <p:nvPr/>
        </p:nvSpPr>
        <p:spPr bwMode="auto">
          <a:xfrm>
            <a:off x="1089025" y="322421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71" name="Line 62"/>
          <p:cNvSpPr>
            <a:spLocks noChangeShapeType="1"/>
          </p:cNvSpPr>
          <p:nvPr/>
        </p:nvSpPr>
        <p:spPr bwMode="auto">
          <a:xfrm>
            <a:off x="1089025" y="2713038"/>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72" name="Line 63"/>
          <p:cNvSpPr>
            <a:spLocks noChangeShapeType="1"/>
          </p:cNvSpPr>
          <p:nvPr/>
        </p:nvSpPr>
        <p:spPr bwMode="auto">
          <a:xfrm>
            <a:off x="1089025" y="2203450"/>
            <a:ext cx="68263" cy="1588"/>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73" name="Line 64"/>
          <p:cNvSpPr>
            <a:spLocks noChangeShapeType="1"/>
          </p:cNvSpPr>
          <p:nvPr/>
        </p:nvSpPr>
        <p:spPr bwMode="auto">
          <a:xfrm>
            <a:off x="1089025" y="1693863"/>
            <a:ext cx="68263" cy="1587"/>
          </a:xfrm>
          <a:prstGeom prst="line">
            <a:avLst/>
          </a:prstGeom>
          <a:noFill/>
          <a:ln w="0">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74" name="Rectangle 65"/>
          <p:cNvSpPr>
            <a:spLocks noChangeArrowheads="1"/>
          </p:cNvSpPr>
          <p:nvPr/>
        </p:nvSpPr>
        <p:spPr bwMode="auto">
          <a:xfrm>
            <a:off x="1516063" y="4891088"/>
            <a:ext cx="821289"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endParaRPr lang="en-US">
              <a:latin typeface="Calibri"/>
              <a:cs typeface="Calibri"/>
            </a:endParaRPr>
          </a:p>
        </p:txBody>
      </p:sp>
      <p:sp>
        <p:nvSpPr>
          <p:cNvPr id="913575" name="Rectangle 66"/>
          <p:cNvSpPr>
            <a:spLocks noChangeArrowheads="1"/>
          </p:cNvSpPr>
          <p:nvPr/>
        </p:nvSpPr>
        <p:spPr bwMode="auto">
          <a:xfrm>
            <a:off x="2536825" y="4859338"/>
            <a:ext cx="872084"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endParaRPr lang="en-US">
              <a:latin typeface="Calibri"/>
              <a:cs typeface="Calibri"/>
            </a:endParaRPr>
          </a:p>
        </p:txBody>
      </p:sp>
      <p:sp>
        <p:nvSpPr>
          <p:cNvPr id="913576" name="Rectangle 67"/>
          <p:cNvSpPr>
            <a:spLocks noChangeArrowheads="1"/>
          </p:cNvSpPr>
          <p:nvPr/>
        </p:nvSpPr>
        <p:spPr bwMode="auto">
          <a:xfrm>
            <a:off x="3505200" y="3200400"/>
            <a:ext cx="872084"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Nouns</a:t>
            </a:r>
            <a:endParaRPr lang="en-US">
              <a:latin typeface="Calibri"/>
              <a:cs typeface="Calibri"/>
            </a:endParaRPr>
          </a:p>
        </p:txBody>
      </p:sp>
      <p:sp>
        <p:nvSpPr>
          <p:cNvPr id="913577" name="Rectangle 69"/>
          <p:cNvSpPr>
            <a:spLocks noChangeArrowheads="1"/>
          </p:cNvSpPr>
          <p:nvPr/>
        </p:nvSpPr>
        <p:spPr bwMode="auto">
          <a:xfrm>
            <a:off x="5334000" y="22098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Scenes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3578" name="Rectangle 70"/>
          <p:cNvSpPr>
            <a:spLocks noChangeArrowheads="1"/>
          </p:cNvSpPr>
          <p:nvPr/>
        </p:nvSpPr>
        <p:spPr bwMode="auto">
          <a:xfrm>
            <a:off x="6400800" y="2057400"/>
            <a:ext cx="930693" cy="1107995"/>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Nouns</a:t>
            </a:r>
          </a:p>
          <a:p>
            <a:r>
              <a:rPr lang="en-US">
                <a:solidFill>
                  <a:srgbClr val="000000"/>
                </a:solidFill>
                <a:latin typeface="Calibri"/>
                <a:cs typeface="Calibri"/>
              </a:rPr>
              <a:t>+</a:t>
            </a:r>
          </a:p>
          <a:p>
            <a:r>
              <a:rPr lang="en-US">
                <a:solidFill>
                  <a:srgbClr val="000000"/>
                </a:solidFill>
                <a:latin typeface="Calibri"/>
                <a:cs typeface="Calibri"/>
              </a:rPr>
              <a:t>Frames</a:t>
            </a:r>
            <a:endParaRPr lang="en-US">
              <a:latin typeface="Calibri"/>
              <a:cs typeface="Calibri"/>
            </a:endParaRPr>
          </a:p>
        </p:txBody>
      </p:sp>
      <p:sp>
        <p:nvSpPr>
          <p:cNvPr id="913579" name="Rectangle 71"/>
          <p:cNvSpPr>
            <a:spLocks noChangeArrowheads="1"/>
          </p:cNvSpPr>
          <p:nvPr/>
        </p:nvSpPr>
        <p:spPr bwMode="auto">
          <a:xfrm>
            <a:off x="7391400" y="1828800"/>
            <a:ext cx="103724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Full Info</a:t>
            </a:r>
            <a:endParaRPr lang="en-US">
              <a:latin typeface="Calibri"/>
              <a:cs typeface="Calibri"/>
            </a:endParaRPr>
          </a:p>
        </p:txBody>
      </p:sp>
      <p:sp>
        <p:nvSpPr>
          <p:cNvPr id="913580" name="Rectangle 72"/>
          <p:cNvSpPr>
            <a:spLocks noChangeArrowheads="1"/>
          </p:cNvSpPr>
          <p:nvPr/>
        </p:nvSpPr>
        <p:spPr bwMode="auto">
          <a:xfrm>
            <a:off x="698500" y="6121400"/>
            <a:ext cx="316969"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0%</a:t>
            </a:r>
          </a:p>
        </p:txBody>
      </p:sp>
      <p:sp>
        <p:nvSpPr>
          <p:cNvPr id="913581" name="Rectangle 73"/>
          <p:cNvSpPr>
            <a:spLocks noChangeArrowheads="1"/>
          </p:cNvSpPr>
          <p:nvPr/>
        </p:nvSpPr>
        <p:spPr bwMode="auto">
          <a:xfrm>
            <a:off x="592138" y="561181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10%</a:t>
            </a:r>
          </a:p>
        </p:txBody>
      </p:sp>
      <p:sp>
        <p:nvSpPr>
          <p:cNvPr id="913582" name="Rectangle 74"/>
          <p:cNvSpPr>
            <a:spLocks noChangeArrowheads="1"/>
          </p:cNvSpPr>
          <p:nvPr/>
        </p:nvSpPr>
        <p:spPr bwMode="auto">
          <a:xfrm>
            <a:off x="592138" y="510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20%</a:t>
            </a:r>
          </a:p>
        </p:txBody>
      </p:sp>
      <p:sp>
        <p:nvSpPr>
          <p:cNvPr id="913583" name="Rectangle 75"/>
          <p:cNvSpPr>
            <a:spLocks noChangeArrowheads="1"/>
          </p:cNvSpPr>
          <p:nvPr/>
        </p:nvSpPr>
        <p:spPr bwMode="auto">
          <a:xfrm>
            <a:off x="592138" y="459105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30%</a:t>
            </a:r>
          </a:p>
        </p:txBody>
      </p:sp>
      <p:sp>
        <p:nvSpPr>
          <p:cNvPr id="913584" name="Rectangle 76"/>
          <p:cNvSpPr>
            <a:spLocks noChangeArrowheads="1"/>
          </p:cNvSpPr>
          <p:nvPr/>
        </p:nvSpPr>
        <p:spPr bwMode="auto">
          <a:xfrm>
            <a:off x="592138" y="407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40%</a:t>
            </a:r>
          </a:p>
        </p:txBody>
      </p:sp>
      <p:sp>
        <p:nvSpPr>
          <p:cNvPr id="913585" name="Rectangle 77"/>
          <p:cNvSpPr>
            <a:spLocks noChangeArrowheads="1"/>
          </p:cNvSpPr>
          <p:nvPr/>
        </p:nvSpPr>
        <p:spPr bwMode="auto">
          <a:xfrm>
            <a:off x="592138" y="3581400"/>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50%</a:t>
            </a:r>
          </a:p>
        </p:txBody>
      </p:sp>
      <p:sp>
        <p:nvSpPr>
          <p:cNvPr id="913586" name="Rectangle 78"/>
          <p:cNvSpPr>
            <a:spLocks noChangeArrowheads="1"/>
          </p:cNvSpPr>
          <p:nvPr/>
        </p:nvSpPr>
        <p:spPr bwMode="auto">
          <a:xfrm>
            <a:off x="592138" y="307022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60%</a:t>
            </a:r>
          </a:p>
        </p:txBody>
      </p:sp>
      <p:sp>
        <p:nvSpPr>
          <p:cNvPr id="913587" name="Rectangle 79"/>
          <p:cNvSpPr>
            <a:spLocks noChangeArrowheads="1"/>
          </p:cNvSpPr>
          <p:nvPr/>
        </p:nvSpPr>
        <p:spPr bwMode="auto">
          <a:xfrm>
            <a:off x="592138" y="2560638"/>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70%</a:t>
            </a:r>
          </a:p>
        </p:txBody>
      </p:sp>
      <p:sp>
        <p:nvSpPr>
          <p:cNvPr id="913588" name="Rectangle 80"/>
          <p:cNvSpPr>
            <a:spLocks noChangeArrowheads="1"/>
          </p:cNvSpPr>
          <p:nvPr/>
        </p:nvSpPr>
        <p:spPr bwMode="auto">
          <a:xfrm>
            <a:off x="592138" y="2049463"/>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80%</a:t>
            </a:r>
          </a:p>
        </p:txBody>
      </p:sp>
      <p:sp>
        <p:nvSpPr>
          <p:cNvPr id="913589" name="Rectangle 81"/>
          <p:cNvSpPr>
            <a:spLocks noChangeArrowheads="1"/>
          </p:cNvSpPr>
          <p:nvPr/>
        </p:nvSpPr>
        <p:spPr bwMode="auto">
          <a:xfrm>
            <a:off x="592138" y="1539875"/>
            <a:ext cx="446962" cy="307777"/>
          </a:xfrm>
          <a:prstGeom prst="rect">
            <a:avLst/>
          </a:prstGeom>
          <a:noFill/>
          <a:ln w="9525">
            <a:noFill/>
            <a:miter lim="800000"/>
            <a:headEnd/>
            <a:tailEnd/>
          </a:ln>
        </p:spPr>
        <p:txBody>
          <a:bodyPr wrap="none" lIns="0" tIns="0" rIns="0" bIns="0">
            <a:prstTxWarp prst="textNoShape">
              <a:avLst/>
            </a:prstTxWarp>
            <a:spAutoFit/>
          </a:bodyPr>
          <a:lstStyle/>
          <a:p>
            <a:r>
              <a:rPr lang="en-US" sz="2000">
                <a:latin typeface="Calibri"/>
                <a:cs typeface="Calibri"/>
              </a:rPr>
              <a:t>90%</a:t>
            </a:r>
          </a:p>
        </p:txBody>
      </p:sp>
      <p:sp>
        <p:nvSpPr>
          <p:cNvPr id="913590" name="Rectangle 82"/>
          <p:cNvSpPr>
            <a:spLocks noChangeArrowheads="1"/>
          </p:cNvSpPr>
          <p:nvPr/>
        </p:nvSpPr>
        <p:spPr bwMode="auto">
          <a:xfrm rot="-5400000">
            <a:off x="-1469688" y="3806489"/>
            <a:ext cx="3436262" cy="430887"/>
          </a:xfrm>
          <a:prstGeom prst="rect">
            <a:avLst/>
          </a:prstGeom>
          <a:noFill/>
          <a:ln w="9525">
            <a:noFill/>
            <a:miter lim="800000"/>
            <a:headEnd/>
            <a:tailEnd/>
          </a:ln>
        </p:spPr>
        <p:txBody>
          <a:bodyPr wrap="none" lIns="0" tIns="0" rIns="0" bIns="0">
            <a:prstTxWarp prst="textNoShape">
              <a:avLst/>
            </a:prstTxWarp>
            <a:spAutoFit/>
          </a:bodyPr>
          <a:lstStyle/>
          <a:p>
            <a:r>
              <a:rPr lang="en-US" sz="2800">
                <a:latin typeface="Calibri"/>
                <a:cs typeface="Calibri"/>
              </a:rPr>
              <a:t>% Correct on Final Trial</a:t>
            </a:r>
          </a:p>
        </p:txBody>
      </p:sp>
      <p:grpSp>
        <p:nvGrpSpPr>
          <p:cNvPr id="913591" name="Group 83"/>
          <p:cNvGrpSpPr>
            <a:grpSpLocks/>
          </p:cNvGrpSpPr>
          <p:nvPr/>
        </p:nvGrpSpPr>
        <p:grpSpPr bwMode="auto">
          <a:xfrm>
            <a:off x="2732088" y="4473575"/>
            <a:ext cx="271462" cy="280988"/>
            <a:chOff x="1721" y="2818"/>
            <a:chExt cx="171" cy="177"/>
          </a:xfrm>
        </p:grpSpPr>
        <p:sp>
          <p:nvSpPr>
            <p:cNvPr id="913592" name="Line 84"/>
            <p:cNvSpPr>
              <a:spLocks noChangeShapeType="1"/>
            </p:cNvSpPr>
            <p:nvPr/>
          </p:nvSpPr>
          <p:spPr bwMode="auto">
            <a:xfrm flipV="1">
              <a:off x="1752" y="2818"/>
              <a:ext cx="140"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93" name="Freeform 85"/>
            <p:cNvSpPr>
              <a:spLocks/>
            </p:cNvSpPr>
            <p:nvPr/>
          </p:nvSpPr>
          <p:spPr bwMode="auto">
            <a:xfrm>
              <a:off x="1721" y="2923"/>
              <a:ext cx="67" cy="72"/>
            </a:xfrm>
            <a:custGeom>
              <a:avLst/>
              <a:gdLst>
                <a:gd name="T0" fmla="*/ 18 w 67"/>
                <a:gd name="T1" fmla="*/ 0 h 72"/>
                <a:gd name="T2" fmla="*/ 0 w 67"/>
                <a:gd name="T3" fmla="*/ 72 h 72"/>
                <a:gd name="T4" fmla="*/ 67 w 67"/>
                <a:gd name="T5" fmla="*/ 46 h 72"/>
                <a:gd name="T6" fmla="*/ 18 w 67"/>
                <a:gd name="T7" fmla="*/ 0 h 72"/>
                <a:gd name="T8" fmla="*/ 0 60000 65536"/>
                <a:gd name="T9" fmla="*/ 0 60000 65536"/>
                <a:gd name="T10" fmla="*/ 0 60000 65536"/>
                <a:gd name="T11" fmla="*/ 0 60000 65536"/>
                <a:gd name="T12" fmla="*/ 0 w 67"/>
                <a:gd name="T13" fmla="*/ 0 h 72"/>
                <a:gd name="T14" fmla="*/ 67 w 67"/>
                <a:gd name="T15" fmla="*/ 72 h 72"/>
              </a:gdLst>
              <a:ahLst/>
              <a:cxnLst>
                <a:cxn ang="T8">
                  <a:pos x="T0" y="T1"/>
                </a:cxn>
                <a:cxn ang="T9">
                  <a:pos x="T2" y="T3"/>
                </a:cxn>
                <a:cxn ang="T10">
                  <a:pos x="T4" y="T5"/>
                </a:cxn>
                <a:cxn ang="T11">
                  <a:pos x="T6" y="T7"/>
                </a:cxn>
              </a:cxnLst>
              <a:rect l="T12" t="T13" r="T14" b="T15"/>
              <a:pathLst>
                <a:path w="67" h="72">
                  <a:moveTo>
                    <a:pt x="18" y="0"/>
                  </a:moveTo>
                  <a:lnTo>
                    <a:pt x="0" y="72"/>
                  </a:lnTo>
                  <a:lnTo>
                    <a:pt x="67" y="46"/>
                  </a:lnTo>
                  <a:lnTo>
                    <a:pt x="18"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3594" name="Group 86"/>
          <p:cNvGrpSpPr>
            <a:grpSpLocks/>
          </p:cNvGrpSpPr>
          <p:nvPr/>
        </p:nvGrpSpPr>
        <p:grpSpPr bwMode="auto">
          <a:xfrm>
            <a:off x="3003550" y="4473575"/>
            <a:ext cx="244475" cy="280988"/>
            <a:chOff x="1892" y="2818"/>
            <a:chExt cx="154" cy="177"/>
          </a:xfrm>
        </p:grpSpPr>
        <p:sp>
          <p:nvSpPr>
            <p:cNvPr id="913595" name="Line 87"/>
            <p:cNvSpPr>
              <a:spLocks noChangeShapeType="1"/>
            </p:cNvSpPr>
            <p:nvPr/>
          </p:nvSpPr>
          <p:spPr bwMode="auto">
            <a:xfrm>
              <a:off x="1892" y="2818"/>
              <a:ext cx="123" cy="144"/>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596" name="Freeform 88"/>
            <p:cNvSpPr>
              <a:spLocks/>
            </p:cNvSpPr>
            <p:nvPr/>
          </p:nvSpPr>
          <p:spPr bwMode="auto">
            <a:xfrm>
              <a:off x="1978" y="2923"/>
              <a:ext cx="68" cy="72"/>
            </a:xfrm>
            <a:custGeom>
              <a:avLst/>
              <a:gdLst>
                <a:gd name="T0" fmla="*/ 0 w 68"/>
                <a:gd name="T1" fmla="*/ 53 h 72"/>
                <a:gd name="T2" fmla="*/ 68 w 68"/>
                <a:gd name="T3" fmla="*/ 72 h 72"/>
                <a:gd name="T4" fmla="*/ 43 w 68"/>
                <a:gd name="T5" fmla="*/ 0 h 72"/>
                <a:gd name="T6" fmla="*/ 0 w 68"/>
                <a:gd name="T7" fmla="*/ 53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53"/>
                  </a:moveTo>
                  <a:lnTo>
                    <a:pt x="68" y="72"/>
                  </a:lnTo>
                  <a:lnTo>
                    <a:pt x="43" y="0"/>
                  </a:lnTo>
                  <a:lnTo>
                    <a:pt x="0" y="53"/>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3597" name="Rectangle 89"/>
          <p:cNvSpPr>
            <a:spLocks noChangeArrowheads="1"/>
          </p:cNvSpPr>
          <p:nvPr/>
        </p:nvSpPr>
        <p:spPr bwMode="auto">
          <a:xfrm>
            <a:off x="2635250" y="4203700"/>
            <a:ext cx="777875" cy="395288"/>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3598" name="Rectangle 90"/>
          <p:cNvSpPr>
            <a:spLocks noChangeArrowheads="1"/>
          </p:cNvSpPr>
          <p:nvPr/>
        </p:nvSpPr>
        <p:spPr bwMode="auto">
          <a:xfrm>
            <a:off x="2673350" y="423386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3599" name="Group 91"/>
          <p:cNvGrpSpPr>
            <a:grpSpLocks/>
          </p:cNvGrpSpPr>
          <p:nvPr/>
        </p:nvGrpSpPr>
        <p:grpSpPr bwMode="auto">
          <a:xfrm>
            <a:off x="4948238" y="3525838"/>
            <a:ext cx="398462" cy="198437"/>
            <a:chOff x="3117" y="2221"/>
            <a:chExt cx="251" cy="125"/>
          </a:xfrm>
        </p:grpSpPr>
        <p:sp>
          <p:nvSpPr>
            <p:cNvPr id="913600" name="Line 92"/>
            <p:cNvSpPr>
              <a:spLocks noChangeShapeType="1"/>
            </p:cNvSpPr>
            <p:nvPr/>
          </p:nvSpPr>
          <p:spPr bwMode="auto">
            <a:xfrm>
              <a:off x="3117" y="2221"/>
              <a:ext cx="209" cy="9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601" name="Freeform 93"/>
            <p:cNvSpPr>
              <a:spLocks/>
            </p:cNvSpPr>
            <p:nvPr/>
          </p:nvSpPr>
          <p:spPr bwMode="auto">
            <a:xfrm>
              <a:off x="3295" y="2280"/>
              <a:ext cx="73" cy="66"/>
            </a:xfrm>
            <a:custGeom>
              <a:avLst/>
              <a:gdLst>
                <a:gd name="T0" fmla="*/ 0 w 73"/>
                <a:gd name="T1" fmla="*/ 66 h 66"/>
                <a:gd name="T2" fmla="*/ 73 w 73"/>
                <a:gd name="T3" fmla="*/ 59 h 66"/>
                <a:gd name="T4" fmla="*/ 31 w 73"/>
                <a:gd name="T5" fmla="*/ 0 h 66"/>
                <a:gd name="T6" fmla="*/ 0 w 73"/>
                <a:gd name="T7" fmla="*/ 66 h 66"/>
                <a:gd name="T8" fmla="*/ 0 60000 65536"/>
                <a:gd name="T9" fmla="*/ 0 60000 65536"/>
                <a:gd name="T10" fmla="*/ 0 60000 65536"/>
                <a:gd name="T11" fmla="*/ 0 60000 65536"/>
                <a:gd name="T12" fmla="*/ 0 w 73"/>
                <a:gd name="T13" fmla="*/ 0 h 66"/>
                <a:gd name="T14" fmla="*/ 73 w 73"/>
                <a:gd name="T15" fmla="*/ 66 h 66"/>
              </a:gdLst>
              <a:ahLst/>
              <a:cxnLst>
                <a:cxn ang="T8">
                  <a:pos x="T0" y="T1"/>
                </a:cxn>
                <a:cxn ang="T9">
                  <a:pos x="T2" y="T3"/>
                </a:cxn>
                <a:cxn ang="T10">
                  <a:pos x="T4" y="T5"/>
                </a:cxn>
                <a:cxn ang="T11">
                  <a:pos x="T6" y="T7"/>
                </a:cxn>
              </a:cxnLst>
              <a:rect l="T12" t="T13" r="T14" b="T15"/>
              <a:pathLst>
                <a:path w="73" h="66">
                  <a:moveTo>
                    <a:pt x="0" y="66"/>
                  </a:moveTo>
                  <a:lnTo>
                    <a:pt x="73" y="59"/>
                  </a:lnTo>
                  <a:lnTo>
                    <a:pt x="31" y="0"/>
                  </a:lnTo>
                  <a:lnTo>
                    <a:pt x="0" y="66"/>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3602" name="Group 94"/>
          <p:cNvGrpSpPr>
            <a:grpSpLocks/>
          </p:cNvGrpSpPr>
          <p:nvPr/>
        </p:nvGrpSpPr>
        <p:grpSpPr bwMode="auto">
          <a:xfrm>
            <a:off x="4802188" y="3525838"/>
            <a:ext cx="146050" cy="354012"/>
            <a:chOff x="3025" y="2221"/>
            <a:chExt cx="92" cy="223"/>
          </a:xfrm>
        </p:grpSpPr>
        <p:sp>
          <p:nvSpPr>
            <p:cNvPr id="913603" name="Line 95"/>
            <p:cNvSpPr>
              <a:spLocks noChangeShapeType="1"/>
            </p:cNvSpPr>
            <p:nvPr/>
          </p:nvSpPr>
          <p:spPr bwMode="auto">
            <a:xfrm flipH="1">
              <a:off x="3062" y="2221"/>
              <a:ext cx="55" cy="17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604" name="Freeform 96"/>
            <p:cNvSpPr>
              <a:spLocks/>
            </p:cNvSpPr>
            <p:nvPr/>
          </p:nvSpPr>
          <p:spPr bwMode="auto">
            <a:xfrm>
              <a:off x="3025" y="2372"/>
              <a:ext cx="68" cy="72"/>
            </a:xfrm>
            <a:custGeom>
              <a:avLst/>
              <a:gdLst>
                <a:gd name="T0" fmla="*/ 0 w 68"/>
                <a:gd name="T1" fmla="*/ 0 h 72"/>
                <a:gd name="T2" fmla="*/ 19 w 68"/>
                <a:gd name="T3" fmla="*/ 72 h 72"/>
                <a:gd name="T4" fmla="*/ 68 w 68"/>
                <a:gd name="T5" fmla="*/ 20 h 72"/>
                <a:gd name="T6" fmla="*/ 0 w 68"/>
                <a:gd name="T7" fmla="*/ 0 h 72"/>
                <a:gd name="T8" fmla="*/ 0 60000 65536"/>
                <a:gd name="T9" fmla="*/ 0 60000 65536"/>
                <a:gd name="T10" fmla="*/ 0 60000 65536"/>
                <a:gd name="T11" fmla="*/ 0 60000 65536"/>
                <a:gd name="T12" fmla="*/ 0 w 68"/>
                <a:gd name="T13" fmla="*/ 0 h 72"/>
                <a:gd name="T14" fmla="*/ 68 w 68"/>
                <a:gd name="T15" fmla="*/ 72 h 72"/>
              </a:gdLst>
              <a:ahLst/>
              <a:cxnLst>
                <a:cxn ang="T8">
                  <a:pos x="T0" y="T1"/>
                </a:cxn>
                <a:cxn ang="T9">
                  <a:pos x="T2" y="T3"/>
                </a:cxn>
                <a:cxn ang="T10">
                  <a:pos x="T4" y="T5"/>
                </a:cxn>
                <a:cxn ang="T11">
                  <a:pos x="T6" y="T7"/>
                </a:cxn>
              </a:cxnLst>
              <a:rect l="T12" t="T13" r="T14" b="T15"/>
              <a:pathLst>
                <a:path w="68" h="72">
                  <a:moveTo>
                    <a:pt x="0" y="0"/>
                  </a:moveTo>
                  <a:lnTo>
                    <a:pt x="19" y="72"/>
                  </a:lnTo>
                  <a:lnTo>
                    <a:pt x="68" y="2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3605" name="Rectangle 97"/>
          <p:cNvSpPr>
            <a:spLocks noChangeArrowheads="1"/>
          </p:cNvSpPr>
          <p:nvPr/>
        </p:nvSpPr>
        <p:spPr bwMode="auto">
          <a:xfrm>
            <a:off x="4598988" y="3233738"/>
            <a:ext cx="728662"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3606" name="Rectangle 98"/>
          <p:cNvSpPr>
            <a:spLocks noChangeArrowheads="1"/>
          </p:cNvSpPr>
          <p:nvPr/>
        </p:nvSpPr>
        <p:spPr bwMode="auto">
          <a:xfrm>
            <a:off x="4637088" y="3265488"/>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grpSp>
        <p:nvGrpSpPr>
          <p:cNvPr id="913607" name="Group 99"/>
          <p:cNvGrpSpPr>
            <a:grpSpLocks/>
          </p:cNvGrpSpPr>
          <p:nvPr/>
        </p:nvGrpSpPr>
        <p:grpSpPr bwMode="auto">
          <a:xfrm>
            <a:off x="6929438" y="1935163"/>
            <a:ext cx="309562" cy="122237"/>
            <a:chOff x="4305" y="1381"/>
            <a:chExt cx="307" cy="164"/>
          </a:xfrm>
        </p:grpSpPr>
        <p:sp>
          <p:nvSpPr>
            <p:cNvPr id="913608" name="Line 100"/>
            <p:cNvSpPr>
              <a:spLocks noChangeShapeType="1"/>
            </p:cNvSpPr>
            <p:nvPr/>
          </p:nvSpPr>
          <p:spPr bwMode="auto">
            <a:xfrm>
              <a:off x="4305" y="1381"/>
              <a:ext cx="264" cy="132"/>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609" name="Freeform 101"/>
            <p:cNvSpPr>
              <a:spLocks/>
            </p:cNvSpPr>
            <p:nvPr/>
          </p:nvSpPr>
          <p:spPr bwMode="auto">
            <a:xfrm>
              <a:off x="4538" y="1480"/>
              <a:ext cx="74" cy="65"/>
            </a:xfrm>
            <a:custGeom>
              <a:avLst/>
              <a:gdLst>
                <a:gd name="T0" fmla="*/ 0 w 74"/>
                <a:gd name="T1" fmla="*/ 65 h 65"/>
                <a:gd name="T2" fmla="*/ 74 w 74"/>
                <a:gd name="T3" fmla="*/ 59 h 65"/>
                <a:gd name="T4" fmla="*/ 31 w 74"/>
                <a:gd name="T5" fmla="*/ 0 h 65"/>
                <a:gd name="T6" fmla="*/ 0 w 74"/>
                <a:gd name="T7" fmla="*/ 65 h 65"/>
                <a:gd name="T8" fmla="*/ 0 60000 65536"/>
                <a:gd name="T9" fmla="*/ 0 60000 65536"/>
                <a:gd name="T10" fmla="*/ 0 60000 65536"/>
                <a:gd name="T11" fmla="*/ 0 60000 65536"/>
                <a:gd name="T12" fmla="*/ 0 w 74"/>
                <a:gd name="T13" fmla="*/ 0 h 65"/>
                <a:gd name="T14" fmla="*/ 74 w 74"/>
                <a:gd name="T15" fmla="*/ 65 h 65"/>
              </a:gdLst>
              <a:ahLst/>
              <a:cxnLst>
                <a:cxn ang="T8">
                  <a:pos x="T0" y="T1"/>
                </a:cxn>
                <a:cxn ang="T9">
                  <a:pos x="T2" y="T3"/>
                </a:cxn>
                <a:cxn ang="T10">
                  <a:pos x="T4" y="T5"/>
                </a:cxn>
                <a:cxn ang="T11">
                  <a:pos x="T6" y="T7"/>
                </a:cxn>
              </a:cxnLst>
              <a:rect l="T12" t="T13" r="T14" b="T15"/>
              <a:pathLst>
                <a:path w="74" h="65">
                  <a:moveTo>
                    <a:pt x="0" y="65"/>
                  </a:moveTo>
                  <a:lnTo>
                    <a:pt x="74" y="59"/>
                  </a:lnTo>
                  <a:lnTo>
                    <a:pt x="31" y="0"/>
                  </a:lnTo>
                  <a:lnTo>
                    <a:pt x="0" y="65"/>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grpSp>
        <p:nvGrpSpPr>
          <p:cNvPr id="913610" name="Group 102"/>
          <p:cNvGrpSpPr>
            <a:grpSpLocks/>
          </p:cNvGrpSpPr>
          <p:nvPr/>
        </p:nvGrpSpPr>
        <p:grpSpPr bwMode="auto">
          <a:xfrm>
            <a:off x="6872288" y="1935163"/>
            <a:ext cx="138112" cy="198437"/>
            <a:chOff x="4275" y="1381"/>
            <a:chExt cx="67" cy="269"/>
          </a:xfrm>
        </p:grpSpPr>
        <p:sp>
          <p:nvSpPr>
            <p:cNvPr id="913611" name="Line 103"/>
            <p:cNvSpPr>
              <a:spLocks noChangeShapeType="1"/>
            </p:cNvSpPr>
            <p:nvPr/>
          </p:nvSpPr>
          <p:spPr bwMode="auto">
            <a:xfrm>
              <a:off x="4305" y="1381"/>
              <a:ext cx="7" cy="217"/>
            </a:xfrm>
            <a:prstGeom prst="line">
              <a:avLst/>
            </a:prstGeom>
            <a:noFill/>
            <a:ln w="9525">
              <a:solidFill>
                <a:srgbClr val="000000"/>
              </a:solidFill>
              <a:round/>
              <a:headEnd/>
              <a:tailEnd/>
            </a:ln>
          </p:spPr>
          <p:txBody>
            <a:bodyPr>
              <a:prstTxWarp prst="textNoShape">
                <a:avLst/>
              </a:prstTxWarp>
            </a:bodyPr>
            <a:lstStyle/>
            <a:p>
              <a:endParaRPr lang="en-US" dirty="0">
                <a:latin typeface="Calibri"/>
                <a:cs typeface="Calibri"/>
              </a:endParaRPr>
            </a:p>
          </p:txBody>
        </p:sp>
        <p:sp>
          <p:nvSpPr>
            <p:cNvPr id="913612" name="Freeform 104"/>
            <p:cNvSpPr>
              <a:spLocks/>
            </p:cNvSpPr>
            <p:nvPr/>
          </p:nvSpPr>
          <p:spPr bwMode="auto">
            <a:xfrm>
              <a:off x="4275" y="1585"/>
              <a:ext cx="67" cy="65"/>
            </a:xfrm>
            <a:custGeom>
              <a:avLst/>
              <a:gdLst>
                <a:gd name="T0" fmla="*/ 0 w 67"/>
                <a:gd name="T1" fmla="*/ 0 h 65"/>
                <a:gd name="T2" fmla="*/ 37 w 67"/>
                <a:gd name="T3" fmla="*/ 65 h 65"/>
                <a:gd name="T4" fmla="*/ 67 w 67"/>
                <a:gd name="T5" fmla="*/ 0 h 65"/>
                <a:gd name="T6" fmla="*/ 0 w 67"/>
                <a:gd name="T7" fmla="*/ 0 h 65"/>
                <a:gd name="T8" fmla="*/ 0 60000 65536"/>
                <a:gd name="T9" fmla="*/ 0 60000 65536"/>
                <a:gd name="T10" fmla="*/ 0 60000 65536"/>
                <a:gd name="T11" fmla="*/ 0 60000 65536"/>
                <a:gd name="T12" fmla="*/ 0 w 67"/>
                <a:gd name="T13" fmla="*/ 0 h 65"/>
                <a:gd name="T14" fmla="*/ 67 w 67"/>
                <a:gd name="T15" fmla="*/ 65 h 65"/>
              </a:gdLst>
              <a:ahLst/>
              <a:cxnLst>
                <a:cxn ang="T8">
                  <a:pos x="T0" y="T1"/>
                </a:cxn>
                <a:cxn ang="T9">
                  <a:pos x="T2" y="T3"/>
                </a:cxn>
                <a:cxn ang="T10">
                  <a:pos x="T4" y="T5"/>
                </a:cxn>
                <a:cxn ang="T11">
                  <a:pos x="T6" y="T7"/>
                </a:cxn>
              </a:cxnLst>
              <a:rect l="T12" t="T13" r="T14" b="T15"/>
              <a:pathLst>
                <a:path w="67" h="65">
                  <a:moveTo>
                    <a:pt x="0" y="0"/>
                  </a:moveTo>
                  <a:lnTo>
                    <a:pt x="37" y="65"/>
                  </a:lnTo>
                  <a:lnTo>
                    <a:pt x="67" y="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Calibri"/>
                <a:cs typeface="Calibri"/>
              </a:endParaRPr>
            </a:p>
          </p:txBody>
        </p:sp>
      </p:grpSp>
      <p:sp>
        <p:nvSpPr>
          <p:cNvPr id="913613" name="Rectangle 105"/>
          <p:cNvSpPr>
            <a:spLocks noChangeArrowheads="1"/>
          </p:cNvSpPr>
          <p:nvPr/>
        </p:nvSpPr>
        <p:spPr bwMode="auto">
          <a:xfrm>
            <a:off x="6270625" y="1849438"/>
            <a:ext cx="730250" cy="333375"/>
          </a:xfrm>
          <a:prstGeom prst="rect">
            <a:avLst/>
          </a:prstGeom>
          <a:noFill/>
          <a:ln w="9525">
            <a:noFill/>
            <a:miter lim="800000"/>
            <a:headEnd/>
            <a:tailEnd/>
          </a:ln>
        </p:spPr>
        <p:txBody>
          <a:bodyPr>
            <a:prstTxWarp prst="textNoShape">
              <a:avLst/>
            </a:prstTxWarp>
          </a:bodyPr>
          <a:lstStyle/>
          <a:p>
            <a:endParaRPr lang="en-US" dirty="0">
              <a:latin typeface="Calibri"/>
              <a:cs typeface="Calibri"/>
            </a:endParaRPr>
          </a:p>
        </p:txBody>
      </p:sp>
      <p:sp>
        <p:nvSpPr>
          <p:cNvPr id="913614" name="Rectangle 106"/>
          <p:cNvSpPr>
            <a:spLocks noChangeArrowheads="1"/>
          </p:cNvSpPr>
          <p:nvPr/>
        </p:nvSpPr>
        <p:spPr bwMode="auto">
          <a:xfrm>
            <a:off x="6472238" y="1700213"/>
            <a:ext cx="851796"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p &lt; .05</a:t>
            </a:r>
            <a:endParaRPr lang="en-US">
              <a:latin typeface="Calibri"/>
              <a:cs typeface="Calibri"/>
            </a:endParaRPr>
          </a:p>
        </p:txBody>
      </p:sp>
      <p:sp>
        <p:nvSpPr>
          <p:cNvPr id="913615" name="Rectangle 15"/>
          <p:cNvSpPr>
            <a:spLocks noChangeArrowheads="1"/>
          </p:cNvSpPr>
          <p:nvPr/>
        </p:nvSpPr>
        <p:spPr bwMode="auto">
          <a:xfrm>
            <a:off x="5410200" y="3581400"/>
            <a:ext cx="920750" cy="2743200"/>
          </a:xfrm>
          <a:prstGeom prst="rect">
            <a:avLst/>
          </a:prstGeom>
          <a:gradFill rotWithShape="1">
            <a:gsLst>
              <a:gs pos="0">
                <a:schemeClr val="hlink"/>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616" name="Rectangle 68"/>
          <p:cNvSpPr>
            <a:spLocks noChangeArrowheads="1"/>
          </p:cNvSpPr>
          <p:nvPr/>
        </p:nvSpPr>
        <p:spPr bwMode="auto">
          <a:xfrm>
            <a:off x="4502150" y="3890963"/>
            <a:ext cx="930693" cy="369332"/>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Calibri"/>
                <a:cs typeface="Calibri"/>
              </a:rPr>
              <a:t>Frames</a:t>
            </a:r>
            <a:endParaRPr lang="en-US">
              <a:latin typeface="Calibri"/>
              <a:cs typeface="Calibri"/>
            </a:endParaRPr>
          </a:p>
        </p:txBody>
      </p:sp>
      <p:sp>
        <p:nvSpPr>
          <p:cNvPr id="913617" name="Rectangle 15"/>
          <p:cNvSpPr>
            <a:spLocks noChangeArrowheads="1"/>
          </p:cNvSpPr>
          <p:nvPr/>
        </p:nvSpPr>
        <p:spPr bwMode="auto">
          <a:xfrm>
            <a:off x="6400800" y="3200400"/>
            <a:ext cx="920750" cy="3124200"/>
          </a:xfrm>
          <a:prstGeom prst="rect">
            <a:avLst/>
          </a:prstGeom>
          <a:gradFill rotWithShape="1">
            <a:gsLst>
              <a:gs pos="0">
                <a:srgbClr val="0C6034"/>
              </a:gs>
              <a:gs pos="100000">
                <a:schemeClr val="bg2"/>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618" name="Rectangle 15"/>
          <p:cNvSpPr>
            <a:spLocks noChangeArrowheads="1"/>
          </p:cNvSpPr>
          <p:nvPr/>
        </p:nvSpPr>
        <p:spPr bwMode="auto">
          <a:xfrm>
            <a:off x="3429000" y="4876800"/>
            <a:ext cx="844550" cy="1447800"/>
          </a:xfrm>
          <a:prstGeom prst="rect">
            <a:avLst/>
          </a:prstGeom>
          <a:gradFill rotWithShape="1">
            <a:gsLst>
              <a:gs pos="0">
                <a:schemeClr val="hlink"/>
              </a:gs>
              <a:gs pos="100000">
                <a:srgbClr val="0C6034"/>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
        <p:nvSpPr>
          <p:cNvPr id="913619" name="Rectangle 15"/>
          <p:cNvSpPr>
            <a:spLocks noChangeArrowheads="1"/>
          </p:cNvSpPr>
          <p:nvPr/>
        </p:nvSpPr>
        <p:spPr bwMode="auto">
          <a:xfrm>
            <a:off x="7467600" y="2286000"/>
            <a:ext cx="844550" cy="40386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rgbClr val="000000"/>
            </a:solidFill>
            <a:miter lim="800000"/>
            <a:headEnd/>
            <a:tailEnd/>
          </a:ln>
        </p:spPr>
        <p:txBody>
          <a:bodyPr>
            <a:prstTxWarp prst="textNoShape">
              <a:avLst/>
            </a:prstTxWarp>
          </a:bodyPr>
          <a:lstStyle/>
          <a:p>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itle 1"/>
          <p:cNvSpPr>
            <a:spLocks noGrp="1"/>
          </p:cNvSpPr>
          <p:nvPr>
            <p:ph type="title" idx="4294967295"/>
          </p:nvPr>
        </p:nvSpPr>
        <p:spPr>
          <a:xfrm>
            <a:off x="685800" y="457200"/>
            <a:ext cx="7772400" cy="3505200"/>
          </a:xfrm>
        </p:spPr>
        <p:txBody>
          <a:bodyPr/>
          <a:lstStyle/>
          <a:p>
            <a:r>
              <a:rPr lang="en-US" sz="3200" smtClean="0">
                <a:solidFill>
                  <a:schemeClr val="tx1"/>
                </a:solidFill>
              </a:rPr>
              <a:t>So Snedeker &amp; Gleitman (2002) have shown that maybe learning verbs isn’t so bad once you have some linguistic background (like knowing some </a:t>
            </a:r>
            <a:r>
              <a:rPr lang="en-US" sz="3200" smtClean="0">
                <a:solidFill>
                  <a:srgbClr val="0C6034"/>
                </a:solidFill>
              </a:rPr>
              <a:t>nouns</a:t>
            </a:r>
            <a:r>
              <a:rPr lang="en-US" sz="3200" smtClean="0">
                <a:solidFill>
                  <a:schemeClr val="tx1"/>
                </a:solidFill>
              </a:rPr>
              <a:t> and some </a:t>
            </a:r>
            <a:r>
              <a:rPr lang="en-US" sz="3200" smtClean="0"/>
              <a:t>syntactic frames</a:t>
            </a:r>
            <a:r>
              <a:rPr lang="en-US" sz="3200" smtClean="0">
                <a:solidFill>
                  <a:schemeClr val="tx1"/>
                </a:solidFill>
              </a:rPr>
              <a:t>) and informative situational context (</a:t>
            </a:r>
            <a:r>
              <a:rPr lang="en-US" sz="3200" smtClean="0">
                <a:solidFill>
                  <a:schemeClr val="hlink"/>
                </a:solidFill>
              </a:rPr>
              <a:t>scenes</a:t>
            </a:r>
            <a:r>
              <a:rPr lang="en-US" sz="3200" smtClean="0">
                <a:solidFill>
                  <a:schemeClr val="tx1"/>
                </a:solidFill>
              </a:rPr>
              <a:t>)…</a:t>
            </a:r>
          </a:p>
        </p:txBody>
      </p:sp>
      <p:sp>
        <p:nvSpPr>
          <p:cNvPr id="914435" name="TextBox 3"/>
          <p:cNvSpPr txBox="1">
            <a:spLocks noChangeArrowheads="1"/>
          </p:cNvSpPr>
          <p:nvPr/>
        </p:nvSpPr>
        <p:spPr bwMode="auto">
          <a:xfrm>
            <a:off x="1371600" y="4724400"/>
            <a:ext cx="5663480"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Now, back to learning nouns (a first step)…</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idx="4294967295"/>
          </p:nvPr>
        </p:nvSpPr>
        <p:spPr>
          <a:xfrm>
            <a:off x="0" y="0"/>
            <a:ext cx="9144000" cy="1143000"/>
          </a:xfrm>
        </p:spPr>
        <p:txBody>
          <a:bodyPr/>
          <a:lstStyle/>
          <a:p>
            <a:pPr eaLnBrk="1" hangingPunct="1"/>
            <a:r>
              <a:rPr lang="en-US" sz="3200"/>
              <a:t>Common mistakes children make with meaning</a:t>
            </a:r>
          </a:p>
        </p:txBody>
      </p:sp>
      <p:sp>
        <p:nvSpPr>
          <p:cNvPr id="915459" name="Rectangle 3"/>
          <p:cNvSpPr>
            <a:spLocks noGrp="1" noChangeArrowheads="1"/>
          </p:cNvSpPr>
          <p:nvPr>
            <p:ph type="body" idx="4294967295"/>
          </p:nvPr>
        </p:nvSpPr>
        <p:spPr>
          <a:xfrm>
            <a:off x="0" y="1219200"/>
            <a:ext cx="9144000" cy="4114800"/>
          </a:xfrm>
        </p:spPr>
        <p:txBody>
          <a:bodyPr/>
          <a:lstStyle/>
          <a:p>
            <a:pPr eaLnBrk="1" hangingPunct="1">
              <a:buFontTx/>
              <a:buNone/>
            </a:pPr>
            <a:r>
              <a:rPr lang="en-US" sz="2400" dirty="0" smtClean="0"/>
              <a:t>Once children figure out that words are referential, they have to figure out </a:t>
            </a:r>
            <a:r>
              <a:rPr lang="en-US" sz="2400" dirty="0" smtClean="0">
                <a:solidFill>
                  <a:srgbClr val="0C6034"/>
                </a:solidFill>
              </a:rPr>
              <a:t>what range of concepts</a:t>
            </a:r>
            <a:r>
              <a:rPr lang="en-US" sz="2400" dirty="0" smtClean="0"/>
              <a:t> words apply to. This isn’t so easy.</a:t>
            </a:r>
          </a:p>
          <a:p>
            <a:pPr eaLnBrk="1" hangingPunct="1">
              <a:buFontTx/>
              <a:buNone/>
            </a:pPr>
            <a:endParaRPr lang="en-US" sz="2400" dirty="0" smtClean="0"/>
          </a:p>
          <a:p>
            <a:pPr eaLnBrk="1" hangingPunct="1">
              <a:buFontTx/>
              <a:buNone/>
            </a:pPr>
            <a:r>
              <a:rPr lang="en-US" sz="2400" dirty="0" err="1" smtClean="0"/>
              <a:t>Underextension</a:t>
            </a:r>
            <a:r>
              <a:rPr lang="en-US" sz="2400" dirty="0" smtClean="0"/>
              <a:t>: using words in a narrower range.</a:t>
            </a:r>
          </a:p>
          <a:p>
            <a:pPr eaLnBrk="1" hangingPunct="1">
              <a:buFontTx/>
              <a:buNone/>
            </a:pPr>
            <a:r>
              <a:rPr lang="en-US" sz="2400" dirty="0" smtClean="0"/>
              <a:t>Ex: Only </a:t>
            </a:r>
            <a:r>
              <a:rPr lang="en-US" sz="2400" dirty="0" err="1" smtClean="0"/>
              <a:t>siamese</a:t>
            </a:r>
            <a:r>
              <a:rPr lang="en-US" sz="2400" dirty="0" smtClean="0"/>
              <a:t> and </a:t>
            </a:r>
            <a:r>
              <a:rPr lang="en-US" sz="2400" dirty="0"/>
              <a:t>P</a:t>
            </a:r>
            <a:r>
              <a:rPr lang="en-US" sz="2400" dirty="0" smtClean="0"/>
              <a:t>ersian </a:t>
            </a:r>
            <a:r>
              <a:rPr lang="en-US" sz="2400" dirty="0" smtClean="0"/>
              <a:t>cats are cats.</a:t>
            </a:r>
          </a:p>
        </p:txBody>
      </p:sp>
      <p:pic>
        <p:nvPicPr>
          <p:cNvPr id="915460" name="Picture 4"/>
          <p:cNvPicPr>
            <a:picLocks noChangeAspect="1" noChangeArrowheads="1"/>
          </p:cNvPicPr>
          <p:nvPr/>
        </p:nvPicPr>
        <p:blipFill>
          <a:blip r:embed="rId3"/>
          <a:srcRect/>
          <a:stretch>
            <a:fillRect/>
          </a:stretch>
        </p:blipFill>
        <p:spPr bwMode="auto">
          <a:xfrm>
            <a:off x="457200" y="4953000"/>
            <a:ext cx="1755775" cy="1217613"/>
          </a:xfrm>
          <a:prstGeom prst="rect">
            <a:avLst/>
          </a:prstGeom>
          <a:noFill/>
          <a:ln w="9525">
            <a:noFill/>
            <a:miter lim="800000"/>
            <a:headEnd/>
            <a:tailEnd/>
          </a:ln>
        </p:spPr>
      </p:pic>
      <p:pic>
        <p:nvPicPr>
          <p:cNvPr id="915461" name="Picture 5"/>
          <p:cNvPicPr>
            <a:picLocks noChangeAspect="1" noChangeArrowheads="1"/>
          </p:cNvPicPr>
          <p:nvPr/>
        </p:nvPicPr>
        <p:blipFill>
          <a:blip r:embed="rId4"/>
          <a:srcRect/>
          <a:stretch>
            <a:fillRect/>
          </a:stretch>
        </p:blipFill>
        <p:spPr bwMode="auto">
          <a:xfrm>
            <a:off x="2743200" y="4343400"/>
            <a:ext cx="1412875" cy="2154238"/>
          </a:xfrm>
          <a:prstGeom prst="rect">
            <a:avLst/>
          </a:prstGeom>
          <a:noFill/>
          <a:ln w="9525">
            <a:noFill/>
            <a:miter lim="800000"/>
            <a:headEnd/>
            <a:tailEnd/>
          </a:ln>
        </p:spPr>
      </p:pic>
      <p:pic>
        <p:nvPicPr>
          <p:cNvPr id="915462" name="Picture 6"/>
          <p:cNvPicPr>
            <a:picLocks noChangeAspect="1" noChangeArrowheads="1"/>
          </p:cNvPicPr>
          <p:nvPr/>
        </p:nvPicPr>
        <p:blipFill>
          <a:blip r:embed="rId5"/>
          <a:srcRect/>
          <a:stretch>
            <a:fillRect/>
          </a:stretch>
        </p:blipFill>
        <p:spPr bwMode="auto">
          <a:xfrm>
            <a:off x="7239000" y="4800600"/>
            <a:ext cx="1154113" cy="1252538"/>
          </a:xfrm>
          <a:prstGeom prst="rect">
            <a:avLst/>
          </a:prstGeom>
          <a:noFill/>
          <a:ln w="9525">
            <a:solidFill>
              <a:schemeClr val="tx1"/>
            </a:solidFill>
            <a:miter lim="800000"/>
            <a:headEnd/>
            <a:tailEnd/>
          </a:ln>
        </p:spPr>
      </p:pic>
      <p:sp>
        <p:nvSpPr>
          <p:cNvPr id="915463" name="Text Box 7"/>
          <p:cNvSpPr txBox="1">
            <a:spLocks noChangeArrowheads="1"/>
          </p:cNvSpPr>
          <p:nvPr/>
        </p:nvSpPr>
        <p:spPr bwMode="auto">
          <a:xfrm>
            <a:off x="1752600" y="4114800"/>
            <a:ext cx="735013" cy="466725"/>
          </a:xfrm>
          <a:prstGeom prst="rect">
            <a:avLst/>
          </a:prstGeom>
          <a:noFill/>
          <a:ln w="9525">
            <a:solidFill>
              <a:srgbClr val="0C6034"/>
            </a:solidFill>
            <a:miter lim="800000"/>
            <a:headEnd/>
            <a:tailEnd/>
          </a:ln>
        </p:spPr>
        <p:txBody>
          <a:bodyPr wrap="none">
            <a:prstTxWarp prst="textNoShape">
              <a:avLst/>
            </a:prstTxWarp>
            <a:spAutoFit/>
          </a:bodyPr>
          <a:lstStyle/>
          <a:p>
            <a:r>
              <a:rPr lang="en-US" b="0" dirty="0">
                <a:solidFill>
                  <a:srgbClr val="0C6034"/>
                </a:solidFill>
                <a:latin typeface="Calibri"/>
              </a:rPr>
              <a:t>kitty</a:t>
            </a:r>
          </a:p>
        </p:txBody>
      </p:sp>
      <p:sp>
        <p:nvSpPr>
          <p:cNvPr id="915464" name="Text Box 8"/>
          <p:cNvSpPr txBox="1">
            <a:spLocks noChangeArrowheads="1"/>
          </p:cNvSpPr>
          <p:nvPr/>
        </p:nvSpPr>
        <p:spPr bwMode="auto">
          <a:xfrm>
            <a:off x="6705600" y="4038600"/>
            <a:ext cx="1293813" cy="466725"/>
          </a:xfrm>
          <a:prstGeom prst="rect">
            <a:avLst/>
          </a:prstGeom>
          <a:noFill/>
          <a:ln w="9525">
            <a:solidFill>
              <a:schemeClr val="tx2"/>
            </a:solidFill>
            <a:miter lim="800000"/>
            <a:headEnd/>
            <a:tailEnd/>
          </a:ln>
        </p:spPr>
        <p:txBody>
          <a:bodyPr wrap="none">
            <a:prstTxWarp prst="textNoShape">
              <a:avLst/>
            </a:prstTxWarp>
            <a:spAutoFit/>
          </a:bodyPr>
          <a:lstStyle/>
          <a:p>
            <a:r>
              <a:rPr lang="en-US" b="0" dirty="0">
                <a:solidFill>
                  <a:schemeClr val="tx2"/>
                </a:solidFill>
                <a:latin typeface="Calibri"/>
              </a:rPr>
              <a:t>Not kitty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4"/>
          <p:cNvSpPr>
            <a:spLocks noGrp="1" noChangeArrowheads="1"/>
          </p:cNvSpPr>
          <p:nvPr>
            <p:ph type="title" idx="4294967295"/>
          </p:nvPr>
        </p:nvSpPr>
        <p:spPr>
          <a:xfrm>
            <a:off x="0" y="0"/>
            <a:ext cx="9144000" cy="1143000"/>
          </a:xfrm>
          <a:noFill/>
        </p:spPr>
        <p:txBody>
          <a:bodyPr/>
          <a:lstStyle/>
          <a:p>
            <a:pPr eaLnBrk="1" hangingPunct="1"/>
            <a:r>
              <a:rPr lang="en-US" sz="3200"/>
              <a:t>Common mistakes children make with meaning</a:t>
            </a:r>
          </a:p>
        </p:txBody>
      </p:sp>
      <p:sp>
        <p:nvSpPr>
          <p:cNvPr id="917507" name="Rectangle 5"/>
          <p:cNvSpPr>
            <a:spLocks noGrp="1" noChangeArrowheads="1"/>
          </p:cNvSpPr>
          <p:nvPr>
            <p:ph type="body" idx="4294967295"/>
          </p:nvPr>
        </p:nvSpPr>
        <p:spPr>
          <a:xfrm>
            <a:off x="0" y="1219200"/>
            <a:ext cx="9144000" cy="4114800"/>
          </a:xfrm>
          <a:noFill/>
        </p:spPr>
        <p:txBody>
          <a:bodyPr/>
          <a:lstStyle/>
          <a:p>
            <a:pPr eaLnBrk="1" hangingPunct="1">
              <a:buFontTx/>
              <a:buNone/>
            </a:pPr>
            <a:r>
              <a:rPr lang="en-US" sz="2400"/>
              <a:t>Once children figure out that words are referential, they have to figure out </a:t>
            </a:r>
            <a:r>
              <a:rPr lang="en-US" sz="2400">
                <a:solidFill>
                  <a:srgbClr val="0C6034"/>
                </a:solidFill>
              </a:rPr>
              <a:t>what range of concepts</a:t>
            </a:r>
            <a:r>
              <a:rPr lang="en-US" sz="2400"/>
              <a:t> words apply to. This isn’t so easy.</a:t>
            </a:r>
          </a:p>
          <a:p>
            <a:pPr eaLnBrk="1" hangingPunct="1">
              <a:buFontTx/>
              <a:buNone/>
            </a:pPr>
            <a:endParaRPr lang="en-US" sz="2400"/>
          </a:p>
          <a:p>
            <a:pPr eaLnBrk="1" hangingPunct="1">
              <a:buFontTx/>
              <a:buNone/>
            </a:pPr>
            <a:r>
              <a:rPr lang="en-US" sz="2400"/>
              <a:t>Overextension: using words in a wider range. (more common)</a:t>
            </a:r>
          </a:p>
          <a:p>
            <a:pPr eaLnBrk="1" hangingPunct="1">
              <a:buFontTx/>
              <a:buNone/>
            </a:pPr>
            <a:r>
              <a:rPr lang="en-US" sz="2400"/>
              <a:t>Ex: All fuzzy creatures are cats.</a:t>
            </a:r>
          </a:p>
        </p:txBody>
      </p:sp>
      <p:pic>
        <p:nvPicPr>
          <p:cNvPr id="917508" name="Picture 8"/>
          <p:cNvPicPr>
            <a:picLocks noChangeAspect="1" noChangeArrowheads="1"/>
          </p:cNvPicPr>
          <p:nvPr/>
        </p:nvPicPr>
        <p:blipFill>
          <a:blip r:embed="rId3"/>
          <a:srcRect/>
          <a:stretch>
            <a:fillRect/>
          </a:stretch>
        </p:blipFill>
        <p:spPr bwMode="auto">
          <a:xfrm>
            <a:off x="304800" y="4191000"/>
            <a:ext cx="1154113" cy="1252538"/>
          </a:xfrm>
          <a:prstGeom prst="rect">
            <a:avLst/>
          </a:prstGeom>
          <a:noFill/>
          <a:ln w="9525">
            <a:solidFill>
              <a:schemeClr val="tx1"/>
            </a:solidFill>
            <a:miter lim="800000"/>
            <a:headEnd/>
            <a:tailEnd/>
          </a:ln>
        </p:spPr>
      </p:pic>
      <p:sp>
        <p:nvSpPr>
          <p:cNvPr id="917509" name="Text Box 9"/>
          <p:cNvSpPr txBox="1">
            <a:spLocks noChangeArrowheads="1"/>
          </p:cNvSpPr>
          <p:nvPr/>
        </p:nvSpPr>
        <p:spPr bwMode="auto">
          <a:xfrm>
            <a:off x="1752600" y="4114800"/>
            <a:ext cx="735013" cy="466725"/>
          </a:xfrm>
          <a:prstGeom prst="rect">
            <a:avLst/>
          </a:prstGeom>
          <a:noFill/>
          <a:ln w="9525">
            <a:solidFill>
              <a:srgbClr val="0C6034"/>
            </a:solidFill>
            <a:miter lim="800000"/>
            <a:headEnd/>
            <a:tailEnd/>
          </a:ln>
        </p:spPr>
        <p:txBody>
          <a:bodyPr wrap="none">
            <a:prstTxWarp prst="textNoShape">
              <a:avLst/>
            </a:prstTxWarp>
            <a:spAutoFit/>
          </a:bodyPr>
          <a:lstStyle/>
          <a:p>
            <a:r>
              <a:rPr lang="en-US" b="0" dirty="0">
                <a:solidFill>
                  <a:srgbClr val="0C6034"/>
                </a:solidFill>
                <a:latin typeface="Calibri"/>
              </a:rPr>
              <a:t>kitty</a:t>
            </a:r>
          </a:p>
        </p:txBody>
      </p:sp>
      <p:sp>
        <p:nvSpPr>
          <p:cNvPr id="917510" name="Text Box 10"/>
          <p:cNvSpPr txBox="1">
            <a:spLocks noChangeArrowheads="1"/>
          </p:cNvSpPr>
          <p:nvPr/>
        </p:nvSpPr>
        <p:spPr bwMode="auto">
          <a:xfrm>
            <a:off x="6705600" y="4038600"/>
            <a:ext cx="1293813" cy="466725"/>
          </a:xfrm>
          <a:prstGeom prst="rect">
            <a:avLst/>
          </a:prstGeom>
          <a:noFill/>
          <a:ln w="9525">
            <a:solidFill>
              <a:schemeClr val="tx2"/>
            </a:solidFill>
            <a:miter lim="800000"/>
            <a:headEnd/>
            <a:tailEnd/>
          </a:ln>
        </p:spPr>
        <p:txBody>
          <a:bodyPr wrap="none">
            <a:prstTxWarp prst="textNoShape">
              <a:avLst/>
            </a:prstTxWarp>
            <a:spAutoFit/>
          </a:bodyPr>
          <a:lstStyle/>
          <a:p>
            <a:r>
              <a:rPr lang="en-US" b="0" dirty="0">
                <a:solidFill>
                  <a:schemeClr val="tx2"/>
                </a:solidFill>
                <a:latin typeface="Calibri"/>
              </a:rPr>
              <a:t>Not kitty</a:t>
            </a:r>
          </a:p>
        </p:txBody>
      </p:sp>
      <p:pic>
        <p:nvPicPr>
          <p:cNvPr id="917511" name="Picture 11"/>
          <p:cNvPicPr>
            <a:picLocks noChangeAspect="1" noChangeArrowheads="1"/>
          </p:cNvPicPr>
          <p:nvPr/>
        </p:nvPicPr>
        <p:blipFill>
          <a:blip r:embed="rId4"/>
          <a:srcRect/>
          <a:stretch>
            <a:fillRect/>
          </a:stretch>
        </p:blipFill>
        <p:spPr bwMode="auto">
          <a:xfrm>
            <a:off x="1600200" y="4953000"/>
            <a:ext cx="1308100" cy="1435100"/>
          </a:xfrm>
          <a:prstGeom prst="rect">
            <a:avLst/>
          </a:prstGeom>
          <a:noFill/>
          <a:ln w="9525">
            <a:noFill/>
            <a:miter lim="800000"/>
            <a:headEnd/>
            <a:tailEnd/>
          </a:ln>
        </p:spPr>
      </p:pic>
      <p:pic>
        <p:nvPicPr>
          <p:cNvPr id="917512" name="Picture 12"/>
          <p:cNvPicPr>
            <a:picLocks noChangeAspect="1" noChangeArrowheads="1"/>
          </p:cNvPicPr>
          <p:nvPr/>
        </p:nvPicPr>
        <p:blipFill>
          <a:blip r:embed="rId5"/>
          <a:srcRect/>
          <a:stretch>
            <a:fillRect/>
          </a:stretch>
        </p:blipFill>
        <p:spPr bwMode="auto">
          <a:xfrm>
            <a:off x="2971800" y="3810000"/>
            <a:ext cx="1574800" cy="1079500"/>
          </a:xfrm>
          <a:prstGeom prst="rect">
            <a:avLst/>
          </a:prstGeom>
          <a:noFill/>
          <a:ln w="9525">
            <a:noFill/>
            <a:miter lim="800000"/>
            <a:headEnd/>
            <a:tailEnd/>
          </a:ln>
        </p:spPr>
      </p:pic>
      <p:pic>
        <p:nvPicPr>
          <p:cNvPr id="917513" name="Picture 13"/>
          <p:cNvPicPr>
            <a:picLocks noChangeAspect="1" noChangeArrowheads="1"/>
          </p:cNvPicPr>
          <p:nvPr/>
        </p:nvPicPr>
        <p:blipFill>
          <a:blip r:embed="rId6"/>
          <a:srcRect/>
          <a:stretch>
            <a:fillRect/>
          </a:stretch>
        </p:blipFill>
        <p:spPr bwMode="auto">
          <a:xfrm>
            <a:off x="3352800" y="4953000"/>
            <a:ext cx="895350" cy="1290638"/>
          </a:xfrm>
          <a:prstGeom prst="rect">
            <a:avLst/>
          </a:prstGeom>
          <a:noFill/>
          <a:ln w="9525">
            <a:noFill/>
            <a:miter lim="800000"/>
            <a:headEnd/>
            <a:tailEnd/>
          </a:ln>
        </p:spPr>
      </p:pic>
      <p:pic>
        <p:nvPicPr>
          <p:cNvPr id="917514" name="Picture 14"/>
          <p:cNvPicPr>
            <a:picLocks noChangeAspect="1" noChangeArrowheads="1"/>
          </p:cNvPicPr>
          <p:nvPr/>
        </p:nvPicPr>
        <p:blipFill>
          <a:blip r:embed="rId7"/>
          <a:srcRect/>
          <a:stretch>
            <a:fillRect/>
          </a:stretch>
        </p:blipFill>
        <p:spPr bwMode="auto">
          <a:xfrm>
            <a:off x="7315200" y="4953000"/>
            <a:ext cx="1514475" cy="1627188"/>
          </a:xfrm>
          <a:prstGeom prst="rect">
            <a:avLst/>
          </a:prstGeom>
          <a:noFill/>
          <a:ln w="9525">
            <a:noFill/>
            <a:miter lim="800000"/>
            <a:headEnd/>
            <a:tailEnd/>
          </a:ln>
        </p:spPr>
      </p:pic>
      <p:pic>
        <p:nvPicPr>
          <p:cNvPr id="917515" name="Picture 15"/>
          <p:cNvPicPr>
            <a:picLocks noChangeAspect="1" noChangeArrowheads="1"/>
          </p:cNvPicPr>
          <p:nvPr/>
        </p:nvPicPr>
        <p:blipFill>
          <a:blip r:embed="rId8"/>
          <a:srcRect/>
          <a:stretch>
            <a:fillRect/>
          </a:stretch>
        </p:blipFill>
        <p:spPr bwMode="auto">
          <a:xfrm>
            <a:off x="5638800" y="4648200"/>
            <a:ext cx="1549400" cy="1231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70403" name="Rectangle 5"/>
          <p:cNvSpPr>
            <a:spLocks noGrp="1" noChangeArrowheads="1"/>
          </p:cNvSpPr>
          <p:nvPr>
            <p:ph type="body" idx="4294967295"/>
          </p:nvPr>
        </p:nvSpPr>
        <p:spPr>
          <a:xfrm>
            <a:off x="0" y="1219200"/>
            <a:ext cx="9144000" cy="1371600"/>
          </a:xfrm>
          <a:noFill/>
        </p:spPr>
        <p:txBody>
          <a:bodyPr/>
          <a:lstStyle/>
          <a:p>
            <a:pPr eaLnBrk="1" hangingPunct="1">
              <a:buFontTx/>
              <a:buNone/>
            </a:pPr>
            <a:r>
              <a:rPr lang="en-US" sz="2400"/>
              <a:t>10-15 months: first words produced that actually sound like the words the child is trying to approximate (and they have a fixed meaning, as opposed to being sound sequences the child likes to say)</a:t>
            </a:r>
          </a:p>
        </p:txBody>
      </p:sp>
      <p:sp>
        <p:nvSpPr>
          <p:cNvPr id="870405" name="Rectangle 14"/>
          <p:cNvSpPr>
            <a:spLocks noChangeArrowheads="1"/>
          </p:cNvSpPr>
          <p:nvPr/>
        </p:nvSpPr>
        <p:spPr bwMode="auto">
          <a:xfrm>
            <a:off x="0" y="31242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Note: This doesn’t mean children don’t understand words before this age, though.  </a:t>
            </a:r>
            <a:r>
              <a:rPr lang="en-US" b="0" dirty="0" err="1">
                <a:latin typeface="Calibri"/>
                <a:ea typeface="Osaka" pitchFamily="-84" charset="-128"/>
                <a:cs typeface="Osaka" pitchFamily="-84" charset="-128"/>
              </a:rPr>
              <a:t>Bergelson</a:t>
            </a:r>
            <a:r>
              <a:rPr lang="en-US" b="0" dirty="0">
                <a:latin typeface="Calibri"/>
                <a:ea typeface="Osaka" pitchFamily="-84" charset="-128"/>
                <a:cs typeface="Osaka" pitchFamily="-84" charset="-128"/>
              </a:rPr>
              <a:t> &amp; </a:t>
            </a:r>
            <a:r>
              <a:rPr lang="en-US" b="0" dirty="0" err="1">
                <a:latin typeface="Calibri"/>
                <a:ea typeface="Osaka" pitchFamily="-84" charset="-128"/>
                <a:cs typeface="Osaka" pitchFamily="-84" charset="-128"/>
              </a:rPr>
              <a:t>Swingley</a:t>
            </a:r>
            <a:r>
              <a:rPr lang="en-US" b="0" dirty="0">
                <a:latin typeface="Calibri"/>
                <a:ea typeface="Osaka" pitchFamily="-84" charset="-128"/>
                <a:cs typeface="Osaka" pitchFamily="-84" charset="-128"/>
              </a:rPr>
              <a:t> (2012) show that 6- to 9-month-olds understand familiar words like “nose” and “cookie”.</a:t>
            </a:r>
          </a:p>
        </p:txBody>
      </p:sp>
      <p:pic>
        <p:nvPicPr>
          <p:cNvPr id="6" name="Picture 5"/>
          <p:cNvPicPr>
            <a:picLocks noChangeAspect="1"/>
          </p:cNvPicPr>
          <p:nvPr/>
        </p:nvPicPr>
        <p:blipFill>
          <a:blip r:embed="rId3"/>
          <a:stretch>
            <a:fillRect/>
          </a:stretch>
        </p:blipFill>
        <p:spPr>
          <a:xfrm>
            <a:off x="3733800" y="4419600"/>
            <a:ext cx="1651000" cy="168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idx="4294967295"/>
          </p:nvPr>
        </p:nvSpPr>
        <p:spPr>
          <a:xfrm>
            <a:off x="685800" y="0"/>
            <a:ext cx="7772400" cy="1143000"/>
          </a:xfrm>
        </p:spPr>
        <p:txBody>
          <a:bodyPr/>
          <a:lstStyle/>
          <a:p>
            <a:pPr eaLnBrk="1" hangingPunct="1"/>
            <a:r>
              <a:rPr lang="en-US" sz="3200"/>
              <a:t>Causes of extension errors</a:t>
            </a:r>
          </a:p>
        </p:txBody>
      </p:sp>
      <p:sp>
        <p:nvSpPr>
          <p:cNvPr id="919555" name="Rectangle 3"/>
          <p:cNvSpPr>
            <a:spLocks noGrp="1" noChangeArrowheads="1"/>
          </p:cNvSpPr>
          <p:nvPr>
            <p:ph type="body" idx="4294967295"/>
          </p:nvPr>
        </p:nvSpPr>
        <p:spPr>
          <a:xfrm>
            <a:off x="0" y="1600200"/>
            <a:ext cx="9144000" cy="1371600"/>
          </a:xfrm>
        </p:spPr>
        <p:txBody>
          <a:bodyPr/>
          <a:lstStyle/>
          <a:p>
            <a:pPr eaLnBrk="1" hangingPunct="1">
              <a:buFontTx/>
              <a:buNone/>
            </a:pPr>
            <a:r>
              <a:rPr lang="en-US" sz="2400"/>
              <a:t>Underextension: perhaps child is conservatively extending hypothesis about what word refers to; correctable from experience with word’s usage by adults.</a:t>
            </a:r>
          </a:p>
        </p:txBody>
      </p:sp>
      <p:sp>
        <p:nvSpPr>
          <p:cNvPr id="919556" name="Rectangle 4"/>
          <p:cNvSpPr>
            <a:spLocks noChangeArrowheads="1"/>
          </p:cNvSpPr>
          <p:nvPr/>
        </p:nvSpPr>
        <p:spPr bwMode="auto">
          <a:xfrm>
            <a:off x="0" y="3200400"/>
            <a:ext cx="9144000" cy="2743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Overextension: Likely to simply be because child doesn’t know appropriate word and uses one that’s known.  Overextensions tend to have some aspect of meaning in common, though.  Corrected as children learn appropriate words for meanings they want to express. </a:t>
            </a:r>
          </a:p>
          <a:p>
            <a:pPr marL="342900" indent="-342900" eaLnBrk="1" hangingPunct="1">
              <a:spcBef>
                <a:spcPct val="20000"/>
              </a:spcBef>
            </a:pP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4"/>
          <p:cNvSpPr>
            <a:spLocks noGrp="1" noChangeArrowheads="1"/>
          </p:cNvSpPr>
          <p:nvPr>
            <p:ph type="title" idx="4294967295"/>
          </p:nvPr>
        </p:nvSpPr>
        <p:spPr>
          <a:xfrm>
            <a:off x="685800" y="0"/>
            <a:ext cx="7772400" cy="1143000"/>
          </a:xfrm>
          <a:noFill/>
        </p:spPr>
        <p:txBody>
          <a:bodyPr/>
          <a:lstStyle/>
          <a:p>
            <a:pPr eaLnBrk="1" hangingPunct="1"/>
            <a:r>
              <a:rPr lang="en-US" sz="3200"/>
              <a:t>Some more overextension examples</a:t>
            </a:r>
          </a:p>
        </p:txBody>
      </p:sp>
      <p:sp>
        <p:nvSpPr>
          <p:cNvPr id="921603" name="Rectangle 6"/>
          <p:cNvSpPr>
            <a:spLocks noChangeArrowheads="1"/>
          </p:cNvSpPr>
          <p:nvPr/>
        </p:nvSpPr>
        <p:spPr bwMode="auto">
          <a:xfrm>
            <a:off x="0" y="1447800"/>
            <a:ext cx="91440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Ball</a:t>
            </a:r>
            <a:r>
              <a:rPr lang="en-US" b="0" dirty="0">
                <a:latin typeface="Calibri"/>
                <a:ea typeface="Osaka" pitchFamily="-84" charset="-128"/>
                <a:cs typeface="Osaka" pitchFamily="-84" charset="-128"/>
              </a:rPr>
              <a:t> = ball, balloon, marble, apple, egg, wool pom-pom, spherical water tank</a:t>
            </a:r>
          </a:p>
          <a:p>
            <a:pPr marL="342900" indent="-342900" eaLnBrk="1" hangingPunct="1">
              <a:spcBef>
                <a:spcPct val="20000"/>
              </a:spcBef>
            </a:pPr>
            <a:r>
              <a:rPr lang="en-US" b="0" dirty="0">
                <a:latin typeface="Calibri"/>
                <a:ea typeface="Osaka" pitchFamily="-84" charset="-128"/>
                <a:cs typeface="Osaka" pitchFamily="-84" charset="-128"/>
              </a:rPr>
              <a:t>		common feature = “</a:t>
            </a:r>
            <a:r>
              <a:rPr lang="en-US" b="0" dirty="0">
                <a:solidFill>
                  <a:schemeClr val="tx2"/>
                </a:solidFill>
                <a:latin typeface="Calibri"/>
                <a:ea typeface="Osaka" pitchFamily="-84" charset="-128"/>
                <a:cs typeface="Osaka" pitchFamily="-84" charset="-128"/>
              </a:rPr>
              <a:t>round-</a:t>
            </a:r>
            <a:r>
              <a:rPr lang="en-US" b="0" dirty="0" err="1">
                <a:solidFill>
                  <a:schemeClr val="tx2"/>
                </a:solidFill>
                <a:latin typeface="Calibri"/>
                <a:ea typeface="Osaka" pitchFamily="-84" charset="-128"/>
                <a:cs typeface="Osaka" pitchFamily="-84" charset="-128"/>
              </a:rPr>
              <a:t>ish</a:t>
            </a:r>
            <a:r>
              <a:rPr lang="en-US" b="0" dirty="0">
                <a:solidFill>
                  <a:schemeClr val="tx2"/>
                </a:solidFill>
                <a:latin typeface="Calibri"/>
                <a:ea typeface="Osaka" pitchFamily="-84" charset="-128"/>
                <a:cs typeface="Osaka" pitchFamily="-84" charset="-128"/>
              </a:rPr>
              <a:t> shape</a:t>
            </a:r>
            <a:r>
              <a:rPr lang="en-US" b="0" dirty="0">
                <a:latin typeface="Calibri"/>
                <a:ea typeface="Osaka" pitchFamily="-84" charset="-128"/>
                <a:cs typeface="Osaka" pitchFamily="-84" charset="-128"/>
              </a:rPr>
              <a:t>” </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C6034"/>
                </a:solidFill>
                <a:latin typeface="Calibri"/>
                <a:ea typeface="Osaka" pitchFamily="-84" charset="-128"/>
                <a:cs typeface="Osaka" pitchFamily="-84" charset="-128"/>
              </a:rPr>
              <a:t>Cat</a:t>
            </a:r>
            <a:r>
              <a:rPr lang="en-US" b="0" dirty="0">
                <a:latin typeface="Calibri"/>
                <a:ea typeface="Osaka" pitchFamily="-84" charset="-128"/>
                <a:cs typeface="Osaka" pitchFamily="-84" charset="-128"/>
              </a:rPr>
              <a:t> = cat, cat’s usual location on top of </a:t>
            </a:r>
            <a:r>
              <a:rPr lang="en-US" b="0" dirty="0" err="1">
                <a:latin typeface="Calibri"/>
                <a:ea typeface="Osaka" pitchFamily="-84" charset="-128"/>
                <a:cs typeface="Osaka" pitchFamily="-84" charset="-128"/>
              </a:rPr>
              <a:t>tv</a:t>
            </a:r>
            <a:r>
              <a:rPr lang="en-US" b="0" dirty="0">
                <a:latin typeface="Calibri"/>
                <a:ea typeface="Osaka" pitchFamily="-84" charset="-128"/>
                <a:cs typeface="Osaka" pitchFamily="-84" charset="-128"/>
              </a:rPr>
              <a:t> when absent</a:t>
            </a:r>
          </a:p>
          <a:p>
            <a:pPr marL="342900" indent="-342900" eaLnBrk="1" hangingPunct="1">
              <a:spcBef>
                <a:spcPct val="20000"/>
              </a:spcBef>
            </a:pPr>
            <a:r>
              <a:rPr lang="en-US" b="0" dirty="0">
                <a:latin typeface="Calibri"/>
                <a:ea typeface="Osaka" pitchFamily="-84" charset="-128"/>
                <a:cs typeface="Osaka" pitchFamily="-84" charset="-128"/>
              </a:rPr>
              <a:t>		common feature = “</a:t>
            </a:r>
            <a:r>
              <a:rPr lang="en-US" b="0" dirty="0">
                <a:solidFill>
                  <a:srgbClr val="0C6034"/>
                </a:solidFill>
                <a:latin typeface="Calibri"/>
                <a:ea typeface="Osaka" pitchFamily="-84" charset="-128"/>
                <a:cs typeface="Osaka" pitchFamily="-84" charset="-128"/>
              </a:rPr>
              <a:t>associated with kitty</a:t>
            </a:r>
            <a:r>
              <a:rPr lang="en-US" b="0" dirty="0">
                <a:latin typeface="Calibri"/>
                <a:ea typeface="Osaka" pitchFamily="-84" charset="-128"/>
                <a:cs typeface="Osaka" pitchFamily="-84" charset="-128"/>
              </a:rPr>
              <a:t>”</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4"/>
          <p:cNvSpPr>
            <a:spLocks noGrp="1" noChangeArrowheads="1"/>
          </p:cNvSpPr>
          <p:nvPr>
            <p:ph type="title" idx="4294967295"/>
          </p:nvPr>
        </p:nvSpPr>
        <p:spPr>
          <a:xfrm>
            <a:off x="685800" y="0"/>
            <a:ext cx="7772400" cy="1143000"/>
          </a:xfrm>
          <a:noFill/>
        </p:spPr>
        <p:txBody>
          <a:bodyPr/>
          <a:lstStyle/>
          <a:p>
            <a:pPr eaLnBrk="1" hangingPunct="1"/>
            <a:r>
              <a:rPr lang="en-US" sz="3200"/>
              <a:t>Some more overextension examples</a:t>
            </a:r>
          </a:p>
        </p:txBody>
      </p:sp>
      <p:sp>
        <p:nvSpPr>
          <p:cNvPr id="923651" name="Rectangle 5"/>
          <p:cNvSpPr>
            <a:spLocks noChangeArrowheads="1"/>
          </p:cNvSpPr>
          <p:nvPr/>
        </p:nvSpPr>
        <p:spPr bwMode="auto">
          <a:xfrm>
            <a:off x="0" y="1447800"/>
            <a:ext cx="91440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Ball</a:t>
            </a:r>
            <a:r>
              <a:rPr lang="en-US" b="0" dirty="0">
                <a:latin typeface="Calibri"/>
                <a:ea typeface="Osaka" pitchFamily="-84" charset="-128"/>
                <a:cs typeface="Osaka" pitchFamily="-84" charset="-128"/>
              </a:rPr>
              <a:t> = ball, balloon, marble, apple, egg, wool pom-pom, spherical water tank</a:t>
            </a:r>
          </a:p>
          <a:p>
            <a:pPr marL="342900" indent="-342900" eaLnBrk="1" hangingPunct="1">
              <a:spcBef>
                <a:spcPct val="20000"/>
              </a:spcBef>
            </a:pPr>
            <a:r>
              <a:rPr lang="en-US" b="0" dirty="0">
                <a:latin typeface="Calibri"/>
                <a:ea typeface="Osaka" pitchFamily="-84" charset="-128"/>
                <a:cs typeface="Osaka" pitchFamily="-84" charset="-128"/>
              </a:rPr>
              <a:t>		common feature = “</a:t>
            </a:r>
            <a:r>
              <a:rPr lang="en-US" b="0" dirty="0">
                <a:solidFill>
                  <a:schemeClr val="tx2"/>
                </a:solidFill>
                <a:latin typeface="Calibri"/>
                <a:ea typeface="Osaka" pitchFamily="-84" charset="-128"/>
                <a:cs typeface="Osaka" pitchFamily="-84" charset="-128"/>
              </a:rPr>
              <a:t>round-</a:t>
            </a:r>
            <a:r>
              <a:rPr lang="en-US" b="0" dirty="0" err="1">
                <a:solidFill>
                  <a:schemeClr val="tx2"/>
                </a:solidFill>
                <a:latin typeface="Calibri"/>
                <a:ea typeface="Osaka" pitchFamily="-84" charset="-128"/>
                <a:cs typeface="Osaka" pitchFamily="-84" charset="-128"/>
              </a:rPr>
              <a:t>ish</a:t>
            </a:r>
            <a:r>
              <a:rPr lang="en-US" b="0" dirty="0">
                <a:solidFill>
                  <a:schemeClr val="tx2"/>
                </a:solidFill>
                <a:latin typeface="Calibri"/>
                <a:ea typeface="Osaka" pitchFamily="-84" charset="-128"/>
                <a:cs typeface="Osaka" pitchFamily="-84" charset="-128"/>
              </a:rPr>
              <a:t> shape</a:t>
            </a:r>
            <a:r>
              <a:rPr lang="en-US" b="0" dirty="0">
                <a:latin typeface="Calibri"/>
                <a:ea typeface="Osaka" pitchFamily="-84" charset="-128"/>
                <a:cs typeface="Osaka" pitchFamily="-84" charset="-128"/>
              </a:rPr>
              <a:t>” </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C6034"/>
                </a:solidFill>
                <a:latin typeface="Calibri"/>
                <a:ea typeface="Osaka" pitchFamily="-84" charset="-128"/>
                <a:cs typeface="Osaka" pitchFamily="-84" charset="-128"/>
              </a:rPr>
              <a:t>Cat</a:t>
            </a:r>
            <a:r>
              <a:rPr lang="en-US" b="0" dirty="0">
                <a:latin typeface="Calibri"/>
                <a:ea typeface="Osaka" pitchFamily="-84" charset="-128"/>
                <a:cs typeface="Osaka" pitchFamily="-84" charset="-128"/>
              </a:rPr>
              <a:t> = cat, cat’s usual location on top of </a:t>
            </a:r>
            <a:r>
              <a:rPr lang="en-US" b="0" dirty="0" err="1">
                <a:latin typeface="Calibri"/>
                <a:ea typeface="Osaka" pitchFamily="-84" charset="-128"/>
                <a:cs typeface="Osaka" pitchFamily="-84" charset="-128"/>
              </a:rPr>
              <a:t>tv</a:t>
            </a:r>
            <a:r>
              <a:rPr lang="en-US" b="0" dirty="0">
                <a:latin typeface="Calibri"/>
                <a:ea typeface="Osaka" pitchFamily="-84" charset="-128"/>
                <a:cs typeface="Osaka" pitchFamily="-84" charset="-128"/>
              </a:rPr>
              <a:t> when absent</a:t>
            </a:r>
          </a:p>
          <a:p>
            <a:pPr marL="342900" indent="-342900" eaLnBrk="1" hangingPunct="1">
              <a:spcBef>
                <a:spcPct val="20000"/>
              </a:spcBef>
            </a:pPr>
            <a:r>
              <a:rPr lang="en-US" b="0" dirty="0">
                <a:latin typeface="Calibri"/>
                <a:ea typeface="Osaka" pitchFamily="-84" charset="-128"/>
                <a:cs typeface="Osaka" pitchFamily="-84" charset="-128"/>
              </a:rPr>
              <a:t>		common feature = “</a:t>
            </a:r>
            <a:r>
              <a:rPr lang="en-US" b="0" dirty="0">
                <a:solidFill>
                  <a:srgbClr val="0C6034"/>
                </a:solidFill>
                <a:latin typeface="Calibri"/>
                <a:ea typeface="Osaka" pitchFamily="-84" charset="-128"/>
                <a:cs typeface="Osaka" pitchFamily="-84" charset="-128"/>
              </a:rPr>
              <a:t>associated with kitty</a:t>
            </a:r>
            <a:r>
              <a:rPr lang="en-US" b="0" dirty="0">
                <a:latin typeface="Calibri"/>
                <a:ea typeface="Osaka" pitchFamily="-84" charset="-128"/>
                <a:cs typeface="Osaka" pitchFamily="-84" charset="-128"/>
              </a:rPr>
              <a:t>”</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p:txBody>
      </p:sp>
      <p:sp>
        <p:nvSpPr>
          <p:cNvPr id="86020" name="Rectangle 6"/>
          <p:cNvSpPr>
            <a:spLocks noChangeArrowheads="1"/>
          </p:cNvSpPr>
          <p:nvPr/>
        </p:nvSpPr>
        <p:spPr bwMode="auto">
          <a:xfrm>
            <a:off x="0" y="4495800"/>
            <a:ext cx="9144000" cy="2456057"/>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dirty="0">
                <a:solidFill>
                  <a:schemeClr val="folHlink"/>
                </a:solidFill>
                <a:latin typeface="Calibri"/>
                <a:ea typeface="Osaka" pitchFamily="-84" charset="-128"/>
                <a:cs typeface="Osaka" pitchFamily="-84" charset="-128"/>
              </a:rPr>
              <a:t>Moon</a:t>
            </a:r>
            <a:r>
              <a:rPr lang="en-US" b="0" dirty="0">
                <a:latin typeface="Calibri"/>
                <a:ea typeface="Osaka" pitchFamily="-84" charset="-128"/>
                <a:cs typeface="Osaka" pitchFamily="-84" charset="-128"/>
              </a:rPr>
              <a:t> = moon, half-moon-shaped lemon slice, circular chrome dial on dishwasher, ball of spinach, wall hanging with pink and purple circles, half a Cheerio, </a:t>
            </a:r>
            <a:r>
              <a:rPr lang="en-US" b="0" dirty="0">
                <a:solidFill>
                  <a:srgbClr val="B3129A"/>
                </a:solidFill>
                <a:latin typeface="Calibri"/>
                <a:ea typeface="Osaka" pitchFamily="-84" charset="-128"/>
                <a:cs typeface="Osaka" pitchFamily="-84" charset="-128"/>
              </a:rPr>
              <a:t>hangnail</a:t>
            </a:r>
            <a:endParaRPr lang="en-US" b="0" dirty="0">
              <a:solidFill>
                <a:srgbClr val="D6C1FB"/>
              </a:solidFill>
              <a:latin typeface="Calibri"/>
              <a:ea typeface="Osaka" pitchFamily="-84" charset="-128"/>
              <a:cs typeface="Osaka" pitchFamily="-84" charset="-128"/>
            </a:endParaRPr>
          </a:p>
          <a:p>
            <a:pPr eaLnBrk="1" hangingPunct="1">
              <a:spcBef>
                <a:spcPct val="20000"/>
              </a:spcBef>
            </a:pPr>
            <a:r>
              <a:rPr lang="en-US" b="0" dirty="0">
                <a:latin typeface="Calibri"/>
                <a:ea typeface="Osaka" pitchFamily="-84" charset="-128"/>
                <a:cs typeface="Osaka" pitchFamily="-84" charset="-128"/>
              </a:rPr>
              <a:t>	common feature = “</a:t>
            </a:r>
            <a:r>
              <a:rPr lang="en-US" b="0" dirty="0">
                <a:solidFill>
                  <a:schemeClr val="folHlink"/>
                </a:solidFill>
                <a:latin typeface="Calibri"/>
                <a:ea typeface="Osaka" pitchFamily="-84" charset="-128"/>
                <a:cs typeface="Osaka" pitchFamily="-84" charset="-128"/>
              </a:rPr>
              <a:t>crescent or round-</a:t>
            </a:r>
            <a:r>
              <a:rPr lang="en-US" b="0" dirty="0" err="1">
                <a:solidFill>
                  <a:schemeClr val="folHlink"/>
                </a:solidFill>
                <a:latin typeface="Calibri"/>
                <a:ea typeface="Osaka" pitchFamily="-84" charset="-128"/>
                <a:cs typeface="Osaka" pitchFamily="-84" charset="-128"/>
              </a:rPr>
              <a:t>ish</a:t>
            </a:r>
            <a:r>
              <a:rPr lang="en-US" b="0" dirty="0">
                <a:solidFill>
                  <a:schemeClr val="folHlink"/>
                </a:solidFill>
                <a:latin typeface="Calibri"/>
                <a:ea typeface="Osaka" pitchFamily="-84" charset="-128"/>
                <a:cs typeface="Osaka" pitchFamily="-84" charset="-128"/>
              </a:rPr>
              <a:t> shape</a:t>
            </a:r>
            <a:r>
              <a:rPr lang="en-US" b="0" dirty="0">
                <a:latin typeface="Calibri"/>
                <a:ea typeface="Osaka" pitchFamily="-84" charset="-128"/>
                <a:cs typeface="Osaka" pitchFamily="-84" charset="-128"/>
              </a:rPr>
              <a:t>” + </a:t>
            </a:r>
            <a:r>
              <a:rPr lang="en-US" b="0" dirty="0">
                <a:solidFill>
                  <a:srgbClr val="B3129A"/>
                </a:solidFill>
                <a:latin typeface="Calibri"/>
                <a:ea typeface="Osaka" pitchFamily="-84" charset="-128"/>
                <a:cs typeface="Osaka" pitchFamily="-84" charset="-128"/>
              </a:rPr>
              <a:t>a</a:t>
            </a:r>
            <a:r>
              <a:rPr lang="en-US" b="0" dirty="0">
                <a:solidFill>
                  <a:srgbClr val="D6C1FB"/>
                </a:solidFill>
                <a:latin typeface="Calibri"/>
                <a:ea typeface="Osaka" pitchFamily="-84" charset="-128"/>
                <a:cs typeface="Osaka" pitchFamily="-84" charset="-128"/>
              </a:rPr>
              <a:t> </a:t>
            </a:r>
            <a:r>
              <a:rPr lang="en-US" b="0" dirty="0">
                <a:solidFill>
                  <a:srgbClr val="B3129A"/>
                </a:solidFill>
                <a:latin typeface="Calibri"/>
                <a:ea typeface="Osaka" pitchFamily="-84" charset="-128"/>
                <a:cs typeface="Osaka" pitchFamily="-84" charset="-128"/>
              </a:rPr>
              <a:t>memory retrieval error</a:t>
            </a:r>
            <a:r>
              <a:rPr lang="en-US" b="0" dirty="0">
                <a:latin typeface="Calibri"/>
                <a:ea typeface="Osaka" pitchFamily="-84" charset="-128"/>
                <a:cs typeface="Osaka" pitchFamily="-84" charset="-128"/>
              </a:rPr>
              <a:t>?</a:t>
            </a:r>
          </a:p>
          <a:p>
            <a:pPr eaLnBrk="1" hangingPunct="1">
              <a:spcBef>
                <a:spcPct val="20000"/>
              </a:spcBef>
            </a:pP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idx="4294967295"/>
          </p:nvPr>
        </p:nvSpPr>
        <p:spPr>
          <a:xfrm>
            <a:off x="685800" y="1066800"/>
            <a:ext cx="7772400" cy="1143000"/>
          </a:xfrm>
        </p:spPr>
        <p:txBody>
          <a:bodyPr/>
          <a:lstStyle/>
          <a:p>
            <a:pPr eaLnBrk="1" hangingPunct="1"/>
            <a:r>
              <a:rPr lang="en-US" sz="3200"/>
              <a:t>A Little Later Lexical Development</a:t>
            </a:r>
          </a:p>
        </p:txBody>
      </p:sp>
      <p:pic>
        <p:nvPicPr>
          <p:cNvPr id="925699" name="Picture 5"/>
          <p:cNvPicPr>
            <a:picLocks noChangeAspect="1" noChangeArrowheads="1"/>
          </p:cNvPicPr>
          <p:nvPr/>
        </p:nvPicPr>
        <p:blipFill>
          <a:blip r:embed="rId3"/>
          <a:srcRect/>
          <a:stretch>
            <a:fillRect/>
          </a:stretch>
        </p:blipFill>
        <p:spPr bwMode="auto">
          <a:xfrm>
            <a:off x="2209800" y="2590800"/>
            <a:ext cx="4114800" cy="2949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4"/>
          <p:cNvSpPr>
            <a:spLocks noGrp="1" noChangeArrowheads="1"/>
          </p:cNvSpPr>
          <p:nvPr>
            <p:ph type="title" idx="4294967295"/>
          </p:nvPr>
        </p:nvSpPr>
        <p:spPr>
          <a:xfrm>
            <a:off x="685800" y="0"/>
            <a:ext cx="7772400" cy="1143000"/>
          </a:xfrm>
          <a:noFill/>
        </p:spPr>
        <p:txBody>
          <a:bodyPr/>
          <a:lstStyle/>
          <a:p>
            <a:pPr eaLnBrk="1" hangingPunct="1"/>
            <a:r>
              <a:rPr lang="en-US" sz="3200"/>
              <a:t>The difference after 50 words</a:t>
            </a:r>
          </a:p>
        </p:txBody>
      </p:sp>
      <p:sp>
        <p:nvSpPr>
          <p:cNvPr id="927747" name="Rectangle 5"/>
          <p:cNvSpPr>
            <a:spLocks noChangeArrowheads="1"/>
          </p:cNvSpPr>
          <p:nvPr/>
        </p:nvSpPr>
        <p:spPr bwMode="auto">
          <a:xfrm>
            <a:off x="0" y="1447800"/>
            <a:ext cx="91440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Up to 50 words: about 8-11 words added every month, adding words is a slow process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After 50 words: about 22-37 words added every month, words often added after a single exposure</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p:txBody>
      </p:sp>
      <p:sp>
        <p:nvSpPr>
          <p:cNvPr id="927748" name="Rectangle 6"/>
          <p:cNvSpPr>
            <a:spLocks noChangeArrowheads="1"/>
          </p:cNvSpPr>
          <p:nvPr/>
        </p:nvSpPr>
        <p:spPr bwMode="auto">
          <a:xfrm>
            <a:off x="0" y="4038600"/>
            <a:ext cx="9144000" cy="1348061"/>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dirty="0">
                <a:solidFill>
                  <a:schemeClr val="hlink"/>
                </a:solidFill>
                <a:latin typeface="Calibri"/>
                <a:ea typeface="Osaka" pitchFamily="-84" charset="-128"/>
                <a:cs typeface="Osaka" pitchFamily="-84" charset="-128"/>
              </a:rPr>
              <a:t>Called the “word spurt”, “word explosion”, “naming explosion”.</a:t>
            </a:r>
          </a:p>
          <a:p>
            <a:pPr eaLnBrk="1" hangingPunct="1">
              <a:spcBef>
                <a:spcPct val="20000"/>
              </a:spcBef>
            </a:pPr>
            <a:r>
              <a:rPr lang="en-US" b="0" dirty="0">
                <a:latin typeface="Calibri"/>
                <a:ea typeface="Osaka" pitchFamily="-84" charset="-128"/>
                <a:cs typeface="Osaka" pitchFamily="-84" charset="-128"/>
              </a:rPr>
              <a:t>Occurs for most (but not all) children around 18 months.</a:t>
            </a:r>
          </a:p>
          <a:p>
            <a:pPr eaLnBrk="1" hangingPunct="1">
              <a:spcBef>
                <a:spcPct val="20000"/>
              </a:spcBef>
            </a:pP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idx="4294967295"/>
          </p:nvPr>
        </p:nvSpPr>
        <p:spPr>
          <a:xfrm>
            <a:off x="685800" y="0"/>
            <a:ext cx="7772400" cy="1143000"/>
          </a:xfrm>
        </p:spPr>
        <p:txBody>
          <a:bodyPr/>
          <a:lstStyle/>
          <a:p>
            <a:pPr eaLnBrk="1" hangingPunct="1"/>
            <a:r>
              <a:rPr lang="en-US" sz="3200"/>
              <a:t>Does every child have a word spurt?</a:t>
            </a:r>
          </a:p>
        </p:txBody>
      </p:sp>
      <p:pic>
        <p:nvPicPr>
          <p:cNvPr id="929795" name="Picture 5"/>
          <p:cNvPicPr>
            <a:picLocks noChangeAspect="1" noChangeArrowheads="1"/>
          </p:cNvPicPr>
          <p:nvPr/>
        </p:nvPicPr>
        <p:blipFill>
          <a:blip r:embed="rId3"/>
          <a:srcRect/>
          <a:stretch>
            <a:fillRect/>
          </a:stretch>
        </p:blipFill>
        <p:spPr bwMode="auto">
          <a:xfrm>
            <a:off x="304800" y="1219200"/>
            <a:ext cx="6553200" cy="4773613"/>
          </a:xfrm>
          <a:prstGeom prst="rect">
            <a:avLst/>
          </a:prstGeom>
          <a:noFill/>
          <a:ln w="9525">
            <a:noFill/>
            <a:miter lim="800000"/>
            <a:headEnd/>
            <a:tailEnd/>
          </a:ln>
        </p:spPr>
      </p:pic>
      <p:sp>
        <p:nvSpPr>
          <p:cNvPr id="929796" name="Text Box 6"/>
          <p:cNvSpPr txBox="1">
            <a:spLocks noChangeArrowheads="1"/>
          </p:cNvSpPr>
          <p:nvPr/>
        </p:nvSpPr>
        <p:spPr bwMode="auto">
          <a:xfrm>
            <a:off x="1295400" y="6172200"/>
            <a:ext cx="3495368"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Goldfield &amp; </a:t>
            </a:r>
            <a:r>
              <a:rPr lang="en-US" b="0" dirty="0" err="1">
                <a:latin typeface="Calibri"/>
              </a:rPr>
              <a:t>Reznick</a:t>
            </a:r>
            <a:r>
              <a:rPr lang="en-US" b="0" dirty="0">
                <a:latin typeface="Calibri"/>
              </a:rPr>
              <a:t> (1990)</a:t>
            </a:r>
          </a:p>
        </p:txBody>
      </p:sp>
      <p:sp>
        <p:nvSpPr>
          <p:cNvPr id="929797" name="Text Box 7"/>
          <p:cNvSpPr txBox="1">
            <a:spLocks noChangeArrowheads="1"/>
          </p:cNvSpPr>
          <p:nvPr/>
        </p:nvSpPr>
        <p:spPr bwMode="auto">
          <a:xfrm>
            <a:off x="6858000" y="3124200"/>
            <a:ext cx="1964450" cy="830997"/>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Some seem to</a:t>
            </a:r>
          </a:p>
          <a:p>
            <a:r>
              <a:rPr lang="en-US" b="0" dirty="0">
                <a:solidFill>
                  <a:schemeClr val="tx2"/>
                </a:solidFill>
                <a:latin typeface="Calibri"/>
              </a:rPr>
              <a:t>(13 of 18)</a:t>
            </a:r>
          </a:p>
        </p:txBody>
      </p:sp>
      <p:sp>
        <p:nvSpPr>
          <p:cNvPr id="929798" name="Oval 8"/>
          <p:cNvSpPr>
            <a:spLocks noChangeArrowheads="1"/>
          </p:cNvSpPr>
          <p:nvPr/>
        </p:nvSpPr>
        <p:spPr bwMode="auto">
          <a:xfrm>
            <a:off x="1981200" y="3124200"/>
            <a:ext cx="762000" cy="13716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
        <p:nvSpPr>
          <p:cNvPr id="929799" name="Oval 9"/>
          <p:cNvSpPr>
            <a:spLocks noChangeArrowheads="1"/>
          </p:cNvSpPr>
          <p:nvPr/>
        </p:nvSpPr>
        <p:spPr bwMode="auto">
          <a:xfrm>
            <a:off x="4038600" y="3505200"/>
            <a:ext cx="762000" cy="13716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
        <p:nvSpPr>
          <p:cNvPr id="929800" name="Oval 10"/>
          <p:cNvSpPr>
            <a:spLocks noChangeArrowheads="1"/>
          </p:cNvSpPr>
          <p:nvPr/>
        </p:nvSpPr>
        <p:spPr bwMode="auto">
          <a:xfrm>
            <a:off x="5029200" y="3657600"/>
            <a:ext cx="762000" cy="13716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4"/>
          <p:cNvSpPr>
            <a:spLocks noGrp="1" noChangeArrowheads="1"/>
          </p:cNvSpPr>
          <p:nvPr>
            <p:ph type="title" idx="4294967295"/>
          </p:nvPr>
        </p:nvSpPr>
        <p:spPr>
          <a:xfrm>
            <a:off x="685800" y="0"/>
            <a:ext cx="7772400" cy="1143000"/>
          </a:xfrm>
          <a:noFill/>
        </p:spPr>
        <p:txBody>
          <a:bodyPr/>
          <a:lstStyle/>
          <a:p>
            <a:pPr eaLnBrk="1" hangingPunct="1"/>
            <a:r>
              <a:rPr lang="en-US" sz="3200"/>
              <a:t>Does every child have a word spurt?</a:t>
            </a:r>
          </a:p>
        </p:txBody>
      </p:sp>
      <p:pic>
        <p:nvPicPr>
          <p:cNvPr id="931843" name="Picture 5"/>
          <p:cNvPicPr>
            <a:picLocks noChangeAspect="1" noChangeArrowheads="1"/>
          </p:cNvPicPr>
          <p:nvPr/>
        </p:nvPicPr>
        <p:blipFill>
          <a:blip r:embed="rId3"/>
          <a:srcRect/>
          <a:stretch>
            <a:fillRect/>
          </a:stretch>
        </p:blipFill>
        <p:spPr bwMode="auto">
          <a:xfrm>
            <a:off x="304800" y="1219200"/>
            <a:ext cx="6553200" cy="4773613"/>
          </a:xfrm>
          <a:prstGeom prst="rect">
            <a:avLst/>
          </a:prstGeom>
          <a:noFill/>
          <a:ln w="9525">
            <a:noFill/>
            <a:miter lim="800000"/>
            <a:headEnd/>
            <a:tailEnd/>
          </a:ln>
        </p:spPr>
      </p:pic>
      <p:sp>
        <p:nvSpPr>
          <p:cNvPr id="931844" name="Text Box 6"/>
          <p:cNvSpPr txBox="1">
            <a:spLocks noChangeArrowheads="1"/>
          </p:cNvSpPr>
          <p:nvPr/>
        </p:nvSpPr>
        <p:spPr bwMode="auto">
          <a:xfrm>
            <a:off x="1295400" y="6172200"/>
            <a:ext cx="3495368"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Goldfield &amp; </a:t>
            </a:r>
            <a:r>
              <a:rPr lang="en-US" b="0" dirty="0" err="1">
                <a:latin typeface="Calibri"/>
              </a:rPr>
              <a:t>Reznick</a:t>
            </a:r>
            <a:r>
              <a:rPr lang="en-US" b="0" dirty="0">
                <a:latin typeface="Calibri"/>
              </a:rPr>
              <a:t> (1990)</a:t>
            </a:r>
          </a:p>
        </p:txBody>
      </p:sp>
      <p:sp>
        <p:nvSpPr>
          <p:cNvPr id="931845" name="Text Box 7"/>
          <p:cNvSpPr txBox="1">
            <a:spLocks noChangeArrowheads="1"/>
          </p:cNvSpPr>
          <p:nvPr/>
        </p:nvSpPr>
        <p:spPr bwMode="auto">
          <a:xfrm>
            <a:off x="6858000" y="3124200"/>
            <a:ext cx="1769234" cy="830997"/>
          </a:xfrm>
          <a:prstGeom prst="rect">
            <a:avLst/>
          </a:prstGeom>
          <a:noFill/>
          <a:ln w="9525">
            <a:noFill/>
            <a:miter lim="800000"/>
            <a:headEnd/>
            <a:tailEnd/>
          </a:ln>
        </p:spPr>
        <p:txBody>
          <a:bodyPr wrap="none">
            <a:prstTxWarp prst="textNoShape">
              <a:avLst/>
            </a:prstTxWarp>
            <a:spAutoFit/>
          </a:bodyPr>
          <a:lstStyle/>
          <a:p>
            <a:r>
              <a:rPr lang="en-US" b="0" dirty="0">
                <a:solidFill>
                  <a:srgbClr val="B3129A"/>
                </a:solidFill>
                <a:latin typeface="Calibri"/>
              </a:rPr>
              <a:t>Others don’t</a:t>
            </a:r>
          </a:p>
          <a:p>
            <a:r>
              <a:rPr lang="en-US" b="0" dirty="0">
                <a:solidFill>
                  <a:srgbClr val="B3129A"/>
                </a:solidFill>
                <a:latin typeface="Calibri"/>
              </a:rPr>
              <a:t>(5 of 18)</a:t>
            </a:r>
          </a:p>
        </p:txBody>
      </p:sp>
      <p:sp>
        <p:nvSpPr>
          <p:cNvPr id="931846" name="Oval 8"/>
          <p:cNvSpPr>
            <a:spLocks noChangeArrowheads="1"/>
          </p:cNvSpPr>
          <p:nvPr/>
        </p:nvSpPr>
        <p:spPr bwMode="auto">
          <a:xfrm>
            <a:off x="2514600" y="2895600"/>
            <a:ext cx="2590800" cy="1295400"/>
          </a:xfrm>
          <a:prstGeom prst="ellipse">
            <a:avLst/>
          </a:prstGeom>
          <a:noFill/>
          <a:ln w="63500">
            <a:solidFill>
              <a:srgbClr val="B3129A"/>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idx="4294967295"/>
          </p:nvPr>
        </p:nvSpPr>
        <p:spPr>
          <a:xfrm>
            <a:off x="685800" y="0"/>
            <a:ext cx="7772400" cy="1143000"/>
          </a:xfrm>
        </p:spPr>
        <p:txBody>
          <a:bodyPr/>
          <a:lstStyle/>
          <a:p>
            <a:pPr eaLnBrk="1" hangingPunct="1"/>
            <a:r>
              <a:rPr lang="en-US" sz="3200"/>
              <a:t>Word Comprehension</a:t>
            </a:r>
          </a:p>
        </p:txBody>
      </p:sp>
      <p:sp>
        <p:nvSpPr>
          <p:cNvPr id="933891" name="Rectangle 3"/>
          <p:cNvSpPr>
            <a:spLocks noGrp="1" noChangeArrowheads="1"/>
          </p:cNvSpPr>
          <p:nvPr>
            <p:ph type="body" idx="4294967295"/>
          </p:nvPr>
        </p:nvSpPr>
        <p:spPr>
          <a:xfrm>
            <a:off x="0" y="1066800"/>
            <a:ext cx="8991600" cy="1371600"/>
          </a:xfrm>
        </p:spPr>
        <p:txBody>
          <a:bodyPr/>
          <a:lstStyle/>
          <a:p>
            <a:pPr eaLnBrk="1" hangingPunct="1">
              <a:buFontTx/>
              <a:buNone/>
            </a:pPr>
            <a:r>
              <a:rPr lang="en-US" sz="2400"/>
              <a:t>The word spurt refers to words children actually produce.  However, another way to test children’s developing lexicons is via their comprehension of words.</a:t>
            </a:r>
          </a:p>
        </p:txBody>
      </p:sp>
      <p:sp>
        <p:nvSpPr>
          <p:cNvPr id="933892" name="Rectangle 4"/>
          <p:cNvSpPr>
            <a:spLocks noChangeArrowheads="1"/>
          </p:cNvSpPr>
          <p:nvPr/>
        </p:nvSpPr>
        <p:spPr bwMode="auto">
          <a:xfrm>
            <a:off x="152400" y="2514600"/>
            <a:ext cx="8991600" cy="1676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Production usually lags behind comprehension.  </a:t>
            </a:r>
          </a:p>
          <a:p>
            <a:pPr marL="342900" indent="-342900" eaLnBrk="1" hangingPunct="1">
              <a:spcBef>
                <a:spcPct val="20000"/>
              </a:spcBef>
            </a:pPr>
            <a:r>
              <a:rPr lang="en-US" b="0" dirty="0">
                <a:latin typeface="Calibri"/>
                <a:ea typeface="Osaka" pitchFamily="-84" charset="-128"/>
                <a:cs typeface="Osaka" pitchFamily="-84" charset="-128"/>
              </a:rPr>
              <a:t>Ex: At 16 months, children typically produce less than 50 words, but parents report they comprehend between 92 and 321 words. </a:t>
            </a:r>
          </a:p>
        </p:txBody>
      </p:sp>
      <p:sp>
        <p:nvSpPr>
          <p:cNvPr id="933893" name="Rectangle 5"/>
          <p:cNvSpPr>
            <a:spLocks noChangeArrowheads="1"/>
          </p:cNvSpPr>
          <p:nvPr/>
        </p:nvSpPr>
        <p:spPr bwMode="auto">
          <a:xfrm>
            <a:off x="152400" y="4495800"/>
            <a:ext cx="8991600" cy="1676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Production vocabularies are different from comprehension vocabularies. (This may be because communication works just fine with a minimal verb vocabulary.  Ex: </a:t>
            </a:r>
            <a:r>
              <a:rPr lang="en-US" b="0" i="1" dirty="0">
                <a:solidFill>
                  <a:schemeClr val="folHlink"/>
                </a:solidFill>
                <a:latin typeface="Calibri"/>
                <a:ea typeface="Osaka" pitchFamily="-84" charset="-128"/>
                <a:cs typeface="Osaka" pitchFamily="-84" charset="-128"/>
              </a:rPr>
              <a:t>go</a:t>
            </a:r>
            <a:r>
              <a:rPr lang="en-US" b="0" dirty="0">
                <a:latin typeface="Calibri"/>
                <a:ea typeface="Osaka" pitchFamily="-84" charset="-128"/>
                <a:cs typeface="Osaka" pitchFamily="-84" charset="-128"/>
              </a:rPr>
              <a:t> is very versatile. </a:t>
            </a:r>
            <a:r>
              <a:rPr lang="en-US" b="0" dirty="0">
                <a:solidFill>
                  <a:schemeClr val="folHlink"/>
                </a:solidFill>
                <a:latin typeface="Calibri"/>
                <a:ea typeface="Osaka" pitchFamily="-84" charset="-128"/>
                <a:cs typeface="Osaka" pitchFamily="-84" charset="-128"/>
              </a:rPr>
              <a:t>Go + night-night, go + car, go + park</a:t>
            </a:r>
            <a:r>
              <a:rPr lang="en-US" b="0" dirty="0">
                <a:latin typeface="Calibri"/>
                <a:ea typeface="Osaka" pitchFamily="-84" charset="-128"/>
                <a:cs typeface="Osaka" pitchFamily="-84" charset="-128"/>
              </a:rPr>
              <a:t>, etc.)</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idx="4294967295"/>
          </p:nvPr>
        </p:nvSpPr>
        <p:spPr>
          <a:xfrm>
            <a:off x="0" y="0"/>
            <a:ext cx="9144000" cy="1143000"/>
          </a:xfrm>
        </p:spPr>
        <p:txBody>
          <a:bodyPr/>
          <a:lstStyle/>
          <a:p>
            <a:pPr eaLnBrk="1" hangingPunct="1"/>
            <a:r>
              <a:rPr lang="en-US" sz="3200"/>
              <a:t>How learning works: </a:t>
            </a:r>
            <a:br>
              <a:rPr lang="en-US" sz="3200"/>
            </a:br>
            <a:r>
              <a:rPr lang="en-US" sz="3200"/>
              <a:t>Links between phonology and word-learning</a:t>
            </a:r>
          </a:p>
        </p:txBody>
      </p:sp>
      <p:sp>
        <p:nvSpPr>
          <p:cNvPr id="935939" name="Rectangle 3"/>
          <p:cNvSpPr>
            <a:spLocks noGrp="1" noChangeArrowheads="1"/>
          </p:cNvSpPr>
          <p:nvPr>
            <p:ph type="body" idx="4294967295"/>
          </p:nvPr>
        </p:nvSpPr>
        <p:spPr>
          <a:xfrm>
            <a:off x="0" y="1371600"/>
            <a:ext cx="9144000" cy="1219200"/>
          </a:xfrm>
        </p:spPr>
        <p:txBody>
          <a:bodyPr/>
          <a:lstStyle/>
          <a:p>
            <a:pPr eaLnBrk="1" hangingPunct="1">
              <a:buFontTx/>
              <a:buNone/>
            </a:pPr>
            <a:r>
              <a:rPr lang="en-US" sz="2400">
                <a:solidFill>
                  <a:schemeClr val="tx2"/>
                </a:solidFill>
              </a:rPr>
              <a:t>phonological memory</a:t>
            </a:r>
            <a:r>
              <a:rPr lang="en-US" sz="2400"/>
              <a:t> = ability to remember a sequence of unfamiliar sounds</a:t>
            </a:r>
          </a:p>
        </p:txBody>
      </p:sp>
      <p:sp>
        <p:nvSpPr>
          <p:cNvPr id="935940" name="Rectangle 4"/>
          <p:cNvSpPr>
            <a:spLocks noChangeArrowheads="1"/>
          </p:cNvSpPr>
          <p:nvPr/>
        </p:nvSpPr>
        <p:spPr bwMode="auto">
          <a:xfrm>
            <a:off x="0" y="2438400"/>
            <a:ext cx="9144000" cy="2133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84" charset="-128"/>
                <a:cs typeface="Osaka" pitchFamily="-84" charset="-128"/>
              </a:rPr>
              <a:t>Children’s phonological memory has been linked to their vocabulary size from 22 months up to 9 years old</a:t>
            </a:r>
            <a:r>
              <a:rPr lang="en-US" b="0" dirty="0">
                <a:latin typeface="Calibri"/>
                <a:ea typeface="Osaka" pitchFamily="-84" charset="-128"/>
                <a:cs typeface="Osaka" pitchFamily="-84" charset="-128"/>
              </a:rPr>
              <a:t>. (This makes sense since the ability to remember the forms of newly encountered words would be vital if a child wants to learn the mapping between sound and meaning.)</a:t>
            </a:r>
          </a:p>
          <a:p>
            <a:pPr marL="342900" indent="-342900" eaLnBrk="1" hangingPunct="1">
              <a:spcBef>
                <a:spcPct val="20000"/>
              </a:spcBef>
            </a:pPr>
            <a:endParaRPr lang="en-US" b="0" dirty="0">
              <a:latin typeface="Calibri"/>
              <a:ea typeface="Osaka" pitchFamily="-84" charset="-128"/>
              <a:cs typeface="Osaka" pitchFamily="-84" charset="-128"/>
            </a:endParaRPr>
          </a:p>
        </p:txBody>
      </p:sp>
      <p:pic>
        <p:nvPicPr>
          <p:cNvPr id="935941" name="Picture 5"/>
          <p:cNvPicPr>
            <a:picLocks noChangeAspect="1" noChangeArrowheads="1"/>
          </p:cNvPicPr>
          <p:nvPr/>
        </p:nvPicPr>
        <p:blipFill>
          <a:blip r:embed="rId3"/>
          <a:srcRect/>
          <a:stretch>
            <a:fillRect/>
          </a:stretch>
        </p:blipFill>
        <p:spPr bwMode="auto">
          <a:xfrm>
            <a:off x="381000" y="4953000"/>
            <a:ext cx="1663700" cy="1244600"/>
          </a:xfrm>
          <a:prstGeom prst="rect">
            <a:avLst/>
          </a:prstGeom>
          <a:noFill/>
          <a:ln w="9525">
            <a:noFill/>
            <a:miter lim="800000"/>
            <a:headEnd/>
            <a:tailEnd/>
          </a:ln>
        </p:spPr>
      </p:pic>
      <p:pic>
        <p:nvPicPr>
          <p:cNvPr id="935942" name="Picture 6"/>
          <p:cNvPicPr>
            <a:picLocks noChangeAspect="1" noChangeArrowheads="1"/>
          </p:cNvPicPr>
          <p:nvPr/>
        </p:nvPicPr>
        <p:blipFill>
          <a:blip r:embed="rId4"/>
          <a:srcRect/>
          <a:stretch>
            <a:fillRect/>
          </a:stretch>
        </p:blipFill>
        <p:spPr bwMode="auto">
          <a:xfrm>
            <a:off x="3429000" y="4800600"/>
            <a:ext cx="1257300" cy="1054100"/>
          </a:xfrm>
          <a:prstGeom prst="rect">
            <a:avLst/>
          </a:prstGeom>
          <a:noFill/>
          <a:ln w="9525">
            <a:noFill/>
            <a:miter lim="800000"/>
            <a:headEnd/>
            <a:tailEnd/>
          </a:ln>
        </p:spPr>
      </p:pic>
      <p:pic>
        <p:nvPicPr>
          <p:cNvPr id="935943" name="Picture 7"/>
          <p:cNvPicPr>
            <a:picLocks noChangeAspect="1" noChangeArrowheads="1"/>
          </p:cNvPicPr>
          <p:nvPr/>
        </p:nvPicPr>
        <p:blipFill>
          <a:blip r:embed="rId5"/>
          <a:srcRect/>
          <a:stretch>
            <a:fillRect/>
          </a:stretch>
        </p:blipFill>
        <p:spPr bwMode="auto">
          <a:xfrm>
            <a:off x="6019800" y="4343400"/>
            <a:ext cx="1908175" cy="1731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How learning works: </a:t>
            </a:r>
            <a:br>
              <a:rPr kumimoji="0" lang="en-US" sz="3200" b="0" i="0" u="none" strike="noStrike" kern="0" cap="none" spc="0" normalizeH="0" baseline="0" noProof="0" dirty="0">
                <a:ln>
                  <a:noFill/>
                </a:ln>
                <a:solidFill>
                  <a:schemeClr val="tx2"/>
                </a:solidFill>
                <a:effectLst/>
                <a:uLnTx/>
                <a:uFillTx/>
                <a:latin typeface="Calibri"/>
                <a:ea typeface="+mj-ea"/>
                <a:cs typeface="+mj-cs"/>
              </a:rPr>
            </a:br>
            <a:r>
              <a:rPr kumimoji="0" lang="en-US" sz="3200" b="0" i="0" u="none" strike="noStrike" kern="0" cap="none" spc="0" normalizeH="0" baseline="0" noProof="0" dirty="0">
                <a:ln>
                  <a:noFill/>
                </a:ln>
                <a:solidFill>
                  <a:schemeClr val="tx2"/>
                </a:solidFill>
                <a:effectLst/>
                <a:uLnTx/>
                <a:uFillTx/>
                <a:latin typeface="Calibri"/>
                <a:ea typeface="+mj-ea"/>
                <a:cs typeface="+mj-cs"/>
              </a:rPr>
              <a:t>Links between </a:t>
            </a:r>
            <a:r>
              <a:rPr kumimoji="0" lang="en-US" sz="3200" b="0" i="0" u="none" strike="noStrike" kern="0" cap="none" spc="0" normalizeH="0" baseline="0" noProof="0" dirty="0" err="1">
                <a:ln>
                  <a:noFill/>
                </a:ln>
                <a:solidFill>
                  <a:schemeClr val="tx2"/>
                </a:solidFill>
                <a:effectLst/>
                <a:uLnTx/>
                <a:uFillTx/>
                <a:latin typeface="Calibri"/>
                <a:ea typeface="+mj-ea"/>
                <a:cs typeface="+mj-cs"/>
              </a:rPr>
              <a:t>motherese</a:t>
            </a:r>
            <a:r>
              <a:rPr kumimoji="0" lang="en-US" sz="3200" b="0" i="0" u="none" strike="noStrike" kern="0" cap="none" spc="0" normalizeH="0" baseline="0" noProof="0" dirty="0">
                <a:ln>
                  <a:noFill/>
                </a:ln>
                <a:solidFill>
                  <a:schemeClr val="tx2"/>
                </a:solidFill>
                <a:effectLst/>
                <a:uLnTx/>
                <a:uFillTx/>
                <a:latin typeface="Calibri"/>
                <a:ea typeface="+mj-ea"/>
                <a:cs typeface="+mj-cs"/>
              </a:rPr>
              <a:t> and word-learning</a:t>
            </a:r>
          </a:p>
        </p:txBody>
      </p:sp>
      <p:sp>
        <p:nvSpPr>
          <p:cNvPr id="3" name="Rectangle 3"/>
          <p:cNvSpPr txBox="1">
            <a:spLocks noChangeArrowheads="1"/>
          </p:cNvSpPr>
          <p:nvPr/>
        </p:nvSpPr>
        <p:spPr bwMode="auto">
          <a:xfrm>
            <a:off x="0" y="1371600"/>
            <a:ext cx="9144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effectLst/>
                <a:uLnTx/>
                <a:uFillTx/>
                <a:latin typeface="Calibri"/>
                <a:ea typeface="+mn-ea"/>
                <a:cs typeface="+mn-cs"/>
              </a:rPr>
              <a:t>Ma, </a:t>
            </a:r>
            <a:r>
              <a:rPr kumimoji="0" lang="en-US" sz="2400" b="0" i="0" u="none" strike="noStrike" kern="0" cap="none" spc="0" normalizeH="0" baseline="0" noProof="0" dirty="0" err="1">
                <a:ln>
                  <a:noFill/>
                </a:ln>
                <a:effectLst/>
                <a:uLnTx/>
                <a:uFillTx/>
                <a:latin typeface="Calibri"/>
                <a:ea typeface="+mn-ea"/>
                <a:cs typeface="+mn-cs"/>
              </a:rPr>
              <a:t>Golinkoff</a:t>
            </a:r>
            <a:r>
              <a:rPr kumimoji="0" lang="en-US" sz="2400" b="0" i="0" u="none" strike="noStrike" kern="0" cap="none" spc="0" normalizeH="0" baseline="0" noProof="0" dirty="0">
                <a:ln>
                  <a:noFill/>
                </a:ln>
                <a:effectLst/>
                <a:uLnTx/>
                <a:uFillTx/>
                <a:latin typeface="Calibri"/>
                <a:ea typeface="+mn-ea"/>
                <a:cs typeface="+mn-cs"/>
              </a:rPr>
              <a:t>, Houston, &amp; Hirsh-</a:t>
            </a:r>
            <a:r>
              <a:rPr kumimoji="0" lang="en-US" sz="2400" b="0" i="0" u="none" strike="noStrike" kern="0" cap="none" spc="0" normalizeH="0" baseline="0" noProof="0" dirty="0" err="1">
                <a:ln>
                  <a:noFill/>
                </a:ln>
                <a:effectLst/>
                <a:uLnTx/>
                <a:uFillTx/>
                <a:latin typeface="Calibri"/>
                <a:ea typeface="+mn-ea"/>
                <a:cs typeface="+mn-cs"/>
              </a:rPr>
              <a:t>Pasek</a:t>
            </a:r>
            <a:r>
              <a:rPr kumimoji="0" lang="en-US" sz="2400" b="0" i="0" u="none" strike="noStrike" kern="0" cap="none" spc="0" normalizeH="0" baseline="0" noProof="0" dirty="0">
                <a:ln>
                  <a:noFill/>
                </a:ln>
                <a:effectLst/>
                <a:uLnTx/>
                <a:uFillTx/>
                <a:latin typeface="Calibri"/>
                <a:ea typeface="+mn-ea"/>
                <a:cs typeface="+mn-cs"/>
              </a:rPr>
              <a:t> (2011)</a:t>
            </a:r>
            <a:r>
              <a:rPr kumimoji="0" lang="en-US" sz="2400" b="0" i="0" u="none" strike="noStrike" kern="0" cap="none" spc="0" normalizeH="0" noProof="0" dirty="0">
                <a:ln>
                  <a:noFill/>
                </a:ln>
                <a:effectLst/>
                <a:uLnTx/>
                <a:uFillTx/>
                <a:latin typeface="Calibri"/>
                <a:ea typeface="+mn-ea"/>
                <a:cs typeface="+mn-cs"/>
              </a:rPr>
              <a:t> found that 21-month-olds learn better from child-directed speech (as compared to regular adult-directed speech).</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baseline="0" dirty="0">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noProof="0" dirty="0">
                <a:ln>
                  <a:noFill/>
                </a:ln>
                <a:effectLst/>
                <a:uLnTx/>
                <a:uFillTx/>
                <a:latin typeface="Calibri"/>
                <a:ea typeface="+mn-ea"/>
                <a:cs typeface="+mn-cs"/>
              </a:rPr>
              <a:t>What this means: Remember that </a:t>
            </a:r>
            <a:r>
              <a:rPr kumimoji="0" lang="en-US" sz="2400" b="0" i="0" u="none" strike="noStrike" kern="0" cap="none" spc="0" normalizeH="0" noProof="0" dirty="0" err="1">
                <a:ln>
                  <a:noFill/>
                </a:ln>
                <a:solidFill>
                  <a:schemeClr val="bg2"/>
                </a:solidFill>
                <a:effectLst/>
                <a:uLnTx/>
                <a:uFillTx/>
                <a:latin typeface="Calibri"/>
                <a:ea typeface="+mn-ea"/>
                <a:cs typeface="+mn-cs"/>
              </a:rPr>
              <a:t>motherese</a:t>
            </a:r>
            <a:r>
              <a:rPr kumimoji="0" lang="en-US" sz="2400" b="0" i="0" u="none" strike="noStrike" kern="0" cap="none" spc="0" normalizeH="0" noProof="0" dirty="0">
                <a:ln>
                  <a:noFill/>
                </a:ln>
                <a:solidFill>
                  <a:schemeClr val="bg2"/>
                </a:solidFill>
                <a:effectLst/>
                <a:uLnTx/>
                <a:uFillTx/>
                <a:latin typeface="Calibri"/>
                <a:ea typeface="+mn-ea"/>
                <a:cs typeface="+mn-cs"/>
              </a:rPr>
              <a:t> has exaggerated prosody</a:t>
            </a:r>
            <a:r>
              <a:rPr kumimoji="0" lang="en-US" sz="2400" b="0" i="0" u="none" strike="noStrike" kern="0" cap="none" spc="0" normalizeH="0" noProof="0" dirty="0">
                <a:ln>
                  <a:noFill/>
                </a:ln>
                <a:effectLst/>
                <a:uLnTx/>
                <a:uFillTx/>
                <a:latin typeface="Calibri"/>
                <a:ea typeface="+mn-ea"/>
                <a:cs typeface="+mn-cs"/>
              </a:rPr>
              <a:t>, and when learning novel words early on in lexical development, children rely more on prosodic cues. Also, the exaggerated prosody may get children’s attention more.</a:t>
            </a:r>
            <a:endParaRPr kumimoji="0" lang="en-US" sz="2400" b="0" i="0" u="none" strike="noStrike" kern="0" cap="none" spc="0" normalizeH="0" baseline="0" noProof="0" dirty="0">
              <a:ln>
                <a:noFill/>
              </a:ln>
              <a:effectLst/>
              <a:uLnTx/>
              <a:uFillTx/>
              <a:latin typeface="Calibri"/>
              <a:ea typeface="+mn-ea"/>
              <a:cs typeface="+mn-cs"/>
            </a:endParaRPr>
          </a:p>
        </p:txBody>
      </p:sp>
      <p:pic>
        <p:nvPicPr>
          <p:cNvPr id="5" name="Picture 5"/>
          <p:cNvPicPr>
            <a:picLocks noChangeAspect="1" noChangeArrowheads="1"/>
          </p:cNvPicPr>
          <p:nvPr/>
        </p:nvPicPr>
        <p:blipFill>
          <a:blip r:embed="rId2"/>
          <a:srcRect/>
          <a:stretch>
            <a:fillRect/>
          </a:stretch>
        </p:blipFill>
        <p:spPr bwMode="auto">
          <a:xfrm>
            <a:off x="381000" y="4953000"/>
            <a:ext cx="1663700" cy="1244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First Words</a:t>
            </a:r>
          </a:p>
        </p:txBody>
      </p:sp>
      <p:sp>
        <p:nvSpPr>
          <p:cNvPr id="3" name="Rectangle 5"/>
          <p:cNvSpPr txBox="1">
            <a:spLocks noChangeArrowheads="1"/>
          </p:cNvSpPr>
          <p:nvPr/>
        </p:nvSpPr>
        <p:spPr bwMode="auto">
          <a:xfrm>
            <a:off x="0" y="1219200"/>
            <a:ext cx="9144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10-15 months: first words produced that actually sound like the words the child is trying to approximate (and they have a fixed meaning, as opposed to being sound sequences the child likes to say)</a:t>
            </a:r>
          </a:p>
        </p:txBody>
      </p:sp>
      <p:sp>
        <p:nvSpPr>
          <p:cNvPr id="4" name="Rectangle 13"/>
          <p:cNvSpPr>
            <a:spLocks noChangeArrowheads="1"/>
          </p:cNvSpPr>
          <p:nvPr/>
        </p:nvSpPr>
        <p:spPr bwMode="auto">
          <a:xfrm>
            <a:off x="0" y="28956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These tend to be </a:t>
            </a:r>
            <a:r>
              <a:rPr lang="en-US" b="0" dirty="0">
                <a:solidFill>
                  <a:schemeClr val="tx2"/>
                </a:solidFill>
                <a:latin typeface="Calibri"/>
                <a:ea typeface="Osaka" pitchFamily="-84" charset="-128"/>
                <a:cs typeface="Osaka" pitchFamily="-84" charset="-128"/>
              </a:rPr>
              <a:t>context-bound</a:t>
            </a:r>
            <a:r>
              <a:rPr lang="en-US" b="0" dirty="0">
                <a:latin typeface="Calibri"/>
                <a:ea typeface="Osaka" pitchFamily="-84" charset="-128"/>
                <a:cs typeface="Osaka" pitchFamily="-84" charset="-128"/>
              </a:rPr>
              <a:t>: </a:t>
            </a:r>
          </a:p>
          <a:p>
            <a:pPr marL="342900" indent="-342900" eaLnBrk="1" hangingPunct="1">
              <a:spcBef>
                <a:spcPct val="20000"/>
              </a:spcBef>
            </a:pPr>
            <a:r>
              <a:rPr lang="en-US" b="0" dirty="0">
                <a:latin typeface="Calibri"/>
                <a:ea typeface="Osaka" pitchFamily="-84" charset="-128"/>
                <a:cs typeface="Osaka" pitchFamily="-84" charset="-128"/>
              </a:rPr>
              <a:t>   ex: “car” said when looking at cars out of apartment window, but not when looking at cars up close or when seeing a picture of a car</a:t>
            </a:r>
          </a:p>
        </p:txBody>
      </p:sp>
      <p:sp>
        <p:nvSpPr>
          <p:cNvPr id="5" name="Rectangle 14"/>
          <p:cNvSpPr>
            <a:spLocks noChangeArrowheads="1"/>
          </p:cNvSpPr>
          <p:nvPr/>
        </p:nvSpPr>
        <p:spPr bwMode="auto">
          <a:xfrm>
            <a:off x="0" y="49530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Children’s usage: have simply identified one particular event in the context of which it’s appropriate to use that word, but haven’t realized its more abstract coverage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How learning works: </a:t>
            </a:r>
            <a:br>
              <a:rPr kumimoji="0" lang="en-US" sz="3200" b="0" i="0" u="none" strike="noStrike" kern="0" cap="none" spc="0" normalizeH="0" baseline="0" noProof="0" dirty="0">
                <a:ln>
                  <a:noFill/>
                </a:ln>
                <a:solidFill>
                  <a:schemeClr val="tx2"/>
                </a:solidFill>
                <a:effectLst/>
                <a:uLnTx/>
                <a:uFillTx/>
                <a:latin typeface="Calibri"/>
                <a:ea typeface="+mj-ea"/>
                <a:cs typeface="+mj-cs"/>
              </a:rPr>
            </a:br>
            <a:r>
              <a:rPr kumimoji="0" lang="en-US" sz="3200" b="0" i="0" u="none" strike="noStrike" kern="0" cap="none" spc="0" normalizeH="0" baseline="0" noProof="0" dirty="0">
                <a:ln>
                  <a:noFill/>
                </a:ln>
                <a:solidFill>
                  <a:schemeClr val="tx2"/>
                </a:solidFill>
                <a:effectLst/>
                <a:uLnTx/>
                <a:uFillTx/>
                <a:latin typeface="Calibri"/>
                <a:ea typeface="+mj-ea"/>
                <a:cs typeface="+mj-cs"/>
              </a:rPr>
              <a:t>Links between social cues and word-learning</a:t>
            </a:r>
          </a:p>
        </p:txBody>
      </p:sp>
      <p:sp>
        <p:nvSpPr>
          <p:cNvPr id="3" name="Rectangle 3"/>
          <p:cNvSpPr txBox="1">
            <a:spLocks noChangeArrowheads="1"/>
          </p:cNvSpPr>
          <p:nvPr/>
        </p:nvSpPr>
        <p:spPr bwMode="auto">
          <a:xfrm>
            <a:off x="0" y="1371600"/>
            <a:ext cx="9144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effectLst/>
                <a:uLnTx/>
                <a:uFillTx/>
                <a:latin typeface="Calibri"/>
                <a:ea typeface="+mn-ea"/>
                <a:cs typeface="+mn-cs"/>
              </a:rPr>
              <a:t>Brooks &amp; </a:t>
            </a:r>
            <a:r>
              <a:rPr kumimoji="0" lang="en-US" sz="2400" b="0" i="0" u="none" strike="noStrike" kern="0" cap="none" spc="0" normalizeH="0" baseline="0" noProof="0" dirty="0" err="1">
                <a:ln>
                  <a:noFill/>
                </a:ln>
                <a:effectLst/>
                <a:uLnTx/>
                <a:uFillTx/>
                <a:latin typeface="Calibri"/>
                <a:ea typeface="+mn-ea"/>
                <a:cs typeface="+mn-cs"/>
              </a:rPr>
              <a:t>Meltzoff</a:t>
            </a:r>
            <a:r>
              <a:rPr kumimoji="0" lang="en-US" sz="2400" b="0" i="0" u="none" strike="noStrike" kern="0" cap="none" spc="0" normalizeH="0" baseline="0" noProof="0" dirty="0">
                <a:ln>
                  <a:noFill/>
                </a:ln>
                <a:effectLst/>
                <a:uLnTx/>
                <a:uFillTx/>
                <a:latin typeface="Calibri"/>
                <a:ea typeface="+mn-ea"/>
                <a:cs typeface="+mn-cs"/>
              </a:rPr>
              <a:t> 2008: 10- and 11-month-old infants who follow the gaze of their caretakers and pointed</a:t>
            </a:r>
            <a:r>
              <a:rPr kumimoji="0" lang="en-US" sz="2400" b="0" i="0" u="none" strike="noStrike" kern="0" cap="none" spc="0" normalizeH="0" noProof="0" dirty="0">
                <a:ln>
                  <a:noFill/>
                </a:ln>
                <a:effectLst/>
                <a:uLnTx/>
                <a:uFillTx/>
                <a:latin typeface="Calibri"/>
                <a:ea typeface="+mn-ea"/>
                <a:cs typeface="+mn-cs"/>
              </a:rPr>
              <a:t> themselves </a:t>
            </a:r>
            <a:r>
              <a:rPr kumimoji="0" lang="en-US" sz="2400" b="0" i="0" u="none" strike="noStrike" kern="0" cap="none" spc="0" normalizeH="0" baseline="0" noProof="0" dirty="0">
                <a:ln>
                  <a:noFill/>
                </a:ln>
                <a:effectLst/>
                <a:uLnTx/>
                <a:uFillTx/>
                <a:latin typeface="Calibri"/>
                <a:ea typeface="+mn-ea"/>
                <a:cs typeface="+mn-cs"/>
              </a:rPr>
              <a:t>when learning new words had</a:t>
            </a:r>
            <a:r>
              <a:rPr kumimoji="0" lang="en-US" sz="2400" b="0" i="0" u="none" strike="noStrike" kern="0" cap="none" spc="0" normalizeH="0" noProof="0" dirty="0">
                <a:ln>
                  <a:noFill/>
                </a:ln>
                <a:effectLst/>
                <a:uLnTx/>
                <a:uFillTx/>
                <a:latin typeface="Calibri"/>
                <a:ea typeface="+mn-ea"/>
                <a:cs typeface="+mn-cs"/>
              </a:rPr>
              <a:t> faster vocabulary growth.</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baseline="0" dirty="0">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b="0" kern="0" dirty="0">
                <a:latin typeface="Calibri"/>
                <a:ea typeface="+mn-ea"/>
                <a:cs typeface="+mn-cs"/>
              </a:rPr>
              <a:t>What this means: Very early word learning may be greatly facilitated by these kind of social cues in a communicative context.</a:t>
            </a:r>
            <a:endParaRPr kumimoji="0" lang="en-US" sz="2400" b="0" i="0" u="none" strike="noStrike" kern="0" cap="none" spc="0" normalizeH="0" noProof="0" dirty="0">
              <a:ln>
                <a:noFill/>
              </a:ln>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b="0" kern="0" baseline="0" dirty="0">
              <a:latin typeface="Calibri"/>
              <a:ea typeface="+mn-ea"/>
              <a:cs typeface="+mn-cs"/>
            </a:endParaRPr>
          </a:p>
        </p:txBody>
      </p:sp>
      <p:pic>
        <p:nvPicPr>
          <p:cNvPr id="4" name="Picture 5"/>
          <p:cNvPicPr>
            <a:picLocks noChangeAspect="1" noChangeArrowheads="1"/>
          </p:cNvPicPr>
          <p:nvPr/>
        </p:nvPicPr>
        <p:blipFill>
          <a:blip r:embed="rId2"/>
          <a:srcRect/>
          <a:stretch>
            <a:fillRect/>
          </a:stretch>
        </p:blipFill>
        <p:spPr bwMode="auto">
          <a:xfrm>
            <a:off x="381000" y="4953000"/>
            <a:ext cx="1663700" cy="1244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idx="4294967295"/>
          </p:nvPr>
        </p:nvSpPr>
        <p:spPr>
          <a:xfrm>
            <a:off x="533400" y="0"/>
            <a:ext cx="7772400" cy="1143000"/>
          </a:xfrm>
        </p:spPr>
        <p:txBody>
          <a:bodyPr/>
          <a:lstStyle/>
          <a:p>
            <a:pPr eaLnBrk="1" hangingPunct="1"/>
            <a:r>
              <a:rPr lang="en-US" sz="3200"/>
              <a:t>Recap: Children’s Lexical Development</a:t>
            </a:r>
          </a:p>
        </p:txBody>
      </p:sp>
      <p:sp>
        <p:nvSpPr>
          <p:cNvPr id="937987" name="Rectangle 3"/>
          <p:cNvSpPr>
            <a:spLocks noGrp="1" noChangeArrowheads="1"/>
          </p:cNvSpPr>
          <p:nvPr>
            <p:ph type="body" idx="4294967295"/>
          </p:nvPr>
        </p:nvSpPr>
        <p:spPr>
          <a:xfrm>
            <a:off x="0" y="1295400"/>
            <a:ext cx="9144000" cy="4648200"/>
          </a:xfrm>
        </p:spPr>
        <p:txBody>
          <a:bodyPr/>
          <a:lstStyle/>
          <a:p>
            <a:pPr eaLnBrk="1" hangingPunct="1">
              <a:lnSpc>
                <a:spcPct val="90000"/>
              </a:lnSpc>
              <a:buFontTx/>
              <a:buNone/>
            </a:pPr>
            <a:r>
              <a:rPr lang="en-US" sz="2400" dirty="0"/>
              <a:t>Children must figure out the lexicon of their language, including the correspondence between sounds and meaning</a:t>
            </a:r>
          </a:p>
          <a:p>
            <a:pPr eaLnBrk="1" hangingPunct="1">
              <a:lnSpc>
                <a:spcPct val="90000"/>
              </a:lnSpc>
              <a:buFontTx/>
              <a:buNone/>
            </a:pPr>
            <a:endParaRPr lang="en-US" sz="2400" dirty="0"/>
          </a:p>
          <a:p>
            <a:pPr eaLnBrk="1" hangingPunct="1">
              <a:lnSpc>
                <a:spcPct val="90000"/>
              </a:lnSpc>
              <a:buFontTx/>
              <a:buNone/>
            </a:pPr>
            <a:r>
              <a:rPr lang="en-US" sz="2400" dirty="0"/>
              <a:t>Children typically acquire their first 50 words over a series of months, and then increase their rate of lexical acquisition suddenly (word spurt)</a:t>
            </a:r>
          </a:p>
          <a:p>
            <a:pPr eaLnBrk="1" hangingPunct="1">
              <a:lnSpc>
                <a:spcPct val="90000"/>
              </a:lnSpc>
              <a:buFontTx/>
              <a:buNone/>
            </a:pPr>
            <a:endParaRPr lang="en-US" sz="2400" dirty="0"/>
          </a:p>
          <a:p>
            <a:pPr eaLnBrk="1" hangingPunct="1">
              <a:lnSpc>
                <a:spcPct val="90000"/>
              </a:lnSpc>
              <a:buFontTx/>
              <a:buNone/>
            </a:pPr>
            <a:r>
              <a:rPr lang="en-US" sz="2400" dirty="0"/>
              <a:t>Learning word meanings isn’t easy: </a:t>
            </a:r>
          </a:p>
          <a:p>
            <a:pPr eaLnBrk="1" hangingPunct="1">
              <a:lnSpc>
                <a:spcPct val="90000"/>
              </a:lnSpc>
              <a:buFontTx/>
              <a:buNone/>
            </a:pPr>
            <a:r>
              <a:rPr lang="en-US" sz="2400" dirty="0"/>
              <a:t>	- some kinds of words may be more difficult to learn than others (nouns vs. verbs)	</a:t>
            </a:r>
          </a:p>
          <a:p>
            <a:pPr eaLnBrk="1" hangingPunct="1">
              <a:lnSpc>
                <a:spcPct val="90000"/>
              </a:lnSpc>
              <a:buFontTx/>
              <a:buNone/>
            </a:pPr>
            <a:r>
              <a:rPr lang="en-US" sz="2400" dirty="0"/>
              <a:t>	- often, children make mistakes by either assigning a narrower or wider meaning to a word than adults do.  Eventually, through experience with the language, they home in on the correct meaning.</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idx="4294967295"/>
          </p:nvPr>
        </p:nvSpPr>
        <p:spPr>
          <a:xfrm>
            <a:off x="762000" y="228600"/>
            <a:ext cx="7772400" cy="1143000"/>
          </a:xfrm>
        </p:spPr>
        <p:txBody>
          <a:bodyPr/>
          <a:lstStyle/>
          <a:p>
            <a:pPr eaLnBrk="1" hangingPunct="1"/>
            <a:r>
              <a:rPr lang="en-US"/>
              <a:t>Questions?</a:t>
            </a:r>
          </a:p>
        </p:txBody>
      </p:sp>
      <p:pic>
        <p:nvPicPr>
          <p:cNvPr id="940035" name="Picture 8"/>
          <p:cNvPicPr>
            <a:picLocks noChangeAspect="1" noChangeArrowheads="1"/>
          </p:cNvPicPr>
          <p:nvPr/>
        </p:nvPicPr>
        <p:blipFill>
          <a:blip r:embed="rId3"/>
          <a:srcRect/>
          <a:stretch>
            <a:fillRect/>
          </a:stretch>
        </p:blipFill>
        <p:spPr bwMode="auto">
          <a:xfrm>
            <a:off x="2667000" y="1447800"/>
            <a:ext cx="4127500" cy="2654300"/>
          </a:xfrm>
          <a:prstGeom prst="rect">
            <a:avLst/>
          </a:prstGeom>
          <a:noFill/>
          <a:ln w="9525">
            <a:noFill/>
            <a:miter lim="800000"/>
            <a:headEnd/>
            <a:tailEnd/>
          </a:ln>
        </p:spPr>
      </p:pic>
      <p:sp>
        <p:nvSpPr>
          <p:cNvPr id="4" name="Rectangle 2"/>
          <p:cNvSpPr txBox="1">
            <a:spLocks noChangeArrowheads="1"/>
          </p:cNvSpPr>
          <p:nvPr/>
        </p:nvSpPr>
        <p:spPr bwMode="auto">
          <a:xfrm>
            <a:off x="762000" y="4724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84" charset="-128"/>
                <a:cs typeface="Osaka" pitchFamily="-84" charset="-128"/>
              </a:rPr>
              <a:t>You should be able to do </a:t>
            </a:r>
            <a:r>
              <a:rPr lang="en-US" b="0" dirty="0" smtClean="0">
                <a:solidFill>
                  <a:schemeClr val="tx2"/>
                </a:solidFill>
                <a:latin typeface="Calibri"/>
                <a:ea typeface="Osaka" pitchFamily="-84" charset="-128"/>
                <a:cs typeface="Osaka" pitchFamily="-84" charset="-128"/>
              </a:rPr>
              <a:t>up </a:t>
            </a:r>
            <a:r>
              <a:rPr lang="en-US" b="0" smtClean="0">
                <a:solidFill>
                  <a:schemeClr val="tx2"/>
                </a:solidFill>
                <a:latin typeface="Calibri"/>
                <a:ea typeface="Osaka" pitchFamily="-84" charset="-128"/>
                <a:cs typeface="Osaka" pitchFamily="-84" charset="-128"/>
              </a:rPr>
              <a:t>through question 8 on HW2, </a:t>
            </a:r>
            <a:r>
              <a:rPr lang="en-US" b="0" dirty="0">
                <a:solidFill>
                  <a:schemeClr val="tx2"/>
                </a:solidFill>
                <a:latin typeface="Calibri"/>
                <a:ea typeface="Osaka" pitchFamily="-84" charset="-128"/>
                <a:cs typeface="Osaka" pitchFamily="-84" charset="-128"/>
              </a:rPr>
              <a:t>and up through </a:t>
            </a:r>
            <a:r>
              <a:rPr lang="en-US" b="0">
                <a:solidFill>
                  <a:schemeClr val="tx2"/>
                </a:solidFill>
                <a:latin typeface="Calibri"/>
                <a:ea typeface="Osaka" pitchFamily="-84" charset="-128"/>
                <a:cs typeface="Osaka" pitchFamily="-84" charset="-128"/>
              </a:rPr>
              <a:t>question </a:t>
            </a:r>
            <a:r>
              <a:rPr lang="en-US" b="0" smtClean="0">
                <a:solidFill>
                  <a:schemeClr val="tx2"/>
                </a:solidFill>
                <a:latin typeface="Calibri"/>
                <a:ea typeface="Osaka" pitchFamily="-84" charset="-128"/>
                <a:cs typeface="Osaka" pitchFamily="-84" charset="-128"/>
              </a:rPr>
              <a:t>16 </a:t>
            </a:r>
            <a:r>
              <a:rPr lang="en-US" b="0" dirty="0">
                <a:solidFill>
                  <a:schemeClr val="tx2"/>
                </a:solidFill>
                <a:latin typeface="Calibri"/>
                <a:ea typeface="Osaka" pitchFamily="-84" charset="-128"/>
                <a:cs typeface="Osaka" pitchFamily="-84" charset="-128"/>
              </a:rPr>
              <a:t>on the lexical development review questions.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84" charset="-128"/>
                <a:cs typeface="Osaka" pitchFamily="-84" charset="-128"/>
              </a:rPr>
              <a:t>First Words</a:t>
            </a:r>
          </a:p>
        </p:txBody>
      </p:sp>
      <p:sp>
        <p:nvSpPr>
          <p:cNvPr id="942083" name="Rectangle 5"/>
          <p:cNvSpPr>
            <a:spLocks noChangeArrowheads="1"/>
          </p:cNvSpPr>
          <p:nvPr/>
        </p:nvSpPr>
        <p:spPr bwMode="auto">
          <a:xfrm>
            <a:off x="0" y="12192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Calibri"/>
              </a:rPr>
              <a:t>First words video &amp; why might these words be learned earlier</a:t>
            </a:r>
          </a:p>
          <a:p>
            <a:pPr marL="342900" indent="-342900" eaLnBrk="1" hangingPunct="1">
              <a:spcBef>
                <a:spcPct val="20000"/>
              </a:spcBef>
            </a:pPr>
            <a:r>
              <a:rPr lang="en-US" b="0" dirty="0">
                <a:latin typeface="Calibri"/>
                <a:ea typeface="Osaka" pitchFamily="-84" charset="-128"/>
                <a:cs typeface="Calibri"/>
                <a:hlinkClick r:id="rId5"/>
              </a:rPr>
              <a:t>http://www.ted.com/talks/</a:t>
            </a:r>
            <a:r>
              <a:rPr lang="en-US" b="0" dirty="0" smtClean="0">
                <a:latin typeface="Calibri"/>
                <a:ea typeface="Osaka" pitchFamily="-84" charset="-128"/>
                <a:cs typeface="Calibri"/>
                <a:hlinkClick r:id="rId5"/>
              </a:rPr>
              <a:t>deb_roy_the_birth_of_a_word.html</a:t>
            </a:r>
            <a:endParaRPr lang="en-US" b="0" dirty="0" smtClean="0">
              <a:latin typeface="Calibri"/>
              <a:ea typeface="Osaka" pitchFamily="-84" charset="-128"/>
              <a:cs typeface="Calibri"/>
            </a:endParaRPr>
          </a:p>
          <a:p>
            <a:pPr marL="342900" indent="-342900" eaLnBrk="1" hangingPunct="1">
              <a:spcBef>
                <a:spcPct val="20000"/>
              </a:spcBef>
            </a:pPr>
            <a:r>
              <a:rPr lang="en-US" b="0" dirty="0" smtClean="0">
                <a:latin typeface="Calibri"/>
                <a:ea typeface="Osaka" pitchFamily="-84" charset="-128"/>
                <a:cs typeface="Calibri"/>
              </a:rPr>
              <a:t>(</a:t>
            </a:r>
            <a:r>
              <a:rPr lang="en-US" b="0" dirty="0">
                <a:latin typeface="Calibri"/>
                <a:ea typeface="Osaka" pitchFamily="-84" charset="-128"/>
                <a:cs typeface="Calibri"/>
              </a:rPr>
              <a:t>~5:45 through ~11:00 of 19:52)</a:t>
            </a:r>
          </a:p>
        </p:txBody>
      </p:sp>
      <p:pic>
        <p:nvPicPr>
          <p:cNvPr id="942086" name="Picture 6" descr="/Users/lspearl/Desktop/Courses/course media/Roy2011_TEDTalk.mp4">
            <a:hlinkClick r:id="" action="ppaction://media"/>
          </p:cNvPr>
          <p:cNvPicPr/>
          <p:nvPr>
            <a:videoFile r:link="rId2"/>
            <p:extLst>
              <p:ext uri="{DAA4B4D4-6D71-4841-9C94-3DE7FCFB9230}">
                <p14:media xmlns:p14="http://schemas.microsoft.com/office/powerpoint/2010/main" r:link="rId1"/>
              </p:ext>
            </p:extLst>
          </p:nvPr>
        </p:nvPicPr>
        <p:blipFill>
          <a:blip r:embed="rId6"/>
          <a:srcRect/>
          <a:stretch>
            <a:fillRect/>
          </a:stretch>
        </p:blipFill>
        <p:spPr bwMode="auto">
          <a:xfrm>
            <a:off x="1295400" y="2895600"/>
            <a:ext cx="6503988" cy="3657600"/>
          </a:xfrm>
          <a:prstGeom prst="rect">
            <a:avLst/>
          </a:prstGeom>
          <a:noFill/>
        </p:spPr>
      </p:pic>
      <p:pic>
        <p:nvPicPr>
          <p:cNvPr id="2" name="Picture 1"/>
          <p:cNvPicPr>
            <a:picLocks noChangeAspect="1"/>
          </p:cNvPicPr>
          <p:nvPr/>
        </p:nvPicPr>
        <p:blipFill>
          <a:blip r:embed="rId7"/>
          <a:stretch>
            <a:fillRect/>
          </a:stretch>
        </p:blipFill>
        <p:spPr>
          <a:xfrm>
            <a:off x="1752600" y="2971800"/>
            <a:ext cx="5181600" cy="342127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4208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42086"/>
                                        </p:tgtEl>
                                      </p:cBhvr>
                                    </p:cmd>
                                  </p:childTnLst>
                                </p:cTn>
                              </p:par>
                            </p:childTnLst>
                          </p:cTn>
                        </p:par>
                      </p:childTnLst>
                    </p:cTn>
                  </p:par>
                </p:childTnLst>
              </p:cTn>
              <p:nextCondLst>
                <p:cond evt="onClick" delay="0">
                  <p:tgtEl>
                    <p:spTgt spid="942086"/>
                  </p:tgtEl>
                </p:cond>
              </p:nextCondLst>
            </p:seq>
            <p:video>
              <p:cMediaNode>
                <p:cTn id="7" fill="hold" display="0">
                  <p:stCondLst>
                    <p:cond delay="indefinite"/>
                  </p:stCondLst>
                  <p:endCondLst>
                    <p:cond evt="onNext" delay="0">
                      <p:tgtEl>
                        <p:sldTgt/>
                      </p:tgtEl>
                    </p:cond>
                    <p:cond evt="onPrev" delay="0">
                      <p:tgtEl>
                        <p:sldTgt/>
                      </p:tgtEl>
                    </p:cond>
                  </p:endCondLst>
                </p:cTn>
                <p:tgtEl>
                  <p:spTgt spid="94208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72451" name="Rectangle 5"/>
          <p:cNvSpPr>
            <a:spLocks noGrp="1" noChangeArrowheads="1"/>
          </p:cNvSpPr>
          <p:nvPr>
            <p:ph type="body" idx="4294967295"/>
          </p:nvPr>
        </p:nvSpPr>
        <p:spPr>
          <a:xfrm>
            <a:off x="0" y="1219200"/>
            <a:ext cx="9144000" cy="1371600"/>
          </a:xfrm>
          <a:noFill/>
        </p:spPr>
        <p:txBody>
          <a:bodyPr/>
          <a:lstStyle/>
          <a:p>
            <a:pPr eaLnBrk="1" hangingPunct="1">
              <a:buFontTx/>
              <a:buNone/>
            </a:pPr>
            <a:r>
              <a:rPr lang="en-US" sz="2400"/>
              <a:t>Even if children realize a word has more extended use, they still may not realize it has the meaning that adults have for it</a:t>
            </a:r>
          </a:p>
          <a:p>
            <a:pPr eaLnBrk="1" hangingPunct="1">
              <a:buFontTx/>
              <a:buNone/>
            </a:pPr>
            <a:r>
              <a:rPr lang="en-US" sz="2400"/>
              <a:t>Ex: “more” = request for more, not general comparison</a:t>
            </a:r>
          </a:p>
        </p:txBody>
      </p:sp>
      <p:sp>
        <p:nvSpPr>
          <p:cNvPr id="872452" name="Rectangle 6"/>
          <p:cNvSpPr>
            <a:spLocks noChangeArrowheads="1"/>
          </p:cNvSpPr>
          <p:nvPr/>
        </p:nvSpPr>
        <p:spPr bwMode="auto">
          <a:xfrm>
            <a:off x="0" y="28956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Often, first words are parts of routines or language games.  </a:t>
            </a:r>
            <a:r>
              <a:rPr lang="en-US" b="0" dirty="0">
                <a:solidFill>
                  <a:schemeClr val="hlink"/>
                </a:solidFill>
                <a:latin typeface="Calibri"/>
                <a:ea typeface="Osaka" pitchFamily="-84" charset="-128"/>
                <a:cs typeface="Osaka" pitchFamily="-84" charset="-128"/>
              </a:rPr>
              <a:t>Children must then realize that these words can be extended.</a:t>
            </a:r>
            <a:endParaRPr lang="en-US" b="0" dirty="0">
              <a:latin typeface="Calibri"/>
              <a:ea typeface="Osaka" pitchFamily="-84" charset="-128"/>
              <a:cs typeface="Osaka" pitchFamily="-84" charset="-128"/>
            </a:endParaRPr>
          </a:p>
        </p:txBody>
      </p:sp>
      <p:sp>
        <p:nvSpPr>
          <p:cNvPr id="872453" name="Text Box 9"/>
          <p:cNvSpPr txBox="1">
            <a:spLocks noChangeArrowheads="1"/>
          </p:cNvSpPr>
          <p:nvPr/>
        </p:nvSpPr>
        <p:spPr bwMode="auto">
          <a:xfrm>
            <a:off x="533400" y="4495800"/>
            <a:ext cx="735013" cy="466725"/>
          </a:xfrm>
          <a:prstGeom prst="rect">
            <a:avLst/>
          </a:prstGeom>
          <a:noFill/>
          <a:ln w="9525">
            <a:solidFill>
              <a:schemeClr val="hlink"/>
            </a:solidFill>
            <a:miter lim="800000"/>
            <a:headEnd/>
            <a:tailEnd/>
          </a:ln>
        </p:spPr>
        <p:txBody>
          <a:bodyPr wrap="none">
            <a:prstTxWarp prst="textNoShape">
              <a:avLst/>
            </a:prstTxWarp>
            <a:spAutoFit/>
          </a:bodyPr>
          <a:lstStyle/>
          <a:p>
            <a:r>
              <a:rPr lang="en-US" b="0" dirty="0">
                <a:solidFill>
                  <a:schemeClr val="hlink"/>
                </a:solidFill>
                <a:latin typeface="Calibri"/>
              </a:rPr>
              <a:t>kitty</a:t>
            </a:r>
          </a:p>
        </p:txBody>
      </p:sp>
      <p:pic>
        <p:nvPicPr>
          <p:cNvPr id="872454" name="Picture 10"/>
          <p:cNvPicPr>
            <a:picLocks noChangeAspect="1" noChangeArrowheads="1"/>
          </p:cNvPicPr>
          <p:nvPr/>
        </p:nvPicPr>
        <p:blipFill>
          <a:blip r:embed="rId3"/>
          <a:srcRect/>
          <a:stretch>
            <a:fillRect/>
          </a:stretch>
        </p:blipFill>
        <p:spPr bwMode="auto">
          <a:xfrm>
            <a:off x="2362200" y="3886200"/>
            <a:ext cx="830263" cy="1112838"/>
          </a:xfrm>
          <a:prstGeom prst="rect">
            <a:avLst/>
          </a:prstGeom>
          <a:noFill/>
          <a:ln w="9525">
            <a:noFill/>
            <a:miter lim="800000"/>
            <a:headEnd/>
            <a:tailEnd/>
          </a:ln>
        </p:spPr>
      </p:pic>
      <p:cxnSp>
        <p:nvCxnSpPr>
          <p:cNvPr id="872455" name="AutoShape 14"/>
          <p:cNvCxnSpPr>
            <a:cxnSpLocks noChangeShapeType="1"/>
          </p:cNvCxnSpPr>
          <p:nvPr/>
        </p:nvCxnSpPr>
        <p:spPr bwMode="auto">
          <a:xfrm rot="-5400000">
            <a:off x="1520031" y="4415632"/>
            <a:ext cx="814387" cy="869950"/>
          </a:xfrm>
          <a:prstGeom prst="curvedConnector2">
            <a:avLst/>
          </a:prstGeom>
          <a:noFill/>
          <a:ln w="9525">
            <a:solidFill>
              <a:schemeClr val="hlink"/>
            </a:solidFill>
            <a:round/>
            <a:headEnd/>
            <a:tailEnd type="triangle" w="med" len="med"/>
          </a:ln>
        </p:spPr>
      </p:cxnSp>
      <p:pic>
        <p:nvPicPr>
          <p:cNvPr id="872456" name="Picture 15"/>
          <p:cNvPicPr>
            <a:picLocks noChangeAspect="1" noChangeArrowheads="1"/>
          </p:cNvPicPr>
          <p:nvPr/>
        </p:nvPicPr>
        <p:blipFill>
          <a:blip r:embed="rId4"/>
          <a:srcRect/>
          <a:stretch>
            <a:fillRect/>
          </a:stretch>
        </p:blipFill>
        <p:spPr bwMode="auto">
          <a:xfrm>
            <a:off x="381000" y="5257800"/>
            <a:ext cx="1905000" cy="136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74499" name="Rectangle 5"/>
          <p:cNvSpPr>
            <a:spLocks noGrp="1" noChangeArrowheads="1"/>
          </p:cNvSpPr>
          <p:nvPr>
            <p:ph type="body" idx="4294967295"/>
          </p:nvPr>
        </p:nvSpPr>
        <p:spPr>
          <a:xfrm>
            <a:off x="0" y="1219200"/>
            <a:ext cx="9144000" cy="1371600"/>
          </a:xfrm>
          <a:noFill/>
        </p:spPr>
        <p:txBody>
          <a:bodyPr/>
          <a:lstStyle/>
          <a:p>
            <a:pPr eaLnBrk="1" hangingPunct="1">
              <a:buFontTx/>
              <a:buNone/>
            </a:pPr>
            <a:r>
              <a:rPr lang="en-US" sz="2400"/>
              <a:t>Even if children realize a word has more extended use, they still may not realize it has the meaning that adults have for it</a:t>
            </a:r>
          </a:p>
          <a:p>
            <a:pPr eaLnBrk="1" hangingPunct="1">
              <a:buFontTx/>
              <a:buNone/>
            </a:pPr>
            <a:r>
              <a:rPr lang="en-US" sz="2400"/>
              <a:t>Ex: “more” = request for more, not general comparison</a:t>
            </a:r>
          </a:p>
        </p:txBody>
      </p:sp>
      <p:sp>
        <p:nvSpPr>
          <p:cNvPr id="874500" name="Rectangle 6"/>
          <p:cNvSpPr>
            <a:spLocks noChangeArrowheads="1"/>
          </p:cNvSpPr>
          <p:nvPr/>
        </p:nvSpPr>
        <p:spPr bwMode="auto">
          <a:xfrm>
            <a:off x="0" y="2895600"/>
            <a:ext cx="91440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Often, first words are parts of routines or language games.  </a:t>
            </a:r>
            <a:r>
              <a:rPr lang="en-US" b="0" dirty="0">
                <a:solidFill>
                  <a:schemeClr val="hlink"/>
                </a:solidFill>
                <a:latin typeface="Calibri"/>
                <a:ea typeface="Osaka" pitchFamily="-84" charset="-128"/>
                <a:cs typeface="Osaka" pitchFamily="-84" charset="-128"/>
              </a:rPr>
              <a:t>Children must then realize that these words can be extended.</a:t>
            </a:r>
            <a:endParaRPr lang="en-US" b="0" dirty="0">
              <a:latin typeface="Calibri"/>
              <a:ea typeface="Osaka" pitchFamily="-84" charset="-128"/>
              <a:cs typeface="Osaka" pitchFamily="-84" charset="-128"/>
            </a:endParaRPr>
          </a:p>
        </p:txBody>
      </p:sp>
      <p:sp>
        <p:nvSpPr>
          <p:cNvPr id="874501" name="Text Box 8"/>
          <p:cNvSpPr txBox="1">
            <a:spLocks noChangeArrowheads="1"/>
          </p:cNvSpPr>
          <p:nvPr/>
        </p:nvSpPr>
        <p:spPr bwMode="auto">
          <a:xfrm>
            <a:off x="533400" y="4495800"/>
            <a:ext cx="735013" cy="466725"/>
          </a:xfrm>
          <a:prstGeom prst="rect">
            <a:avLst/>
          </a:prstGeom>
          <a:noFill/>
          <a:ln w="9525">
            <a:solidFill>
              <a:schemeClr val="hlink"/>
            </a:solidFill>
            <a:miter lim="800000"/>
            <a:headEnd/>
            <a:tailEnd/>
          </a:ln>
        </p:spPr>
        <p:txBody>
          <a:bodyPr wrap="none">
            <a:prstTxWarp prst="textNoShape">
              <a:avLst/>
            </a:prstTxWarp>
            <a:spAutoFit/>
          </a:bodyPr>
          <a:lstStyle/>
          <a:p>
            <a:r>
              <a:rPr lang="en-US" b="0" dirty="0">
                <a:solidFill>
                  <a:schemeClr val="hlink"/>
                </a:solidFill>
                <a:latin typeface="Calibri"/>
              </a:rPr>
              <a:t>kitty</a:t>
            </a:r>
          </a:p>
        </p:txBody>
      </p:sp>
      <p:pic>
        <p:nvPicPr>
          <p:cNvPr id="874502" name="Picture 9"/>
          <p:cNvPicPr>
            <a:picLocks noChangeAspect="1" noChangeArrowheads="1"/>
          </p:cNvPicPr>
          <p:nvPr/>
        </p:nvPicPr>
        <p:blipFill>
          <a:blip r:embed="rId3"/>
          <a:srcRect/>
          <a:stretch>
            <a:fillRect/>
          </a:stretch>
        </p:blipFill>
        <p:spPr bwMode="auto">
          <a:xfrm>
            <a:off x="2362200" y="3886200"/>
            <a:ext cx="830263" cy="1112838"/>
          </a:xfrm>
          <a:prstGeom prst="rect">
            <a:avLst/>
          </a:prstGeom>
          <a:noFill/>
          <a:ln w="9525">
            <a:noFill/>
            <a:miter lim="800000"/>
            <a:headEnd/>
            <a:tailEnd/>
          </a:ln>
        </p:spPr>
      </p:pic>
      <p:pic>
        <p:nvPicPr>
          <p:cNvPr id="874503" name="Picture 10"/>
          <p:cNvPicPr>
            <a:picLocks noChangeAspect="1" noChangeArrowheads="1"/>
          </p:cNvPicPr>
          <p:nvPr/>
        </p:nvPicPr>
        <p:blipFill>
          <a:blip r:embed="rId4"/>
          <a:srcRect/>
          <a:stretch>
            <a:fillRect/>
          </a:stretch>
        </p:blipFill>
        <p:spPr bwMode="auto">
          <a:xfrm>
            <a:off x="4419600" y="4114800"/>
            <a:ext cx="1252538" cy="1785938"/>
          </a:xfrm>
          <a:prstGeom prst="rect">
            <a:avLst/>
          </a:prstGeom>
          <a:noFill/>
          <a:ln w="9525">
            <a:solidFill>
              <a:schemeClr val="tx1"/>
            </a:solidFill>
            <a:prstDash val="dash"/>
            <a:miter lim="800000"/>
            <a:headEnd/>
            <a:tailEnd/>
          </a:ln>
        </p:spPr>
      </p:pic>
      <p:pic>
        <p:nvPicPr>
          <p:cNvPr id="874504" name="Picture 11"/>
          <p:cNvPicPr>
            <a:picLocks noChangeAspect="1" noChangeArrowheads="1"/>
          </p:cNvPicPr>
          <p:nvPr/>
        </p:nvPicPr>
        <p:blipFill>
          <a:blip r:embed="rId5"/>
          <a:srcRect/>
          <a:stretch>
            <a:fillRect/>
          </a:stretch>
        </p:blipFill>
        <p:spPr bwMode="auto">
          <a:xfrm>
            <a:off x="7315200" y="3886200"/>
            <a:ext cx="1154113" cy="1252538"/>
          </a:xfrm>
          <a:prstGeom prst="rect">
            <a:avLst/>
          </a:prstGeom>
          <a:noFill/>
          <a:ln w="9525">
            <a:solidFill>
              <a:schemeClr val="tx1"/>
            </a:solidFill>
            <a:prstDash val="dash"/>
            <a:miter lim="800000"/>
            <a:headEnd/>
            <a:tailEnd/>
          </a:ln>
        </p:spPr>
      </p:pic>
      <p:pic>
        <p:nvPicPr>
          <p:cNvPr id="874505" name="Picture 12"/>
          <p:cNvPicPr>
            <a:picLocks noChangeAspect="1" noChangeArrowheads="1"/>
          </p:cNvPicPr>
          <p:nvPr/>
        </p:nvPicPr>
        <p:blipFill>
          <a:blip r:embed="rId6"/>
          <a:srcRect/>
          <a:stretch>
            <a:fillRect/>
          </a:stretch>
        </p:blipFill>
        <p:spPr bwMode="auto">
          <a:xfrm>
            <a:off x="6019800" y="5181600"/>
            <a:ext cx="1120775" cy="1449388"/>
          </a:xfrm>
          <a:prstGeom prst="rect">
            <a:avLst/>
          </a:prstGeom>
          <a:noFill/>
          <a:ln w="9525">
            <a:solidFill>
              <a:schemeClr val="tx1"/>
            </a:solidFill>
            <a:prstDash val="dash"/>
            <a:miter lim="800000"/>
            <a:headEnd/>
            <a:tailEnd/>
          </a:ln>
        </p:spPr>
      </p:pic>
      <p:cxnSp>
        <p:nvCxnSpPr>
          <p:cNvPr id="874506" name="AutoShape 13"/>
          <p:cNvCxnSpPr>
            <a:cxnSpLocks noChangeShapeType="1"/>
          </p:cNvCxnSpPr>
          <p:nvPr/>
        </p:nvCxnSpPr>
        <p:spPr bwMode="auto">
          <a:xfrm rot="-5400000">
            <a:off x="1520031" y="4415632"/>
            <a:ext cx="814387" cy="869950"/>
          </a:xfrm>
          <a:prstGeom prst="curvedConnector2">
            <a:avLst/>
          </a:prstGeom>
          <a:noFill/>
          <a:ln w="9525">
            <a:solidFill>
              <a:schemeClr val="hlink"/>
            </a:solidFill>
            <a:round/>
            <a:headEnd/>
            <a:tailEnd type="triangle" w="med" len="med"/>
          </a:ln>
        </p:spPr>
      </p:cxnSp>
      <p:cxnSp>
        <p:nvCxnSpPr>
          <p:cNvPr id="874507" name="AutoShape 14"/>
          <p:cNvCxnSpPr>
            <a:cxnSpLocks noChangeShapeType="1"/>
          </p:cNvCxnSpPr>
          <p:nvPr/>
        </p:nvCxnSpPr>
        <p:spPr bwMode="auto">
          <a:xfrm flipV="1">
            <a:off x="2222500" y="5008563"/>
            <a:ext cx="2197100" cy="835025"/>
          </a:xfrm>
          <a:prstGeom prst="curvedConnector3">
            <a:avLst>
              <a:gd name="adj1" fmla="val 50000"/>
            </a:avLst>
          </a:prstGeom>
          <a:noFill/>
          <a:ln w="9525">
            <a:solidFill>
              <a:schemeClr val="hlink"/>
            </a:solidFill>
            <a:prstDash val="dash"/>
            <a:round/>
            <a:headEnd/>
            <a:tailEnd type="triangle" w="med" len="med"/>
          </a:ln>
        </p:spPr>
      </p:cxnSp>
      <p:cxnSp>
        <p:nvCxnSpPr>
          <p:cNvPr id="874508" name="AutoShape 15"/>
          <p:cNvCxnSpPr>
            <a:cxnSpLocks noChangeShapeType="1"/>
          </p:cNvCxnSpPr>
          <p:nvPr/>
        </p:nvCxnSpPr>
        <p:spPr bwMode="auto">
          <a:xfrm>
            <a:off x="2222500" y="5843588"/>
            <a:ext cx="4357688" cy="787400"/>
          </a:xfrm>
          <a:prstGeom prst="curvedConnector4">
            <a:avLst>
              <a:gd name="adj1" fmla="val 43569"/>
              <a:gd name="adj2" fmla="val 129032"/>
            </a:avLst>
          </a:prstGeom>
          <a:noFill/>
          <a:ln w="9525">
            <a:solidFill>
              <a:srgbClr val="2AFF33"/>
            </a:solidFill>
            <a:prstDash val="dash"/>
            <a:round/>
            <a:headEnd/>
            <a:tailEnd type="triangle" w="med" len="med"/>
          </a:ln>
        </p:spPr>
      </p:cxnSp>
      <p:cxnSp>
        <p:nvCxnSpPr>
          <p:cNvPr id="874509" name="AutoShape 16"/>
          <p:cNvCxnSpPr>
            <a:cxnSpLocks noChangeShapeType="1"/>
          </p:cNvCxnSpPr>
          <p:nvPr/>
        </p:nvCxnSpPr>
        <p:spPr bwMode="auto">
          <a:xfrm flipV="1">
            <a:off x="2222500" y="4513263"/>
            <a:ext cx="5092700" cy="1330325"/>
          </a:xfrm>
          <a:prstGeom prst="curvedConnector3">
            <a:avLst>
              <a:gd name="adj1" fmla="val 50000"/>
            </a:avLst>
          </a:prstGeom>
          <a:noFill/>
          <a:ln w="9525">
            <a:solidFill>
              <a:schemeClr val="hlink"/>
            </a:solidFill>
            <a:prstDash val="dash"/>
            <a:round/>
            <a:headEnd/>
            <a:tailEnd type="triangle" w="med" len="med"/>
          </a:ln>
        </p:spPr>
      </p:cxnSp>
      <p:pic>
        <p:nvPicPr>
          <p:cNvPr id="874510" name="Picture 17"/>
          <p:cNvPicPr>
            <a:picLocks noChangeAspect="1" noChangeArrowheads="1"/>
          </p:cNvPicPr>
          <p:nvPr/>
        </p:nvPicPr>
        <p:blipFill>
          <a:blip r:embed="rId7"/>
          <a:srcRect/>
          <a:stretch>
            <a:fillRect/>
          </a:stretch>
        </p:blipFill>
        <p:spPr bwMode="auto">
          <a:xfrm>
            <a:off x="381000" y="5257800"/>
            <a:ext cx="1905000" cy="136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4"/>
          <p:cNvSpPr>
            <a:spLocks noGrp="1" noChangeArrowheads="1"/>
          </p:cNvSpPr>
          <p:nvPr>
            <p:ph type="title" idx="4294967295"/>
          </p:nvPr>
        </p:nvSpPr>
        <p:spPr>
          <a:xfrm>
            <a:off x="685800" y="0"/>
            <a:ext cx="7772400" cy="1143000"/>
          </a:xfrm>
          <a:noFill/>
        </p:spPr>
        <p:txBody>
          <a:bodyPr/>
          <a:lstStyle/>
          <a:p>
            <a:pPr eaLnBrk="1" hangingPunct="1"/>
            <a:r>
              <a:rPr lang="en-US" sz="3200"/>
              <a:t>First Words</a:t>
            </a:r>
          </a:p>
        </p:txBody>
      </p:sp>
      <p:sp>
        <p:nvSpPr>
          <p:cNvPr id="876547" name="Rectangle 5"/>
          <p:cNvSpPr>
            <a:spLocks noGrp="1" noChangeArrowheads="1"/>
          </p:cNvSpPr>
          <p:nvPr>
            <p:ph type="body" idx="4294967295"/>
          </p:nvPr>
        </p:nvSpPr>
        <p:spPr>
          <a:xfrm>
            <a:off x="0" y="1219200"/>
            <a:ext cx="9144000" cy="1371600"/>
          </a:xfrm>
          <a:noFill/>
        </p:spPr>
        <p:txBody>
          <a:bodyPr/>
          <a:lstStyle/>
          <a:p>
            <a:pPr eaLnBrk="1" hangingPunct="1">
              <a:buFontTx/>
              <a:buNone/>
            </a:pPr>
            <a:r>
              <a:rPr lang="en-US" sz="2400"/>
              <a:t>The extension process doesn’t happen at the same time for all words.  Some referential words may coexist with words that are contextual.  Which words are which will vary from child to child.</a:t>
            </a:r>
          </a:p>
        </p:txBody>
      </p:sp>
      <p:sp>
        <p:nvSpPr>
          <p:cNvPr id="876548" name="Rectangle 17"/>
          <p:cNvSpPr>
            <a:spLocks noChangeArrowheads="1"/>
          </p:cNvSpPr>
          <p:nvPr/>
        </p:nvSpPr>
        <p:spPr bwMode="auto">
          <a:xfrm>
            <a:off x="304800" y="2971800"/>
            <a:ext cx="86868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84" charset="-128"/>
                <a:cs typeface="Osaka" pitchFamily="-84" charset="-128"/>
              </a:rPr>
              <a:t>Jacqui</a:t>
            </a:r>
            <a:r>
              <a:rPr lang="en-US" b="0" dirty="0">
                <a:latin typeface="Calibri"/>
                <a:ea typeface="Osaka" pitchFamily="-84" charset="-128"/>
                <a:cs typeface="Osaka" pitchFamily="-84" charset="-128"/>
              </a:rPr>
              <a:t>: “no” = context-bound, used when refusing something offered by her mother (wouldn’t say it when offered by someone else or while indicating her dislike of something, etc.)</a:t>
            </a:r>
          </a:p>
        </p:txBody>
      </p:sp>
      <p:pic>
        <p:nvPicPr>
          <p:cNvPr id="876549" name="Picture 18"/>
          <p:cNvPicPr>
            <a:picLocks noChangeAspect="1" noChangeArrowheads="1"/>
          </p:cNvPicPr>
          <p:nvPr/>
        </p:nvPicPr>
        <p:blipFill>
          <a:blip r:embed="rId3"/>
          <a:srcRect/>
          <a:stretch>
            <a:fillRect/>
          </a:stretch>
        </p:blipFill>
        <p:spPr bwMode="auto">
          <a:xfrm>
            <a:off x="1219200" y="5029200"/>
            <a:ext cx="1635125" cy="1392238"/>
          </a:xfrm>
          <a:prstGeom prst="rect">
            <a:avLst/>
          </a:prstGeom>
          <a:noFill/>
          <a:ln w="38100">
            <a:solidFill>
              <a:schemeClr val="hlink"/>
            </a:solidFill>
            <a:prstDash val="sysDot"/>
            <a:miter lim="800000"/>
            <a:headEnd/>
            <a:tailEnd/>
          </a:ln>
        </p:spPr>
      </p:pic>
      <p:sp>
        <p:nvSpPr>
          <p:cNvPr id="876550" name="AutoShape 19"/>
          <p:cNvSpPr>
            <a:spLocks noChangeArrowheads="1"/>
          </p:cNvSpPr>
          <p:nvPr/>
        </p:nvSpPr>
        <p:spPr bwMode="auto">
          <a:xfrm>
            <a:off x="3048000" y="4495800"/>
            <a:ext cx="1600200" cy="914400"/>
          </a:xfrm>
          <a:prstGeom prst="wedgeEllipseCallout">
            <a:avLst>
              <a:gd name="adj1" fmla="val -43750"/>
              <a:gd name="adj2" fmla="val 70000"/>
            </a:avLst>
          </a:prstGeom>
          <a:solidFill>
            <a:srgbClr val="2AFF33">
              <a:alpha val="32156"/>
            </a:srgbClr>
          </a:solidFill>
          <a:ln w="9525">
            <a:solidFill>
              <a:schemeClr val="tx1"/>
            </a:solidFill>
            <a:miter lim="800000"/>
            <a:headEnd/>
            <a:tailEnd/>
          </a:ln>
        </p:spPr>
        <p:txBody>
          <a:bodyPr wrap="none" anchor="ctr">
            <a:prstTxWarp prst="textNoShape">
              <a:avLst/>
            </a:prstTxWarp>
          </a:bodyPr>
          <a:lstStyle/>
          <a:p>
            <a:pPr algn="ctr"/>
            <a:r>
              <a:rPr lang="en-US" dirty="0">
                <a:latin typeface="Calibri"/>
              </a:rPr>
              <a:t>no</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7767</TotalTime>
  <Words>2990</Words>
  <Application>Microsoft Macintosh PowerPoint</Application>
  <PresentationFormat>On-screen Show (4:3)</PresentationFormat>
  <Paragraphs>494</Paragraphs>
  <Slides>52</Slides>
  <Notes>48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Blank Presentation</vt:lpstr>
      <vt:lpstr>Clip</vt:lpstr>
      <vt:lpstr>Psych 56L/ Ling 51: Acquisition of Language</vt:lpstr>
      <vt:lpstr>Announcements</vt:lpstr>
      <vt:lpstr>The Course of Early Lexical Development</vt:lpstr>
      <vt:lpstr>First Words</vt:lpstr>
      <vt:lpstr>PowerPoint Presentation</vt:lpstr>
      <vt:lpstr>PowerPoint Presentation</vt:lpstr>
      <vt:lpstr>First Words</vt:lpstr>
      <vt:lpstr>First Words</vt:lpstr>
      <vt:lpstr>First Words</vt:lpstr>
      <vt:lpstr>First Words</vt:lpstr>
      <vt:lpstr>First Words</vt:lpstr>
      <vt:lpstr>First Words</vt:lpstr>
      <vt:lpstr>From 0 to 50 words</vt:lpstr>
      <vt:lpstr>The Preponderance of Nouns</vt:lpstr>
      <vt:lpstr>The Preponderance of Nouns</vt:lpstr>
      <vt:lpstr>PowerPoint Presentation</vt:lpstr>
      <vt:lpstr>PowerPoint Presentation</vt:lpstr>
      <vt:lpstr>PowerPoint Presentation</vt:lpstr>
      <vt:lpstr>Learning Verb Meaning</vt:lpstr>
      <vt:lpstr>Learning Verb Meaning</vt:lpstr>
      <vt:lpstr>Learning Verb Meaning</vt:lpstr>
      <vt:lpstr>PowerPoint Presentation</vt:lpstr>
      <vt:lpstr>Also…</vt:lpstr>
      <vt:lpstr>How might verbs be learned?</vt:lpstr>
      <vt:lpstr>How might verbs be learned?</vt:lpstr>
      <vt:lpstr>How might verbs be learned?</vt:lpstr>
      <vt:lpstr>Snedeker &amp; Gleitman (2002)</vt:lpstr>
      <vt:lpstr>Scenes Condition</vt:lpstr>
      <vt:lpstr>Nouns Condition</vt:lpstr>
      <vt:lpstr>Frames Condition</vt:lpstr>
      <vt:lpstr>Correct Identification Varies with Information Condition</vt:lpstr>
      <vt:lpstr>Correct Identification Varies with Information Condition</vt:lpstr>
      <vt:lpstr>Correct Identification Varies with Information Condition</vt:lpstr>
      <vt:lpstr>Utility of syntactic frame knowledge: Scenes + Nouns equivalent to Syntactic Frames only</vt:lpstr>
      <vt:lpstr>Utility of additional knowledge with Frames: Scenes + Frames equivalent to Nouns + Frames, which is better than Frames alone</vt:lpstr>
      <vt:lpstr>Superiority of using all the available information: Scenes + Nouns + Frames is better than all other information type combinations</vt:lpstr>
      <vt:lpstr>So Snedeker &amp; Gleitman (2002) have shown that maybe learning verbs isn’t so bad once you have some linguistic background (like knowing some nouns and some syntactic frames) and informative situational context (scenes)…</vt:lpstr>
      <vt:lpstr>Common mistakes children make with meaning</vt:lpstr>
      <vt:lpstr>Common mistakes children make with meaning</vt:lpstr>
      <vt:lpstr>Causes of extension errors</vt:lpstr>
      <vt:lpstr>Some more overextension examples</vt:lpstr>
      <vt:lpstr>Some more overextension examples</vt:lpstr>
      <vt:lpstr>A Little Later Lexical Development</vt:lpstr>
      <vt:lpstr>The difference after 50 words</vt:lpstr>
      <vt:lpstr>Does every child have a word spurt?</vt:lpstr>
      <vt:lpstr>Does every child have a word spurt?</vt:lpstr>
      <vt:lpstr>Word Comprehension</vt:lpstr>
      <vt:lpstr>How learning works:  Links between phonology and word-learning</vt:lpstr>
      <vt:lpstr>PowerPoint Presentation</vt:lpstr>
      <vt:lpstr>PowerPoint Presentation</vt:lpstr>
      <vt:lpstr>Recap: Children’s Lexical Development</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731</cp:revision>
  <cp:lastPrinted>2012-02-15T00:04:52Z</cp:lastPrinted>
  <dcterms:created xsi:type="dcterms:W3CDTF">2012-08-24T23:31:40Z</dcterms:created>
  <dcterms:modified xsi:type="dcterms:W3CDTF">2013-02-07T21:09:17Z</dcterms:modified>
</cp:coreProperties>
</file>