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57"/>
  </p:notesMasterIdLst>
  <p:handoutMasterIdLst>
    <p:handoutMasterId r:id="rId58"/>
  </p:handout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96" r:id="rId17"/>
    <p:sldId id="297" r:id="rId18"/>
    <p:sldId id="298" r:id="rId19"/>
    <p:sldId id="299" r:id="rId20"/>
    <p:sldId id="300" r:id="rId21"/>
    <p:sldId id="301" r:id="rId22"/>
    <p:sldId id="302" r:id="rId23"/>
    <p:sldId id="303" r:id="rId24"/>
    <p:sldId id="304" r:id="rId25"/>
    <p:sldId id="283" r:id="rId26"/>
    <p:sldId id="284" r:id="rId27"/>
    <p:sldId id="285" r:id="rId28"/>
    <p:sldId id="286" r:id="rId29"/>
    <p:sldId id="287" r:id="rId30"/>
    <p:sldId id="288" r:id="rId31"/>
    <p:sldId id="289" r:id="rId32"/>
    <p:sldId id="290" r:id="rId33"/>
    <p:sldId id="291" r:id="rId34"/>
    <p:sldId id="322" r:id="rId35"/>
    <p:sldId id="292" r:id="rId36"/>
    <p:sldId id="293" r:id="rId37"/>
    <p:sldId id="294" r:id="rId38"/>
    <p:sldId id="295" r:id="rId39"/>
    <p:sldId id="305" r:id="rId40"/>
    <p:sldId id="306" r:id="rId41"/>
    <p:sldId id="307" r:id="rId42"/>
    <p:sldId id="308" r:id="rId43"/>
    <p:sldId id="309" r:id="rId44"/>
    <p:sldId id="310" r:id="rId45"/>
    <p:sldId id="311" r:id="rId46"/>
    <p:sldId id="323" r:id="rId47"/>
    <p:sldId id="324" r:id="rId48"/>
    <p:sldId id="312" r:id="rId49"/>
    <p:sldId id="313" r:id="rId50"/>
    <p:sldId id="314" r:id="rId51"/>
    <p:sldId id="315" r:id="rId52"/>
    <p:sldId id="316" r:id="rId53"/>
    <p:sldId id="317" r:id="rId54"/>
    <p:sldId id="320" r:id="rId55"/>
    <p:sldId id="321" r:id="rId56"/>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1pPr>
    <a:lvl2pPr marL="4572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2pPr>
    <a:lvl3pPr marL="9144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3pPr>
    <a:lvl4pPr marL="13716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4pPr>
    <a:lvl5pPr marL="18288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6034"/>
    <a:srgbClr val="0F713C"/>
    <a:srgbClr val="B3129A"/>
    <a:srgbClr val="0D80C4"/>
    <a:srgbClr val="0B1FFF"/>
    <a:srgbClr val="8CFF4F"/>
    <a:srgbClr val="4D8D2D"/>
    <a:srgbClr val="FFF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70" autoAdjust="0"/>
    <p:restoredTop sz="90929"/>
  </p:normalViewPr>
  <p:slideViewPr>
    <p:cSldViewPr>
      <p:cViewPr>
        <p:scale>
          <a:sx n="125" d="100"/>
          <a:sy n="125" d="100"/>
        </p:scale>
        <p:origin x="-89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latin typeface="Calibri"/>
            </a:endParaRPr>
          </a:p>
        </p:txBody>
      </p:sp>
      <p:sp>
        <p:nvSpPr>
          <p:cNvPr id="1157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98D90AFA-2119-0547-9CF8-E10A69BE1DDA}" type="datetime1">
              <a:rPr lang="en-US">
                <a:latin typeface="Calibri"/>
              </a:rPr>
              <a:pPr/>
              <a:t>2/21/13</a:t>
            </a:fld>
            <a:endParaRPr lang="en-US" dirty="0">
              <a:latin typeface="Calibri"/>
            </a:endParaRPr>
          </a:p>
        </p:txBody>
      </p:sp>
      <p:sp>
        <p:nvSpPr>
          <p:cNvPr id="1157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latin typeface="Calibri"/>
            </a:endParaRPr>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3710A33F-7A33-A74B-BCE2-33ED89EF2299}" type="slidenum">
              <a:rPr lang="en-US">
                <a:latin typeface="Calibri"/>
              </a:rPr>
              <a:pPr/>
              <a:t>‹#›</a:t>
            </a:fld>
            <a:endParaRPr lang="en-US" dirty="0">
              <a:latin typeface="Calibri"/>
            </a:endParaRPr>
          </a:p>
        </p:txBody>
      </p:sp>
    </p:spTree>
    <p:extLst>
      <p:ext uri="{BB962C8B-B14F-4D97-AF65-F5344CB8AC3E}">
        <p14:creationId xmlns:p14="http://schemas.microsoft.com/office/powerpoint/2010/main" val="2872222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fld id="{2937C538-BCD4-D845-BC26-3FC495378FCD}" type="slidenum">
              <a:rPr lang="en-US" smtClean="0"/>
              <a:pPr>
                <a:defRPr/>
              </a:pPr>
              <a:t>‹#›</a:t>
            </a:fld>
            <a:endParaRPr lang="en-US" dirty="0"/>
          </a:p>
        </p:txBody>
      </p:sp>
    </p:spTree>
    <p:extLst>
      <p:ext uri="{BB962C8B-B14F-4D97-AF65-F5344CB8AC3E}">
        <p14:creationId xmlns:p14="http://schemas.microsoft.com/office/powerpoint/2010/main" val="3417445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1136052-1D0C-E645-B3F5-CCAB6EA26D4F}" type="slidenum">
              <a:rPr lang="en-US" sz="1200" b="0">
                <a:latin typeface="Calibri"/>
              </a:rPr>
              <a:pPr algn="r"/>
              <a:t>1</a:t>
            </a:fld>
            <a:endParaRPr lang="en-US" sz="1200" b="0" dirty="0">
              <a:latin typeface="Calibri"/>
            </a:endParaRPr>
          </a:p>
        </p:txBody>
      </p:sp>
      <p:sp>
        <p:nvSpPr>
          <p:cNvPr id="12113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139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7362915-ECAD-064C-81B5-A2844B45F680}" type="slidenum">
              <a:rPr lang="en-US" sz="1200" b="0">
                <a:latin typeface="Calibri"/>
              </a:rPr>
              <a:pPr algn="r"/>
              <a:t>10</a:t>
            </a:fld>
            <a:endParaRPr lang="en-US" sz="1200" b="0" dirty="0">
              <a:latin typeface="Calibri"/>
            </a:endParaRPr>
          </a:p>
        </p:txBody>
      </p:sp>
      <p:sp>
        <p:nvSpPr>
          <p:cNvPr id="12298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982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46B7386-B0F9-5C40-A8A3-4E2C4D04572A}" type="slidenum">
              <a:rPr lang="en-US" sz="1200" b="0">
                <a:latin typeface="Calibri"/>
              </a:rPr>
              <a:pPr algn="r"/>
              <a:t>11</a:t>
            </a:fld>
            <a:endParaRPr lang="en-US" sz="1200" b="0" dirty="0">
              <a:latin typeface="Calibri"/>
            </a:endParaRPr>
          </a:p>
        </p:txBody>
      </p:sp>
      <p:sp>
        <p:nvSpPr>
          <p:cNvPr id="12318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3187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12ACBAE-1ECC-E749-AFB5-45B725FE3FA9}" type="slidenum">
              <a:rPr lang="en-US" sz="1200" b="0">
                <a:latin typeface="Calibri"/>
              </a:rPr>
              <a:pPr algn="r"/>
              <a:t>12</a:t>
            </a:fld>
            <a:endParaRPr lang="en-US" sz="1200" b="0" dirty="0">
              <a:latin typeface="Calibri"/>
            </a:endParaRPr>
          </a:p>
        </p:txBody>
      </p:sp>
      <p:sp>
        <p:nvSpPr>
          <p:cNvPr id="123392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3392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6174043-6FD5-A84F-A637-1C148CB22F34}" type="slidenum">
              <a:rPr lang="en-US" sz="1200" b="0">
                <a:latin typeface="Calibri"/>
              </a:rPr>
              <a:pPr algn="r"/>
              <a:t>13</a:t>
            </a:fld>
            <a:endParaRPr lang="en-US" sz="1200" b="0" dirty="0">
              <a:latin typeface="Calibri"/>
            </a:endParaRPr>
          </a:p>
        </p:txBody>
      </p:sp>
      <p:sp>
        <p:nvSpPr>
          <p:cNvPr id="12359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3597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FB4DCDB-2455-A743-A9A3-3858AA5F1E25}" type="slidenum">
              <a:rPr lang="en-US" sz="1200" b="0">
                <a:latin typeface="Calibri"/>
              </a:rPr>
              <a:pPr algn="r"/>
              <a:t>14</a:t>
            </a:fld>
            <a:endParaRPr lang="en-US" sz="1200" b="0" dirty="0">
              <a:latin typeface="Calibri"/>
            </a:endParaRPr>
          </a:p>
        </p:txBody>
      </p:sp>
      <p:sp>
        <p:nvSpPr>
          <p:cNvPr id="12380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3802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4DD5221-76C3-6F40-ADF4-268A11B34CD4}" type="slidenum">
              <a:rPr lang="en-US" sz="1200" b="0">
                <a:latin typeface="Calibri"/>
              </a:rPr>
              <a:pPr algn="r"/>
              <a:t>15</a:t>
            </a:fld>
            <a:endParaRPr lang="en-US" sz="1200" b="0" dirty="0">
              <a:latin typeface="Calibri"/>
            </a:endParaRPr>
          </a:p>
        </p:txBody>
      </p:sp>
      <p:sp>
        <p:nvSpPr>
          <p:cNvPr id="12400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006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633E8E0-BADE-DF4A-A6A5-A88A82A69BE0}" type="slidenum">
              <a:rPr lang="en-US" sz="1200" b="0">
                <a:latin typeface="Calibri"/>
              </a:rPr>
              <a:pPr algn="r"/>
              <a:t>16</a:t>
            </a:fld>
            <a:endParaRPr lang="en-US" sz="1200" b="0" dirty="0">
              <a:latin typeface="Calibri"/>
            </a:endParaRPr>
          </a:p>
        </p:txBody>
      </p:sp>
      <p:sp>
        <p:nvSpPr>
          <p:cNvPr id="12666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669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7E6B6D1-0B5D-2B41-AA5D-E405B851233F}" type="slidenum">
              <a:rPr lang="en-US" sz="1200" b="0">
                <a:latin typeface="Calibri"/>
              </a:rPr>
              <a:pPr algn="r"/>
              <a:t>17</a:t>
            </a:fld>
            <a:endParaRPr lang="en-US" sz="1200" b="0" dirty="0">
              <a:latin typeface="Calibri"/>
            </a:endParaRPr>
          </a:p>
        </p:txBody>
      </p:sp>
      <p:sp>
        <p:nvSpPr>
          <p:cNvPr id="12687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874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5A950C9-196D-EA47-A924-F97E7E84B6AC}" type="slidenum">
              <a:rPr lang="en-US" sz="1200" b="0">
                <a:latin typeface="Calibri"/>
              </a:rPr>
              <a:pPr algn="r"/>
              <a:t>18</a:t>
            </a:fld>
            <a:endParaRPr lang="en-US" sz="1200" b="0" dirty="0">
              <a:latin typeface="Calibri"/>
            </a:endParaRPr>
          </a:p>
        </p:txBody>
      </p:sp>
      <p:sp>
        <p:nvSpPr>
          <p:cNvPr id="12707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707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EF4075F-ECA4-E545-A8E6-61F51C2F638D}" type="slidenum">
              <a:rPr lang="en-US" sz="1200" b="0">
                <a:latin typeface="Calibri"/>
              </a:rPr>
              <a:pPr algn="r"/>
              <a:t>19</a:t>
            </a:fld>
            <a:endParaRPr lang="en-US" sz="1200" b="0" dirty="0">
              <a:latin typeface="Calibri"/>
            </a:endParaRPr>
          </a:p>
        </p:txBody>
      </p:sp>
      <p:sp>
        <p:nvSpPr>
          <p:cNvPr id="12728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7283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04920A3-FB6D-3641-91EC-DEF510E5FB63}" type="slidenum">
              <a:rPr lang="en-US" sz="1200" b="0">
                <a:latin typeface="Calibri"/>
              </a:rPr>
              <a:pPr algn="r"/>
              <a:t>2</a:t>
            </a:fld>
            <a:endParaRPr lang="en-US" sz="1200" b="0" dirty="0">
              <a:latin typeface="Calibri"/>
            </a:endParaRPr>
          </a:p>
        </p:txBody>
      </p:sp>
      <p:sp>
        <p:nvSpPr>
          <p:cNvPr id="12134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34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53D881B-E80C-8E49-947D-16446FF93A83}" type="slidenum">
              <a:rPr lang="en-US" sz="1200" b="0">
                <a:latin typeface="Calibri"/>
              </a:rPr>
              <a:pPr algn="r"/>
              <a:t>20</a:t>
            </a:fld>
            <a:endParaRPr lang="en-US" sz="1200" b="0" dirty="0">
              <a:latin typeface="Calibri"/>
            </a:endParaRPr>
          </a:p>
        </p:txBody>
      </p:sp>
      <p:sp>
        <p:nvSpPr>
          <p:cNvPr id="12748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7488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AB5C75D-4087-3A4B-901D-282691E3402F}" type="slidenum">
              <a:rPr lang="en-US" sz="1200" b="0">
                <a:latin typeface="Calibri"/>
              </a:rPr>
              <a:pPr algn="r"/>
              <a:t>21</a:t>
            </a:fld>
            <a:endParaRPr lang="en-US" sz="1200" b="0" dirty="0">
              <a:latin typeface="Calibri"/>
            </a:endParaRPr>
          </a:p>
        </p:txBody>
      </p:sp>
      <p:sp>
        <p:nvSpPr>
          <p:cNvPr id="12769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769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88327DE-A7A8-4543-A715-AE928C81EAE6}" type="slidenum">
              <a:rPr lang="en-US" sz="1200" b="0">
                <a:latin typeface="Calibri"/>
              </a:rPr>
              <a:pPr algn="r"/>
              <a:t>22</a:t>
            </a:fld>
            <a:endParaRPr lang="en-US" sz="1200" b="0" dirty="0">
              <a:latin typeface="Calibri"/>
            </a:endParaRPr>
          </a:p>
        </p:txBody>
      </p:sp>
      <p:sp>
        <p:nvSpPr>
          <p:cNvPr id="12789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789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6AB51A7-817B-234E-BD15-065038423B3B}" type="slidenum">
              <a:rPr lang="en-US" sz="1200" b="0">
                <a:latin typeface="Calibri"/>
              </a:rPr>
              <a:pPr algn="r"/>
              <a:t>23</a:t>
            </a:fld>
            <a:endParaRPr lang="en-US" sz="1200" b="0" dirty="0">
              <a:latin typeface="Calibri"/>
            </a:endParaRPr>
          </a:p>
        </p:txBody>
      </p:sp>
      <p:sp>
        <p:nvSpPr>
          <p:cNvPr id="12810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8102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860CC8B-F795-2F4D-BB74-26A1DBB70514}" type="slidenum">
              <a:rPr lang="en-US" sz="1200" b="0">
                <a:latin typeface="Calibri"/>
              </a:rPr>
              <a:pPr algn="r"/>
              <a:t>24</a:t>
            </a:fld>
            <a:endParaRPr lang="en-US" sz="1200" b="0" dirty="0">
              <a:latin typeface="Calibri"/>
            </a:endParaRPr>
          </a:p>
        </p:txBody>
      </p:sp>
      <p:sp>
        <p:nvSpPr>
          <p:cNvPr id="12830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8307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573D815-A485-7B44-A1BA-5A306E2EDB6B}" type="slidenum">
              <a:rPr lang="en-US" sz="1200" b="0">
                <a:latin typeface="Calibri"/>
              </a:rPr>
              <a:pPr algn="r"/>
              <a:t>25</a:t>
            </a:fld>
            <a:endParaRPr lang="en-US" sz="1200" b="0" dirty="0">
              <a:latin typeface="Calibri"/>
            </a:endParaRPr>
          </a:p>
        </p:txBody>
      </p:sp>
      <p:sp>
        <p:nvSpPr>
          <p:cNvPr id="124211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211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EF45A26-7E92-624B-B1F8-9C6C9D079730}" type="slidenum">
              <a:rPr lang="en-US" sz="1200" b="0">
                <a:latin typeface="Calibri"/>
              </a:rPr>
              <a:pPr algn="r"/>
              <a:t>26</a:t>
            </a:fld>
            <a:endParaRPr lang="en-US" sz="1200" b="0" dirty="0">
              <a:latin typeface="Calibri"/>
            </a:endParaRPr>
          </a:p>
        </p:txBody>
      </p:sp>
      <p:sp>
        <p:nvSpPr>
          <p:cNvPr id="124416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416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1E0CB0A-3966-8F4E-8256-A0B11B955B17}" type="slidenum">
              <a:rPr lang="en-US" sz="1200" b="0">
                <a:latin typeface="Calibri"/>
              </a:rPr>
              <a:pPr algn="r"/>
              <a:t>27</a:t>
            </a:fld>
            <a:endParaRPr lang="en-US" sz="1200" b="0" dirty="0">
              <a:latin typeface="Calibri"/>
            </a:endParaRPr>
          </a:p>
        </p:txBody>
      </p:sp>
      <p:sp>
        <p:nvSpPr>
          <p:cNvPr id="12462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62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3324951-F455-DE4F-A07A-F7B91CBA69CD}" type="slidenum">
              <a:rPr lang="en-US" sz="1200" b="0">
                <a:latin typeface="Calibri"/>
              </a:rPr>
              <a:pPr algn="r"/>
              <a:t>28</a:t>
            </a:fld>
            <a:endParaRPr lang="en-US" sz="1200" b="0" dirty="0">
              <a:latin typeface="Calibri"/>
            </a:endParaRPr>
          </a:p>
        </p:txBody>
      </p:sp>
      <p:sp>
        <p:nvSpPr>
          <p:cNvPr id="124825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826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0DD0EE5-22B3-DF47-9534-225B925CC01C}" type="slidenum">
              <a:rPr lang="en-US" sz="1200" b="0">
                <a:latin typeface="Calibri"/>
              </a:rPr>
              <a:pPr algn="r"/>
              <a:t>29</a:t>
            </a:fld>
            <a:endParaRPr lang="en-US" sz="1200" b="0" dirty="0">
              <a:latin typeface="Calibri"/>
            </a:endParaRPr>
          </a:p>
        </p:txBody>
      </p:sp>
      <p:sp>
        <p:nvSpPr>
          <p:cNvPr id="125030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030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F2FEAA7-6DE7-914F-8423-12FE647B1996}" type="slidenum">
              <a:rPr lang="en-US" sz="1200" b="0">
                <a:latin typeface="Calibri"/>
              </a:rPr>
              <a:pPr algn="r"/>
              <a:t>3</a:t>
            </a:fld>
            <a:endParaRPr lang="en-US" sz="1200" b="0" dirty="0">
              <a:latin typeface="Calibri"/>
            </a:endParaRPr>
          </a:p>
        </p:txBody>
      </p:sp>
      <p:sp>
        <p:nvSpPr>
          <p:cNvPr id="12154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549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p:cNvSpPr>
            <a:spLocks noGrp="1" noRot="1" noChangeAspect="1" noChangeArrowheads="1" noTextEdit="1"/>
          </p:cNvSpPr>
          <p:nvPr>
            <p:ph type="sldImg"/>
          </p:nvPr>
        </p:nvSpPr>
        <p:spPr>
          <a:ln/>
        </p:spPr>
      </p:sp>
      <p:sp>
        <p:nvSpPr>
          <p:cNvPr id="1319939"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709086F-1C30-D74A-9067-B6214F919CBE}" type="slidenum">
              <a:rPr lang="en-US" sz="1200" b="0">
                <a:latin typeface="Calibri"/>
              </a:rPr>
              <a:pPr algn="r"/>
              <a:t>31</a:t>
            </a:fld>
            <a:endParaRPr lang="en-US" sz="1200" b="0" dirty="0">
              <a:latin typeface="Calibri"/>
            </a:endParaRPr>
          </a:p>
        </p:txBody>
      </p:sp>
      <p:sp>
        <p:nvSpPr>
          <p:cNvPr id="12533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33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F6FA424-86B3-BB49-B84E-E2F26C58E5D0}" type="slidenum">
              <a:rPr lang="en-US" sz="1200" b="0">
                <a:latin typeface="Calibri"/>
              </a:rPr>
              <a:pPr algn="r"/>
              <a:t>32</a:t>
            </a:fld>
            <a:endParaRPr lang="en-US" sz="1200" b="0" dirty="0">
              <a:latin typeface="Calibri"/>
            </a:endParaRPr>
          </a:p>
        </p:txBody>
      </p:sp>
      <p:sp>
        <p:nvSpPr>
          <p:cNvPr id="12554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542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B64A832-F9A2-DE4A-9EA4-28E9BABF41D6}" type="slidenum">
              <a:rPr lang="en-US" sz="1200" b="0">
                <a:latin typeface="Calibri"/>
              </a:rPr>
              <a:pPr algn="r"/>
              <a:t>33</a:t>
            </a:fld>
            <a:endParaRPr lang="en-US" sz="1200" b="0" dirty="0">
              <a:latin typeface="Calibri"/>
            </a:endParaRPr>
          </a:p>
        </p:txBody>
      </p:sp>
      <p:sp>
        <p:nvSpPr>
          <p:cNvPr id="12574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747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Rectangle 2"/>
          <p:cNvSpPr>
            <a:spLocks noGrp="1" noRot="1" noChangeAspect="1" noChangeArrowheads="1" noTextEdit="1"/>
          </p:cNvSpPr>
          <p:nvPr>
            <p:ph type="sldImg"/>
          </p:nvPr>
        </p:nvSpPr>
        <p:spPr>
          <a:ln/>
        </p:spPr>
      </p:sp>
      <p:sp>
        <p:nvSpPr>
          <p:cNvPr id="1320963"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986" name="Rectangle 2"/>
          <p:cNvSpPr>
            <a:spLocks noGrp="1" noRot="1" noChangeAspect="1" noChangeArrowheads="1" noTextEdit="1"/>
          </p:cNvSpPr>
          <p:nvPr>
            <p:ph type="sldImg"/>
          </p:nvPr>
        </p:nvSpPr>
        <p:spPr>
          <a:ln/>
        </p:spPr>
      </p:sp>
      <p:sp>
        <p:nvSpPr>
          <p:cNvPr id="1321987"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7874540-D3AD-7745-92B5-F8BC6365D5EB}" type="slidenum">
              <a:rPr lang="en-US" sz="1200" b="0">
                <a:latin typeface="Calibri"/>
              </a:rPr>
              <a:pPr algn="r"/>
              <a:t>36</a:t>
            </a:fld>
            <a:endParaRPr lang="en-US" sz="1200" b="0" dirty="0">
              <a:latin typeface="Calibri"/>
            </a:endParaRPr>
          </a:p>
        </p:txBody>
      </p:sp>
      <p:sp>
        <p:nvSpPr>
          <p:cNvPr id="126054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054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ADDEC60-CD2D-2A47-BD0F-33FC0595713F}" type="slidenum">
              <a:rPr lang="en-US" sz="1200" b="0">
                <a:latin typeface="Calibri"/>
              </a:rPr>
              <a:pPr algn="r"/>
              <a:t>37</a:t>
            </a:fld>
            <a:endParaRPr lang="en-US" sz="1200" b="0" dirty="0">
              <a:latin typeface="Calibri"/>
            </a:endParaRPr>
          </a:p>
        </p:txBody>
      </p:sp>
      <p:sp>
        <p:nvSpPr>
          <p:cNvPr id="12625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259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57D01F7-D18C-8E4B-899C-3895F9EAB64B}" type="slidenum">
              <a:rPr lang="en-US" sz="1200" b="0">
                <a:latin typeface="Calibri"/>
              </a:rPr>
              <a:pPr algn="r"/>
              <a:t>38</a:t>
            </a:fld>
            <a:endParaRPr lang="en-US" sz="1200" b="0" dirty="0">
              <a:latin typeface="Calibri"/>
            </a:endParaRPr>
          </a:p>
        </p:txBody>
      </p:sp>
      <p:sp>
        <p:nvSpPr>
          <p:cNvPr id="12646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46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3DE9097-7F03-074B-BA74-52FA9481B460}" type="slidenum">
              <a:rPr lang="en-US" sz="1200" b="0">
                <a:latin typeface="Calibri"/>
              </a:rPr>
              <a:pPr algn="r"/>
              <a:t>39</a:t>
            </a:fld>
            <a:endParaRPr lang="en-US" sz="1200" b="0" dirty="0">
              <a:latin typeface="Calibri"/>
            </a:endParaRPr>
          </a:p>
        </p:txBody>
      </p:sp>
      <p:sp>
        <p:nvSpPr>
          <p:cNvPr id="128512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8512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9EA4BCA-8940-7D40-B8DB-12E3D11799EF}" type="slidenum">
              <a:rPr lang="en-US" sz="1200" b="0">
                <a:latin typeface="Calibri"/>
              </a:rPr>
              <a:pPr algn="r"/>
              <a:t>4</a:t>
            </a:fld>
            <a:endParaRPr lang="en-US" sz="1200" b="0" dirty="0">
              <a:latin typeface="Calibri"/>
            </a:endParaRPr>
          </a:p>
        </p:txBody>
      </p:sp>
      <p:sp>
        <p:nvSpPr>
          <p:cNvPr id="12175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754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6286D1A-B187-AB4F-9907-4A691A783380}" type="slidenum">
              <a:rPr lang="en-US" sz="1200" b="0">
                <a:latin typeface="Calibri"/>
              </a:rPr>
              <a:pPr algn="r"/>
              <a:t>40</a:t>
            </a:fld>
            <a:endParaRPr lang="en-US" sz="1200" b="0" dirty="0">
              <a:latin typeface="Calibri"/>
            </a:endParaRPr>
          </a:p>
        </p:txBody>
      </p:sp>
      <p:sp>
        <p:nvSpPr>
          <p:cNvPr id="12871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8717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777B10F-5700-1E4A-AA8A-43F6885D3289}" type="slidenum">
              <a:rPr lang="en-US" sz="1200" b="0">
                <a:latin typeface="Calibri"/>
              </a:rPr>
              <a:pPr algn="r"/>
              <a:t>41</a:t>
            </a:fld>
            <a:endParaRPr lang="en-US" sz="1200" b="0" dirty="0">
              <a:latin typeface="Calibri"/>
            </a:endParaRPr>
          </a:p>
        </p:txBody>
      </p:sp>
      <p:sp>
        <p:nvSpPr>
          <p:cNvPr id="12892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8922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21E2B06-E042-8442-A658-AEBC7B352380}" type="slidenum">
              <a:rPr lang="en-US" sz="1200" b="0">
                <a:latin typeface="Calibri"/>
              </a:rPr>
              <a:pPr algn="r"/>
              <a:t>42</a:t>
            </a:fld>
            <a:endParaRPr lang="en-US" sz="1200" b="0" dirty="0">
              <a:latin typeface="Calibri"/>
            </a:endParaRPr>
          </a:p>
        </p:txBody>
      </p:sp>
      <p:sp>
        <p:nvSpPr>
          <p:cNvPr id="12912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9126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C81ABD7-8EBC-824A-A5E7-14D6984F3CB9}" type="slidenum">
              <a:rPr lang="en-US" sz="1200" b="0">
                <a:latin typeface="Calibri"/>
              </a:rPr>
              <a:pPr algn="r"/>
              <a:t>43</a:t>
            </a:fld>
            <a:endParaRPr lang="en-US" sz="1200" b="0" dirty="0">
              <a:latin typeface="Calibri"/>
            </a:endParaRPr>
          </a:p>
        </p:txBody>
      </p:sp>
      <p:sp>
        <p:nvSpPr>
          <p:cNvPr id="129331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9331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45D45B8-2071-E14A-9605-F83725190BB9}" type="slidenum">
              <a:rPr lang="en-US" sz="1200" b="0">
                <a:latin typeface="Calibri"/>
              </a:rPr>
              <a:pPr algn="r"/>
              <a:t>44</a:t>
            </a:fld>
            <a:endParaRPr lang="en-US" sz="1200" b="0" dirty="0">
              <a:latin typeface="Calibri"/>
            </a:endParaRPr>
          </a:p>
        </p:txBody>
      </p:sp>
      <p:sp>
        <p:nvSpPr>
          <p:cNvPr id="129536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9536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5FD654E-AF55-E748-995B-BF2EB5033B99}" type="slidenum">
              <a:rPr lang="en-US" sz="1200" b="0">
                <a:latin typeface="Calibri"/>
              </a:rPr>
              <a:pPr algn="r"/>
              <a:t>45</a:t>
            </a:fld>
            <a:endParaRPr lang="en-US" sz="1200" b="0" dirty="0">
              <a:latin typeface="Calibri"/>
            </a:endParaRPr>
          </a:p>
        </p:txBody>
      </p:sp>
      <p:sp>
        <p:nvSpPr>
          <p:cNvPr id="12974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974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A4149C1-6AD5-9243-AC1D-B1433207B5C6}" type="slidenum">
              <a:rPr lang="en-US" sz="1200" b="0">
                <a:latin typeface="Calibri"/>
              </a:rPr>
              <a:pPr algn="r"/>
              <a:t>48</a:t>
            </a:fld>
            <a:endParaRPr lang="en-US" sz="1200" b="0" dirty="0">
              <a:latin typeface="Calibri"/>
            </a:endParaRPr>
          </a:p>
        </p:txBody>
      </p:sp>
      <p:sp>
        <p:nvSpPr>
          <p:cNvPr id="129945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9946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5AA59CB-44FC-FB4E-BB54-11F27C5B199B}" type="slidenum">
              <a:rPr lang="en-US" sz="1200" b="0">
                <a:latin typeface="Calibri"/>
              </a:rPr>
              <a:pPr algn="r"/>
              <a:t>49</a:t>
            </a:fld>
            <a:endParaRPr lang="en-US" sz="1200" b="0" dirty="0">
              <a:latin typeface="Calibri"/>
            </a:endParaRPr>
          </a:p>
        </p:txBody>
      </p:sp>
      <p:sp>
        <p:nvSpPr>
          <p:cNvPr id="130150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0150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8D45D7E-F71E-8C4F-BA58-D33572A79EEF}" type="slidenum">
              <a:rPr lang="en-US" sz="1200" b="0">
                <a:latin typeface="Calibri"/>
              </a:rPr>
              <a:pPr algn="r"/>
              <a:t>50</a:t>
            </a:fld>
            <a:endParaRPr lang="en-US" sz="1200" b="0" dirty="0">
              <a:latin typeface="Calibri"/>
            </a:endParaRPr>
          </a:p>
        </p:txBody>
      </p:sp>
      <p:sp>
        <p:nvSpPr>
          <p:cNvPr id="13035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0355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D23AAE4-D9D8-8844-8399-391467554431}" type="slidenum">
              <a:rPr lang="en-US" sz="1200" b="0">
                <a:latin typeface="Calibri"/>
              </a:rPr>
              <a:pPr algn="r"/>
              <a:t>51</a:t>
            </a:fld>
            <a:endParaRPr lang="en-US" sz="1200" b="0" dirty="0">
              <a:latin typeface="Calibri"/>
            </a:endParaRPr>
          </a:p>
        </p:txBody>
      </p:sp>
      <p:sp>
        <p:nvSpPr>
          <p:cNvPr id="130560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0560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4D0425A-1A99-7F41-96F4-7B7ABCA14B01}" type="slidenum">
              <a:rPr lang="en-US" sz="1200" b="0">
                <a:latin typeface="Calibri"/>
              </a:rPr>
              <a:pPr algn="r"/>
              <a:t>5</a:t>
            </a:fld>
            <a:endParaRPr lang="en-US" sz="1200" b="0" dirty="0">
              <a:latin typeface="Calibri"/>
            </a:endParaRPr>
          </a:p>
        </p:txBody>
      </p:sp>
      <p:sp>
        <p:nvSpPr>
          <p:cNvPr id="12195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95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A96A3D2-41E8-5D43-970E-6BE4B394333C}" type="slidenum">
              <a:rPr lang="en-US" sz="1200" b="0">
                <a:latin typeface="Calibri"/>
              </a:rPr>
              <a:pPr algn="r"/>
              <a:t>52</a:t>
            </a:fld>
            <a:endParaRPr lang="en-US" sz="1200" b="0" dirty="0">
              <a:latin typeface="Calibri"/>
            </a:endParaRPr>
          </a:p>
        </p:txBody>
      </p:sp>
      <p:sp>
        <p:nvSpPr>
          <p:cNvPr id="130765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0765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3BD449D-F463-3940-A0BF-129A06A397B6}" type="slidenum">
              <a:rPr lang="en-US" sz="1200" b="0">
                <a:latin typeface="Calibri"/>
              </a:rPr>
              <a:pPr algn="r"/>
              <a:t>53</a:t>
            </a:fld>
            <a:endParaRPr lang="en-US" sz="1200" b="0" dirty="0">
              <a:latin typeface="Calibri"/>
            </a:endParaRPr>
          </a:p>
        </p:txBody>
      </p:sp>
      <p:sp>
        <p:nvSpPr>
          <p:cNvPr id="130969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0970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F0810A3-174E-FD44-8ED2-9D32E0ADFD61}" type="slidenum">
              <a:rPr lang="en-US" sz="1200" b="0">
                <a:latin typeface="Calibri"/>
              </a:rPr>
              <a:pPr algn="r"/>
              <a:t>54</a:t>
            </a:fld>
            <a:endParaRPr lang="en-US" sz="1200" b="0" dirty="0">
              <a:latin typeface="Calibri"/>
            </a:endParaRPr>
          </a:p>
        </p:txBody>
      </p:sp>
      <p:sp>
        <p:nvSpPr>
          <p:cNvPr id="13158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158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8F892F2-2896-584F-82E5-D6DAFEF3E7D9}" type="slidenum">
              <a:rPr lang="en-US" sz="1200" b="0">
                <a:latin typeface="Calibri"/>
              </a:rPr>
              <a:pPr algn="r"/>
              <a:t>55</a:t>
            </a:fld>
            <a:endParaRPr lang="en-US" sz="1200" b="0" dirty="0">
              <a:latin typeface="Calibri"/>
            </a:endParaRPr>
          </a:p>
        </p:txBody>
      </p:sp>
      <p:sp>
        <p:nvSpPr>
          <p:cNvPr id="13178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1789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B01A1FA-AC68-7749-943E-F69C73A69515}" type="slidenum">
              <a:rPr lang="en-US" sz="1200" b="0">
                <a:latin typeface="Calibri"/>
              </a:rPr>
              <a:pPr algn="r"/>
              <a:t>6</a:t>
            </a:fld>
            <a:endParaRPr lang="en-US" sz="1200" b="0" dirty="0">
              <a:latin typeface="Calibri"/>
            </a:endParaRPr>
          </a:p>
        </p:txBody>
      </p:sp>
      <p:sp>
        <p:nvSpPr>
          <p:cNvPr id="12216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163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3A19F7E-85E7-B64B-8A3A-E22953C32B9B}" type="slidenum">
              <a:rPr lang="en-US" sz="1200" b="0">
                <a:latin typeface="Calibri"/>
              </a:rPr>
              <a:pPr algn="r"/>
              <a:t>7</a:t>
            </a:fld>
            <a:endParaRPr lang="en-US" sz="1200" b="0" dirty="0">
              <a:latin typeface="Calibri"/>
            </a:endParaRPr>
          </a:p>
        </p:txBody>
      </p:sp>
      <p:sp>
        <p:nvSpPr>
          <p:cNvPr id="12236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368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70A7918-6F40-6D4A-B648-1ADB6D4F150A}" type="slidenum">
              <a:rPr lang="en-US" sz="1200" b="0">
                <a:latin typeface="Calibri"/>
              </a:rPr>
              <a:pPr algn="r"/>
              <a:t>8</a:t>
            </a:fld>
            <a:endParaRPr lang="en-US" sz="1200" b="0" dirty="0">
              <a:latin typeface="Calibri"/>
            </a:endParaRPr>
          </a:p>
        </p:txBody>
      </p:sp>
      <p:sp>
        <p:nvSpPr>
          <p:cNvPr id="12257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57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EC869E5-8FE6-784C-8F42-2572620C9BD2}" type="slidenum">
              <a:rPr lang="en-US" sz="1200" b="0">
                <a:latin typeface="Calibri"/>
              </a:rPr>
              <a:pPr algn="r"/>
              <a:t>9</a:t>
            </a:fld>
            <a:endParaRPr lang="en-US" sz="1200" b="0" dirty="0">
              <a:latin typeface="Calibri"/>
            </a:endParaRPr>
          </a:p>
        </p:txBody>
      </p:sp>
      <p:sp>
        <p:nvSpPr>
          <p:cNvPr id="12277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77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63F294-7C29-AF46-A148-333E0B018FA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8338D7-1217-C14C-9DF8-0B698C8449D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C9AE34-D4EE-394C-996D-BCF60241204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03C7DA-57BC-3947-BE85-B55A468401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4F6664-FE0E-AC48-8746-C663B49925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2F4B66-9071-AA43-B1CE-7F303E9710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7BE520-B126-1041-B79D-09895AAF2C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A714A7-A7D5-254E-A81C-6CB032CF066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DDCE5D-47EC-F24B-85FB-8B46FAC842F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F805BC-ABF6-8645-8AA5-D2F216E2F2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1EFC5C-0BC6-4042-B755-07990D4372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a:ea typeface="+mn-ea"/>
                <a:cs typeface="+mn-cs"/>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Calibri"/>
                <a:ea typeface="+mn-ea"/>
                <a:cs typeface="+mn-cs"/>
              </a:defRPr>
            </a:lvl1pPr>
          </a:lstStyle>
          <a:p>
            <a:pPr>
              <a:defRPr/>
            </a:pPr>
            <a:endParaRPr lang="en-US" dirty="0"/>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a:ea typeface="+mn-ea"/>
                <a:cs typeface="+mn-cs"/>
              </a:defRPr>
            </a:lvl1pPr>
          </a:lstStyle>
          <a:p>
            <a:pPr>
              <a:defRPr/>
            </a:pPr>
            <a:fld id="{638A2319-943A-DC47-910E-0BD57E2D975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mn-cs"/>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mn-cs"/>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mn-cs"/>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1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ChangeArrowheads="1"/>
          </p:cNvSpPr>
          <p:nvPr>
            <p:ph type="ctrTitle" idx="4294967295"/>
          </p:nvPr>
        </p:nvSpPr>
        <p:spPr>
          <a:xfrm>
            <a:off x="0" y="1371600"/>
            <a:ext cx="9144000" cy="1143000"/>
          </a:xfrm>
        </p:spPr>
        <p:txBody>
          <a:bodyPr/>
          <a:lstStyle/>
          <a:p>
            <a:pPr eaLnBrk="1" hangingPunct="1"/>
            <a:r>
              <a:rPr lang="en-US" sz="4000"/>
              <a:t>Psych 56L/ Ling 51:</a:t>
            </a:r>
            <a:br>
              <a:rPr lang="en-US" sz="4000"/>
            </a:br>
            <a:r>
              <a:rPr lang="en-US" sz="4000"/>
              <a:t>Acquisition of Language</a:t>
            </a:r>
            <a:endParaRPr lang="en-US"/>
          </a:p>
        </p:txBody>
      </p:sp>
      <p:sp>
        <p:nvSpPr>
          <p:cNvPr id="1210371" name="Rectangle 3"/>
          <p:cNvSpPr>
            <a:spLocks noGrp="1" noChangeArrowheads="1"/>
          </p:cNvSpPr>
          <p:nvPr>
            <p:ph type="subTitle" idx="4294967295"/>
          </p:nvPr>
        </p:nvSpPr>
        <p:spPr>
          <a:xfrm>
            <a:off x="457200" y="3352800"/>
            <a:ext cx="8229600" cy="1752600"/>
          </a:xfrm>
        </p:spPr>
        <p:txBody>
          <a:bodyPr/>
          <a:lstStyle/>
          <a:p>
            <a:pPr marL="0" indent="0" algn="ctr" eaLnBrk="1" hangingPunct="1">
              <a:buFontTx/>
              <a:buNone/>
            </a:pPr>
            <a:r>
              <a:rPr lang="en-US"/>
              <a:t>Lecture 13</a:t>
            </a:r>
          </a:p>
          <a:p>
            <a:pPr marL="0" indent="0" algn="ctr" eaLnBrk="1" hangingPunct="1">
              <a:buFontTx/>
              <a:buNone/>
            </a:pPr>
            <a:r>
              <a:rPr lang="en-US"/>
              <a:t>Development of Morphology &amp; Syntax II</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4"/>
          <p:cNvSpPr>
            <a:spLocks noGrp="1" noChangeArrowheads="1"/>
          </p:cNvSpPr>
          <p:nvPr>
            <p:ph type="title" idx="4294967295"/>
          </p:nvPr>
        </p:nvSpPr>
        <p:spPr>
          <a:xfrm>
            <a:off x="685800" y="0"/>
            <a:ext cx="7772400" cy="1143000"/>
          </a:xfrm>
          <a:noFill/>
        </p:spPr>
        <p:txBody>
          <a:bodyPr/>
          <a:lstStyle/>
          <a:p>
            <a:pPr eaLnBrk="1" hangingPunct="1"/>
            <a:r>
              <a:rPr lang="en-US" sz="3200"/>
              <a:t>Productive Word Combination</a:t>
            </a:r>
          </a:p>
        </p:txBody>
      </p:sp>
      <p:sp>
        <p:nvSpPr>
          <p:cNvPr id="1228803" name="Rectangle 5"/>
          <p:cNvSpPr>
            <a:spLocks noGrp="1" noChangeArrowheads="1"/>
          </p:cNvSpPr>
          <p:nvPr>
            <p:ph type="body" idx="4294967295"/>
          </p:nvPr>
        </p:nvSpPr>
        <p:spPr>
          <a:xfrm>
            <a:off x="0" y="1066800"/>
            <a:ext cx="9144000" cy="914400"/>
          </a:xfrm>
          <a:noFill/>
        </p:spPr>
        <p:txBody>
          <a:bodyPr/>
          <a:lstStyle/>
          <a:p>
            <a:pPr eaLnBrk="1" hangingPunct="1">
              <a:buFontTx/>
              <a:buNone/>
            </a:pPr>
            <a:r>
              <a:rPr lang="en-US" sz="2400"/>
              <a:t>Productive: being able to use known vocabulary in different combinations</a:t>
            </a:r>
          </a:p>
        </p:txBody>
      </p:sp>
      <p:sp>
        <p:nvSpPr>
          <p:cNvPr id="1228804" name="Oval 6"/>
          <p:cNvSpPr>
            <a:spLocks noChangeArrowheads="1"/>
          </p:cNvSpPr>
          <p:nvPr/>
        </p:nvSpPr>
        <p:spPr bwMode="auto">
          <a:xfrm>
            <a:off x="457200" y="2286000"/>
            <a:ext cx="2057400" cy="762000"/>
          </a:xfrm>
          <a:prstGeom prst="ellipse">
            <a:avLst/>
          </a:prstGeom>
          <a:solidFill>
            <a:schemeClr val="bg2">
              <a:alpha val="23137"/>
            </a:schemeClr>
          </a:solidFill>
          <a:ln w="9525">
            <a:solidFill>
              <a:schemeClr val="tx1"/>
            </a:solidFill>
            <a:round/>
            <a:headEnd/>
            <a:tailEnd/>
          </a:ln>
        </p:spPr>
        <p:txBody>
          <a:bodyPr wrap="none" anchor="ctr">
            <a:prstTxWarp prst="textNoShape">
              <a:avLst/>
            </a:prstTxWarp>
          </a:bodyPr>
          <a:lstStyle/>
          <a:p>
            <a:pPr algn="ctr"/>
            <a:r>
              <a:rPr lang="en-US" dirty="0">
                <a:latin typeface="Calibri"/>
              </a:rPr>
              <a:t>daddy</a:t>
            </a:r>
          </a:p>
        </p:txBody>
      </p:sp>
      <p:sp>
        <p:nvSpPr>
          <p:cNvPr id="1228805" name="Oval 7"/>
          <p:cNvSpPr>
            <a:spLocks noChangeArrowheads="1"/>
          </p:cNvSpPr>
          <p:nvPr/>
        </p:nvSpPr>
        <p:spPr bwMode="auto">
          <a:xfrm>
            <a:off x="2743200" y="1828800"/>
            <a:ext cx="2057400" cy="762000"/>
          </a:xfrm>
          <a:prstGeom prst="ellipse">
            <a:avLst/>
          </a:prstGeom>
          <a:solidFill>
            <a:schemeClr val="bg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cookie</a:t>
            </a:r>
          </a:p>
        </p:txBody>
      </p:sp>
      <p:sp>
        <p:nvSpPr>
          <p:cNvPr id="1228806" name="Oval 8"/>
          <p:cNvSpPr>
            <a:spLocks noChangeArrowheads="1"/>
          </p:cNvSpPr>
          <p:nvPr/>
        </p:nvSpPr>
        <p:spPr bwMode="auto">
          <a:xfrm>
            <a:off x="4648200" y="2286000"/>
            <a:ext cx="2057400" cy="762000"/>
          </a:xfrm>
          <a:prstGeom prst="ellipse">
            <a:avLst/>
          </a:prstGeom>
          <a:solidFill>
            <a:schemeClr val="bg2">
              <a:alpha val="16862"/>
            </a:schemeClr>
          </a:solidFill>
          <a:ln w="9525">
            <a:solidFill>
              <a:schemeClr val="tx1"/>
            </a:solidFill>
            <a:round/>
            <a:headEnd/>
            <a:tailEnd/>
          </a:ln>
        </p:spPr>
        <p:txBody>
          <a:bodyPr wrap="none" anchor="ctr">
            <a:prstTxWarp prst="textNoShape">
              <a:avLst/>
            </a:prstTxWarp>
          </a:bodyPr>
          <a:lstStyle/>
          <a:p>
            <a:pPr algn="ctr"/>
            <a:r>
              <a:rPr lang="en-US" dirty="0">
                <a:latin typeface="Calibri"/>
              </a:rPr>
              <a:t>juice</a:t>
            </a:r>
          </a:p>
        </p:txBody>
      </p:sp>
      <p:sp>
        <p:nvSpPr>
          <p:cNvPr id="1228807" name="Oval 9"/>
          <p:cNvSpPr>
            <a:spLocks noChangeArrowheads="1"/>
          </p:cNvSpPr>
          <p:nvPr/>
        </p:nvSpPr>
        <p:spPr bwMode="auto">
          <a:xfrm>
            <a:off x="6781800" y="2895600"/>
            <a:ext cx="2057400" cy="762000"/>
          </a:xfrm>
          <a:prstGeom prst="ellipse">
            <a:avLst/>
          </a:prstGeom>
          <a:solidFill>
            <a:schemeClr val="bg2">
              <a:alpha val="25098"/>
            </a:schemeClr>
          </a:solidFill>
          <a:ln w="9525">
            <a:solidFill>
              <a:schemeClr val="tx1"/>
            </a:solidFill>
            <a:round/>
            <a:headEnd/>
            <a:tailEnd/>
          </a:ln>
        </p:spPr>
        <p:txBody>
          <a:bodyPr wrap="none" anchor="ctr">
            <a:prstTxWarp prst="textNoShape">
              <a:avLst/>
            </a:prstTxWarp>
          </a:bodyPr>
          <a:lstStyle/>
          <a:p>
            <a:pPr algn="ctr"/>
            <a:r>
              <a:rPr lang="en-US" dirty="0">
                <a:latin typeface="Calibri"/>
              </a:rPr>
              <a:t>mommy</a:t>
            </a:r>
          </a:p>
        </p:txBody>
      </p:sp>
      <p:sp>
        <p:nvSpPr>
          <p:cNvPr id="1228808" name="Oval 10"/>
          <p:cNvSpPr>
            <a:spLocks noChangeArrowheads="1"/>
          </p:cNvSpPr>
          <p:nvPr/>
        </p:nvSpPr>
        <p:spPr bwMode="auto">
          <a:xfrm>
            <a:off x="228600" y="34290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little</a:t>
            </a:r>
          </a:p>
        </p:txBody>
      </p:sp>
      <p:sp>
        <p:nvSpPr>
          <p:cNvPr id="1228809" name="Oval 11"/>
          <p:cNvSpPr>
            <a:spLocks noChangeArrowheads="1"/>
          </p:cNvSpPr>
          <p:nvPr/>
        </p:nvSpPr>
        <p:spPr bwMode="auto">
          <a:xfrm>
            <a:off x="228600" y="4724400"/>
            <a:ext cx="2057400" cy="762000"/>
          </a:xfrm>
          <a:prstGeom prst="ellipse">
            <a:avLst/>
          </a:prstGeom>
          <a:solidFill>
            <a:schemeClr val="accent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wet</a:t>
            </a:r>
          </a:p>
        </p:txBody>
      </p:sp>
      <p:sp>
        <p:nvSpPr>
          <p:cNvPr id="1228810" name="Oval 12"/>
          <p:cNvSpPr>
            <a:spLocks noChangeArrowheads="1"/>
          </p:cNvSpPr>
          <p:nvPr/>
        </p:nvSpPr>
        <p:spPr bwMode="auto">
          <a:xfrm>
            <a:off x="1371600" y="54864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hot</a:t>
            </a:r>
          </a:p>
        </p:txBody>
      </p:sp>
      <p:sp>
        <p:nvSpPr>
          <p:cNvPr id="1228811" name="Oval 13"/>
          <p:cNvSpPr>
            <a:spLocks noChangeArrowheads="1"/>
          </p:cNvSpPr>
          <p:nvPr/>
        </p:nvSpPr>
        <p:spPr bwMode="auto">
          <a:xfrm>
            <a:off x="3505200" y="59436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blue</a:t>
            </a:r>
          </a:p>
        </p:txBody>
      </p:sp>
      <p:sp>
        <p:nvSpPr>
          <p:cNvPr id="1228812" name="Oval 14"/>
          <p:cNvSpPr>
            <a:spLocks noChangeArrowheads="1"/>
          </p:cNvSpPr>
          <p:nvPr/>
        </p:nvSpPr>
        <p:spPr bwMode="auto">
          <a:xfrm>
            <a:off x="5715000" y="56388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two</a:t>
            </a:r>
          </a:p>
        </p:txBody>
      </p:sp>
      <p:sp>
        <p:nvSpPr>
          <p:cNvPr id="1228813" name="Oval 15"/>
          <p:cNvSpPr>
            <a:spLocks noChangeArrowheads="1"/>
          </p:cNvSpPr>
          <p:nvPr/>
        </p:nvSpPr>
        <p:spPr bwMode="auto">
          <a:xfrm>
            <a:off x="6781800" y="4876800"/>
            <a:ext cx="2057400" cy="762000"/>
          </a:xfrm>
          <a:prstGeom prst="ellipse">
            <a:avLst/>
          </a:prstGeom>
          <a:solidFill>
            <a:srgbClr val="F0498F">
              <a:alpha val="16862"/>
            </a:srgbClr>
          </a:solidFill>
          <a:ln w="9525">
            <a:solidFill>
              <a:schemeClr val="tx1"/>
            </a:solidFill>
            <a:round/>
            <a:headEnd/>
            <a:tailEnd/>
          </a:ln>
        </p:spPr>
        <p:txBody>
          <a:bodyPr wrap="none" anchor="ctr">
            <a:prstTxWarp prst="textNoShape">
              <a:avLst/>
            </a:prstTxWarp>
          </a:bodyPr>
          <a:lstStyle/>
          <a:p>
            <a:pPr algn="ctr"/>
            <a:r>
              <a:rPr lang="en-US" dirty="0">
                <a:latin typeface="Calibri"/>
              </a:rPr>
              <a:t>more</a:t>
            </a:r>
          </a:p>
        </p:txBody>
      </p:sp>
      <p:sp>
        <p:nvSpPr>
          <p:cNvPr id="1228814" name="Oval 16"/>
          <p:cNvSpPr>
            <a:spLocks noChangeArrowheads="1"/>
          </p:cNvSpPr>
          <p:nvPr/>
        </p:nvSpPr>
        <p:spPr bwMode="auto">
          <a:xfrm>
            <a:off x="6629400" y="1600200"/>
            <a:ext cx="2057400" cy="762000"/>
          </a:xfrm>
          <a:prstGeom prst="ellipse">
            <a:avLst/>
          </a:prstGeom>
          <a:solidFill>
            <a:schemeClr val="tx2">
              <a:alpha val="34901"/>
            </a:schemeClr>
          </a:solidFill>
          <a:ln w="9525">
            <a:solidFill>
              <a:schemeClr val="tx1"/>
            </a:solidFill>
            <a:round/>
            <a:headEnd/>
            <a:tailEnd/>
          </a:ln>
        </p:spPr>
        <p:txBody>
          <a:bodyPr wrap="none" anchor="ctr">
            <a:prstTxWarp prst="textNoShape">
              <a:avLst/>
            </a:prstTxWarp>
          </a:bodyPr>
          <a:lstStyle/>
          <a:p>
            <a:pPr algn="ctr"/>
            <a:r>
              <a:rPr lang="en-US" dirty="0">
                <a:latin typeface="Calibri"/>
              </a:rPr>
              <a:t>sit</a:t>
            </a:r>
          </a:p>
        </p:txBody>
      </p:sp>
      <p:sp>
        <p:nvSpPr>
          <p:cNvPr id="1228815" name="Oval 17"/>
          <p:cNvSpPr>
            <a:spLocks noChangeArrowheads="1"/>
          </p:cNvSpPr>
          <p:nvPr/>
        </p:nvSpPr>
        <p:spPr bwMode="auto">
          <a:xfrm>
            <a:off x="6400800" y="3886200"/>
            <a:ext cx="2057400" cy="762000"/>
          </a:xfrm>
          <a:prstGeom prst="ellipse">
            <a:avLst/>
          </a:prstGeom>
          <a:solidFill>
            <a:schemeClr val="tx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sleep</a:t>
            </a:r>
          </a:p>
        </p:txBody>
      </p:sp>
      <p:sp>
        <p:nvSpPr>
          <p:cNvPr id="1228816" name="Text Box 18"/>
          <p:cNvSpPr txBox="1">
            <a:spLocks noChangeArrowheads="1"/>
          </p:cNvSpPr>
          <p:nvPr/>
        </p:nvSpPr>
        <p:spPr bwMode="auto">
          <a:xfrm>
            <a:off x="3276600" y="4648200"/>
            <a:ext cx="1979613" cy="457200"/>
          </a:xfrm>
          <a:prstGeom prst="rect">
            <a:avLst/>
          </a:prstGeom>
          <a:noFill/>
          <a:ln w="9525">
            <a:noFill/>
            <a:miter lim="800000"/>
            <a:headEnd/>
            <a:tailEnd/>
          </a:ln>
        </p:spPr>
        <p:txBody>
          <a:bodyPr wrap="none">
            <a:prstTxWarp prst="textNoShape">
              <a:avLst/>
            </a:prstTxWarp>
            <a:spAutoFit/>
          </a:bodyPr>
          <a:lstStyle/>
          <a:p>
            <a:r>
              <a:rPr lang="en-US" b="0" dirty="0">
                <a:latin typeface="Calibri"/>
              </a:rPr>
              <a:t>“two cookies”</a:t>
            </a:r>
          </a:p>
        </p:txBody>
      </p:sp>
      <p:sp>
        <p:nvSpPr>
          <p:cNvPr id="1228817" name="Oval 21"/>
          <p:cNvSpPr>
            <a:spLocks noChangeArrowheads="1"/>
          </p:cNvSpPr>
          <p:nvPr/>
        </p:nvSpPr>
        <p:spPr bwMode="auto">
          <a:xfrm>
            <a:off x="2514600" y="3657600"/>
            <a:ext cx="2057400" cy="762000"/>
          </a:xfrm>
          <a:prstGeom prst="ellipse">
            <a:avLst/>
          </a:prstGeom>
          <a:solidFill>
            <a:schemeClr val="accent2">
              <a:alpha val="29019"/>
            </a:schemeClr>
          </a:solidFill>
          <a:ln w="9525">
            <a:solidFill>
              <a:schemeClr val="tx1"/>
            </a:solidFill>
            <a:prstDash val="dash"/>
            <a:round/>
            <a:headEnd/>
            <a:tailEnd/>
          </a:ln>
        </p:spPr>
        <p:txBody>
          <a:bodyPr wrap="none" anchor="ctr">
            <a:prstTxWarp prst="textNoShape">
              <a:avLst/>
            </a:prstTxWarp>
          </a:bodyPr>
          <a:lstStyle/>
          <a:p>
            <a:pPr algn="ctr"/>
            <a:r>
              <a:rPr lang="en-US" dirty="0">
                <a:latin typeface="Calibri"/>
              </a:rPr>
              <a:t>two</a:t>
            </a:r>
          </a:p>
        </p:txBody>
      </p:sp>
      <p:sp>
        <p:nvSpPr>
          <p:cNvPr id="1228818" name="Oval 23"/>
          <p:cNvSpPr>
            <a:spLocks noChangeArrowheads="1"/>
          </p:cNvSpPr>
          <p:nvPr/>
        </p:nvSpPr>
        <p:spPr bwMode="auto">
          <a:xfrm>
            <a:off x="4038600" y="3657600"/>
            <a:ext cx="2057400" cy="762000"/>
          </a:xfrm>
          <a:prstGeom prst="ellipse">
            <a:avLst/>
          </a:prstGeom>
          <a:solidFill>
            <a:schemeClr val="bg2">
              <a:alpha val="25882"/>
            </a:schemeClr>
          </a:solidFill>
          <a:ln w="9525">
            <a:solidFill>
              <a:schemeClr val="tx1"/>
            </a:solidFill>
            <a:prstDash val="dash"/>
            <a:round/>
            <a:headEnd/>
            <a:tailEnd/>
          </a:ln>
        </p:spPr>
        <p:txBody>
          <a:bodyPr wrap="none" anchor="ctr">
            <a:prstTxWarp prst="textNoShape">
              <a:avLst/>
            </a:prstTxWarp>
          </a:bodyPr>
          <a:lstStyle/>
          <a:p>
            <a:pPr algn="ctr"/>
            <a:r>
              <a:rPr lang="en-US" dirty="0">
                <a:latin typeface="Calibri"/>
              </a:rPr>
              <a:t>cookie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4"/>
          <p:cNvSpPr>
            <a:spLocks noGrp="1" noChangeArrowheads="1"/>
          </p:cNvSpPr>
          <p:nvPr>
            <p:ph type="title" idx="4294967295"/>
          </p:nvPr>
        </p:nvSpPr>
        <p:spPr>
          <a:xfrm>
            <a:off x="685800" y="0"/>
            <a:ext cx="7772400" cy="1143000"/>
          </a:xfrm>
          <a:noFill/>
        </p:spPr>
        <p:txBody>
          <a:bodyPr/>
          <a:lstStyle/>
          <a:p>
            <a:pPr eaLnBrk="1" hangingPunct="1"/>
            <a:r>
              <a:rPr lang="en-US" sz="3200"/>
              <a:t>Productive Word Combination</a:t>
            </a:r>
          </a:p>
        </p:txBody>
      </p:sp>
      <p:sp>
        <p:nvSpPr>
          <p:cNvPr id="1230851" name="Rectangle 5"/>
          <p:cNvSpPr>
            <a:spLocks noGrp="1" noChangeArrowheads="1"/>
          </p:cNvSpPr>
          <p:nvPr>
            <p:ph type="body" idx="4294967295"/>
          </p:nvPr>
        </p:nvSpPr>
        <p:spPr>
          <a:xfrm>
            <a:off x="0" y="1066800"/>
            <a:ext cx="9144000" cy="914400"/>
          </a:xfrm>
          <a:noFill/>
        </p:spPr>
        <p:txBody>
          <a:bodyPr/>
          <a:lstStyle/>
          <a:p>
            <a:pPr eaLnBrk="1" hangingPunct="1">
              <a:buFontTx/>
              <a:buNone/>
            </a:pPr>
            <a:r>
              <a:rPr lang="en-US" sz="2400"/>
              <a:t>Productive: being able to use known vocabulary in different combinations</a:t>
            </a:r>
          </a:p>
        </p:txBody>
      </p:sp>
      <p:sp>
        <p:nvSpPr>
          <p:cNvPr id="1230852" name="Oval 6"/>
          <p:cNvSpPr>
            <a:spLocks noChangeArrowheads="1"/>
          </p:cNvSpPr>
          <p:nvPr/>
        </p:nvSpPr>
        <p:spPr bwMode="auto">
          <a:xfrm>
            <a:off x="457200" y="2286000"/>
            <a:ext cx="2057400" cy="762000"/>
          </a:xfrm>
          <a:prstGeom prst="ellipse">
            <a:avLst/>
          </a:prstGeom>
          <a:solidFill>
            <a:schemeClr val="bg2">
              <a:alpha val="23137"/>
            </a:schemeClr>
          </a:solidFill>
          <a:ln w="9525">
            <a:solidFill>
              <a:schemeClr val="tx1"/>
            </a:solidFill>
            <a:round/>
            <a:headEnd/>
            <a:tailEnd/>
          </a:ln>
        </p:spPr>
        <p:txBody>
          <a:bodyPr wrap="none" anchor="ctr">
            <a:prstTxWarp prst="textNoShape">
              <a:avLst/>
            </a:prstTxWarp>
          </a:bodyPr>
          <a:lstStyle/>
          <a:p>
            <a:pPr algn="ctr"/>
            <a:r>
              <a:rPr lang="en-US" dirty="0">
                <a:latin typeface="Calibri"/>
              </a:rPr>
              <a:t>daddy</a:t>
            </a:r>
          </a:p>
        </p:txBody>
      </p:sp>
      <p:sp>
        <p:nvSpPr>
          <p:cNvPr id="1230853" name="Oval 7"/>
          <p:cNvSpPr>
            <a:spLocks noChangeArrowheads="1"/>
          </p:cNvSpPr>
          <p:nvPr/>
        </p:nvSpPr>
        <p:spPr bwMode="auto">
          <a:xfrm>
            <a:off x="2743200" y="1828800"/>
            <a:ext cx="2057400" cy="762000"/>
          </a:xfrm>
          <a:prstGeom prst="ellipse">
            <a:avLst/>
          </a:prstGeom>
          <a:solidFill>
            <a:schemeClr val="bg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cookie</a:t>
            </a:r>
          </a:p>
        </p:txBody>
      </p:sp>
      <p:sp>
        <p:nvSpPr>
          <p:cNvPr id="1230854" name="Oval 8"/>
          <p:cNvSpPr>
            <a:spLocks noChangeArrowheads="1"/>
          </p:cNvSpPr>
          <p:nvPr/>
        </p:nvSpPr>
        <p:spPr bwMode="auto">
          <a:xfrm>
            <a:off x="4648200" y="2286000"/>
            <a:ext cx="2057400" cy="762000"/>
          </a:xfrm>
          <a:prstGeom prst="ellipse">
            <a:avLst/>
          </a:prstGeom>
          <a:solidFill>
            <a:schemeClr val="bg2">
              <a:alpha val="16862"/>
            </a:schemeClr>
          </a:solidFill>
          <a:ln w="9525">
            <a:solidFill>
              <a:schemeClr val="tx1"/>
            </a:solidFill>
            <a:round/>
            <a:headEnd/>
            <a:tailEnd/>
          </a:ln>
        </p:spPr>
        <p:txBody>
          <a:bodyPr wrap="none" anchor="ctr">
            <a:prstTxWarp prst="textNoShape">
              <a:avLst/>
            </a:prstTxWarp>
          </a:bodyPr>
          <a:lstStyle/>
          <a:p>
            <a:pPr algn="ctr"/>
            <a:r>
              <a:rPr lang="en-US" dirty="0">
                <a:latin typeface="Calibri"/>
              </a:rPr>
              <a:t>juice</a:t>
            </a:r>
          </a:p>
        </p:txBody>
      </p:sp>
      <p:sp>
        <p:nvSpPr>
          <p:cNvPr id="1230855" name="Oval 9"/>
          <p:cNvSpPr>
            <a:spLocks noChangeArrowheads="1"/>
          </p:cNvSpPr>
          <p:nvPr/>
        </p:nvSpPr>
        <p:spPr bwMode="auto">
          <a:xfrm>
            <a:off x="6781800" y="2895600"/>
            <a:ext cx="2057400" cy="762000"/>
          </a:xfrm>
          <a:prstGeom prst="ellipse">
            <a:avLst/>
          </a:prstGeom>
          <a:solidFill>
            <a:schemeClr val="bg2">
              <a:alpha val="25098"/>
            </a:schemeClr>
          </a:solidFill>
          <a:ln w="9525">
            <a:solidFill>
              <a:schemeClr val="tx1"/>
            </a:solidFill>
            <a:round/>
            <a:headEnd/>
            <a:tailEnd/>
          </a:ln>
        </p:spPr>
        <p:txBody>
          <a:bodyPr wrap="none" anchor="ctr">
            <a:prstTxWarp prst="textNoShape">
              <a:avLst/>
            </a:prstTxWarp>
          </a:bodyPr>
          <a:lstStyle/>
          <a:p>
            <a:pPr algn="ctr"/>
            <a:r>
              <a:rPr lang="en-US" dirty="0">
                <a:latin typeface="Calibri"/>
              </a:rPr>
              <a:t>mommy</a:t>
            </a:r>
          </a:p>
        </p:txBody>
      </p:sp>
      <p:sp>
        <p:nvSpPr>
          <p:cNvPr id="1230856" name="Oval 10"/>
          <p:cNvSpPr>
            <a:spLocks noChangeArrowheads="1"/>
          </p:cNvSpPr>
          <p:nvPr/>
        </p:nvSpPr>
        <p:spPr bwMode="auto">
          <a:xfrm>
            <a:off x="228600" y="34290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little</a:t>
            </a:r>
          </a:p>
        </p:txBody>
      </p:sp>
      <p:sp>
        <p:nvSpPr>
          <p:cNvPr id="1230857" name="Oval 11"/>
          <p:cNvSpPr>
            <a:spLocks noChangeArrowheads="1"/>
          </p:cNvSpPr>
          <p:nvPr/>
        </p:nvSpPr>
        <p:spPr bwMode="auto">
          <a:xfrm>
            <a:off x="228600" y="4724400"/>
            <a:ext cx="2057400" cy="762000"/>
          </a:xfrm>
          <a:prstGeom prst="ellipse">
            <a:avLst/>
          </a:prstGeom>
          <a:solidFill>
            <a:schemeClr val="accent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wet</a:t>
            </a:r>
          </a:p>
        </p:txBody>
      </p:sp>
      <p:sp>
        <p:nvSpPr>
          <p:cNvPr id="1230858" name="Oval 12"/>
          <p:cNvSpPr>
            <a:spLocks noChangeArrowheads="1"/>
          </p:cNvSpPr>
          <p:nvPr/>
        </p:nvSpPr>
        <p:spPr bwMode="auto">
          <a:xfrm>
            <a:off x="1371600" y="54864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hot</a:t>
            </a:r>
          </a:p>
        </p:txBody>
      </p:sp>
      <p:sp>
        <p:nvSpPr>
          <p:cNvPr id="1230859" name="Oval 13"/>
          <p:cNvSpPr>
            <a:spLocks noChangeArrowheads="1"/>
          </p:cNvSpPr>
          <p:nvPr/>
        </p:nvSpPr>
        <p:spPr bwMode="auto">
          <a:xfrm>
            <a:off x="3505200" y="59436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blue</a:t>
            </a:r>
          </a:p>
        </p:txBody>
      </p:sp>
      <p:sp>
        <p:nvSpPr>
          <p:cNvPr id="1230860" name="Oval 14"/>
          <p:cNvSpPr>
            <a:spLocks noChangeArrowheads="1"/>
          </p:cNvSpPr>
          <p:nvPr/>
        </p:nvSpPr>
        <p:spPr bwMode="auto">
          <a:xfrm>
            <a:off x="5715000" y="56388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two</a:t>
            </a:r>
          </a:p>
        </p:txBody>
      </p:sp>
      <p:sp>
        <p:nvSpPr>
          <p:cNvPr id="1230861" name="Oval 15"/>
          <p:cNvSpPr>
            <a:spLocks noChangeArrowheads="1"/>
          </p:cNvSpPr>
          <p:nvPr/>
        </p:nvSpPr>
        <p:spPr bwMode="auto">
          <a:xfrm>
            <a:off x="6781800" y="4876800"/>
            <a:ext cx="2057400" cy="762000"/>
          </a:xfrm>
          <a:prstGeom prst="ellipse">
            <a:avLst/>
          </a:prstGeom>
          <a:solidFill>
            <a:srgbClr val="F0498F">
              <a:alpha val="16862"/>
            </a:srgbClr>
          </a:solidFill>
          <a:ln w="9525">
            <a:solidFill>
              <a:schemeClr val="tx1"/>
            </a:solidFill>
            <a:round/>
            <a:headEnd/>
            <a:tailEnd/>
          </a:ln>
        </p:spPr>
        <p:txBody>
          <a:bodyPr wrap="none" anchor="ctr">
            <a:prstTxWarp prst="textNoShape">
              <a:avLst/>
            </a:prstTxWarp>
          </a:bodyPr>
          <a:lstStyle/>
          <a:p>
            <a:pPr algn="ctr"/>
            <a:r>
              <a:rPr lang="en-US" dirty="0">
                <a:latin typeface="Calibri"/>
              </a:rPr>
              <a:t>more</a:t>
            </a:r>
          </a:p>
        </p:txBody>
      </p:sp>
      <p:sp>
        <p:nvSpPr>
          <p:cNvPr id="1230862" name="Oval 16"/>
          <p:cNvSpPr>
            <a:spLocks noChangeArrowheads="1"/>
          </p:cNvSpPr>
          <p:nvPr/>
        </p:nvSpPr>
        <p:spPr bwMode="auto">
          <a:xfrm>
            <a:off x="6629400" y="1600200"/>
            <a:ext cx="2057400" cy="762000"/>
          </a:xfrm>
          <a:prstGeom prst="ellipse">
            <a:avLst/>
          </a:prstGeom>
          <a:solidFill>
            <a:schemeClr val="tx2">
              <a:alpha val="34901"/>
            </a:schemeClr>
          </a:solidFill>
          <a:ln w="9525">
            <a:solidFill>
              <a:schemeClr val="tx1"/>
            </a:solidFill>
            <a:round/>
            <a:headEnd/>
            <a:tailEnd/>
          </a:ln>
        </p:spPr>
        <p:txBody>
          <a:bodyPr wrap="none" anchor="ctr">
            <a:prstTxWarp prst="textNoShape">
              <a:avLst/>
            </a:prstTxWarp>
          </a:bodyPr>
          <a:lstStyle/>
          <a:p>
            <a:pPr algn="ctr"/>
            <a:r>
              <a:rPr lang="en-US" dirty="0">
                <a:latin typeface="Calibri"/>
              </a:rPr>
              <a:t>sit</a:t>
            </a:r>
          </a:p>
        </p:txBody>
      </p:sp>
      <p:sp>
        <p:nvSpPr>
          <p:cNvPr id="1230863" name="Oval 17"/>
          <p:cNvSpPr>
            <a:spLocks noChangeArrowheads="1"/>
          </p:cNvSpPr>
          <p:nvPr/>
        </p:nvSpPr>
        <p:spPr bwMode="auto">
          <a:xfrm>
            <a:off x="6400800" y="3886200"/>
            <a:ext cx="2057400" cy="762000"/>
          </a:xfrm>
          <a:prstGeom prst="ellipse">
            <a:avLst/>
          </a:prstGeom>
          <a:solidFill>
            <a:schemeClr val="tx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sleep</a:t>
            </a:r>
          </a:p>
        </p:txBody>
      </p:sp>
      <p:sp>
        <p:nvSpPr>
          <p:cNvPr id="1230864" name="Text Box 18"/>
          <p:cNvSpPr txBox="1">
            <a:spLocks noChangeArrowheads="1"/>
          </p:cNvSpPr>
          <p:nvPr/>
        </p:nvSpPr>
        <p:spPr bwMode="auto">
          <a:xfrm>
            <a:off x="3276600" y="4648200"/>
            <a:ext cx="2249488" cy="457200"/>
          </a:xfrm>
          <a:prstGeom prst="rect">
            <a:avLst/>
          </a:prstGeom>
          <a:noFill/>
          <a:ln w="9525">
            <a:noFill/>
            <a:miter lim="800000"/>
            <a:headEnd/>
            <a:tailEnd/>
          </a:ln>
        </p:spPr>
        <p:txBody>
          <a:bodyPr wrap="none">
            <a:prstTxWarp prst="textNoShape">
              <a:avLst/>
            </a:prstTxWarp>
            <a:spAutoFit/>
          </a:bodyPr>
          <a:lstStyle/>
          <a:p>
            <a:r>
              <a:rPr lang="en-US" b="0" dirty="0">
                <a:latin typeface="Calibri"/>
              </a:rPr>
              <a:t>“mommy’s wet”</a:t>
            </a:r>
          </a:p>
        </p:txBody>
      </p:sp>
      <p:sp>
        <p:nvSpPr>
          <p:cNvPr id="1230865" name="Oval 21"/>
          <p:cNvSpPr>
            <a:spLocks noChangeArrowheads="1"/>
          </p:cNvSpPr>
          <p:nvPr/>
        </p:nvSpPr>
        <p:spPr bwMode="auto">
          <a:xfrm>
            <a:off x="2590800" y="3657600"/>
            <a:ext cx="2057400" cy="762000"/>
          </a:xfrm>
          <a:prstGeom prst="ellipse">
            <a:avLst/>
          </a:prstGeom>
          <a:solidFill>
            <a:schemeClr val="bg2">
              <a:alpha val="25098"/>
            </a:schemeClr>
          </a:solidFill>
          <a:ln w="9525">
            <a:solidFill>
              <a:schemeClr val="tx1"/>
            </a:solidFill>
            <a:prstDash val="dash"/>
            <a:round/>
            <a:headEnd/>
            <a:tailEnd/>
          </a:ln>
        </p:spPr>
        <p:txBody>
          <a:bodyPr wrap="none" anchor="ctr">
            <a:prstTxWarp prst="textNoShape">
              <a:avLst/>
            </a:prstTxWarp>
          </a:bodyPr>
          <a:lstStyle/>
          <a:p>
            <a:pPr algn="ctr"/>
            <a:r>
              <a:rPr lang="en-US" dirty="0">
                <a:latin typeface="Calibri"/>
              </a:rPr>
              <a:t>mommy</a:t>
            </a:r>
          </a:p>
        </p:txBody>
      </p:sp>
      <p:sp>
        <p:nvSpPr>
          <p:cNvPr id="1230866" name="Oval 22"/>
          <p:cNvSpPr>
            <a:spLocks noChangeArrowheads="1"/>
          </p:cNvSpPr>
          <p:nvPr/>
        </p:nvSpPr>
        <p:spPr bwMode="auto">
          <a:xfrm>
            <a:off x="4191000" y="3657600"/>
            <a:ext cx="2057400" cy="762000"/>
          </a:xfrm>
          <a:prstGeom prst="ellipse">
            <a:avLst/>
          </a:prstGeom>
          <a:solidFill>
            <a:schemeClr val="accent2">
              <a:alpha val="25882"/>
            </a:schemeClr>
          </a:solidFill>
          <a:ln w="9525">
            <a:solidFill>
              <a:schemeClr val="tx1"/>
            </a:solidFill>
            <a:prstDash val="dash"/>
            <a:round/>
            <a:headEnd/>
            <a:tailEnd/>
          </a:ln>
        </p:spPr>
        <p:txBody>
          <a:bodyPr wrap="none" anchor="ctr">
            <a:prstTxWarp prst="textNoShape">
              <a:avLst/>
            </a:prstTxWarp>
          </a:bodyPr>
          <a:lstStyle/>
          <a:p>
            <a:pPr algn="ctr"/>
            <a:r>
              <a:rPr lang="en-US" dirty="0">
                <a:latin typeface="Calibri"/>
              </a:rPr>
              <a:t>wet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4"/>
          <p:cNvSpPr>
            <a:spLocks noGrp="1" noChangeArrowheads="1"/>
          </p:cNvSpPr>
          <p:nvPr>
            <p:ph type="title" idx="4294967295"/>
          </p:nvPr>
        </p:nvSpPr>
        <p:spPr>
          <a:xfrm>
            <a:off x="685800" y="0"/>
            <a:ext cx="7772400" cy="1143000"/>
          </a:xfrm>
          <a:noFill/>
        </p:spPr>
        <p:txBody>
          <a:bodyPr/>
          <a:lstStyle/>
          <a:p>
            <a:pPr eaLnBrk="1" hangingPunct="1"/>
            <a:r>
              <a:rPr lang="en-US" sz="3200"/>
              <a:t>Productive Word Combination</a:t>
            </a:r>
          </a:p>
        </p:txBody>
      </p:sp>
      <p:sp>
        <p:nvSpPr>
          <p:cNvPr id="1232899" name="Rectangle 5"/>
          <p:cNvSpPr>
            <a:spLocks noGrp="1" noChangeArrowheads="1"/>
          </p:cNvSpPr>
          <p:nvPr>
            <p:ph type="body" idx="4294967295"/>
          </p:nvPr>
        </p:nvSpPr>
        <p:spPr>
          <a:xfrm>
            <a:off x="0" y="1066800"/>
            <a:ext cx="9144000" cy="914400"/>
          </a:xfrm>
          <a:noFill/>
        </p:spPr>
        <p:txBody>
          <a:bodyPr/>
          <a:lstStyle/>
          <a:p>
            <a:pPr eaLnBrk="1" hangingPunct="1">
              <a:buFontTx/>
              <a:buNone/>
            </a:pPr>
            <a:r>
              <a:rPr lang="en-US" sz="2400"/>
              <a:t>Productive: being able to use known vocabulary in different combinations</a:t>
            </a:r>
          </a:p>
        </p:txBody>
      </p:sp>
      <p:sp>
        <p:nvSpPr>
          <p:cNvPr id="1232900" name="Oval 6"/>
          <p:cNvSpPr>
            <a:spLocks noChangeArrowheads="1"/>
          </p:cNvSpPr>
          <p:nvPr/>
        </p:nvSpPr>
        <p:spPr bwMode="auto">
          <a:xfrm>
            <a:off x="457200" y="2286000"/>
            <a:ext cx="2057400" cy="762000"/>
          </a:xfrm>
          <a:prstGeom prst="ellipse">
            <a:avLst/>
          </a:prstGeom>
          <a:solidFill>
            <a:schemeClr val="bg2">
              <a:alpha val="23137"/>
            </a:schemeClr>
          </a:solidFill>
          <a:ln w="9525">
            <a:solidFill>
              <a:schemeClr val="tx1"/>
            </a:solidFill>
            <a:round/>
            <a:headEnd/>
            <a:tailEnd/>
          </a:ln>
        </p:spPr>
        <p:txBody>
          <a:bodyPr wrap="none" anchor="ctr">
            <a:prstTxWarp prst="textNoShape">
              <a:avLst/>
            </a:prstTxWarp>
          </a:bodyPr>
          <a:lstStyle/>
          <a:p>
            <a:pPr algn="ctr"/>
            <a:r>
              <a:rPr lang="en-US" dirty="0">
                <a:latin typeface="Calibri"/>
              </a:rPr>
              <a:t>daddy</a:t>
            </a:r>
          </a:p>
        </p:txBody>
      </p:sp>
      <p:sp>
        <p:nvSpPr>
          <p:cNvPr id="1232901" name="Oval 7"/>
          <p:cNvSpPr>
            <a:spLocks noChangeArrowheads="1"/>
          </p:cNvSpPr>
          <p:nvPr/>
        </p:nvSpPr>
        <p:spPr bwMode="auto">
          <a:xfrm>
            <a:off x="2743200" y="1828800"/>
            <a:ext cx="2057400" cy="762000"/>
          </a:xfrm>
          <a:prstGeom prst="ellipse">
            <a:avLst/>
          </a:prstGeom>
          <a:solidFill>
            <a:schemeClr val="bg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cookie</a:t>
            </a:r>
          </a:p>
        </p:txBody>
      </p:sp>
      <p:sp>
        <p:nvSpPr>
          <p:cNvPr id="1232902" name="Oval 8"/>
          <p:cNvSpPr>
            <a:spLocks noChangeArrowheads="1"/>
          </p:cNvSpPr>
          <p:nvPr/>
        </p:nvSpPr>
        <p:spPr bwMode="auto">
          <a:xfrm>
            <a:off x="4648200" y="2286000"/>
            <a:ext cx="2057400" cy="762000"/>
          </a:xfrm>
          <a:prstGeom prst="ellipse">
            <a:avLst/>
          </a:prstGeom>
          <a:solidFill>
            <a:schemeClr val="bg2">
              <a:alpha val="16862"/>
            </a:schemeClr>
          </a:solidFill>
          <a:ln w="9525">
            <a:solidFill>
              <a:schemeClr val="tx1"/>
            </a:solidFill>
            <a:round/>
            <a:headEnd/>
            <a:tailEnd/>
          </a:ln>
        </p:spPr>
        <p:txBody>
          <a:bodyPr wrap="none" anchor="ctr">
            <a:prstTxWarp prst="textNoShape">
              <a:avLst/>
            </a:prstTxWarp>
          </a:bodyPr>
          <a:lstStyle/>
          <a:p>
            <a:pPr algn="ctr"/>
            <a:r>
              <a:rPr lang="en-US" dirty="0">
                <a:latin typeface="Calibri"/>
              </a:rPr>
              <a:t>juice</a:t>
            </a:r>
          </a:p>
        </p:txBody>
      </p:sp>
      <p:sp>
        <p:nvSpPr>
          <p:cNvPr id="1232903" name="Oval 9"/>
          <p:cNvSpPr>
            <a:spLocks noChangeArrowheads="1"/>
          </p:cNvSpPr>
          <p:nvPr/>
        </p:nvSpPr>
        <p:spPr bwMode="auto">
          <a:xfrm>
            <a:off x="6781800" y="2895600"/>
            <a:ext cx="2057400" cy="762000"/>
          </a:xfrm>
          <a:prstGeom prst="ellipse">
            <a:avLst/>
          </a:prstGeom>
          <a:solidFill>
            <a:schemeClr val="bg2">
              <a:alpha val="25098"/>
            </a:schemeClr>
          </a:solidFill>
          <a:ln w="9525">
            <a:solidFill>
              <a:schemeClr val="tx1"/>
            </a:solidFill>
            <a:round/>
            <a:headEnd/>
            <a:tailEnd/>
          </a:ln>
        </p:spPr>
        <p:txBody>
          <a:bodyPr wrap="none" anchor="ctr">
            <a:prstTxWarp prst="textNoShape">
              <a:avLst/>
            </a:prstTxWarp>
          </a:bodyPr>
          <a:lstStyle/>
          <a:p>
            <a:pPr algn="ctr"/>
            <a:r>
              <a:rPr lang="en-US" dirty="0">
                <a:latin typeface="Calibri"/>
              </a:rPr>
              <a:t>mommy</a:t>
            </a:r>
          </a:p>
        </p:txBody>
      </p:sp>
      <p:sp>
        <p:nvSpPr>
          <p:cNvPr id="1232904" name="Oval 10"/>
          <p:cNvSpPr>
            <a:spLocks noChangeArrowheads="1"/>
          </p:cNvSpPr>
          <p:nvPr/>
        </p:nvSpPr>
        <p:spPr bwMode="auto">
          <a:xfrm>
            <a:off x="228600" y="34290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little</a:t>
            </a:r>
          </a:p>
        </p:txBody>
      </p:sp>
      <p:sp>
        <p:nvSpPr>
          <p:cNvPr id="1232905" name="Oval 11"/>
          <p:cNvSpPr>
            <a:spLocks noChangeArrowheads="1"/>
          </p:cNvSpPr>
          <p:nvPr/>
        </p:nvSpPr>
        <p:spPr bwMode="auto">
          <a:xfrm>
            <a:off x="228600" y="4724400"/>
            <a:ext cx="2057400" cy="762000"/>
          </a:xfrm>
          <a:prstGeom prst="ellipse">
            <a:avLst/>
          </a:prstGeom>
          <a:solidFill>
            <a:schemeClr val="accent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wet</a:t>
            </a:r>
          </a:p>
        </p:txBody>
      </p:sp>
      <p:sp>
        <p:nvSpPr>
          <p:cNvPr id="1232906" name="Oval 12"/>
          <p:cNvSpPr>
            <a:spLocks noChangeArrowheads="1"/>
          </p:cNvSpPr>
          <p:nvPr/>
        </p:nvSpPr>
        <p:spPr bwMode="auto">
          <a:xfrm>
            <a:off x="1371600" y="54864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hot</a:t>
            </a:r>
          </a:p>
        </p:txBody>
      </p:sp>
      <p:sp>
        <p:nvSpPr>
          <p:cNvPr id="1232907" name="Oval 13"/>
          <p:cNvSpPr>
            <a:spLocks noChangeArrowheads="1"/>
          </p:cNvSpPr>
          <p:nvPr/>
        </p:nvSpPr>
        <p:spPr bwMode="auto">
          <a:xfrm>
            <a:off x="3505200" y="59436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blue</a:t>
            </a:r>
          </a:p>
        </p:txBody>
      </p:sp>
      <p:sp>
        <p:nvSpPr>
          <p:cNvPr id="1232908" name="Oval 14"/>
          <p:cNvSpPr>
            <a:spLocks noChangeArrowheads="1"/>
          </p:cNvSpPr>
          <p:nvPr/>
        </p:nvSpPr>
        <p:spPr bwMode="auto">
          <a:xfrm>
            <a:off x="5715000" y="56388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two</a:t>
            </a:r>
          </a:p>
        </p:txBody>
      </p:sp>
      <p:sp>
        <p:nvSpPr>
          <p:cNvPr id="1232909" name="Oval 15"/>
          <p:cNvSpPr>
            <a:spLocks noChangeArrowheads="1"/>
          </p:cNvSpPr>
          <p:nvPr/>
        </p:nvSpPr>
        <p:spPr bwMode="auto">
          <a:xfrm>
            <a:off x="6781800" y="4876800"/>
            <a:ext cx="2057400" cy="762000"/>
          </a:xfrm>
          <a:prstGeom prst="ellipse">
            <a:avLst/>
          </a:prstGeom>
          <a:solidFill>
            <a:srgbClr val="F0498F">
              <a:alpha val="16862"/>
            </a:srgbClr>
          </a:solidFill>
          <a:ln w="9525">
            <a:solidFill>
              <a:schemeClr val="tx1"/>
            </a:solidFill>
            <a:round/>
            <a:headEnd/>
            <a:tailEnd/>
          </a:ln>
        </p:spPr>
        <p:txBody>
          <a:bodyPr wrap="none" anchor="ctr">
            <a:prstTxWarp prst="textNoShape">
              <a:avLst/>
            </a:prstTxWarp>
          </a:bodyPr>
          <a:lstStyle/>
          <a:p>
            <a:pPr algn="ctr"/>
            <a:r>
              <a:rPr lang="en-US" dirty="0">
                <a:latin typeface="Calibri"/>
              </a:rPr>
              <a:t>more</a:t>
            </a:r>
          </a:p>
        </p:txBody>
      </p:sp>
      <p:sp>
        <p:nvSpPr>
          <p:cNvPr id="1232910" name="Oval 16"/>
          <p:cNvSpPr>
            <a:spLocks noChangeArrowheads="1"/>
          </p:cNvSpPr>
          <p:nvPr/>
        </p:nvSpPr>
        <p:spPr bwMode="auto">
          <a:xfrm>
            <a:off x="6629400" y="1600200"/>
            <a:ext cx="2057400" cy="762000"/>
          </a:xfrm>
          <a:prstGeom prst="ellipse">
            <a:avLst/>
          </a:prstGeom>
          <a:solidFill>
            <a:schemeClr val="tx2">
              <a:alpha val="34901"/>
            </a:schemeClr>
          </a:solidFill>
          <a:ln w="9525">
            <a:solidFill>
              <a:schemeClr val="tx1"/>
            </a:solidFill>
            <a:round/>
            <a:headEnd/>
            <a:tailEnd/>
          </a:ln>
        </p:spPr>
        <p:txBody>
          <a:bodyPr wrap="none" anchor="ctr">
            <a:prstTxWarp prst="textNoShape">
              <a:avLst/>
            </a:prstTxWarp>
          </a:bodyPr>
          <a:lstStyle/>
          <a:p>
            <a:pPr algn="ctr"/>
            <a:r>
              <a:rPr lang="en-US" dirty="0">
                <a:latin typeface="Calibri"/>
              </a:rPr>
              <a:t>sit</a:t>
            </a:r>
          </a:p>
        </p:txBody>
      </p:sp>
      <p:sp>
        <p:nvSpPr>
          <p:cNvPr id="1232911" name="Oval 17"/>
          <p:cNvSpPr>
            <a:spLocks noChangeArrowheads="1"/>
          </p:cNvSpPr>
          <p:nvPr/>
        </p:nvSpPr>
        <p:spPr bwMode="auto">
          <a:xfrm>
            <a:off x="6400800" y="3886200"/>
            <a:ext cx="2057400" cy="762000"/>
          </a:xfrm>
          <a:prstGeom prst="ellipse">
            <a:avLst/>
          </a:prstGeom>
          <a:solidFill>
            <a:schemeClr val="tx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sleep</a:t>
            </a:r>
          </a:p>
        </p:txBody>
      </p:sp>
      <p:sp>
        <p:nvSpPr>
          <p:cNvPr id="1232912" name="Text Box 18"/>
          <p:cNvSpPr txBox="1">
            <a:spLocks noChangeArrowheads="1"/>
          </p:cNvSpPr>
          <p:nvPr/>
        </p:nvSpPr>
        <p:spPr bwMode="auto">
          <a:xfrm>
            <a:off x="3276600" y="4648200"/>
            <a:ext cx="1997075" cy="457200"/>
          </a:xfrm>
          <a:prstGeom prst="rect">
            <a:avLst/>
          </a:prstGeom>
          <a:noFill/>
          <a:ln w="9525">
            <a:noFill/>
            <a:miter lim="800000"/>
            <a:headEnd/>
            <a:tailEnd/>
          </a:ln>
        </p:spPr>
        <p:txBody>
          <a:bodyPr wrap="none">
            <a:prstTxWarp prst="textNoShape">
              <a:avLst/>
            </a:prstTxWarp>
            <a:spAutoFit/>
          </a:bodyPr>
          <a:lstStyle/>
          <a:p>
            <a:r>
              <a:rPr lang="en-US" b="0" dirty="0">
                <a:latin typeface="Calibri"/>
              </a:rPr>
              <a:t>“daddy’s wet”</a:t>
            </a:r>
          </a:p>
        </p:txBody>
      </p:sp>
      <p:sp>
        <p:nvSpPr>
          <p:cNvPr id="1232913" name="Oval 20"/>
          <p:cNvSpPr>
            <a:spLocks noChangeArrowheads="1"/>
          </p:cNvSpPr>
          <p:nvPr/>
        </p:nvSpPr>
        <p:spPr bwMode="auto">
          <a:xfrm>
            <a:off x="4191000" y="3657600"/>
            <a:ext cx="2057400" cy="762000"/>
          </a:xfrm>
          <a:prstGeom prst="ellipse">
            <a:avLst/>
          </a:prstGeom>
          <a:solidFill>
            <a:schemeClr val="accent2">
              <a:alpha val="25882"/>
            </a:schemeClr>
          </a:solidFill>
          <a:ln w="9525">
            <a:solidFill>
              <a:schemeClr val="tx1"/>
            </a:solidFill>
            <a:prstDash val="dash"/>
            <a:round/>
            <a:headEnd/>
            <a:tailEnd/>
          </a:ln>
        </p:spPr>
        <p:txBody>
          <a:bodyPr wrap="none" anchor="ctr">
            <a:prstTxWarp prst="textNoShape">
              <a:avLst/>
            </a:prstTxWarp>
          </a:bodyPr>
          <a:lstStyle/>
          <a:p>
            <a:pPr algn="ctr"/>
            <a:r>
              <a:rPr lang="en-US" dirty="0">
                <a:latin typeface="Calibri"/>
              </a:rPr>
              <a:t>wet</a:t>
            </a:r>
          </a:p>
        </p:txBody>
      </p:sp>
      <p:sp>
        <p:nvSpPr>
          <p:cNvPr id="1232914" name="Oval 21"/>
          <p:cNvSpPr>
            <a:spLocks noChangeArrowheads="1"/>
          </p:cNvSpPr>
          <p:nvPr/>
        </p:nvSpPr>
        <p:spPr bwMode="auto">
          <a:xfrm>
            <a:off x="2514600" y="3657600"/>
            <a:ext cx="2057400" cy="762000"/>
          </a:xfrm>
          <a:prstGeom prst="ellipse">
            <a:avLst/>
          </a:prstGeom>
          <a:solidFill>
            <a:schemeClr val="bg2">
              <a:alpha val="23137"/>
            </a:schemeClr>
          </a:solidFill>
          <a:ln w="9525">
            <a:solidFill>
              <a:schemeClr val="tx1"/>
            </a:solidFill>
            <a:prstDash val="dash"/>
            <a:round/>
            <a:headEnd/>
            <a:tailEnd/>
          </a:ln>
        </p:spPr>
        <p:txBody>
          <a:bodyPr wrap="none" anchor="ctr">
            <a:prstTxWarp prst="textNoShape">
              <a:avLst/>
            </a:prstTxWarp>
          </a:bodyPr>
          <a:lstStyle/>
          <a:p>
            <a:pPr algn="ctr"/>
            <a:r>
              <a:rPr lang="en-US" dirty="0">
                <a:latin typeface="Calibri"/>
              </a:rPr>
              <a:t>daddy</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4"/>
          <p:cNvSpPr>
            <a:spLocks noGrp="1" noChangeArrowheads="1"/>
          </p:cNvSpPr>
          <p:nvPr>
            <p:ph type="title" idx="4294967295"/>
          </p:nvPr>
        </p:nvSpPr>
        <p:spPr>
          <a:xfrm>
            <a:off x="685800" y="0"/>
            <a:ext cx="7772400" cy="1143000"/>
          </a:xfrm>
          <a:noFill/>
        </p:spPr>
        <p:txBody>
          <a:bodyPr/>
          <a:lstStyle/>
          <a:p>
            <a:pPr eaLnBrk="1" hangingPunct="1"/>
            <a:r>
              <a:rPr lang="en-US" sz="3200"/>
              <a:t>Productive Word Combination</a:t>
            </a:r>
          </a:p>
        </p:txBody>
      </p:sp>
      <p:sp>
        <p:nvSpPr>
          <p:cNvPr id="1234947" name="Rectangle 5"/>
          <p:cNvSpPr>
            <a:spLocks noGrp="1" noChangeArrowheads="1"/>
          </p:cNvSpPr>
          <p:nvPr>
            <p:ph type="body" idx="4294967295"/>
          </p:nvPr>
        </p:nvSpPr>
        <p:spPr>
          <a:xfrm>
            <a:off x="0" y="1066800"/>
            <a:ext cx="9144000" cy="914400"/>
          </a:xfrm>
          <a:noFill/>
        </p:spPr>
        <p:txBody>
          <a:bodyPr/>
          <a:lstStyle/>
          <a:p>
            <a:pPr eaLnBrk="1" hangingPunct="1">
              <a:buFontTx/>
              <a:buNone/>
            </a:pPr>
            <a:r>
              <a:rPr lang="en-US" sz="2400"/>
              <a:t>Productive: being able to use known vocabulary in different combinations</a:t>
            </a:r>
          </a:p>
        </p:txBody>
      </p:sp>
      <p:sp>
        <p:nvSpPr>
          <p:cNvPr id="1234948" name="Oval 6"/>
          <p:cNvSpPr>
            <a:spLocks noChangeArrowheads="1"/>
          </p:cNvSpPr>
          <p:nvPr/>
        </p:nvSpPr>
        <p:spPr bwMode="auto">
          <a:xfrm>
            <a:off x="457200" y="2286000"/>
            <a:ext cx="2057400" cy="762000"/>
          </a:xfrm>
          <a:prstGeom prst="ellipse">
            <a:avLst/>
          </a:prstGeom>
          <a:solidFill>
            <a:schemeClr val="bg2">
              <a:alpha val="23137"/>
            </a:schemeClr>
          </a:solidFill>
          <a:ln w="9525">
            <a:solidFill>
              <a:schemeClr val="tx1"/>
            </a:solidFill>
            <a:round/>
            <a:headEnd/>
            <a:tailEnd/>
          </a:ln>
        </p:spPr>
        <p:txBody>
          <a:bodyPr wrap="none" anchor="ctr">
            <a:prstTxWarp prst="textNoShape">
              <a:avLst/>
            </a:prstTxWarp>
          </a:bodyPr>
          <a:lstStyle/>
          <a:p>
            <a:pPr algn="ctr"/>
            <a:r>
              <a:rPr lang="en-US" dirty="0">
                <a:latin typeface="Calibri"/>
              </a:rPr>
              <a:t>daddy</a:t>
            </a:r>
          </a:p>
        </p:txBody>
      </p:sp>
      <p:sp>
        <p:nvSpPr>
          <p:cNvPr id="1234949" name="Oval 7"/>
          <p:cNvSpPr>
            <a:spLocks noChangeArrowheads="1"/>
          </p:cNvSpPr>
          <p:nvPr/>
        </p:nvSpPr>
        <p:spPr bwMode="auto">
          <a:xfrm>
            <a:off x="2743200" y="1828800"/>
            <a:ext cx="2057400" cy="762000"/>
          </a:xfrm>
          <a:prstGeom prst="ellipse">
            <a:avLst/>
          </a:prstGeom>
          <a:solidFill>
            <a:schemeClr val="bg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cookie</a:t>
            </a:r>
          </a:p>
        </p:txBody>
      </p:sp>
      <p:sp>
        <p:nvSpPr>
          <p:cNvPr id="1234950" name="Oval 8"/>
          <p:cNvSpPr>
            <a:spLocks noChangeArrowheads="1"/>
          </p:cNvSpPr>
          <p:nvPr/>
        </p:nvSpPr>
        <p:spPr bwMode="auto">
          <a:xfrm>
            <a:off x="4648200" y="2286000"/>
            <a:ext cx="2057400" cy="762000"/>
          </a:xfrm>
          <a:prstGeom prst="ellipse">
            <a:avLst/>
          </a:prstGeom>
          <a:solidFill>
            <a:schemeClr val="bg2">
              <a:alpha val="16862"/>
            </a:schemeClr>
          </a:solidFill>
          <a:ln w="9525">
            <a:solidFill>
              <a:schemeClr val="tx1"/>
            </a:solidFill>
            <a:round/>
            <a:headEnd/>
            <a:tailEnd/>
          </a:ln>
        </p:spPr>
        <p:txBody>
          <a:bodyPr wrap="none" anchor="ctr">
            <a:prstTxWarp prst="textNoShape">
              <a:avLst/>
            </a:prstTxWarp>
          </a:bodyPr>
          <a:lstStyle/>
          <a:p>
            <a:pPr algn="ctr"/>
            <a:r>
              <a:rPr lang="en-US" dirty="0">
                <a:latin typeface="Calibri"/>
              </a:rPr>
              <a:t>juice</a:t>
            </a:r>
          </a:p>
        </p:txBody>
      </p:sp>
      <p:sp>
        <p:nvSpPr>
          <p:cNvPr id="1234951" name="Oval 9"/>
          <p:cNvSpPr>
            <a:spLocks noChangeArrowheads="1"/>
          </p:cNvSpPr>
          <p:nvPr/>
        </p:nvSpPr>
        <p:spPr bwMode="auto">
          <a:xfrm>
            <a:off x="6781800" y="2895600"/>
            <a:ext cx="2057400" cy="762000"/>
          </a:xfrm>
          <a:prstGeom prst="ellipse">
            <a:avLst/>
          </a:prstGeom>
          <a:solidFill>
            <a:schemeClr val="bg2">
              <a:alpha val="25098"/>
            </a:schemeClr>
          </a:solidFill>
          <a:ln w="9525">
            <a:solidFill>
              <a:schemeClr val="tx1"/>
            </a:solidFill>
            <a:round/>
            <a:headEnd/>
            <a:tailEnd/>
          </a:ln>
        </p:spPr>
        <p:txBody>
          <a:bodyPr wrap="none" anchor="ctr">
            <a:prstTxWarp prst="textNoShape">
              <a:avLst/>
            </a:prstTxWarp>
          </a:bodyPr>
          <a:lstStyle/>
          <a:p>
            <a:pPr algn="ctr"/>
            <a:r>
              <a:rPr lang="en-US" dirty="0">
                <a:latin typeface="Calibri"/>
              </a:rPr>
              <a:t>mommy</a:t>
            </a:r>
          </a:p>
        </p:txBody>
      </p:sp>
      <p:sp>
        <p:nvSpPr>
          <p:cNvPr id="1234952" name="Oval 10"/>
          <p:cNvSpPr>
            <a:spLocks noChangeArrowheads="1"/>
          </p:cNvSpPr>
          <p:nvPr/>
        </p:nvSpPr>
        <p:spPr bwMode="auto">
          <a:xfrm>
            <a:off x="228600" y="34290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little</a:t>
            </a:r>
          </a:p>
        </p:txBody>
      </p:sp>
      <p:sp>
        <p:nvSpPr>
          <p:cNvPr id="1234953" name="Oval 11"/>
          <p:cNvSpPr>
            <a:spLocks noChangeArrowheads="1"/>
          </p:cNvSpPr>
          <p:nvPr/>
        </p:nvSpPr>
        <p:spPr bwMode="auto">
          <a:xfrm>
            <a:off x="228600" y="4724400"/>
            <a:ext cx="2057400" cy="762000"/>
          </a:xfrm>
          <a:prstGeom prst="ellipse">
            <a:avLst/>
          </a:prstGeom>
          <a:solidFill>
            <a:schemeClr val="accent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wet</a:t>
            </a:r>
          </a:p>
        </p:txBody>
      </p:sp>
      <p:sp>
        <p:nvSpPr>
          <p:cNvPr id="1234954" name="Oval 12"/>
          <p:cNvSpPr>
            <a:spLocks noChangeArrowheads="1"/>
          </p:cNvSpPr>
          <p:nvPr/>
        </p:nvSpPr>
        <p:spPr bwMode="auto">
          <a:xfrm>
            <a:off x="1371600" y="54864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hot</a:t>
            </a:r>
          </a:p>
        </p:txBody>
      </p:sp>
      <p:sp>
        <p:nvSpPr>
          <p:cNvPr id="1234955" name="Oval 13"/>
          <p:cNvSpPr>
            <a:spLocks noChangeArrowheads="1"/>
          </p:cNvSpPr>
          <p:nvPr/>
        </p:nvSpPr>
        <p:spPr bwMode="auto">
          <a:xfrm>
            <a:off x="3505200" y="59436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blue</a:t>
            </a:r>
          </a:p>
        </p:txBody>
      </p:sp>
      <p:sp>
        <p:nvSpPr>
          <p:cNvPr id="1234956" name="Oval 14"/>
          <p:cNvSpPr>
            <a:spLocks noChangeArrowheads="1"/>
          </p:cNvSpPr>
          <p:nvPr/>
        </p:nvSpPr>
        <p:spPr bwMode="auto">
          <a:xfrm>
            <a:off x="5715000" y="56388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two</a:t>
            </a:r>
          </a:p>
        </p:txBody>
      </p:sp>
      <p:sp>
        <p:nvSpPr>
          <p:cNvPr id="1234957" name="Oval 15"/>
          <p:cNvSpPr>
            <a:spLocks noChangeArrowheads="1"/>
          </p:cNvSpPr>
          <p:nvPr/>
        </p:nvSpPr>
        <p:spPr bwMode="auto">
          <a:xfrm>
            <a:off x="6781800" y="4876800"/>
            <a:ext cx="2057400" cy="762000"/>
          </a:xfrm>
          <a:prstGeom prst="ellipse">
            <a:avLst/>
          </a:prstGeom>
          <a:solidFill>
            <a:srgbClr val="F0498F">
              <a:alpha val="16862"/>
            </a:srgbClr>
          </a:solidFill>
          <a:ln w="9525">
            <a:solidFill>
              <a:schemeClr val="tx1"/>
            </a:solidFill>
            <a:round/>
            <a:headEnd/>
            <a:tailEnd/>
          </a:ln>
        </p:spPr>
        <p:txBody>
          <a:bodyPr wrap="none" anchor="ctr">
            <a:prstTxWarp prst="textNoShape">
              <a:avLst/>
            </a:prstTxWarp>
          </a:bodyPr>
          <a:lstStyle/>
          <a:p>
            <a:pPr algn="ctr"/>
            <a:r>
              <a:rPr lang="en-US" dirty="0">
                <a:latin typeface="Calibri"/>
              </a:rPr>
              <a:t>more</a:t>
            </a:r>
          </a:p>
        </p:txBody>
      </p:sp>
      <p:sp>
        <p:nvSpPr>
          <p:cNvPr id="1234958" name="Oval 16"/>
          <p:cNvSpPr>
            <a:spLocks noChangeArrowheads="1"/>
          </p:cNvSpPr>
          <p:nvPr/>
        </p:nvSpPr>
        <p:spPr bwMode="auto">
          <a:xfrm>
            <a:off x="6629400" y="1600200"/>
            <a:ext cx="2057400" cy="762000"/>
          </a:xfrm>
          <a:prstGeom prst="ellipse">
            <a:avLst/>
          </a:prstGeom>
          <a:solidFill>
            <a:schemeClr val="tx2">
              <a:alpha val="34901"/>
            </a:schemeClr>
          </a:solidFill>
          <a:ln w="9525">
            <a:solidFill>
              <a:schemeClr val="tx1"/>
            </a:solidFill>
            <a:round/>
            <a:headEnd/>
            <a:tailEnd/>
          </a:ln>
        </p:spPr>
        <p:txBody>
          <a:bodyPr wrap="none" anchor="ctr">
            <a:prstTxWarp prst="textNoShape">
              <a:avLst/>
            </a:prstTxWarp>
          </a:bodyPr>
          <a:lstStyle/>
          <a:p>
            <a:pPr algn="ctr"/>
            <a:r>
              <a:rPr lang="en-US" dirty="0">
                <a:latin typeface="Calibri"/>
              </a:rPr>
              <a:t>sit</a:t>
            </a:r>
          </a:p>
        </p:txBody>
      </p:sp>
      <p:sp>
        <p:nvSpPr>
          <p:cNvPr id="1234959" name="Oval 17"/>
          <p:cNvSpPr>
            <a:spLocks noChangeArrowheads="1"/>
          </p:cNvSpPr>
          <p:nvPr/>
        </p:nvSpPr>
        <p:spPr bwMode="auto">
          <a:xfrm>
            <a:off x="6400800" y="3886200"/>
            <a:ext cx="2057400" cy="762000"/>
          </a:xfrm>
          <a:prstGeom prst="ellipse">
            <a:avLst/>
          </a:prstGeom>
          <a:solidFill>
            <a:schemeClr val="tx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sleep</a:t>
            </a:r>
          </a:p>
        </p:txBody>
      </p:sp>
      <p:sp>
        <p:nvSpPr>
          <p:cNvPr id="1234960" name="Text Box 18"/>
          <p:cNvSpPr txBox="1">
            <a:spLocks noChangeArrowheads="1"/>
          </p:cNvSpPr>
          <p:nvPr/>
        </p:nvSpPr>
        <p:spPr bwMode="auto">
          <a:xfrm>
            <a:off x="3276600" y="4648200"/>
            <a:ext cx="2319338" cy="457200"/>
          </a:xfrm>
          <a:prstGeom prst="rect">
            <a:avLst/>
          </a:prstGeom>
          <a:noFill/>
          <a:ln w="9525">
            <a:noFill/>
            <a:miter lim="800000"/>
            <a:headEnd/>
            <a:tailEnd/>
          </a:ln>
        </p:spPr>
        <p:txBody>
          <a:bodyPr wrap="none">
            <a:prstTxWarp prst="textNoShape">
              <a:avLst/>
            </a:prstTxWarp>
            <a:spAutoFit/>
          </a:bodyPr>
          <a:lstStyle/>
          <a:p>
            <a:r>
              <a:rPr lang="en-US" b="0" dirty="0">
                <a:latin typeface="Calibri"/>
              </a:rPr>
              <a:t>“daddy’s sitting”</a:t>
            </a:r>
          </a:p>
        </p:txBody>
      </p:sp>
      <p:sp>
        <p:nvSpPr>
          <p:cNvPr id="1234961" name="Oval 20"/>
          <p:cNvSpPr>
            <a:spLocks noChangeArrowheads="1"/>
          </p:cNvSpPr>
          <p:nvPr/>
        </p:nvSpPr>
        <p:spPr bwMode="auto">
          <a:xfrm>
            <a:off x="2514600" y="3657600"/>
            <a:ext cx="2057400" cy="762000"/>
          </a:xfrm>
          <a:prstGeom prst="ellipse">
            <a:avLst/>
          </a:prstGeom>
          <a:solidFill>
            <a:schemeClr val="bg2">
              <a:alpha val="23137"/>
            </a:schemeClr>
          </a:solidFill>
          <a:ln w="9525">
            <a:solidFill>
              <a:schemeClr val="tx1"/>
            </a:solidFill>
            <a:prstDash val="dash"/>
            <a:round/>
            <a:headEnd/>
            <a:tailEnd/>
          </a:ln>
        </p:spPr>
        <p:txBody>
          <a:bodyPr wrap="none" anchor="ctr">
            <a:prstTxWarp prst="textNoShape">
              <a:avLst/>
            </a:prstTxWarp>
          </a:bodyPr>
          <a:lstStyle/>
          <a:p>
            <a:pPr algn="ctr"/>
            <a:r>
              <a:rPr lang="en-US" dirty="0">
                <a:latin typeface="Calibri"/>
              </a:rPr>
              <a:t>daddy</a:t>
            </a:r>
          </a:p>
        </p:txBody>
      </p:sp>
      <p:sp>
        <p:nvSpPr>
          <p:cNvPr id="1234962" name="Oval 21"/>
          <p:cNvSpPr>
            <a:spLocks noChangeArrowheads="1"/>
          </p:cNvSpPr>
          <p:nvPr/>
        </p:nvSpPr>
        <p:spPr bwMode="auto">
          <a:xfrm>
            <a:off x="4038600" y="3657600"/>
            <a:ext cx="2057400" cy="762000"/>
          </a:xfrm>
          <a:prstGeom prst="ellipse">
            <a:avLst/>
          </a:prstGeom>
          <a:solidFill>
            <a:schemeClr val="tx2">
              <a:alpha val="34901"/>
            </a:schemeClr>
          </a:solidFill>
          <a:ln w="9525">
            <a:solidFill>
              <a:schemeClr val="tx1"/>
            </a:solidFill>
            <a:prstDash val="dash"/>
            <a:round/>
            <a:headEnd/>
            <a:tailEnd/>
          </a:ln>
        </p:spPr>
        <p:txBody>
          <a:bodyPr wrap="none" anchor="ctr">
            <a:prstTxWarp prst="textNoShape">
              <a:avLst/>
            </a:prstTxWarp>
          </a:bodyPr>
          <a:lstStyle/>
          <a:p>
            <a:pPr algn="ctr"/>
            <a:r>
              <a:rPr lang="en-US" dirty="0">
                <a:latin typeface="Calibri"/>
              </a:rPr>
              <a:t>sit</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idx="4294967295"/>
          </p:nvPr>
        </p:nvSpPr>
        <p:spPr>
          <a:xfrm>
            <a:off x="609600" y="0"/>
            <a:ext cx="7772400" cy="1143000"/>
          </a:xfrm>
        </p:spPr>
        <p:txBody>
          <a:bodyPr/>
          <a:lstStyle/>
          <a:p>
            <a:pPr eaLnBrk="1" hangingPunct="1"/>
            <a:r>
              <a:rPr lang="en-US" sz="3200"/>
              <a:t>Beyond Two Words</a:t>
            </a:r>
          </a:p>
        </p:txBody>
      </p:sp>
      <p:sp>
        <p:nvSpPr>
          <p:cNvPr id="1236995" name="Rectangle 3"/>
          <p:cNvSpPr>
            <a:spLocks noGrp="1" noChangeArrowheads="1"/>
          </p:cNvSpPr>
          <p:nvPr>
            <p:ph type="body" idx="4294967295"/>
          </p:nvPr>
        </p:nvSpPr>
        <p:spPr>
          <a:xfrm>
            <a:off x="0" y="1066800"/>
            <a:ext cx="8991600" cy="1676400"/>
          </a:xfrm>
        </p:spPr>
        <p:txBody>
          <a:bodyPr/>
          <a:lstStyle/>
          <a:p>
            <a:pPr eaLnBrk="1" hangingPunct="1">
              <a:buFontTx/>
              <a:buNone/>
            </a:pPr>
            <a:r>
              <a:rPr lang="en-US" sz="2400"/>
              <a:t>Even when children produce multiword utterances, they still produce single word utterances.  </a:t>
            </a:r>
          </a:p>
          <a:p>
            <a:pPr eaLnBrk="1" hangingPunct="1">
              <a:buFontTx/>
              <a:buNone/>
            </a:pPr>
            <a:r>
              <a:rPr lang="en-US" sz="2400"/>
              <a:t>Point: children’s development measured by the </a:t>
            </a:r>
            <a:r>
              <a:rPr lang="en-US" sz="2400" i="1">
                <a:solidFill>
                  <a:schemeClr val="hlink"/>
                </a:solidFill>
              </a:rPr>
              <a:t>maximum</a:t>
            </a:r>
            <a:r>
              <a:rPr lang="en-US" sz="2400"/>
              <a:t> number of words they produce in a given utterance.</a:t>
            </a:r>
          </a:p>
        </p:txBody>
      </p:sp>
      <p:sp>
        <p:nvSpPr>
          <p:cNvPr id="1236996" name="Rectangle 4"/>
          <p:cNvSpPr>
            <a:spLocks noChangeArrowheads="1"/>
          </p:cNvSpPr>
          <p:nvPr/>
        </p:nvSpPr>
        <p:spPr bwMode="auto">
          <a:xfrm>
            <a:off x="152400" y="2895600"/>
            <a:ext cx="89916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When children start to put 3 words together, many of these utterances are combinations of the relational meanings expressed in the two word stage.</a:t>
            </a:r>
          </a:p>
        </p:txBody>
      </p:sp>
      <p:sp>
        <p:nvSpPr>
          <p:cNvPr id="1236997" name="Rectangle 5"/>
          <p:cNvSpPr>
            <a:spLocks noChangeArrowheads="1"/>
          </p:cNvSpPr>
          <p:nvPr/>
        </p:nvSpPr>
        <p:spPr bwMode="auto">
          <a:xfrm>
            <a:off x="152400" y="4343400"/>
            <a:ext cx="89916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a:t>
            </a:r>
            <a:r>
              <a:rPr lang="en-US" b="0" dirty="0">
                <a:solidFill>
                  <a:schemeClr val="tx2"/>
                </a:solidFill>
                <a:latin typeface="Calibri"/>
                <a:ea typeface="Osaka" pitchFamily="-1" charset="-128"/>
                <a:cs typeface="Osaka" pitchFamily="-1" charset="-128"/>
              </a:rPr>
              <a:t>I watching cars</a:t>
            </a:r>
            <a:r>
              <a:rPr lang="en-US" b="0" dirty="0">
                <a:latin typeface="Calibri"/>
                <a:ea typeface="Osaka" pitchFamily="-1" charset="-128"/>
                <a:cs typeface="Osaka" pitchFamily="-1" charset="-128"/>
              </a:rPr>
              <a:t>” = “I watching”  + “watching cars”</a:t>
            </a:r>
          </a:p>
          <a:p>
            <a:pPr marL="342900" indent="-342900" eaLnBrk="1" hangingPunct="1">
              <a:spcBef>
                <a:spcPct val="20000"/>
              </a:spcBef>
            </a:pPr>
            <a:r>
              <a:rPr lang="en-US" b="0" dirty="0">
                <a:latin typeface="Calibri"/>
                <a:ea typeface="Osaka" pitchFamily="-1" charset="-128"/>
                <a:cs typeface="Osaka" pitchFamily="-1" charset="-128"/>
              </a:rPr>
              <a:t>“</a:t>
            </a:r>
            <a:r>
              <a:rPr lang="en-US" b="0" dirty="0">
                <a:solidFill>
                  <a:schemeClr val="tx2"/>
                </a:solidFill>
                <a:latin typeface="Calibri"/>
                <a:ea typeface="Osaka" pitchFamily="-1" charset="-128"/>
                <a:cs typeface="Osaka" pitchFamily="-1" charset="-128"/>
              </a:rPr>
              <a:t>Put it table</a:t>
            </a:r>
            <a:r>
              <a:rPr lang="en-US" b="0" dirty="0">
                <a:latin typeface="Calibri"/>
                <a:ea typeface="Osaka" pitchFamily="-1" charset="-128"/>
                <a:cs typeface="Osaka" pitchFamily="-1" charset="-128"/>
              </a:rPr>
              <a:t>” = “Put it” + “it table”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4"/>
          <p:cNvSpPr>
            <a:spLocks noGrp="1" noChangeArrowheads="1"/>
          </p:cNvSpPr>
          <p:nvPr>
            <p:ph type="title" idx="4294967295"/>
          </p:nvPr>
        </p:nvSpPr>
        <p:spPr>
          <a:xfrm>
            <a:off x="609600" y="0"/>
            <a:ext cx="7772400" cy="1143000"/>
          </a:xfrm>
          <a:noFill/>
        </p:spPr>
        <p:txBody>
          <a:bodyPr/>
          <a:lstStyle/>
          <a:p>
            <a:pPr eaLnBrk="1" hangingPunct="1"/>
            <a:r>
              <a:rPr lang="en-US" sz="3200"/>
              <a:t>Beyond Two Words</a:t>
            </a:r>
          </a:p>
        </p:txBody>
      </p:sp>
      <p:sp>
        <p:nvSpPr>
          <p:cNvPr id="1239043" name="Rectangle 5"/>
          <p:cNvSpPr>
            <a:spLocks noGrp="1" noChangeArrowheads="1"/>
          </p:cNvSpPr>
          <p:nvPr>
            <p:ph type="body" idx="4294967295"/>
          </p:nvPr>
        </p:nvSpPr>
        <p:spPr>
          <a:xfrm>
            <a:off x="0" y="1066800"/>
            <a:ext cx="8991600" cy="1295400"/>
          </a:xfrm>
          <a:noFill/>
        </p:spPr>
        <p:txBody>
          <a:bodyPr/>
          <a:lstStyle/>
          <a:p>
            <a:pPr eaLnBrk="1" hangingPunct="1">
              <a:buFontTx/>
              <a:buNone/>
            </a:pPr>
            <a:r>
              <a:rPr lang="en-US" sz="2400"/>
              <a:t>Early sentences tend to be imperatives (commands), as well as affirmative, declarative statements.  Questions and negations come later.</a:t>
            </a:r>
          </a:p>
        </p:txBody>
      </p:sp>
      <p:sp>
        <p:nvSpPr>
          <p:cNvPr id="1239044" name="Rectangle 8"/>
          <p:cNvSpPr>
            <a:spLocks noChangeArrowheads="1"/>
          </p:cNvSpPr>
          <p:nvPr/>
        </p:nvSpPr>
        <p:spPr bwMode="auto">
          <a:xfrm>
            <a:off x="152400" y="2895600"/>
            <a:ext cx="4114800" cy="1828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Imperative</a:t>
            </a:r>
            <a:r>
              <a:rPr lang="en-US" b="0" dirty="0">
                <a:latin typeface="Calibri"/>
                <a:ea typeface="Osaka" pitchFamily="-1" charset="-128"/>
                <a:cs typeface="Osaka" pitchFamily="-1" charset="-128"/>
              </a:rPr>
              <a:t>: </a:t>
            </a:r>
          </a:p>
          <a:p>
            <a:pPr marL="342900" indent="-342900" eaLnBrk="1" hangingPunct="1">
              <a:spcBef>
                <a:spcPct val="20000"/>
              </a:spcBef>
            </a:pPr>
            <a:r>
              <a:rPr lang="en-US" b="0" dirty="0">
                <a:latin typeface="Calibri"/>
                <a:ea typeface="Osaka" pitchFamily="-1" charset="-128"/>
                <a:cs typeface="Osaka" pitchFamily="-1" charset="-128"/>
              </a:rPr>
              <a:t>“Dance with them!”</a:t>
            </a:r>
          </a:p>
          <a:p>
            <a:pPr marL="342900" indent="-342900" eaLnBrk="1" hangingPunct="1">
              <a:spcBef>
                <a:spcPct val="20000"/>
              </a:spcBef>
            </a:pPr>
            <a:r>
              <a:rPr lang="en-US" b="0" dirty="0">
                <a:solidFill>
                  <a:schemeClr val="tx2"/>
                </a:solidFill>
                <a:latin typeface="Calibri"/>
                <a:ea typeface="Osaka" pitchFamily="-1" charset="-128"/>
                <a:cs typeface="Osaka" pitchFamily="-1" charset="-128"/>
              </a:rPr>
              <a:t>Affirmative, declarative</a:t>
            </a:r>
            <a:r>
              <a:rPr lang="en-US" b="0" dirty="0">
                <a:latin typeface="Calibri"/>
                <a:ea typeface="Osaka" pitchFamily="-1" charset="-128"/>
                <a:cs typeface="Osaka" pitchFamily="-1" charset="-128"/>
              </a:rPr>
              <a:t>:</a:t>
            </a:r>
          </a:p>
          <a:p>
            <a:pPr marL="342900" indent="-342900" eaLnBrk="1" hangingPunct="1">
              <a:spcBef>
                <a:spcPct val="20000"/>
              </a:spcBef>
            </a:pPr>
            <a:r>
              <a:rPr lang="en-US" b="0" dirty="0">
                <a:latin typeface="Calibri"/>
                <a:ea typeface="Osaka" pitchFamily="-1" charset="-128"/>
                <a:cs typeface="Osaka" pitchFamily="-1" charset="-128"/>
              </a:rPr>
              <a:t> “I dance with them.”</a:t>
            </a:r>
          </a:p>
        </p:txBody>
      </p:sp>
      <p:sp>
        <p:nvSpPr>
          <p:cNvPr id="43013" name="Rectangle 9"/>
          <p:cNvSpPr>
            <a:spLocks noChangeArrowheads="1"/>
          </p:cNvSpPr>
          <p:nvPr/>
        </p:nvSpPr>
        <p:spPr bwMode="auto">
          <a:xfrm>
            <a:off x="152400" y="5105400"/>
            <a:ext cx="8991600" cy="1066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B3129A"/>
                </a:solidFill>
                <a:latin typeface="Calibri"/>
                <a:ea typeface="Osaka" pitchFamily="-1" charset="-128"/>
                <a:cs typeface="Osaka" pitchFamily="-1" charset="-128"/>
              </a:rPr>
              <a:t>Question</a:t>
            </a:r>
            <a:r>
              <a:rPr lang="en-US" b="0" dirty="0">
                <a:latin typeface="Calibri"/>
                <a:ea typeface="Osaka" pitchFamily="-1" charset="-128"/>
                <a:cs typeface="Osaka" pitchFamily="-1" charset="-128"/>
              </a:rPr>
              <a:t>: “Can I dance with them?”</a:t>
            </a:r>
          </a:p>
          <a:p>
            <a:pPr marL="342900" indent="-342900" eaLnBrk="1" hangingPunct="1">
              <a:spcBef>
                <a:spcPct val="20000"/>
              </a:spcBef>
            </a:pPr>
            <a:r>
              <a:rPr lang="en-US" b="0" dirty="0">
                <a:solidFill>
                  <a:srgbClr val="B3129A"/>
                </a:solidFill>
                <a:latin typeface="Calibri"/>
                <a:ea typeface="Osaka" pitchFamily="-1" charset="-128"/>
                <a:cs typeface="Osaka" pitchFamily="-1" charset="-128"/>
              </a:rPr>
              <a:t>Negation</a:t>
            </a:r>
            <a:r>
              <a:rPr lang="en-US" b="0" dirty="0">
                <a:latin typeface="Calibri"/>
                <a:ea typeface="Osaka" pitchFamily="-1" charset="-128"/>
                <a:cs typeface="Osaka" pitchFamily="-1" charset="-128"/>
              </a:rPr>
              <a:t>: “I do</a:t>
            </a:r>
            <a:r>
              <a:rPr lang="en-US" b="0" dirty="0">
                <a:solidFill>
                  <a:schemeClr val="bg2"/>
                </a:solidFill>
                <a:latin typeface="Calibri"/>
                <a:ea typeface="Osaka" pitchFamily="-1" charset="-128"/>
                <a:cs typeface="Osaka" pitchFamily="-1" charset="-128"/>
              </a:rPr>
              <a:t>n’t</a:t>
            </a:r>
            <a:r>
              <a:rPr lang="en-US" b="0" dirty="0">
                <a:latin typeface="Calibri"/>
                <a:ea typeface="Osaka" pitchFamily="-1" charset="-128"/>
                <a:cs typeface="Osaka" pitchFamily="-1" charset="-128"/>
              </a:rPr>
              <a:t> dance with them.”</a:t>
            </a:r>
          </a:p>
        </p:txBody>
      </p:sp>
      <p:pic>
        <p:nvPicPr>
          <p:cNvPr id="1239046" name="Picture 10"/>
          <p:cNvPicPr>
            <a:picLocks noChangeAspect="1" noChangeArrowheads="1"/>
          </p:cNvPicPr>
          <p:nvPr/>
        </p:nvPicPr>
        <p:blipFill>
          <a:blip r:embed="rId3"/>
          <a:srcRect/>
          <a:stretch>
            <a:fillRect/>
          </a:stretch>
        </p:blipFill>
        <p:spPr bwMode="auto">
          <a:xfrm>
            <a:off x="4495800" y="2438400"/>
            <a:ext cx="4289425" cy="26336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4"/>
          <p:cNvSpPr>
            <a:spLocks noGrp="1" noChangeArrowheads="1"/>
          </p:cNvSpPr>
          <p:nvPr>
            <p:ph type="title" idx="4294967295"/>
          </p:nvPr>
        </p:nvSpPr>
        <p:spPr>
          <a:xfrm>
            <a:off x="685800" y="0"/>
            <a:ext cx="7772400" cy="1143000"/>
          </a:xfrm>
          <a:noFill/>
        </p:spPr>
        <p:txBody>
          <a:bodyPr/>
          <a:lstStyle/>
          <a:p>
            <a:pPr eaLnBrk="1" hangingPunct="1"/>
            <a:r>
              <a:rPr lang="en-US" sz="3200"/>
              <a:t>Development of Sentence Forms</a:t>
            </a:r>
          </a:p>
        </p:txBody>
      </p:sp>
      <p:sp>
        <p:nvSpPr>
          <p:cNvPr id="1265667" name="Rectangle 5"/>
          <p:cNvSpPr>
            <a:spLocks noGrp="1" noChangeArrowheads="1"/>
          </p:cNvSpPr>
          <p:nvPr>
            <p:ph type="body" idx="4294967295"/>
          </p:nvPr>
        </p:nvSpPr>
        <p:spPr>
          <a:xfrm>
            <a:off x="0" y="1066800"/>
            <a:ext cx="9144000" cy="838200"/>
          </a:xfrm>
          <a:noFill/>
        </p:spPr>
        <p:txBody>
          <a:bodyPr/>
          <a:lstStyle/>
          <a:p>
            <a:pPr eaLnBrk="1" hangingPunct="1">
              <a:buFontTx/>
              <a:buNone/>
            </a:pPr>
            <a:r>
              <a:rPr lang="en-US" sz="2400"/>
              <a:t>Not all sentence forms are created equal - some are harder to get the hang of than others.</a:t>
            </a:r>
          </a:p>
        </p:txBody>
      </p:sp>
      <p:sp>
        <p:nvSpPr>
          <p:cNvPr id="1265668" name="Rectangle 6"/>
          <p:cNvSpPr>
            <a:spLocks noChangeArrowheads="1"/>
          </p:cNvSpPr>
          <p:nvPr/>
        </p:nvSpPr>
        <p:spPr bwMode="auto">
          <a:xfrm>
            <a:off x="0" y="2286000"/>
            <a:ext cx="9144000" cy="685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Negation: requires use of negative word and auxiliary verb </a:t>
            </a:r>
          </a:p>
        </p:txBody>
      </p:sp>
      <p:sp>
        <p:nvSpPr>
          <p:cNvPr id="1265669" name="Rectangle 7"/>
          <p:cNvSpPr>
            <a:spLocks noChangeArrowheads="1"/>
          </p:cNvSpPr>
          <p:nvPr/>
        </p:nvSpPr>
        <p:spPr bwMode="auto">
          <a:xfrm>
            <a:off x="0" y="3048000"/>
            <a:ext cx="4114800" cy="1981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dirty="0">
                <a:latin typeface="Calibri"/>
                <a:ea typeface="Osaka" pitchFamily="-1" charset="-128"/>
                <a:cs typeface="Osaka" pitchFamily="-1" charset="-128"/>
              </a:rPr>
              <a:t>Stage 1: external negative marker</a:t>
            </a:r>
          </a:p>
          <a:p>
            <a:pPr marL="342900" indent="-342900" eaLnBrk="1" hangingPunct="1">
              <a:spcBef>
                <a:spcPct val="20000"/>
              </a:spcBef>
            </a:pPr>
            <a:r>
              <a:rPr lang="en-US" sz="2000" b="0" dirty="0">
                <a:latin typeface="Calibri"/>
                <a:ea typeface="Osaka" pitchFamily="-1" charset="-128"/>
                <a:cs typeface="Osaka" pitchFamily="-1" charset="-128"/>
              </a:rPr>
              <a:t> </a:t>
            </a:r>
            <a:r>
              <a:rPr lang="en-US" sz="2000" b="0" dirty="0">
                <a:solidFill>
                  <a:schemeClr val="tx2"/>
                </a:solidFill>
                <a:latin typeface="Calibri"/>
                <a:ea typeface="Osaka" pitchFamily="-1" charset="-128"/>
                <a:cs typeface="Osaka" pitchFamily="-1" charset="-128"/>
              </a:rPr>
              <a:t>No</a:t>
            </a:r>
            <a:r>
              <a:rPr lang="en-US" sz="2000" b="0" dirty="0">
                <a:latin typeface="Calibri"/>
                <a:ea typeface="Osaka" pitchFamily="-1" charset="-128"/>
                <a:cs typeface="Osaka" pitchFamily="-1" charset="-128"/>
              </a:rPr>
              <a:t> wipe finger.</a:t>
            </a:r>
          </a:p>
          <a:p>
            <a:pPr marL="342900" indent="-342900" eaLnBrk="1" hangingPunct="1">
              <a:spcBef>
                <a:spcPct val="20000"/>
              </a:spcBef>
            </a:pPr>
            <a:r>
              <a:rPr lang="en-US" sz="2000" b="0" dirty="0">
                <a:latin typeface="Calibri"/>
                <a:ea typeface="Osaka" pitchFamily="-1" charset="-128"/>
                <a:cs typeface="Osaka" pitchFamily="-1" charset="-128"/>
              </a:rPr>
              <a:t> </a:t>
            </a:r>
            <a:r>
              <a:rPr lang="en-US" sz="2000" b="0" dirty="0">
                <a:solidFill>
                  <a:schemeClr val="tx2"/>
                </a:solidFill>
                <a:latin typeface="Calibri"/>
                <a:ea typeface="Osaka" pitchFamily="-1" charset="-128"/>
                <a:cs typeface="Osaka" pitchFamily="-1" charset="-128"/>
              </a:rPr>
              <a:t>No</a:t>
            </a:r>
            <a:r>
              <a:rPr lang="en-US" sz="2000" b="0" dirty="0">
                <a:latin typeface="Calibri"/>
                <a:ea typeface="Osaka" pitchFamily="-1" charset="-128"/>
                <a:cs typeface="Osaka" pitchFamily="-1" charset="-128"/>
              </a:rPr>
              <a:t> the sun shining.</a:t>
            </a:r>
          </a:p>
          <a:p>
            <a:pPr marL="342900" indent="-342900" eaLnBrk="1" hangingPunct="1">
              <a:spcBef>
                <a:spcPct val="20000"/>
              </a:spcBef>
            </a:pPr>
            <a:r>
              <a:rPr lang="en-US" sz="2000" b="0" dirty="0">
                <a:latin typeface="Calibri"/>
                <a:ea typeface="Osaka" pitchFamily="-1" charset="-128"/>
                <a:cs typeface="Osaka" pitchFamily="-1" charset="-128"/>
              </a:rPr>
              <a:t> </a:t>
            </a:r>
            <a:r>
              <a:rPr lang="en-US" sz="2000" b="0" dirty="0">
                <a:solidFill>
                  <a:schemeClr val="tx2"/>
                </a:solidFill>
                <a:latin typeface="Calibri"/>
                <a:ea typeface="Osaka" pitchFamily="-1" charset="-128"/>
                <a:cs typeface="Osaka" pitchFamily="-1" charset="-128"/>
              </a:rPr>
              <a:t>No</a:t>
            </a:r>
            <a:r>
              <a:rPr lang="en-US" sz="2000" b="0" dirty="0">
                <a:latin typeface="Calibri"/>
                <a:ea typeface="Osaka" pitchFamily="-1" charset="-128"/>
                <a:cs typeface="Osaka" pitchFamily="-1" charset="-128"/>
              </a:rPr>
              <a:t> mitten.</a:t>
            </a:r>
          </a:p>
          <a:p>
            <a:pPr marL="342900" indent="-342900" eaLnBrk="1" hangingPunct="1">
              <a:spcBef>
                <a:spcPct val="20000"/>
              </a:spcBef>
            </a:pPr>
            <a:r>
              <a:rPr lang="en-US" sz="2000" b="0" dirty="0">
                <a:latin typeface="Calibri"/>
                <a:ea typeface="Osaka" pitchFamily="-1" charset="-128"/>
                <a:cs typeface="Osaka" pitchFamily="-1" charset="-128"/>
              </a:rPr>
              <a:t> Wear mitten </a:t>
            </a:r>
            <a:r>
              <a:rPr lang="en-US" sz="2000" b="0" dirty="0">
                <a:solidFill>
                  <a:schemeClr val="tx2"/>
                </a:solidFill>
                <a:latin typeface="Calibri"/>
                <a:ea typeface="Osaka" pitchFamily="-1" charset="-128"/>
                <a:cs typeface="Osaka" pitchFamily="-1" charset="-128"/>
              </a:rPr>
              <a:t>no</a:t>
            </a:r>
            <a:r>
              <a:rPr lang="en-US" sz="2000" b="0" dirty="0">
                <a:latin typeface="Calibri"/>
                <a:ea typeface="Osaka" pitchFamily="-1" charset="-128"/>
                <a:cs typeface="Osaka" pitchFamily="-1" charset="-128"/>
              </a:rPr>
              <a:t>.</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4"/>
          <p:cNvSpPr>
            <a:spLocks noGrp="1" noChangeArrowheads="1"/>
          </p:cNvSpPr>
          <p:nvPr>
            <p:ph type="title" idx="4294967295"/>
          </p:nvPr>
        </p:nvSpPr>
        <p:spPr>
          <a:xfrm>
            <a:off x="685800" y="0"/>
            <a:ext cx="7772400" cy="1143000"/>
          </a:xfrm>
          <a:noFill/>
        </p:spPr>
        <p:txBody>
          <a:bodyPr/>
          <a:lstStyle/>
          <a:p>
            <a:pPr eaLnBrk="1" hangingPunct="1"/>
            <a:r>
              <a:rPr lang="en-US" sz="3200"/>
              <a:t>Development of Sentence Forms</a:t>
            </a:r>
          </a:p>
        </p:txBody>
      </p:sp>
      <p:sp>
        <p:nvSpPr>
          <p:cNvPr id="1267715" name="Rectangle 5"/>
          <p:cNvSpPr>
            <a:spLocks noGrp="1" noChangeArrowheads="1"/>
          </p:cNvSpPr>
          <p:nvPr>
            <p:ph type="body" idx="4294967295"/>
          </p:nvPr>
        </p:nvSpPr>
        <p:spPr>
          <a:xfrm>
            <a:off x="0" y="1066800"/>
            <a:ext cx="9144000" cy="838200"/>
          </a:xfrm>
          <a:noFill/>
        </p:spPr>
        <p:txBody>
          <a:bodyPr/>
          <a:lstStyle/>
          <a:p>
            <a:pPr eaLnBrk="1" hangingPunct="1">
              <a:buFontTx/>
              <a:buNone/>
            </a:pPr>
            <a:r>
              <a:rPr lang="en-US" sz="2400"/>
              <a:t>Not all sentence forms are created equal - some are harder to get the hang of than others.</a:t>
            </a:r>
          </a:p>
        </p:txBody>
      </p:sp>
      <p:sp>
        <p:nvSpPr>
          <p:cNvPr id="1267716" name="Rectangle 6"/>
          <p:cNvSpPr>
            <a:spLocks noChangeArrowheads="1"/>
          </p:cNvSpPr>
          <p:nvPr/>
        </p:nvSpPr>
        <p:spPr bwMode="auto">
          <a:xfrm>
            <a:off x="0" y="2286000"/>
            <a:ext cx="9144000" cy="685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Negation: requires use of negative word and auxiliary verb </a:t>
            </a:r>
          </a:p>
        </p:txBody>
      </p:sp>
      <p:sp>
        <p:nvSpPr>
          <p:cNvPr id="1267717" name="Rectangle 7"/>
          <p:cNvSpPr>
            <a:spLocks noChangeArrowheads="1"/>
          </p:cNvSpPr>
          <p:nvPr/>
        </p:nvSpPr>
        <p:spPr bwMode="auto">
          <a:xfrm>
            <a:off x="2133600" y="3657600"/>
            <a:ext cx="4114800" cy="1981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dirty="0">
                <a:latin typeface="Calibri"/>
                <a:ea typeface="Osaka" pitchFamily="-1" charset="-128"/>
                <a:cs typeface="Osaka" pitchFamily="-1" charset="-128"/>
              </a:rPr>
              <a:t>Stage 2: internal negative marker</a:t>
            </a:r>
          </a:p>
          <a:p>
            <a:pPr marL="342900" indent="-342900" eaLnBrk="1" hangingPunct="1">
              <a:spcBef>
                <a:spcPct val="20000"/>
              </a:spcBef>
            </a:pPr>
            <a:r>
              <a:rPr lang="en-US" sz="2000" b="0" dirty="0">
                <a:latin typeface="Calibri"/>
                <a:ea typeface="Osaka" pitchFamily="-1" charset="-128"/>
                <a:cs typeface="Osaka" pitchFamily="-1" charset="-128"/>
              </a:rPr>
              <a:t> I ca</a:t>
            </a:r>
            <a:r>
              <a:rPr lang="en-US" sz="2000" b="0" dirty="0">
                <a:solidFill>
                  <a:schemeClr val="tx2"/>
                </a:solidFill>
                <a:latin typeface="Calibri"/>
                <a:ea typeface="Osaka" pitchFamily="-1" charset="-128"/>
                <a:cs typeface="Osaka" pitchFamily="-1" charset="-128"/>
              </a:rPr>
              <a:t>n’t</a:t>
            </a:r>
            <a:r>
              <a:rPr lang="en-US" sz="2000" b="0" dirty="0">
                <a:latin typeface="Calibri"/>
                <a:ea typeface="Osaka" pitchFamily="-1" charset="-128"/>
                <a:cs typeface="Osaka" pitchFamily="-1" charset="-128"/>
              </a:rPr>
              <a:t> see you. </a:t>
            </a:r>
          </a:p>
          <a:p>
            <a:pPr marL="342900" indent="-342900" eaLnBrk="1" hangingPunct="1">
              <a:spcBef>
                <a:spcPct val="20000"/>
              </a:spcBef>
            </a:pPr>
            <a:r>
              <a:rPr lang="en-US" sz="2000" b="0" dirty="0">
                <a:latin typeface="Calibri"/>
                <a:ea typeface="Osaka" pitchFamily="-1" charset="-128"/>
                <a:cs typeface="Osaka" pitchFamily="-1" charset="-128"/>
              </a:rPr>
              <a:t> I do</a:t>
            </a:r>
            <a:r>
              <a:rPr lang="en-US" sz="2000" b="0" dirty="0">
                <a:solidFill>
                  <a:schemeClr val="tx2"/>
                </a:solidFill>
                <a:latin typeface="Calibri"/>
                <a:ea typeface="Osaka" pitchFamily="-1" charset="-128"/>
                <a:cs typeface="Osaka" pitchFamily="-1" charset="-128"/>
              </a:rPr>
              <a:t>n’t</a:t>
            </a:r>
            <a:r>
              <a:rPr lang="en-US" sz="2000" b="0" dirty="0">
                <a:latin typeface="Calibri"/>
                <a:ea typeface="Osaka" pitchFamily="-1" charset="-128"/>
                <a:cs typeface="Osaka" pitchFamily="-1" charset="-128"/>
              </a:rPr>
              <a:t> like you.</a:t>
            </a:r>
          </a:p>
          <a:p>
            <a:pPr marL="342900" indent="-342900" eaLnBrk="1" hangingPunct="1">
              <a:spcBef>
                <a:spcPct val="20000"/>
              </a:spcBef>
            </a:pPr>
            <a:r>
              <a:rPr lang="en-US" sz="2000" b="0" dirty="0">
                <a:latin typeface="Calibri"/>
                <a:ea typeface="Osaka" pitchFamily="-1" charset="-128"/>
                <a:cs typeface="Osaka" pitchFamily="-1" charset="-128"/>
              </a:rPr>
              <a:t> I </a:t>
            </a:r>
            <a:r>
              <a:rPr lang="en-US" sz="2000" b="0" dirty="0">
                <a:solidFill>
                  <a:schemeClr val="tx2"/>
                </a:solidFill>
                <a:latin typeface="Calibri"/>
                <a:ea typeface="Osaka" pitchFamily="-1" charset="-128"/>
                <a:cs typeface="Osaka" pitchFamily="-1" charset="-128"/>
              </a:rPr>
              <a:t>no</a:t>
            </a:r>
            <a:r>
              <a:rPr lang="en-US" sz="2000" b="0" dirty="0">
                <a:latin typeface="Calibri"/>
                <a:ea typeface="Osaka" pitchFamily="-1" charset="-128"/>
                <a:cs typeface="Osaka" pitchFamily="-1" charset="-128"/>
              </a:rPr>
              <a:t> want envelope.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4"/>
          <p:cNvSpPr>
            <a:spLocks noGrp="1" noChangeArrowheads="1"/>
          </p:cNvSpPr>
          <p:nvPr>
            <p:ph type="title" idx="4294967295"/>
          </p:nvPr>
        </p:nvSpPr>
        <p:spPr>
          <a:xfrm>
            <a:off x="685800" y="0"/>
            <a:ext cx="7772400" cy="1143000"/>
          </a:xfrm>
          <a:noFill/>
        </p:spPr>
        <p:txBody>
          <a:bodyPr/>
          <a:lstStyle/>
          <a:p>
            <a:pPr eaLnBrk="1" hangingPunct="1"/>
            <a:r>
              <a:rPr lang="en-US" sz="3200"/>
              <a:t>Development of Sentence Forms</a:t>
            </a:r>
          </a:p>
        </p:txBody>
      </p:sp>
      <p:sp>
        <p:nvSpPr>
          <p:cNvPr id="1269763" name="Rectangle 5"/>
          <p:cNvSpPr>
            <a:spLocks noGrp="1" noChangeArrowheads="1"/>
          </p:cNvSpPr>
          <p:nvPr>
            <p:ph type="body" idx="4294967295"/>
          </p:nvPr>
        </p:nvSpPr>
        <p:spPr>
          <a:xfrm>
            <a:off x="0" y="1066800"/>
            <a:ext cx="9144000" cy="838200"/>
          </a:xfrm>
          <a:noFill/>
        </p:spPr>
        <p:txBody>
          <a:bodyPr/>
          <a:lstStyle/>
          <a:p>
            <a:pPr eaLnBrk="1" hangingPunct="1">
              <a:buFontTx/>
              <a:buNone/>
            </a:pPr>
            <a:r>
              <a:rPr lang="en-US" sz="2400"/>
              <a:t>Not all sentence forms are created equal - some are harder to get the hang of than others.</a:t>
            </a:r>
          </a:p>
        </p:txBody>
      </p:sp>
      <p:sp>
        <p:nvSpPr>
          <p:cNvPr id="1269764" name="Rectangle 6"/>
          <p:cNvSpPr>
            <a:spLocks noChangeArrowheads="1"/>
          </p:cNvSpPr>
          <p:nvPr/>
        </p:nvSpPr>
        <p:spPr bwMode="auto">
          <a:xfrm>
            <a:off x="0" y="2286000"/>
            <a:ext cx="9144000" cy="685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Negation: requires use of negative word and auxiliary verb </a:t>
            </a:r>
          </a:p>
        </p:txBody>
      </p:sp>
      <p:sp>
        <p:nvSpPr>
          <p:cNvPr id="1269765" name="Rectangle 7"/>
          <p:cNvSpPr>
            <a:spLocks noChangeArrowheads="1"/>
          </p:cNvSpPr>
          <p:nvPr/>
        </p:nvSpPr>
        <p:spPr bwMode="auto">
          <a:xfrm>
            <a:off x="4419600" y="4267200"/>
            <a:ext cx="4114800" cy="1981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dirty="0">
                <a:latin typeface="Calibri"/>
                <a:ea typeface="Osaka" pitchFamily="-1" charset="-128"/>
                <a:cs typeface="Osaka" pitchFamily="-1" charset="-128"/>
              </a:rPr>
              <a:t>Stage 3: auxiliary constructions</a:t>
            </a:r>
          </a:p>
          <a:p>
            <a:pPr marL="342900" indent="-342900" eaLnBrk="1" hangingPunct="1">
              <a:spcBef>
                <a:spcPct val="20000"/>
              </a:spcBef>
            </a:pPr>
            <a:r>
              <a:rPr lang="en-US" sz="2000" b="0" dirty="0">
                <a:latin typeface="Calibri"/>
                <a:ea typeface="Osaka" pitchFamily="-1" charset="-128"/>
                <a:cs typeface="Osaka" pitchFamily="-1" charset="-128"/>
              </a:rPr>
              <a:t> I </a:t>
            </a:r>
            <a:r>
              <a:rPr lang="en-US" sz="2000" b="0" dirty="0">
                <a:solidFill>
                  <a:schemeClr val="tx2"/>
                </a:solidFill>
                <a:latin typeface="Calibri"/>
                <a:ea typeface="Osaka" pitchFamily="-1" charset="-128"/>
                <a:cs typeface="Osaka" pitchFamily="-1" charset="-128"/>
              </a:rPr>
              <a:t>didn’t</a:t>
            </a:r>
            <a:r>
              <a:rPr lang="en-US" sz="2000" b="0" dirty="0">
                <a:latin typeface="Calibri"/>
                <a:ea typeface="Osaka" pitchFamily="-1" charset="-128"/>
                <a:cs typeface="Osaka" pitchFamily="-1" charset="-128"/>
              </a:rPr>
              <a:t> did it. </a:t>
            </a:r>
          </a:p>
          <a:p>
            <a:pPr marL="342900" indent="-342900" eaLnBrk="1" hangingPunct="1">
              <a:spcBef>
                <a:spcPct val="20000"/>
              </a:spcBef>
            </a:pPr>
            <a:r>
              <a:rPr lang="en-US" sz="2000" b="0" dirty="0">
                <a:latin typeface="Calibri"/>
                <a:ea typeface="Osaka" pitchFamily="-1" charset="-128"/>
                <a:cs typeface="Osaka" pitchFamily="-1" charset="-128"/>
              </a:rPr>
              <a:t> Donna </a:t>
            </a:r>
            <a:r>
              <a:rPr lang="en-US" sz="2000" b="0" dirty="0">
                <a:solidFill>
                  <a:schemeClr val="tx2"/>
                </a:solidFill>
                <a:latin typeface="Calibri"/>
                <a:ea typeface="Osaka" pitchFamily="-1" charset="-128"/>
                <a:cs typeface="Osaka" pitchFamily="-1" charset="-128"/>
              </a:rPr>
              <a:t>won’t</a:t>
            </a:r>
            <a:r>
              <a:rPr lang="en-US" sz="2000" b="0" dirty="0">
                <a:latin typeface="Calibri"/>
                <a:ea typeface="Osaka" pitchFamily="-1" charset="-128"/>
                <a:cs typeface="Osaka" pitchFamily="-1" charset="-128"/>
              </a:rPr>
              <a:t> let go.</a:t>
            </a:r>
          </a:p>
          <a:p>
            <a:pPr marL="342900" indent="-342900" eaLnBrk="1" hangingPunct="1">
              <a:spcBef>
                <a:spcPct val="20000"/>
              </a:spcBef>
            </a:pPr>
            <a:r>
              <a:rPr lang="en-US" sz="2000" b="0" dirty="0">
                <a:latin typeface="Calibri"/>
                <a:ea typeface="Osaka" pitchFamily="-1" charset="-128"/>
                <a:cs typeface="Osaka" pitchFamily="-1" charset="-128"/>
              </a:rPr>
              <a:t> No, it </a:t>
            </a:r>
            <a:r>
              <a:rPr lang="en-US" sz="2000" b="0" dirty="0">
                <a:solidFill>
                  <a:schemeClr val="tx2"/>
                </a:solidFill>
                <a:latin typeface="Calibri"/>
                <a:ea typeface="Osaka" pitchFamily="-1" charset="-128"/>
                <a:cs typeface="Osaka" pitchFamily="-1" charset="-128"/>
              </a:rPr>
              <a:t>isn’t</a:t>
            </a:r>
            <a:r>
              <a:rPr lang="en-US" sz="2000" b="0" dirty="0">
                <a:latin typeface="Calibri"/>
                <a:ea typeface="Osaka" pitchFamily="-1" charset="-128"/>
                <a:cs typeface="Osaka" pitchFamily="-1" charset="-128"/>
              </a:rPr>
              <a: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4"/>
          <p:cNvSpPr>
            <a:spLocks noGrp="1" noChangeArrowheads="1"/>
          </p:cNvSpPr>
          <p:nvPr>
            <p:ph type="title" idx="4294967295"/>
          </p:nvPr>
        </p:nvSpPr>
        <p:spPr>
          <a:xfrm>
            <a:off x="685800" y="0"/>
            <a:ext cx="7772400" cy="1143000"/>
          </a:xfrm>
          <a:noFill/>
        </p:spPr>
        <p:txBody>
          <a:bodyPr/>
          <a:lstStyle/>
          <a:p>
            <a:pPr eaLnBrk="1" hangingPunct="1"/>
            <a:r>
              <a:rPr lang="en-US" sz="3200"/>
              <a:t>Development of Sentence Forms</a:t>
            </a:r>
          </a:p>
        </p:txBody>
      </p:sp>
      <p:sp>
        <p:nvSpPr>
          <p:cNvPr id="1271811" name="Rectangle 5"/>
          <p:cNvSpPr>
            <a:spLocks noGrp="1" noChangeArrowheads="1"/>
          </p:cNvSpPr>
          <p:nvPr>
            <p:ph type="body" idx="4294967295"/>
          </p:nvPr>
        </p:nvSpPr>
        <p:spPr>
          <a:xfrm>
            <a:off x="0" y="1066800"/>
            <a:ext cx="9144000" cy="838200"/>
          </a:xfrm>
          <a:noFill/>
        </p:spPr>
        <p:txBody>
          <a:bodyPr/>
          <a:lstStyle/>
          <a:p>
            <a:pPr eaLnBrk="1" hangingPunct="1">
              <a:buFontTx/>
              <a:buNone/>
            </a:pPr>
            <a:r>
              <a:rPr lang="en-US" sz="2400"/>
              <a:t>Not all sentence forms are created equal - some are harder to get the hang of than others.</a:t>
            </a:r>
          </a:p>
        </p:txBody>
      </p:sp>
      <p:sp>
        <p:nvSpPr>
          <p:cNvPr id="1271812" name="Rectangle 6"/>
          <p:cNvSpPr>
            <a:spLocks noChangeArrowheads="1"/>
          </p:cNvSpPr>
          <p:nvPr/>
        </p:nvSpPr>
        <p:spPr bwMode="auto">
          <a:xfrm>
            <a:off x="0" y="2286000"/>
            <a:ext cx="9144000" cy="685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Questions: yes/no questions vs. </a:t>
            </a:r>
            <a:r>
              <a:rPr lang="en-US" b="0" dirty="0" err="1">
                <a:latin typeface="Calibri"/>
                <a:ea typeface="Osaka" pitchFamily="-1" charset="-128"/>
                <a:cs typeface="Osaka" pitchFamily="-1" charset="-128"/>
              </a:rPr>
              <a:t>wh</a:t>
            </a:r>
            <a:r>
              <a:rPr lang="en-US" b="0" dirty="0">
                <a:latin typeface="Calibri"/>
                <a:ea typeface="Osaka" pitchFamily="-1" charset="-128"/>
                <a:cs typeface="Osaka" pitchFamily="-1" charset="-128"/>
              </a:rPr>
              <a:t>-questions </a:t>
            </a:r>
          </a:p>
        </p:txBody>
      </p:sp>
      <p:sp>
        <p:nvSpPr>
          <p:cNvPr id="1271813" name="Rectangle 7"/>
          <p:cNvSpPr>
            <a:spLocks noChangeArrowheads="1"/>
          </p:cNvSpPr>
          <p:nvPr/>
        </p:nvSpPr>
        <p:spPr bwMode="auto">
          <a:xfrm>
            <a:off x="0" y="3048000"/>
            <a:ext cx="88392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Yes/No</a:t>
            </a:r>
            <a:r>
              <a:rPr lang="en-US" b="0" dirty="0">
                <a:latin typeface="Calibri"/>
                <a:ea typeface="Osaka" pitchFamily="-1" charset="-128"/>
                <a:cs typeface="Osaka" pitchFamily="-1" charset="-128"/>
              </a:rPr>
              <a:t>: Questions that can be answered with yes/no.</a:t>
            </a:r>
          </a:p>
          <a:p>
            <a:pPr marL="342900" indent="-342900" eaLnBrk="1" hangingPunct="1">
              <a:spcBef>
                <a:spcPct val="20000"/>
              </a:spcBef>
            </a:pPr>
            <a:r>
              <a:rPr lang="en-US" b="0" dirty="0">
                <a:latin typeface="Calibri"/>
                <a:ea typeface="Osaka" pitchFamily="-1" charset="-128"/>
                <a:cs typeface="Osaka" pitchFamily="-1" charset="-128"/>
              </a:rPr>
              <a:t>Usually require permutation of main verb and auxiliary verb, or insertion of dummy “do” in English.</a:t>
            </a:r>
          </a:p>
          <a:p>
            <a:pPr marL="342900" indent="-342900" eaLnBrk="1" hangingPunct="1">
              <a:spcBef>
                <a:spcPct val="20000"/>
              </a:spcBef>
            </a:pPr>
            <a:endParaRPr lang="en-US" sz="2000" b="0" dirty="0">
              <a:latin typeface="Calibri"/>
              <a:ea typeface="Osaka" pitchFamily="-1" charset="-128"/>
              <a:cs typeface="Osaka" pitchFamily="-1" charset="-128"/>
            </a:endParaRPr>
          </a:p>
        </p:txBody>
      </p:sp>
      <p:sp>
        <p:nvSpPr>
          <p:cNvPr id="1271814" name="Rectangle 8"/>
          <p:cNvSpPr>
            <a:spLocks noChangeArrowheads="1"/>
          </p:cNvSpPr>
          <p:nvPr/>
        </p:nvSpPr>
        <p:spPr bwMode="auto">
          <a:xfrm>
            <a:off x="0" y="4800600"/>
            <a:ext cx="88392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Can we dance</a:t>
            </a:r>
            <a:r>
              <a:rPr lang="en-US" b="0" dirty="0">
                <a:latin typeface="Calibri"/>
                <a:ea typeface="Osaka" pitchFamily="-1" charset="-128"/>
                <a:cs typeface="Osaka" pitchFamily="-1" charset="-128"/>
              </a:rPr>
              <a:t> with all the goblins? (from “We can dance…”)</a:t>
            </a:r>
          </a:p>
          <a:p>
            <a:pPr marL="342900" indent="-342900" eaLnBrk="1" hangingPunct="1">
              <a:spcBef>
                <a:spcPct val="20000"/>
              </a:spcBef>
            </a:pP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a:latin typeface="Calibri"/>
                <a:ea typeface="Osaka" pitchFamily="-1" charset="-128"/>
                <a:cs typeface="Osaka" pitchFamily="-1" charset="-128"/>
              </a:rPr>
              <a:t>	    We can dance with all the goblins</a:t>
            </a:r>
          </a:p>
        </p:txBody>
      </p:sp>
      <p:sp>
        <p:nvSpPr>
          <p:cNvPr id="1271815" name="Line 9"/>
          <p:cNvSpPr>
            <a:spLocks noChangeShapeType="1"/>
          </p:cNvSpPr>
          <p:nvPr/>
        </p:nvSpPr>
        <p:spPr bwMode="auto">
          <a:xfrm flipH="1" flipV="1">
            <a:off x="609600" y="5257800"/>
            <a:ext cx="762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ChangeArrowheads="1"/>
          </p:cNvSpPr>
          <p:nvPr>
            <p:ph type="title" idx="4294967295"/>
          </p:nvPr>
        </p:nvSpPr>
        <p:spPr/>
        <p:txBody>
          <a:bodyPr/>
          <a:lstStyle/>
          <a:p>
            <a:pPr eaLnBrk="1" hangingPunct="1"/>
            <a:r>
              <a:rPr lang="en-US" sz="3200"/>
              <a:t>Announcements</a:t>
            </a:r>
          </a:p>
        </p:txBody>
      </p:sp>
      <p:sp>
        <p:nvSpPr>
          <p:cNvPr id="1212419" name="Rectangle 3"/>
          <p:cNvSpPr>
            <a:spLocks noGrp="1" noChangeArrowheads="1"/>
          </p:cNvSpPr>
          <p:nvPr>
            <p:ph type="body" idx="4294967295"/>
          </p:nvPr>
        </p:nvSpPr>
        <p:spPr/>
        <p:txBody>
          <a:bodyPr/>
          <a:lstStyle/>
          <a:p>
            <a:pPr eaLnBrk="1" hangingPunct="1">
              <a:buFontTx/>
              <a:buNone/>
            </a:pPr>
            <a:r>
              <a:rPr lang="en-US" sz="2400" dirty="0" smtClean="0"/>
              <a:t>HW 2 should be graded by Thursday 2/28/13</a:t>
            </a:r>
          </a:p>
          <a:p>
            <a:pPr eaLnBrk="1" hangingPunct="1">
              <a:buFontTx/>
              <a:buNone/>
            </a:pPr>
            <a:endParaRPr lang="en-US" sz="2400" dirty="0"/>
          </a:p>
          <a:p>
            <a:pPr eaLnBrk="1" hangingPunct="1">
              <a:buFontTx/>
              <a:buNone/>
            </a:pPr>
            <a:r>
              <a:rPr lang="en-US" sz="2400" dirty="0" smtClean="0"/>
              <a:t>HW </a:t>
            </a:r>
            <a:r>
              <a:rPr lang="en-US" sz="2400" dirty="0"/>
              <a:t>3 is due 3</a:t>
            </a:r>
            <a:r>
              <a:rPr lang="en-US" sz="2400" dirty="0" smtClean="0"/>
              <a:t>/</a:t>
            </a:r>
            <a:r>
              <a:rPr lang="en-US" sz="2400" dirty="0" smtClean="0"/>
              <a:t>12</a:t>
            </a:r>
            <a:r>
              <a:rPr lang="en-US" sz="2400" dirty="0" smtClean="0"/>
              <a:t>/</a:t>
            </a:r>
            <a:r>
              <a:rPr lang="en-US" sz="2400" dirty="0"/>
              <a:t>13 - be working on it</a:t>
            </a:r>
          </a:p>
          <a:p>
            <a:pPr eaLnBrk="1" hangingPunct="1">
              <a:buFontTx/>
              <a:buNone/>
            </a:pPr>
            <a:endParaRPr lang="en-US" sz="2400" dirty="0"/>
          </a:p>
          <a:p>
            <a:pPr eaLnBrk="1" hangingPunct="1">
              <a:buFontTx/>
              <a:buNone/>
            </a:pPr>
            <a:r>
              <a:rPr lang="en-US" sz="2400" dirty="0"/>
              <a:t>Be working on the review questions for morphology and syntax</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Rectangle 4"/>
          <p:cNvSpPr>
            <a:spLocks noGrp="1" noChangeArrowheads="1"/>
          </p:cNvSpPr>
          <p:nvPr>
            <p:ph type="title" idx="4294967295"/>
          </p:nvPr>
        </p:nvSpPr>
        <p:spPr>
          <a:xfrm>
            <a:off x="685800" y="0"/>
            <a:ext cx="7772400" cy="1143000"/>
          </a:xfrm>
          <a:noFill/>
        </p:spPr>
        <p:txBody>
          <a:bodyPr/>
          <a:lstStyle/>
          <a:p>
            <a:pPr eaLnBrk="1" hangingPunct="1"/>
            <a:r>
              <a:rPr lang="en-US" sz="3200"/>
              <a:t>Development of Sentence Forms</a:t>
            </a:r>
          </a:p>
        </p:txBody>
      </p:sp>
      <p:sp>
        <p:nvSpPr>
          <p:cNvPr id="1273859" name="Rectangle 5"/>
          <p:cNvSpPr>
            <a:spLocks noGrp="1" noChangeArrowheads="1"/>
          </p:cNvSpPr>
          <p:nvPr>
            <p:ph type="body" idx="4294967295"/>
          </p:nvPr>
        </p:nvSpPr>
        <p:spPr>
          <a:xfrm>
            <a:off x="0" y="1066800"/>
            <a:ext cx="9144000" cy="838200"/>
          </a:xfrm>
          <a:noFill/>
        </p:spPr>
        <p:txBody>
          <a:bodyPr/>
          <a:lstStyle/>
          <a:p>
            <a:pPr eaLnBrk="1" hangingPunct="1">
              <a:buFontTx/>
              <a:buNone/>
            </a:pPr>
            <a:r>
              <a:rPr lang="en-US" sz="2400"/>
              <a:t>Not all sentence forms are created equal - some are harder to get the hang of than others.</a:t>
            </a:r>
          </a:p>
        </p:txBody>
      </p:sp>
      <p:sp>
        <p:nvSpPr>
          <p:cNvPr id="1273860" name="Rectangle 6"/>
          <p:cNvSpPr>
            <a:spLocks noChangeArrowheads="1"/>
          </p:cNvSpPr>
          <p:nvPr/>
        </p:nvSpPr>
        <p:spPr bwMode="auto">
          <a:xfrm>
            <a:off x="0" y="2286000"/>
            <a:ext cx="9144000" cy="685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Questions: yes/no questions vs. </a:t>
            </a:r>
            <a:r>
              <a:rPr lang="en-US" b="0" dirty="0" err="1">
                <a:latin typeface="Calibri"/>
                <a:ea typeface="Osaka" pitchFamily="-1" charset="-128"/>
                <a:cs typeface="Osaka" pitchFamily="-1" charset="-128"/>
              </a:rPr>
              <a:t>wh</a:t>
            </a:r>
            <a:r>
              <a:rPr lang="en-US" b="0" dirty="0">
                <a:latin typeface="Calibri"/>
                <a:ea typeface="Osaka" pitchFamily="-1" charset="-128"/>
                <a:cs typeface="Osaka" pitchFamily="-1" charset="-128"/>
              </a:rPr>
              <a:t>-questions </a:t>
            </a:r>
          </a:p>
        </p:txBody>
      </p:sp>
      <p:sp>
        <p:nvSpPr>
          <p:cNvPr id="1273861" name="Rectangle 7"/>
          <p:cNvSpPr>
            <a:spLocks noChangeArrowheads="1"/>
          </p:cNvSpPr>
          <p:nvPr/>
        </p:nvSpPr>
        <p:spPr bwMode="auto">
          <a:xfrm>
            <a:off x="0" y="3048000"/>
            <a:ext cx="88392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Yes/No</a:t>
            </a:r>
            <a:r>
              <a:rPr lang="en-US" b="0" dirty="0">
                <a:latin typeface="Calibri"/>
                <a:ea typeface="Osaka" pitchFamily="-1" charset="-128"/>
                <a:cs typeface="Osaka" pitchFamily="-1" charset="-128"/>
              </a:rPr>
              <a:t>: Questions that can be answered with yes/no.</a:t>
            </a:r>
          </a:p>
          <a:p>
            <a:pPr marL="342900" indent="-342900" eaLnBrk="1" hangingPunct="1">
              <a:spcBef>
                <a:spcPct val="20000"/>
              </a:spcBef>
            </a:pPr>
            <a:r>
              <a:rPr lang="en-US" b="0" dirty="0">
                <a:latin typeface="Calibri"/>
                <a:ea typeface="Osaka" pitchFamily="-1" charset="-128"/>
                <a:cs typeface="Osaka" pitchFamily="-1" charset="-128"/>
              </a:rPr>
              <a:t>Usually require permutation of main verb and auxiliary verb, or insertion of dummy “do” in English.</a:t>
            </a:r>
          </a:p>
          <a:p>
            <a:pPr marL="342900" indent="-342900" eaLnBrk="1" hangingPunct="1">
              <a:spcBef>
                <a:spcPct val="20000"/>
              </a:spcBef>
            </a:pPr>
            <a:endParaRPr lang="en-US" sz="2000" b="0" dirty="0">
              <a:latin typeface="Calibri"/>
              <a:ea typeface="Osaka" pitchFamily="-1" charset="-128"/>
              <a:cs typeface="Osaka" pitchFamily="-1" charset="-128"/>
            </a:endParaRPr>
          </a:p>
        </p:txBody>
      </p:sp>
      <p:sp>
        <p:nvSpPr>
          <p:cNvPr id="1273862" name="Rectangle 8"/>
          <p:cNvSpPr>
            <a:spLocks noChangeArrowheads="1"/>
          </p:cNvSpPr>
          <p:nvPr/>
        </p:nvSpPr>
        <p:spPr bwMode="auto">
          <a:xfrm>
            <a:off x="0" y="4800600"/>
            <a:ext cx="8839200" cy="1752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Did we dance</a:t>
            </a:r>
            <a:r>
              <a:rPr lang="en-US" b="0" dirty="0">
                <a:latin typeface="Calibri"/>
                <a:ea typeface="Osaka" pitchFamily="-1" charset="-128"/>
                <a:cs typeface="Osaka" pitchFamily="-1" charset="-128"/>
              </a:rPr>
              <a:t> with all the goblins? (from “We did dance…”)</a:t>
            </a:r>
          </a:p>
          <a:p>
            <a:pPr marL="342900" indent="-342900" eaLnBrk="1" hangingPunct="1">
              <a:spcBef>
                <a:spcPct val="20000"/>
              </a:spcBef>
            </a:pP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a:latin typeface="Calibri"/>
                <a:ea typeface="Osaka" pitchFamily="-1" charset="-128"/>
                <a:cs typeface="Osaka" pitchFamily="-1" charset="-128"/>
              </a:rPr>
              <a:t>	   We did dance with all the goblins. </a:t>
            </a:r>
          </a:p>
          <a:p>
            <a:pPr marL="342900" indent="-342900" eaLnBrk="1" hangingPunct="1">
              <a:spcBef>
                <a:spcPct val="20000"/>
              </a:spcBef>
            </a:pPr>
            <a:r>
              <a:rPr lang="en-US" sz="2000" b="0" dirty="0">
                <a:latin typeface="Calibri"/>
                <a:ea typeface="Osaka" pitchFamily="-1" charset="-128"/>
                <a:cs typeface="Osaka" pitchFamily="-1" charset="-128"/>
              </a:rPr>
              <a:t>	   We danced with all the goblins.</a:t>
            </a:r>
          </a:p>
        </p:txBody>
      </p:sp>
      <p:sp>
        <p:nvSpPr>
          <p:cNvPr id="1273863" name="Line 9"/>
          <p:cNvSpPr>
            <a:spLocks noChangeShapeType="1"/>
          </p:cNvSpPr>
          <p:nvPr/>
        </p:nvSpPr>
        <p:spPr bwMode="auto">
          <a:xfrm flipH="1" flipV="1">
            <a:off x="609600" y="5257800"/>
            <a:ext cx="762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
        <p:nvSpPr>
          <p:cNvPr id="1273864" name="Freeform 11"/>
          <p:cNvSpPr>
            <a:spLocks/>
          </p:cNvSpPr>
          <p:nvPr/>
        </p:nvSpPr>
        <p:spPr bwMode="auto">
          <a:xfrm>
            <a:off x="4267200" y="5702300"/>
            <a:ext cx="698500" cy="622300"/>
          </a:xfrm>
          <a:custGeom>
            <a:avLst/>
            <a:gdLst>
              <a:gd name="T0" fmla="*/ 0 w 440"/>
              <a:gd name="T1" fmla="*/ 2147483647 h 392"/>
              <a:gd name="T2" fmla="*/ 2147483647 w 440"/>
              <a:gd name="T3" fmla="*/ 2147483647 h 392"/>
              <a:gd name="T4" fmla="*/ 2147483647 w 440"/>
              <a:gd name="T5" fmla="*/ 2147483647 h 392"/>
              <a:gd name="T6" fmla="*/ 2147483647 w 440"/>
              <a:gd name="T7" fmla="*/ 2147483647 h 392"/>
              <a:gd name="T8" fmla="*/ 0 60000 65536"/>
              <a:gd name="T9" fmla="*/ 0 60000 65536"/>
              <a:gd name="T10" fmla="*/ 0 60000 65536"/>
              <a:gd name="T11" fmla="*/ 0 60000 65536"/>
              <a:gd name="T12" fmla="*/ 0 w 440"/>
              <a:gd name="T13" fmla="*/ 0 h 392"/>
              <a:gd name="T14" fmla="*/ 440 w 440"/>
              <a:gd name="T15" fmla="*/ 392 h 392"/>
            </a:gdLst>
            <a:ahLst/>
            <a:cxnLst>
              <a:cxn ang="T8">
                <a:pos x="T0" y="T1"/>
              </a:cxn>
              <a:cxn ang="T9">
                <a:pos x="T2" y="T3"/>
              </a:cxn>
              <a:cxn ang="T10">
                <a:pos x="T4" y="T5"/>
              </a:cxn>
              <a:cxn ang="T11">
                <a:pos x="T6" y="T7"/>
              </a:cxn>
            </a:cxnLst>
            <a:rect l="T12" t="T13" r="T14" b="T15"/>
            <a:pathLst>
              <a:path w="440" h="392">
                <a:moveTo>
                  <a:pt x="0" y="344"/>
                </a:moveTo>
                <a:cubicBezTo>
                  <a:pt x="164" y="368"/>
                  <a:pt x="328" y="392"/>
                  <a:pt x="384" y="344"/>
                </a:cubicBezTo>
                <a:cubicBezTo>
                  <a:pt x="440" y="296"/>
                  <a:pt x="376" y="112"/>
                  <a:pt x="336" y="56"/>
                </a:cubicBezTo>
                <a:cubicBezTo>
                  <a:pt x="296" y="0"/>
                  <a:pt x="176" y="8"/>
                  <a:pt x="144" y="8"/>
                </a:cubicBezTo>
              </a:path>
            </a:pathLst>
          </a:cu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273865" name="Line 12"/>
          <p:cNvSpPr>
            <a:spLocks noChangeShapeType="1"/>
          </p:cNvSpPr>
          <p:nvPr/>
        </p:nvSpPr>
        <p:spPr bwMode="auto">
          <a:xfrm flipH="1">
            <a:off x="4419600" y="5715000"/>
            <a:ext cx="228600" cy="0"/>
          </a:xfrm>
          <a:prstGeom prst="line">
            <a:avLst/>
          </a:prstGeom>
          <a:noFill/>
          <a:ln w="9525">
            <a:solidFill>
              <a:schemeClr val="tx2"/>
            </a:solidFill>
            <a:round/>
            <a:headEnd/>
            <a:tailEnd type="triangle" w="med" len="me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4"/>
          <p:cNvSpPr>
            <a:spLocks noGrp="1" noChangeArrowheads="1"/>
          </p:cNvSpPr>
          <p:nvPr>
            <p:ph type="title" idx="4294967295"/>
          </p:nvPr>
        </p:nvSpPr>
        <p:spPr>
          <a:xfrm>
            <a:off x="685800" y="0"/>
            <a:ext cx="7772400" cy="1143000"/>
          </a:xfrm>
          <a:noFill/>
        </p:spPr>
        <p:txBody>
          <a:bodyPr/>
          <a:lstStyle/>
          <a:p>
            <a:pPr eaLnBrk="1" hangingPunct="1"/>
            <a:r>
              <a:rPr lang="en-US" sz="3200"/>
              <a:t>Development of Sentence Forms</a:t>
            </a:r>
          </a:p>
        </p:txBody>
      </p:sp>
      <p:sp>
        <p:nvSpPr>
          <p:cNvPr id="1275907" name="Rectangle 5"/>
          <p:cNvSpPr>
            <a:spLocks noGrp="1" noChangeArrowheads="1"/>
          </p:cNvSpPr>
          <p:nvPr>
            <p:ph type="body" idx="4294967295"/>
          </p:nvPr>
        </p:nvSpPr>
        <p:spPr>
          <a:xfrm>
            <a:off x="0" y="1066800"/>
            <a:ext cx="9144000" cy="838200"/>
          </a:xfrm>
          <a:noFill/>
        </p:spPr>
        <p:txBody>
          <a:bodyPr/>
          <a:lstStyle/>
          <a:p>
            <a:pPr eaLnBrk="1" hangingPunct="1">
              <a:buFontTx/>
              <a:buNone/>
            </a:pPr>
            <a:r>
              <a:rPr lang="en-US" sz="2400"/>
              <a:t>Not all sentence forms are created equal - some are harder to get the hang of than others.</a:t>
            </a:r>
          </a:p>
        </p:txBody>
      </p:sp>
      <p:sp>
        <p:nvSpPr>
          <p:cNvPr id="1275908" name="Rectangle 6"/>
          <p:cNvSpPr>
            <a:spLocks noChangeArrowheads="1"/>
          </p:cNvSpPr>
          <p:nvPr/>
        </p:nvSpPr>
        <p:spPr bwMode="auto">
          <a:xfrm>
            <a:off x="0" y="2286000"/>
            <a:ext cx="9144000" cy="685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Questions: yes/no questions vs. </a:t>
            </a:r>
            <a:r>
              <a:rPr lang="en-US" b="0" dirty="0" err="1">
                <a:latin typeface="Calibri"/>
                <a:ea typeface="Osaka" pitchFamily="-1" charset="-128"/>
                <a:cs typeface="Osaka" pitchFamily="-1" charset="-128"/>
              </a:rPr>
              <a:t>wh</a:t>
            </a:r>
            <a:r>
              <a:rPr lang="en-US" b="0" dirty="0">
                <a:latin typeface="Calibri"/>
                <a:ea typeface="Osaka" pitchFamily="-1" charset="-128"/>
                <a:cs typeface="Osaka" pitchFamily="-1" charset="-128"/>
              </a:rPr>
              <a:t>-questions </a:t>
            </a:r>
          </a:p>
        </p:txBody>
      </p:sp>
      <p:sp>
        <p:nvSpPr>
          <p:cNvPr id="1275909" name="Rectangle 7"/>
          <p:cNvSpPr>
            <a:spLocks noChangeArrowheads="1"/>
          </p:cNvSpPr>
          <p:nvPr/>
        </p:nvSpPr>
        <p:spPr bwMode="auto">
          <a:xfrm>
            <a:off x="0" y="3048000"/>
            <a:ext cx="88392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err="1">
                <a:solidFill>
                  <a:schemeClr val="bg2"/>
                </a:solidFill>
                <a:latin typeface="Calibri"/>
                <a:ea typeface="Osaka" pitchFamily="-1" charset="-128"/>
                <a:cs typeface="Osaka" pitchFamily="-1" charset="-128"/>
              </a:rPr>
              <a:t>Wh</a:t>
            </a:r>
            <a:r>
              <a:rPr lang="en-US" b="0" dirty="0">
                <a:solidFill>
                  <a:schemeClr val="bg2"/>
                </a:solidFill>
                <a:latin typeface="Calibri"/>
                <a:ea typeface="Osaka" pitchFamily="-1" charset="-128"/>
                <a:cs typeface="Osaka" pitchFamily="-1" charset="-128"/>
              </a:rPr>
              <a:t>-Questions</a:t>
            </a:r>
            <a:r>
              <a:rPr lang="en-US" b="0" dirty="0">
                <a:latin typeface="Calibri"/>
                <a:ea typeface="Osaka" pitchFamily="-1" charset="-128"/>
                <a:cs typeface="Osaka" pitchFamily="-1" charset="-128"/>
              </a:rPr>
              <a:t>: Questions that begin with “</a:t>
            </a:r>
            <a:r>
              <a:rPr lang="en-US" b="0" dirty="0" err="1">
                <a:latin typeface="Calibri"/>
                <a:ea typeface="Osaka" pitchFamily="-1" charset="-128"/>
                <a:cs typeface="Osaka" pitchFamily="-1" charset="-128"/>
              </a:rPr>
              <a:t>wh</a:t>
            </a:r>
            <a:r>
              <a:rPr lang="en-US" b="0" dirty="0">
                <a:latin typeface="Calibri"/>
                <a:ea typeface="Osaka" pitchFamily="-1" charset="-128"/>
                <a:cs typeface="Osaka" pitchFamily="-1" charset="-128"/>
              </a:rPr>
              <a:t>” words.</a:t>
            </a:r>
          </a:p>
          <a:p>
            <a:pPr marL="342900" indent="-342900" eaLnBrk="1" hangingPunct="1">
              <a:spcBef>
                <a:spcPct val="20000"/>
              </a:spcBef>
            </a:pPr>
            <a:r>
              <a:rPr lang="en-US" b="0" dirty="0">
                <a:latin typeface="Calibri"/>
                <a:ea typeface="Osaka" pitchFamily="-1" charset="-128"/>
                <a:cs typeface="Osaka" pitchFamily="-1" charset="-128"/>
              </a:rPr>
              <a:t>Require permutation of auxiliary verbs and use of “</a:t>
            </a:r>
            <a:r>
              <a:rPr lang="en-US" b="0" dirty="0" err="1">
                <a:latin typeface="Calibri"/>
                <a:ea typeface="Osaka" pitchFamily="-1" charset="-128"/>
                <a:cs typeface="Osaka" pitchFamily="-1" charset="-128"/>
              </a:rPr>
              <a:t>wh</a:t>
            </a:r>
            <a:r>
              <a:rPr lang="en-US" b="0" dirty="0">
                <a:latin typeface="Calibri"/>
                <a:ea typeface="Osaka" pitchFamily="-1" charset="-128"/>
                <a:cs typeface="Osaka" pitchFamily="-1" charset="-128"/>
              </a:rPr>
              <a:t>” word.</a:t>
            </a:r>
          </a:p>
          <a:p>
            <a:pPr marL="342900" indent="-342900" eaLnBrk="1" hangingPunct="1">
              <a:spcBef>
                <a:spcPct val="20000"/>
              </a:spcBef>
            </a:pPr>
            <a:endParaRPr lang="en-US" sz="2000" b="0" dirty="0">
              <a:latin typeface="Calibri"/>
              <a:ea typeface="Osaka" pitchFamily="-1" charset="-128"/>
              <a:cs typeface="Osaka" pitchFamily="-1" charset="-128"/>
            </a:endParaRPr>
          </a:p>
        </p:txBody>
      </p:sp>
      <p:sp>
        <p:nvSpPr>
          <p:cNvPr id="1275910" name="Rectangle 8"/>
          <p:cNvSpPr>
            <a:spLocks noChangeArrowheads="1"/>
          </p:cNvSpPr>
          <p:nvPr/>
        </p:nvSpPr>
        <p:spPr bwMode="auto">
          <a:xfrm>
            <a:off x="0" y="4800600"/>
            <a:ext cx="8839200" cy="1828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Who can we dance</a:t>
            </a:r>
            <a:r>
              <a:rPr lang="en-US" b="0" dirty="0">
                <a:latin typeface="Calibri"/>
                <a:ea typeface="Osaka" pitchFamily="-1" charset="-128"/>
                <a:cs typeface="Osaka" pitchFamily="-1" charset="-128"/>
              </a:rPr>
              <a:t> with? (from “We can dance with…”)</a:t>
            </a:r>
          </a:p>
          <a:p>
            <a:pPr marL="342900" indent="-342900" eaLnBrk="1" hangingPunct="1">
              <a:spcBef>
                <a:spcPct val="20000"/>
              </a:spcBef>
            </a:pP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a:latin typeface="Calibri"/>
                <a:ea typeface="Osaka" pitchFamily="-1" charset="-128"/>
                <a:cs typeface="Osaka" pitchFamily="-1" charset="-128"/>
              </a:rPr>
              <a:t>	    	      We can dance with who</a:t>
            </a:r>
          </a:p>
          <a:p>
            <a:pPr marL="342900" indent="-342900" eaLnBrk="1" hangingPunct="1">
              <a:spcBef>
                <a:spcPct val="20000"/>
              </a:spcBef>
            </a:pPr>
            <a:r>
              <a:rPr lang="en-US" sz="2000" b="0" dirty="0">
                <a:latin typeface="Calibri"/>
                <a:ea typeface="Osaka" pitchFamily="-1" charset="-128"/>
                <a:cs typeface="Osaka" pitchFamily="-1" charset="-128"/>
              </a:rPr>
              <a:t>		      We can dance with all the goblins</a:t>
            </a:r>
          </a:p>
        </p:txBody>
      </p:sp>
      <p:sp>
        <p:nvSpPr>
          <p:cNvPr id="1275911" name="Line 9"/>
          <p:cNvSpPr>
            <a:spLocks noChangeShapeType="1"/>
          </p:cNvSpPr>
          <p:nvPr/>
        </p:nvSpPr>
        <p:spPr bwMode="auto">
          <a:xfrm flipH="1" flipV="1">
            <a:off x="1066800" y="5181600"/>
            <a:ext cx="99060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
        <p:nvSpPr>
          <p:cNvPr id="1275912" name="Line 10"/>
          <p:cNvSpPr>
            <a:spLocks noChangeShapeType="1"/>
          </p:cNvSpPr>
          <p:nvPr/>
        </p:nvSpPr>
        <p:spPr bwMode="auto">
          <a:xfrm flipH="1" flipV="1">
            <a:off x="457200" y="5181600"/>
            <a:ext cx="3429000" cy="533400"/>
          </a:xfrm>
          <a:prstGeom prst="line">
            <a:avLst/>
          </a:prstGeom>
          <a:noFill/>
          <a:ln w="9525">
            <a:solidFill>
              <a:schemeClr val="tx2"/>
            </a:solidFill>
            <a:round/>
            <a:headEnd/>
            <a:tailEnd type="triangle" w="med" len="med"/>
          </a:ln>
        </p:spPr>
        <p:txBody>
          <a:bodyPr wrap="none" anchor="ctr">
            <a:prstTxWarp prst="textNoShape">
              <a:avLst/>
            </a:prstTxWarp>
          </a:bodyPr>
          <a:lstStyle/>
          <a:p>
            <a:endParaRPr lang="en-US" dirty="0">
              <a:latin typeface="Calibri"/>
            </a:endParaRPr>
          </a:p>
        </p:txBody>
      </p:sp>
      <p:sp>
        <p:nvSpPr>
          <p:cNvPr id="1275913" name="Freeform 13"/>
          <p:cNvSpPr>
            <a:spLocks/>
          </p:cNvSpPr>
          <p:nvPr/>
        </p:nvSpPr>
        <p:spPr bwMode="auto">
          <a:xfrm>
            <a:off x="4419600" y="5664200"/>
            <a:ext cx="1473200" cy="508000"/>
          </a:xfrm>
          <a:custGeom>
            <a:avLst/>
            <a:gdLst>
              <a:gd name="T0" fmla="*/ 2147483647 w 928"/>
              <a:gd name="T1" fmla="*/ 2147483647 h 320"/>
              <a:gd name="T2" fmla="*/ 2147483647 w 928"/>
              <a:gd name="T3" fmla="*/ 2147483647 h 320"/>
              <a:gd name="T4" fmla="*/ 2147483647 w 928"/>
              <a:gd name="T5" fmla="*/ 2147483647 h 320"/>
              <a:gd name="T6" fmla="*/ 0 w 928"/>
              <a:gd name="T7" fmla="*/ 2147483647 h 320"/>
              <a:gd name="T8" fmla="*/ 0 60000 65536"/>
              <a:gd name="T9" fmla="*/ 0 60000 65536"/>
              <a:gd name="T10" fmla="*/ 0 60000 65536"/>
              <a:gd name="T11" fmla="*/ 0 60000 65536"/>
              <a:gd name="T12" fmla="*/ 0 w 928"/>
              <a:gd name="T13" fmla="*/ 0 h 320"/>
              <a:gd name="T14" fmla="*/ 928 w 928"/>
              <a:gd name="T15" fmla="*/ 320 h 320"/>
            </a:gdLst>
            <a:ahLst/>
            <a:cxnLst>
              <a:cxn ang="T8">
                <a:pos x="T0" y="T1"/>
              </a:cxn>
              <a:cxn ang="T9">
                <a:pos x="T2" y="T3"/>
              </a:cxn>
              <a:cxn ang="T10">
                <a:pos x="T4" y="T5"/>
              </a:cxn>
              <a:cxn ang="T11">
                <a:pos x="T6" y="T7"/>
              </a:cxn>
            </a:cxnLst>
            <a:rect l="T12" t="T13" r="T14" b="T15"/>
            <a:pathLst>
              <a:path w="928" h="320">
                <a:moveTo>
                  <a:pt x="624" y="320"/>
                </a:moveTo>
                <a:cubicBezTo>
                  <a:pt x="760" y="296"/>
                  <a:pt x="896" y="272"/>
                  <a:pt x="912" y="224"/>
                </a:cubicBezTo>
                <a:cubicBezTo>
                  <a:pt x="928" y="176"/>
                  <a:pt x="872" y="64"/>
                  <a:pt x="720" y="32"/>
                </a:cubicBezTo>
                <a:cubicBezTo>
                  <a:pt x="568" y="0"/>
                  <a:pt x="284" y="16"/>
                  <a:pt x="0" y="32"/>
                </a:cubicBezTo>
              </a:path>
            </a:pathLst>
          </a:cu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275914" name="Line 14"/>
          <p:cNvSpPr>
            <a:spLocks noChangeShapeType="1"/>
          </p:cNvSpPr>
          <p:nvPr/>
        </p:nvSpPr>
        <p:spPr bwMode="auto">
          <a:xfrm flipH="1">
            <a:off x="4267200" y="5715000"/>
            <a:ext cx="304800" cy="0"/>
          </a:xfrm>
          <a:prstGeom prst="line">
            <a:avLst/>
          </a:prstGeom>
          <a:noFill/>
          <a:ln w="9525">
            <a:solidFill>
              <a:schemeClr val="tx2"/>
            </a:solidFill>
            <a:round/>
            <a:headEnd/>
            <a:tailEnd type="triangle" w="med" len="me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4"/>
          <p:cNvSpPr>
            <a:spLocks noGrp="1" noChangeArrowheads="1"/>
          </p:cNvSpPr>
          <p:nvPr>
            <p:ph type="title" idx="4294967295"/>
          </p:nvPr>
        </p:nvSpPr>
        <p:spPr>
          <a:xfrm>
            <a:off x="685800" y="0"/>
            <a:ext cx="7772400" cy="1143000"/>
          </a:xfrm>
          <a:noFill/>
        </p:spPr>
        <p:txBody>
          <a:bodyPr/>
          <a:lstStyle/>
          <a:p>
            <a:pPr eaLnBrk="1" hangingPunct="1"/>
            <a:r>
              <a:rPr lang="en-US" sz="3200"/>
              <a:t>Development of Sentence Forms</a:t>
            </a:r>
          </a:p>
        </p:txBody>
      </p:sp>
      <p:sp>
        <p:nvSpPr>
          <p:cNvPr id="1277955" name="Rectangle 5"/>
          <p:cNvSpPr>
            <a:spLocks noGrp="1" noChangeArrowheads="1"/>
          </p:cNvSpPr>
          <p:nvPr>
            <p:ph type="body" idx="4294967295"/>
          </p:nvPr>
        </p:nvSpPr>
        <p:spPr>
          <a:xfrm>
            <a:off x="0" y="1066800"/>
            <a:ext cx="9144000" cy="838200"/>
          </a:xfrm>
          <a:noFill/>
        </p:spPr>
        <p:txBody>
          <a:bodyPr/>
          <a:lstStyle/>
          <a:p>
            <a:pPr eaLnBrk="1" hangingPunct="1">
              <a:buFontTx/>
              <a:buNone/>
            </a:pPr>
            <a:r>
              <a:rPr lang="en-US" sz="2400"/>
              <a:t>Not all sentence forms are created equal - some are harder to get the hang of than others.</a:t>
            </a:r>
          </a:p>
        </p:txBody>
      </p:sp>
      <p:sp>
        <p:nvSpPr>
          <p:cNvPr id="1277956" name="Rectangle 6"/>
          <p:cNvSpPr>
            <a:spLocks noChangeArrowheads="1"/>
          </p:cNvSpPr>
          <p:nvPr/>
        </p:nvSpPr>
        <p:spPr bwMode="auto">
          <a:xfrm>
            <a:off x="0" y="2286000"/>
            <a:ext cx="9144000" cy="685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Questions: yes/no questions vs. </a:t>
            </a:r>
            <a:r>
              <a:rPr lang="en-US" b="0" dirty="0" err="1">
                <a:latin typeface="Calibri"/>
                <a:ea typeface="Osaka" pitchFamily="-1" charset="-128"/>
                <a:cs typeface="Osaka" pitchFamily="-1" charset="-128"/>
              </a:rPr>
              <a:t>wh</a:t>
            </a:r>
            <a:r>
              <a:rPr lang="en-US" b="0" dirty="0">
                <a:latin typeface="Calibri"/>
                <a:ea typeface="Osaka" pitchFamily="-1" charset="-128"/>
                <a:cs typeface="Osaka" pitchFamily="-1" charset="-128"/>
              </a:rPr>
              <a:t>-questions </a:t>
            </a:r>
          </a:p>
        </p:txBody>
      </p:sp>
      <p:sp>
        <p:nvSpPr>
          <p:cNvPr id="1277957" name="Rectangle 7"/>
          <p:cNvSpPr>
            <a:spLocks noChangeArrowheads="1"/>
          </p:cNvSpPr>
          <p:nvPr/>
        </p:nvSpPr>
        <p:spPr bwMode="auto">
          <a:xfrm>
            <a:off x="0" y="3048000"/>
            <a:ext cx="4267200" cy="2971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dirty="0">
                <a:latin typeface="Calibri"/>
                <a:ea typeface="Osaka" pitchFamily="-1" charset="-128"/>
                <a:cs typeface="Osaka" pitchFamily="-1" charset="-128"/>
              </a:rPr>
              <a:t>Stage 1: external question marker</a:t>
            </a:r>
            <a:endParaRPr lang="en-US" b="0" dirty="0">
              <a:latin typeface="Calibri"/>
              <a:ea typeface="Osaka" pitchFamily="-1" charset="-128"/>
              <a:cs typeface="Osaka" pitchFamily="-1" charset="-128"/>
            </a:endParaRPr>
          </a:p>
          <a:p>
            <a:pPr marL="342900" indent="-342900" eaLnBrk="1" hangingPunct="1">
              <a:spcBef>
                <a:spcPct val="20000"/>
              </a:spcBef>
            </a:pPr>
            <a:r>
              <a:rPr lang="en-US" sz="2000" b="0" dirty="0">
                <a:solidFill>
                  <a:schemeClr val="tx2"/>
                </a:solidFill>
                <a:latin typeface="Calibri"/>
                <a:ea typeface="Osaka" pitchFamily="-1" charset="-128"/>
                <a:cs typeface="Osaka" pitchFamily="-1" charset="-128"/>
              </a:rPr>
              <a:t>Y/N</a:t>
            </a: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a:latin typeface="Calibri"/>
                <a:ea typeface="Osaka" pitchFamily="-1" charset="-128"/>
                <a:cs typeface="Osaka" pitchFamily="-1" charset="-128"/>
              </a:rPr>
              <a:t>I ride train?</a:t>
            </a:r>
          </a:p>
          <a:p>
            <a:pPr marL="342900" indent="-342900" eaLnBrk="1" hangingPunct="1">
              <a:spcBef>
                <a:spcPct val="20000"/>
              </a:spcBef>
            </a:pPr>
            <a:r>
              <a:rPr lang="en-US" sz="2000" b="0" dirty="0">
                <a:latin typeface="Calibri"/>
                <a:ea typeface="Osaka" pitchFamily="-1" charset="-128"/>
                <a:cs typeface="Osaka" pitchFamily="-1" charset="-128"/>
              </a:rPr>
              <a:t>Sit chair?</a:t>
            </a:r>
          </a:p>
          <a:p>
            <a:pPr marL="342900" indent="-342900" eaLnBrk="1" hangingPunct="1">
              <a:spcBef>
                <a:spcPct val="20000"/>
              </a:spcBef>
            </a:pP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err="1">
                <a:solidFill>
                  <a:schemeClr val="bg2"/>
                </a:solidFill>
                <a:latin typeface="Calibri"/>
                <a:ea typeface="Osaka" pitchFamily="-1" charset="-128"/>
                <a:cs typeface="Osaka" pitchFamily="-1" charset="-128"/>
              </a:rPr>
              <a:t>Wh</a:t>
            </a: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a:latin typeface="Calibri"/>
                <a:ea typeface="Osaka" pitchFamily="-1" charset="-128"/>
                <a:cs typeface="Osaka" pitchFamily="-1" charset="-128"/>
              </a:rPr>
              <a:t>What cowboy doing?</a:t>
            </a:r>
          </a:p>
          <a:p>
            <a:pPr marL="342900" indent="-342900" eaLnBrk="1" hangingPunct="1">
              <a:spcBef>
                <a:spcPct val="20000"/>
              </a:spcBef>
            </a:pPr>
            <a:r>
              <a:rPr lang="en-US" sz="2000" b="0" dirty="0">
                <a:latin typeface="Calibri"/>
                <a:ea typeface="Osaka" pitchFamily="-1" charset="-128"/>
                <a:cs typeface="Osaka" pitchFamily="-1" charset="-128"/>
              </a:rPr>
              <a:t>What a </a:t>
            </a:r>
            <a:r>
              <a:rPr lang="en-US" sz="2000" b="0" dirty="0" err="1">
                <a:latin typeface="Calibri"/>
                <a:ea typeface="Osaka" pitchFamily="-1" charset="-128"/>
                <a:cs typeface="Osaka" pitchFamily="-1" charset="-128"/>
              </a:rPr>
              <a:t>bandaid</a:t>
            </a:r>
            <a:r>
              <a:rPr lang="en-US" sz="2000" b="0" dirty="0">
                <a:latin typeface="Calibri"/>
                <a:ea typeface="Osaka" pitchFamily="-1" charset="-128"/>
                <a:cs typeface="Osaka" pitchFamily="-1" charset="-128"/>
              </a:rPr>
              <a:t> is?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4"/>
          <p:cNvSpPr>
            <a:spLocks noGrp="1" noChangeArrowheads="1"/>
          </p:cNvSpPr>
          <p:nvPr>
            <p:ph type="title" idx="4294967295"/>
          </p:nvPr>
        </p:nvSpPr>
        <p:spPr>
          <a:xfrm>
            <a:off x="685800" y="0"/>
            <a:ext cx="7772400" cy="1143000"/>
          </a:xfrm>
          <a:noFill/>
        </p:spPr>
        <p:txBody>
          <a:bodyPr/>
          <a:lstStyle/>
          <a:p>
            <a:pPr eaLnBrk="1" hangingPunct="1"/>
            <a:r>
              <a:rPr lang="en-US" sz="3200"/>
              <a:t>Development of Sentence Forms</a:t>
            </a:r>
          </a:p>
        </p:txBody>
      </p:sp>
      <p:sp>
        <p:nvSpPr>
          <p:cNvPr id="1280003" name="Rectangle 5"/>
          <p:cNvSpPr>
            <a:spLocks noGrp="1" noChangeArrowheads="1"/>
          </p:cNvSpPr>
          <p:nvPr>
            <p:ph type="body" idx="4294967295"/>
          </p:nvPr>
        </p:nvSpPr>
        <p:spPr>
          <a:xfrm>
            <a:off x="0" y="1066800"/>
            <a:ext cx="9144000" cy="838200"/>
          </a:xfrm>
          <a:noFill/>
        </p:spPr>
        <p:txBody>
          <a:bodyPr/>
          <a:lstStyle/>
          <a:p>
            <a:pPr eaLnBrk="1" hangingPunct="1">
              <a:buFontTx/>
              <a:buNone/>
            </a:pPr>
            <a:r>
              <a:rPr lang="en-US" sz="2400"/>
              <a:t>Not all sentence forms are created equal - some are harder to get the hang of than others.</a:t>
            </a:r>
          </a:p>
        </p:txBody>
      </p:sp>
      <p:sp>
        <p:nvSpPr>
          <p:cNvPr id="1280004" name="Rectangle 6"/>
          <p:cNvSpPr>
            <a:spLocks noChangeArrowheads="1"/>
          </p:cNvSpPr>
          <p:nvPr/>
        </p:nvSpPr>
        <p:spPr bwMode="auto">
          <a:xfrm>
            <a:off x="0" y="2286000"/>
            <a:ext cx="9144000" cy="685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Questions: yes/no questions vs. </a:t>
            </a:r>
            <a:r>
              <a:rPr lang="en-US" b="0" dirty="0" err="1">
                <a:latin typeface="Calibri"/>
                <a:ea typeface="Osaka" pitchFamily="-1" charset="-128"/>
                <a:cs typeface="Osaka" pitchFamily="-1" charset="-128"/>
              </a:rPr>
              <a:t>wh</a:t>
            </a:r>
            <a:r>
              <a:rPr lang="en-US" b="0" dirty="0">
                <a:latin typeface="Calibri"/>
                <a:ea typeface="Osaka" pitchFamily="-1" charset="-128"/>
                <a:cs typeface="Osaka" pitchFamily="-1" charset="-128"/>
              </a:rPr>
              <a:t>-questions </a:t>
            </a:r>
          </a:p>
        </p:txBody>
      </p:sp>
      <p:sp>
        <p:nvSpPr>
          <p:cNvPr id="1280005" name="Rectangle 7"/>
          <p:cNvSpPr>
            <a:spLocks noChangeArrowheads="1"/>
          </p:cNvSpPr>
          <p:nvPr/>
        </p:nvSpPr>
        <p:spPr bwMode="auto">
          <a:xfrm>
            <a:off x="1752600" y="3200400"/>
            <a:ext cx="6248400" cy="2971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dirty="0">
                <a:latin typeface="Calibri"/>
                <a:ea typeface="Osaka" pitchFamily="-1" charset="-128"/>
                <a:cs typeface="Osaka" pitchFamily="-1" charset="-128"/>
              </a:rPr>
              <a:t>Stage 2: auxiliaries without inversion in </a:t>
            </a:r>
            <a:r>
              <a:rPr lang="en-US" sz="2000" b="0" dirty="0" err="1">
                <a:latin typeface="Calibri"/>
                <a:ea typeface="Osaka" pitchFamily="-1" charset="-128"/>
                <a:cs typeface="Osaka" pitchFamily="-1" charset="-128"/>
              </a:rPr>
              <a:t>wh</a:t>
            </a:r>
            <a:r>
              <a:rPr lang="en-US" sz="2000" b="0" dirty="0">
                <a:latin typeface="Calibri"/>
                <a:ea typeface="Osaka" pitchFamily="-1" charset="-128"/>
                <a:cs typeface="Osaka" pitchFamily="-1" charset="-128"/>
              </a:rPr>
              <a:t>-questions,</a:t>
            </a:r>
          </a:p>
          <a:p>
            <a:pPr marL="342900" indent="-342900" eaLnBrk="1" hangingPunct="1">
              <a:spcBef>
                <a:spcPct val="20000"/>
              </a:spcBef>
            </a:pPr>
            <a:r>
              <a:rPr lang="en-US" sz="2000" b="0" dirty="0">
                <a:latin typeface="Calibri"/>
                <a:ea typeface="Osaka" pitchFamily="-1" charset="-128"/>
                <a:cs typeface="Osaka" pitchFamily="-1" charset="-128"/>
              </a:rPr>
              <a:t>		even while yes/no questions show inversion</a:t>
            </a:r>
            <a:endParaRPr lang="en-US" b="0" dirty="0">
              <a:latin typeface="Calibri"/>
              <a:ea typeface="Osaka" pitchFamily="-1" charset="-128"/>
              <a:cs typeface="Osaka" pitchFamily="-1" charset="-128"/>
            </a:endParaRPr>
          </a:p>
          <a:p>
            <a:pPr marL="342900" indent="-342900" eaLnBrk="1" hangingPunct="1">
              <a:spcBef>
                <a:spcPct val="20000"/>
              </a:spcBef>
            </a:pPr>
            <a:r>
              <a:rPr lang="en-US" sz="2000" b="0" dirty="0">
                <a:solidFill>
                  <a:schemeClr val="tx2"/>
                </a:solidFill>
                <a:latin typeface="Calibri"/>
                <a:ea typeface="Osaka" pitchFamily="-1" charset="-128"/>
                <a:cs typeface="Osaka" pitchFamily="-1" charset="-128"/>
              </a:rPr>
              <a:t>Y/N</a:t>
            </a: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a:latin typeface="Calibri"/>
                <a:ea typeface="Osaka" pitchFamily="-1" charset="-128"/>
                <a:cs typeface="Osaka" pitchFamily="-1" charset="-128"/>
              </a:rPr>
              <a:t>Does the kitty stand up?</a:t>
            </a:r>
          </a:p>
          <a:p>
            <a:pPr marL="342900" indent="-342900" eaLnBrk="1" hangingPunct="1">
              <a:spcBef>
                <a:spcPct val="20000"/>
              </a:spcBef>
            </a:pPr>
            <a:r>
              <a:rPr lang="en-US" sz="2000" b="0" dirty="0">
                <a:latin typeface="Calibri"/>
                <a:ea typeface="Osaka" pitchFamily="-1" charset="-128"/>
                <a:cs typeface="Osaka" pitchFamily="-1" charset="-128"/>
              </a:rPr>
              <a:t>Did I caught it?</a:t>
            </a:r>
          </a:p>
          <a:p>
            <a:pPr marL="342900" indent="-342900" eaLnBrk="1" hangingPunct="1">
              <a:spcBef>
                <a:spcPct val="20000"/>
              </a:spcBef>
            </a:pP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err="1">
                <a:solidFill>
                  <a:schemeClr val="bg2"/>
                </a:solidFill>
                <a:latin typeface="Calibri"/>
                <a:ea typeface="Osaka" pitchFamily="-1" charset="-128"/>
                <a:cs typeface="Osaka" pitchFamily="-1" charset="-128"/>
              </a:rPr>
              <a:t>Wh</a:t>
            </a: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a:latin typeface="Calibri"/>
                <a:ea typeface="Osaka" pitchFamily="-1" charset="-128"/>
                <a:cs typeface="Osaka" pitchFamily="-1" charset="-128"/>
              </a:rPr>
              <a:t>Where the other Joe will drive?</a:t>
            </a:r>
          </a:p>
          <a:p>
            <a:pPr marL="342900" indent="-342900" eaLnBrk="1" hangingPunct="1">
              <a:spcBef>
                <a:spcPct val="20000"/>
              </a:spcBef>
            </a:pPr>
            <a:r>
              <a:rPr lang="en-US" sz="2000" b="0" dirty="0">
                <a:latin typeface="Calibri"/>
                <a:ea typeface="Osaka" pitchFamily="-1" charset="-128"/>
                <a:cs typeface="Osaka" pitchFamily="-1" charset="-128"/>
              </a:rPr>
              <a:t>Why kitty can’t stand up?</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4"/>
          <p:cNvSpPr>
            <a:spLocks noGrp="1" noChangeArrowheads="1"/>
          </p:cNvSpPr>
          <p:nvPr>
            <p:ph type="title" idx="4294967295"/>
          </p:nvPr>
        </p:nvSpPr>
        <p:spPr>
          <a:xfrm>
            <a:off x="685800" y="0"/>
            <a:ext cx="7772400" cy="1143000"/>
          </a:xfrm>
          <a:noFill/>
        </p:spPr>
        <p:txBody>
          <a:bodyPr/>
          <a:lstStyle/>
          <a:p>
            <a:pPr eaLnBrk="1" hangingPunct="1"/>
            <a:r>
              <a:rPr lang="en-US" sz="3200"/>
              <a:t>Development of Sentence Forms</a:t>
            </a:r>
          </a:p>
        </p:txBody>
      </p:sp>
      <p:sp>
        <p:nvSpPr>
          <p:cNvPr id="1282051" name="Rectangle 5"/>
          <p:cNvSpPr>
            <a:spLocks noGrp="1" noChangeArrowheads="1"/>
          </p:cNvSpPr>
          <p:nvPr>
            <p:ph type="body" idx="4294967295"/>
          </p:nvPr>
        </p:nvSpPr>
        <p:spPr>
          <a:xfrm>
            <a:off x="0" y="1066800"/>
            <a:ext cx="9144000" cy="838200"/>
          </a:xfrm>
          <a:noFill/>
        </p:spPr>
        <p:txBody>
          <a:bodyPr/>
          <a:lstStyle/>
          <a:p>
            <a:pPr eaLnBrk="1" hangingPunct="1">
              <a:buFontTx/>
              <a:buNone/>
            </a:pPr>
            <a:r>
              <a:rPr lang="en-US" sz="2400"/>
              <a:t>Not all sentence forms are created equal - some are harder to get the hang of than others.</a:t>
            </a:r>
          </a:p>
        </p:txBody>
      </p:sp>
      <p:sp>
        <p:nvSpPr>
          <p:cNvPr id="1282052" name="Rectangle 6"/>
          <p:cNvSpPr>
            <a:spLocks noChangeArrowheads="1"/>
          </p:cNvSpPr>
          <p:nvPr/>
        </p:nvSpPr>
        <p:spPr bwMode="auto">
          <a:xfrm>
            <a:off x="0" y="2286000"/>
            <a:ext cx="9144000" cy="685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Questions: yes/no questions vs. </a:t>
            </a:r>
            <a:r>
              <a:rPr lang="en-US" b="0" dirty="0" err="1">
                <a:latin typeface="Calibri"/>
                <a:ea typeface="Osaka" pitchFamily="-1" charset="-128"/>
                <a:cs typeface="Osaka" pitchFamily="-1" charset="-128"/>
              </a:rPr>
              <a:t>wh</a:t>
            </a:r>
            <a:r>
              <a:rPr lang="en-US" b="0" dirty="0">
                <a:latin typeface="Calibri"/>
                <a:ea typeface="Osaka" pitchFamily="-1" charset="-128"/>
                <a:cs typeface="Osaka" pitchFamily="-1" charset="-128"/>
              </a:rPr>
              <a:t>-questions </a:t>
            </a:r>
          </a:p>
        </p:txBody>
      </p:sp>
      <p:sp>
        <p:nvSpPr>
          <p:cNvPr id="1282053" name="Rectangle 7"/>
          <p:cNvSpPr>
            <a:spLocks noChangeArrowheads="1"/>
          </p:cNvSpPr>
          <p:nvPr/>
        </p:nvSpPr>
        <p:spPr bwMode="auto">
          <a:xfrm>
            <a:off x="2971800" y="3352800"/>
            <a:ext cx="5943600" cy="2971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dirty="0">
                <a:latin typeface="Calibri"/>
                <a:ea typeface="Osaka" pitchFamily="-1" charset="-128"/>
                <a:cs typeface="Osaka" pitchFamily="-1" charset="-128"/>
              </a:rPr>
              <a:t>Stage 3: auxiliaries with inversion in </a:t>
            </a:r>
            <a:r>
              <a:rPr lang="en-US" sz="2000" b="0" dirty="0" err="1">
                <a:latin typeface="Calibri"/>
                <a:ea typeface="Osaka" pitchFamily="-1" charset="-128"/>
                <a:cs typeface="Osaka" pitchFamily="-1" charset="-128"/>
              </a:rPr>
              <a:t>wh</a:t>
            </a:r>
            <a:r>
              <a:rPr lang="en-US" sz="2000" b="0" dirty="0">
                <a:latin typeface="Calibri"/>
                <a:ea typeface="Osaka" pitchFamily="-1" charset="-128"/>
                <a:cs typeface="Osaka" pitchFamily="-1" charset="-128"/>
              </a:rPr>
              <a:t>-questions</a:t>
            </a:r>
            <a:endParaRPr lang="en-US" b="0" dirty="0">
              <a:latin typeface="Calibri"/>
              <a:ea typeface="Osaka" pitchFamily="-1" charset="-128"/>
              <a:cs typeface="Osaka" pitchFamily="-1" charset="-128"/>
            </a:endParaRPr>
          </a:p>
          <a:p>
            <a:pPr marL="342900" indent="-342900" eaLnBrk="1" hangingPunct="1">
              <a:spcBef>
                <a:spcPct val="20000"/>
              </a:spcBef>
            </a:pPr>
            <a:r>
              <a:rPr lang="en-US" sz="2000" b="0" dirty="0">
                <a:solidFill>
                  <a:schemeClr val="tx2"/>
                </a:solidFill>
                <a:latin typeface="Calibri"/>
                <a:ea typeface="Osaka" pitchFamily="-1" charset="-128"/>
                <a:cs typeface="Osaka" pitchFamily="-1" charset="-128"/>
              </a:rPr>
              <a:t>Y/N</a:t>
            </a: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a:latin typeface="Calibri"/>
                <a:ea typeface="Osaka" pitchFamily="-1" charset="-128"/>
                <a:cs typeface="Osaka" pitchFamily="-1" charset="-128"/>
              </a:rPr>
              <a:t>(N/A)</a:t>
            </a:r>
          </a:p>
          <a:p>
            <a:pPr marL="342900" indent="-342900" eaLnBrk="1" hangingPunct="1">
              <a:spcBef>
                <a:spcPct val="20000"/>
              </a:spcBef>
            </a:pPr>
            <a:endParaRPr lang="en-US" sz="2000" b="0" dirty="0">
              <a:latin typeface="Calibri"/>
              <a:ea typeface="Osaka" pitchFamily="-1" charset="-128"/>
              <a:cs typeface="Osaka" pitchFamily="-1" charset="-128"/>
            </a:endParaRPr>
          </a:p>
          <a:p>
            <a:pPr marL="342900" indent="-342900" eaLnBrk="1" hangingPunct="1">
              <a:spcBef>
                <a:spcPct val="20000"/>
              </a:spcBef>
            </a:pP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err="1">
                <a:solidFill>
                  <a:schemeClr val="bg2"/>
                </a:solidFill>
                <a:latin typeface="Calibri"/>
                <a:ea typeface="Osaka" pitchFamily="-1" charset="-128"/>
                <a:cs typeface="Osaka" pitchFamily="-1" charset="-128"/>
              </a:rPr>
              <a:t>Wh</a:t>
            </a: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a:latin typeface="Calibri"/>
                <a:ea typeface="Osaka" pitchFamily="-1" charset="-128"/>
                <a:cs typeface="Osaka" pitchFamily="-1" charset="-128"/>
              </a:rPr>
              <a:t>What did you </a:t>
            </a:r>
            <a:r>
              <a:rPr lang="en-US" sz="2000" b="0" dirty="0" err="1">
                <a:latin typeface="Calibri"/>
                <a:ea typeface="Osaka" pitchFamily="-1" charset="-128"/>
                <a:cs typeface="Osaka" pitchFamily="-1" charset="-128"/>
              </a:rPr>
              <a:t>doed</a:t>
            </a:r>
            <a:r>
              <a:rPr lang="en-US" sz="2000" b="0" dirty="0">
                <a:latin typeface="Calibri"/>
                <a:ea typeface="Osaka" pitchFamily="-1" charset="-128"/>
                <a:cs typeface="Osaka" pitchFamily="-1" charset="-128"/>
              </a:rPr>
              <a:t>?</a:t>
            </a:r>
          </a:p>
          <a:p>
            <a:pPr marL="342900" indent="-342900" eaLnBrk="1" hangingPunct="1">
              <a:spcBef>
                <a:spcPct val="20000"/>
              </a:spcBef>
            </a:pPr>
            <a:r>
              <a:rPr lang="en-US" sz="2000" b="0" dirty="0">
                <a:latin typeface="Calibri"/>
                <a:ea typeface="Osaka" pitchFamily="-1" charset="-128"/>
                <a:cs typeface="Osaka" pitchFamily="-1" charset="-128"/>
              </a:rPr>
              <a:t>What does whiskey taste like?</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4"/>
          <p:cNvSpPr>
            <a:spLocks noGrp="1" noChangeArrowheads="1"/>
          </p:cNvSpPr>
          <p:nvPr>
            <p:ph type="title" idx="4294967295"/>
          </p:nvPr>
        </p:nvSpPr>
        <p:spPr>
          <a:xfrm>
            <a:off x="609600" y="0"/>
            <a:ext cx="7772400" cy="1143000"/>
          </a:xfrm>
          <a:noFill/>
        </p:spPr>
        <p:txBody>
          <a:bodyPr/>
          <a:lstStyle/>
          <a:p>
            <a:pPr eaLnBrk="1" hangingPunct="1"/>
            <a:r>
              <a:rPr lang="en-US" sz="3200"/>
              <a:t>Beyond Two Words</a:t>
            </a:r>
          </a:p>
        </p:txBody>
      </p:sp>
      <p:pic>
        <p:nvPicPr>
          <p:cNvPr id="1241091" name="Picture 10"/>
          <p:cNvPicPr>
            <a:picLocks noChangeAspect="1" noChangeArrowheads="1"/>
          </p:cNvPicPr>
          <p:nvPr/>
        </p:nvPicPr>
        <p:blipFill>
          <a:blip r:embed="rId3"/>
          <a:srcRect/>
          <a:stretch>
            <a:fillRect/>
          </a:stretch>
        </p:blipFill>
        <p:spPr bwMode="auto">
          <a:xfrm>
            <a:off x="1752600" y="990600"/>
            <a:ext cx="5699125" cy="4403725"/>
          </a:xfrm>
          <a:prstGeom prst="rect">
            <a:avLst/>
          </a:prstGeom>
          <a:noFill/>
          <a:ln w="9525">
            <a:noFill/>
            <a:miter lim="800000"/>
            <a:headEnd/>
            <a:tailEnd/>
          </a:ln>
        </p:spPr>
      </p:pic>
      <p:sp>
        <p:nvSpPr>
          <p:cNvPr id="1241092" name="Rectangle 12"/>
          <p:cNvSpPr>
            <a:spLocks noChangeArrowheads="1"/>
          </p:cNvSpPr>
          <p:nvPr/>
        </p:nvSpPr>
        <p:spPr bwMode="auto">
          <a:xfrm>
            <a:off x="2819400" y="4572000"/>
            <a:ext cx="152400" cy="1524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solidFill>
                <a:srgbClr val="0D80C4"/>
              </a:solidFill>
              <a:latin typeface="Calibri"/>
            </a:endParaRPr>
          </a:p>
        </p:txBody>
      </p:sp>
      <p:sp>
        <p:nvSpPr>
          <p:cNvPr id="1241093" name="Rectangle 13"/>
          <p:cNvSpPr>
            <a:spLocks noChangeArrowheads="1"/>
          </p:cNvSpPr>
          <p:nvPr/>
        </p:nvSpPr>
        <p:spPr bwMode="auto">
          <a:xfrm>
            <a:off x="3048000" y="3429000"/>
            <a:ext cx="152400" cy="2286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094" name="Rectangle 14"/>
          <p:cNvSpPr>
            <a:spLocks noChangeArrowheads="1"/>
          </p:cNvSpPr>
          <p:nvPr/>
        </p:nvSpPr>
        <p:spPr bwMode="auto">
          <a:xfrm>
            <a:off x="3657600" y="3505200"/>
            <a:ext cx="152400" cy="1524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095" name="Rectangle 15"/>
          <p:cNvSpPr>
            <a:spLocks noChangeArrowheads="1"/>
          </p:cNvSpPr>
          <p:nvPr/>
        </p:nvSpPr>
        <p:spPr bwMode="auto">
          <a:xfrm>
            <a:off x="4267200" y="3352800"/>
            <a:ext cx="152400" cy="3048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096" name="Rectangle 16"/>
          <p:cNvSpPr>
            <a:spLocks noChangeArrowheads="1"/>
          </p:cNvSpPr>
          <p:nvPr/>
        </p:nvSpPr>
        <p:spPr bwMode="auto">
          <a:xfrm>
            <a:off x="4876800" y="3352800"/>
            <a:ext cx="152400" cy="3048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097" name="Rectangle 17"/>
          <p:cNvSpPr>
            <a:spLocks noChangeArrowheads="1"/>
          </p:cNvSpPr>
          <p:nvPr/>
        </p:nvSpPr>
        <p:spPr bwMode="auto">
          <a:xfrm>
            <a:off x="5486400" y="3352800"/>
            <a:ext cx="152400" cy="3048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098" name="Rectangle 19"/>
          <p:cNvSpPr>
            <a:spLocks noChangeArrowheads="1"/>
          </p:cNvSpPr>
          <p:nvPr/>
        </p:nvSpPr>
        <p:spPr bwMode="auto">
          <a:xfrm>
            <a:off x="5105400" y="4572000"/>
            <a:ext cx="152400" cy="1524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099" name="Rectangle 20"/>
          <p:cNvSpPr>
            <a:spLocks noChangeArrowheads="1"/>
          </p:cNvSpPr>
          <p:nvPr/>
        </p:nvSpPr>
        <p:spPr bwMode="auto">
          <a:xfrm>
            <a:off x="2743200" y="2895600"/>
            <a:ext cx="152400" cy="762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100" name="Rectangle 21"/>
          <p:cNvSpPr>
            <a:spLocks noChangeArrowheads="1"/>
          </p:cNvSpPr>
          <p:nvPr/>
        </p:nvSpPr>
        <p:spPr bwMode="auto">
          <a:xfrm>
            <a:off x="3352800" y="2590800"/>
            <a:ext cx="152400" cy="1066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101" name="Rectangle 22"/>
          <p:cNvSpPr>
            <a:spLocks noChangeArrowheads="1"/>
          </p:cNvSpPr>
          <p:nvPr/>
        </p:nvSpPr>
        <p:spPr bwMode="auto">
          <a:xfrm>
            <a:off x="3962400" y="2209800"/>
            <a:ext cx="152400" cy="1447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102" name="Rectangle 23"/>
          <p:cNvSpPr>
            <a:spLocks noChangeArrowheads="1"/>
          </p:cNvSpPr>
          <p:nvPr/>
        </p:nvSpPr>
        <p:spPr bwMode="auto">
          <a:xfrm>
            <a:off x="4572000" y="2133600"/>
            <a:ext cx="152400" cy="1524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103" name="Rectangle 24"/>
          <p:cNvSpPr>
            <a:spLocks noChangeArrowheads="1"/>
          </p:cNvSpPr>
          <p:nvPr/>
        </p:nvSpPr>
        <p:spPr bwMode="auto">
          <a:xfrm>
            <a:off x="5181600" y="1981200"/>
            <a:ext cx="152400" cy="16764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104" name="Rectangle 25"/>
          <p:cNvSpPr>
            <a:spLocks noChangeArrowheads="1"/>
          </p:cNvSpPr>
          <p:nvPr/>
        </p:nvSpPr>
        <p:spPr bwMode="auto">
          <a:xfrm>
            <a:off x="5791200" y="1981200"/>
            <a:ext cx="152400" cy="16764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105" name="Rectangle 26"/>
          <p:cNvSpPr>
            <a:spLocks noChangeArrowheads="1"/>
          </p:cNvSpPr>
          <p:nvPr/>
        </p:nvSpPr>
        <p:spPr bwMode="auto">
          <a:xfrm>
            <a:off x="3886200" y="4572000"/>
            <a:ext cx="152400" cy="1524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solidFill>
                <a:schemeClr val="hlink"/>
              </a:solidFill>
              <a:latin typeface="Calibri"/>
            </a:endParaRPr>
          </a:p>
        </p:txBody>
      </p:sp>
      <p:sp>
        <p:nvSpPr>
          <p:cNvPr id="1241106" name="Rectangle 27"/>
          <p:cNvSpPr>
            <a:spLocks noChangeArrowheads="1"/>
          </p:cNvSpPr>
          <p:nvPr/>
        </p:nvSpPr>
        <p:spPr bwMode="auto">
          <a:xfrm>
            <a:off x="2895600" y="2133600"/>
            <a:ext cx="152400" cy="15240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solidFill>
                <a:schemeClr val="hlink"/>
              </a:solidFill>
              <a:latin typeface="Calibri"/>
            </a:endParaRPr>
          </a:p>
        </p:txBody>
      </p:sp>
      <p:sp>
        <p:nvSpPr>
          <p:cNvPr id="1241107" name="Rectangle 28"/>
          <p:cNvSpPr>
            <a:spLocks noChangeArrowheads="1"/>
          </p:cNvSpPr>
          <p:nvPr/>
        </p:nvSpPr>
        <p:spPr bwMode="auto">
          <a:xfrm>
            <a:off x="3505200" y="2514600"/>
            <a:ext cx="152400" cy="11430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108" name="Rectangle 29"/>
          <p:cNvSpPr>
            <a:spLocks noChangeArrowheads="1"/>
          </p:cNvSpPr>
          <p:nvPr/>
        </p:nvSpPr>
        <p:spPr bwMode="auto">
          <a:xfrm>
            <a:off x="4114800" y="2971800"/>
            <a:ext cx="152400" cy="6858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109" name="Rectangle 30"/>
          <p:cNvSpPr>
            <a:spLocks noChangeArrowheads="1"/>
          </p:cNvSpPr>
          <p:nvPr/>
        </p:nvSpPr>
        <p:spPr bwMode="auto">
          <a:xfrm>
            <a:off x="4724400" y="3048000"/>
            <a:ext cx="152400" cy="6096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110" name="Rectangle 31"/>
          <p:cNvSpPr>
            <a:spLocks noChangeArrowheads="1"/>
          </p:cNvSpPr>
          <p:nvPr/>
        </p:nvSpPr>
        <p:spPr bwMode="auto">
          <a:xfrm>
            <a:off x="5334000" y="3276600"/>
            <a:ext cx="152400" cy="3810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111" name="Rectangle 32"/>
          <p:cNvSpPr>
            <a:spLocks noChangeArrowheads="1"/>
          </p:cNvSpPr>
          <p:nvPr/>
        </p:nvSpPr>
        <p:spPr bwMode="auto">
          <a:xfrm>
            <a:off x="5943600" y="3200400"/>
            <a:ext cx="152400" cy="4572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1112" name="Rectangle 33"/>
          <p:cNvSpPr>
            <a:spLocks noChangeArrowheads="1"/>
          </p:cNvSpPr>
          <p:nvPr/>
        </p:nvSpPr>
        <p:spPr bwMode="auto">
          <a:xfrm>
            <a:off x="6096000" y="3352800"/>
            <a:ext cx="152400" cy="3048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4"/>
          <p:cNvSpPr>
            <a:spLocks noGrp="1" noChangeArrowheads="1"/>
          </p:cNvSpPr>
          <p:nvPr>
            <p:ph type="title" idx="4294967295"/>
          </p:nvPr>
        </p:nvSpPr>
        <p:spPr>
          <a:xfrm>
            <a:off x="609600" y="0"/>
            <a:ext cx="7772400" cy="1143000"/>
          </a:xfrm>
          <a:noFill/>
        </p:spPr>
        <p:txBody>
          <a:bodyPr/>
          <a:lstStyle/>
          <a:p>
            <a:pPr eaLnBrk="1" hangingPunct="1"/>
            <a:r>
              <a:rPr lang="en-US" sz="3200"/>
              <a:t>Beyond Two Words</a:t>
            </a:r>
          </a:p>
        </p:txBody>
      </p:sp>
      <p:pic>
        <p:nvPicPr>
          <p:cNvPr id="1243139" name="Picture 5"/>
          <p:cNvPicPr>
            <a:picLocks noChangeAspect="1" noChangeArrowheads="1"/>
          </p:cNvPicPr>
          <p:nvPr/>
        </p:nvPicPr>
        <p:blipFill>
          <a:blip r:embed="rId3"/>
          <a:srcRect/>
          <a:stretch>
            <a:fillRect/>
          </a:stretch>
        </p:blipFill>
        <p:spPr bwMode="auto">
          <a:xfrm>
            <a:off x="1752600" y="990600"/>
            <a:ext cx="5699125" cy="4403725"/>
          </a:xfrm>
          <a:prstGeom prst="rect">
            <a:avLst/>
          </a:prstGeom>
          <a:noFill/>
          <a:ln w="9525">
            <a:noFill/>
            <a:miter lim="800000"/>
            <a:headEnd/>
            <a:tailEnd/>
          </a:ln>
        </p:spPr>
      </p:pic>
      <p:sp>
        <p:nvSpPr>
          <p:cNvPr id="1243161" name="Text Box 27"/>
          <p:cNvSpPr txBox="1">
            <a:spLocks noChangeArrowheads="1"/>
          </p:cNvSpPr>
          <p:nvPr/>
        </p:nvSpPr>
        <p:spPr bwMode="auto">
          <a:xfrm>
            <a:off x="1524000" y="5715000"/>
            <a:ext cx="5975464" cy="461665"/>
          </a:xfrm>
          <a:prstGeom prst="rect">
            <a:avLst/>
          </a:prstGeom>
          <a:noFill/>
          <a:ln w="9525">
            <a:noFill/>
            <a:miter lim="800000"/>
            <a:headEnd/>
            <a:tailEnd/>
          </a:ln>
        </p:spPr>
        <p:txBody>
          <a:bodyPr wrap="none">
            <a:prstTxWarp prst="textNoShape">
              <a:avLst/>
            </a:prstTxWarp>
            <a:spAutoFit/>
          </a:bodyPr>
          <a:lstStyle/>
          <a:p>
            <a:r>
              <a:rPr lang="en-US" b="0" dirty="0">
                <a:solidFill>
                  <a:schemeClr val="hlink"/>
                </a:solidFill>
                <a:latin typeface="Calibri"/>
              </a:rPr>
              <a:t>Imperatives dominate early on, then taper off.</a:t>
            </a:r>
          </a:p>
        </p:txBody>
      </p:sp>
      <p:sp>
        <p:nvSpPr>
          <p:cNvPr id="1243163" name="Rectangle 12"/>
          <p:cNvSpPr>
            <a:spLocks noChangeArrowheads="1"/>
          </p:cNvSpPr>
          <p:nvPr/>
        </p:nvSpPr>
        <p:spPr bwMode="auto">
          <a:xfrm>
            <a:off x="2819400" y="4572000"/>
            <a:ext cx="152400" cy="1524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solidFill>
                <a:srgbClr val="0D80C4"/>
              </a:solidFill>
              <a:latin typeface="Calibri"/>
            </a:endParaRPr>
          </a:p>
        </p:txBody>
      </p:sp>
      <p:sp>
        <p:nvSpPr>
          <p:cNvPr id="1243164" name="Rectangle 13"/>
          <p:cNvSpPr>
            <a:spLocks noChangeArrowheads="1"/>
          </p:cNvSpPr>
          <p:nvPr/>
        </p:nvSpPr>
        <p:spPr bwMode="auto">
          <a:xfrm>
            <a:off x="3048000" y="3429000"/>
            <a:ext cx="152400" cy="2286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65" name="Rectangle 14"/>
          <p:cNvSpPr>
            <a:spLocks noChangeArrowheads="1"/>
          </p:cNvSpPr>
          <p:nvPr/>
        </p:nvSpPr>
        <p:spPr bwMode="auto">
          <a:xfrm>
            <a:off x="3657600" y="3505200"/>
            <a:ext cx="152400" cy="1524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66" name="Rectangle 15"/>
          <p:cNvSpPr>
            <a:spLocks noChangeArrowheads="1"/>
          </p:cNvSpPr>
          <p:nvPr/>
        </p:nvSpPr>
        <p:spPr bwMode="auto">
          <a:xfrm>
            <a:off x="4267200" y="3352800"/>
            <a:ext cx="152400" cy="3048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67" name="Rectangle 16"/>
          <p:cNvSpPr>
            <a:spLocks noChangeArrowheads="1"/>
          </p:cNvSpPr>
          <p:nvPr/>
        </p:nvSpPr>
        <p:spPr bwMode="auto">
          <a:xfrm>
            <a:off x="4876800" y="3352800"/>
            <a:ext cx="152400" cy="3048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68" name="Rectangle 17"/>
          <p:cNvSpPr>
            <a:spLocks noChangeArrowheads="1"/>
          </p:cNvSpPr>
          <p:nvPr/>
        </p:nvSpPr>
        <p:spPr bwMode="auto">
          <a:xfrm>
            <a:off x="5486400" y="3352800"/>
            <a:ext cx="152400" cy="3048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69" name="Rectangle 19"/>
          <p:cNvSpPr>
            <a:spLocks noChangeArrowheads="1"/>
          </p:cNvSpPr>
          <p:nvPr/>
        </p:nvSpPr>
        <p:spPr bwMode="auto">
          <a:xfrm>
            <a:off x="5105400" y="4572000"/>
            <a:ext cx="152400" cy="1524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70" name="Rectangle 20"/>
          <p:cNvSpPr>
            <a:spLocks noChangeArrowheads="1"/>
          </p:cNvSpPr>
          <p:nvPr/>
        </p:nvSpPr>
        <p:spPr bwMode="auto">
          <a:xfrm>
            <a:off x="2743200" y="2895600"/>
            <a:ext cx="152400" cy="762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71" name="Rectangle 21"/>
          <p:cNvSpPr>
            <a:spLocks noChangeArrowheads="1"/>
          </p:cNvSpPr>
          <p:nvPr/>
        </p:nvSpPr>
        <p:spPr bwMode="auto">
          <a:xfrm>
            <a:off x="3352800" y="2590800"/>
            <a:ext cx="152400" cy="1066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72" name="Rectangle 22"/>
          <p:cNvSpPr>
            <a:spLocks noChangeArrowheads="1"/>
          </p:cNvSpPr>
          <p:nvPr/>
        </p:nvSpPr>
        <p:spPr bwMode="auto">
          <a:xfrm>
            <a:off x="3962400" y="2209800"/>
            <a:ext cx="152400" cy="1447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73" name="Rectangle 23"/>
          <p:cNvSpPr>
            <a:spLocks noChangeArrowheads="1"/>
          </p:cNvSpPr>
          <p:nvPr/>
        </p:nvSpPr>
        <p:spPr bwMode="auto">
          <a:xfrm>
            <a:off x="4572000" y="2133600"/>
            <a:ext cx="152400" cy="1524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74" name="Rectangle 24"/>
          <p:cNvSpPr>
            <a:spLocks noChangeArrowheads="1"/>
          </p:cNvSpPr>
          <p:nvPr/>
        </p:nvSpPr>
        <p:spPr bwMode="auto">
          <a:xfrm>
            <a:off x="5181600" y="1981200"/>
            <a:ext cx="152400" cy="16764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75" name="Rectangle 25"/>
          <p:cNvSpPr>
            <a:spLocks noChangeArrowheads="1"/>
          </p:cNvSpPr>
          <p:nvPr/>
        </p:nvSpPr>
        <p:spPr bwMode="auto">
          <a:xfrm>
            <a:off x="5791200" y="1981200"/>
            <a:ext cx="152400" cy="16764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76" name="Rectangle 26"/>
          <p:cNvSpPr>
            <a:spLocks noChangeArrowheads="1"/>
          </p:cNvSpPr>
          <p:nvPr/>
        </p:nvSpPr>
        <p:spPr bwMode="auto">
          <a:xfrm>
            <a:off x="3886200" y="4572000"/>
            <a:ext cx="152400" cy="1524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solidFill>
                <a:schemeClr val="hlink"/>
              </a:solidFill>
              <a:latin typeface="Calibri"/>
            </a:endParaRPr>
          </a:p>
        </p:txBody>
      </p:sp>
      <p:sp>
        <p:nvSpPr>
          <p:cNvPr id="1243177" name="Rectangle 27"/>
          <p:cNvSpPr>
            <a:spLocks noChangeArrowheads="1"/>
          </p:cNvSpPr>
          <p:nvPr/>
        </p:nvSpPr>
        <p:spPr bwMode="auto">
          <a:xfrm>
            <a:off x="2895600" y="2133600"/>
            <a:ext cx="152400" cy="15240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solidFill>
                <a:schemeClr val="hlink"/>
              </a:solidFill>
              <a:latin typeface="Calibri"/>
            </a:endParaRPr>
          </a:p>
        </p:txBody>
      </p:sp>
      <p:sp>
        <p:nvSpPr>
          <p:cNvPr id="1243178" name="Rectangle 28"/>
          <p:cNvSpPr>
            <a:spLocks noChangeArrowheads="1"/>
          </p:cNvSpPr>
          <p:nvPr/>
        </p:nvSpPr>
        <p:spPr bwMode="auto">
          <a:xfrm>
            <a:off x="3505200" y="2514600"/>
            <a:ext cx="152400" cy="11430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79" name="Rectangle 29"/>
          <p:cNvSpPr>
            <a:spLocks noChangeArrowheads="1"/>
          </p:cNvSpPr>
          <p:nvPr/>
        </p:nvSpPr>
        <p:spPr bwMode="auto">
          <a:xfrm>
            <a:off x="4114800" y="2971800"/>
            <a:ext cx="152400" cy="6858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80" name="Rectangle 30"/>
          <p:cNvSpPr>
            <a:spLocks noChangeArrowheads="1"/>
          </p:cNvSpPr>
          <p:nvPr/>
        </p:nvSpPr>
        <p:spPr bwMode="auto">
          <a:xfrm>
            <a:off x="4724400" y="3048000"/>
            <a:ext cx="152400" cy="6096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81" name="Rectangle 31"/>
          <p:cNvSpPr>
            <a:spLocks noChangeArrowheads="1"/>
          </p:cNvSpPr>
          <p:nvPr/>
        </p:nvSpPr>
        <p:spPr bwMode="auto">
          <a:xfrm>
            <a:off x="5334000" y="3276600"/>
            <a:ext cx="152400" cy="3810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82" name="Rectangle 32"/>
          <p:cNvSpPr>
            <a:spLocks noChangeArrowheads="1"/>
          </p:cNvSpPr>
          <p:nvPr/>
        </p:nvSpPr>
        <p:spPr bwMode="auto">
          <a:xfrm>
            <a:off x="5943600" y="3200400"/>
            <a:ext cx="152400" cy="4572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83" name="Rectangle 33"/>
          <p:cNvSpPr>
            <a:spLocks noChangeArrowheads="1"/>
          </p:cNvSpPr>
          <p:nvPr/>
        </p:nvSpPr>
        <p:spPr bwMode="auto">
          <a:xfrm>
            <a:off x="6096000" y="3352800"/>
            <a:ext cx="152400" cy="3048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3184" name="Oval 48"/>
          <p:cNvSpPr>
            <a:spLocks noChangeArrowheads="1"/>
          </p:cNvSpPr>
          <p:nvPr/>
        </p:nvSpPr>
        <p:spPr bwMode="auto">
          <a:xfrm>
            <a:off x="2133600" y="1447800"/>
            <a:ext cx="1905000" cy="3048000"/>
          </a:xfrm>
          <a:prstGeom prst="ellipse">
            <a:avLst/>
          </a:prstGeom>
          <a:noFill/>
          <a:ln w="50800">
            <a:solidFill>
              <a:schemeClr val="hlink"/>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4"/>
          <p:cNvSpPr>
            <a:spLocks noGrp="1" noChangeArrowheads="1"/>
          </p:cNvSpPr>
          <p:nvPr>
            <p:ph type="title" idx="4294967295"/>
          </p:nvPr>
        </p:nvSpPr>
        <p:spPr>
          <a:xfrm>
            <a:off x="609600" y="0"/>
            <a:ext cx="7772400" cy="1143000"/>
          </a:xfrm>
          <a:noFill/>
        </p:spPr>
        <p:txBody>
          <a:bodyPr/>
          <a:lstStyle/>
          <a:p>
            <a:pPr eaLnBrk="1" hangingPunct="1"/>
            <a:r>
              <a:rPr lang="en-US" sz="3200"/>
              <a:t>Beyond Two Words</a:t>
            </a:r>
          </a:p>
        </p:txBody>
      </p:sp>
      <p:pic>
        <p:nvPicPr>
          <p:cNvPr id="1245187" name="Picture 5"/>
          <p:cNvPicPr>
            <a:picLocks noChangeAspect="1" noChangeArrowheads="1"/>
          </p:cNvPicPr>
          <p:nvPr/>
        </p:nvPicPr>
        <p:blipFill>
          <a:blip r:embed="rId3"/>
          <a:srcRect/>
          <a:stretch>
            <a:fillRect/>
          </a:stretch>
        </p:blipFill>
        <p:spPr bwMode="auto">
          <a:xfrm>
            <a:off x="1752600" y="990600"/>
            <a:ext cx="5699125" cy="4403725"/>
          </a:xfrm>
          <a:prstGeom prst="rect">
            <a:avLst/>
          </a:prstGeom>
          <a:noFill/>
          <a:ln w="9525">
            <a:noFill/>
            <a:miter lim="800000"/>
            <a:headEnd/>
            <a:tailEnd/>
          </a:ln>
        </p:spPr>
      </p:pic>
      <p:sp>
        <p:nvSpPr>
          <p:cNvPr id="1245209" name="Text Box 27"/>
          <p:cNvSpPr txBox="1">
            <a:spLocks noChangeArrowheads="1"/>
          </p:cNvSpPr>
          <p:nvPr/>
        </p:nvSpPr>
        <p:spPr bwMode="auto">
          <a:xfrm>
            <a:off x="2057400" y="5715000"/>
            <a:ext cx="5665283" cy="461665"/>
          </a:xfrm>
          <a:prstGeom prst="rect">
            <a:avLst/>
          </a:prstGeom>
          <a:noFill/>
          <a:ln w="9525">
            <a:noFill/>
            <a:miter lim="800000"/>
            <a:headEnd/>
            <a:tailEnd/>
          </a:ln>
        </p:spPr>
        <p:txBody>
          <a:bodyPr wrap="none">
            <a:prstTxWarp prst="textNoShape">
              <a:avLst/>
            </a:prstTxWarp>
            <a:spAutoFit/>
          </a:bodyPr>
          <a:lstStyle/>
          <a:p>
            <a:r>
              <a:rPr lang="en-US" b="0" dirty="0">
                <a:solidFill>
                  <a:srgbClr val="0B1FFF"/>
                </a:solidFill>
                <a:latin typeface="Calibri"/>
              </a:rPr>
              <a:t>Declaratives always a fairly large proportion</a:t>
            </a:r>
          </a:p>
        </p:txBody>
      </p:sp>
      <p:sp>
        <p:nvSpPr>
          <p:cNvPr id="1245210" name="Oval 28"/>
          <p:cNvSpPr>
            <a:spLocks noChangeArrowheads="1"/>
          </p:cNvSpPr>
          <p:nvPr/>
        </p:nvSpPr>
        <p:spPr bwMode="auto">
          <a:xfrm>
            <a:off x="2514600" y="1676400"/>
            <a:ext cx="4038600" cy="2514600"/>
          </a:xfrm>
          <a:prstGeom prst="ellipse">
            <a:avLst/>
          </a:prstGeom>
          <a:noFill/>
          <a:ln w="38100">
            <a:solidFill>
              <a:schemeClr val="bg2"/>
            </a:solidFill>
            <a:round/>
            <a:headEnd/>
            <a:tailEnd/>
          </a:ln>
        </p:spPr>
        <p:txBody>
          <a:bodyPr wrap="none" anchor="ctr">
            <a:prstTxWarp prst="textNoShape">
              <a:avLst/>
            </a:prstTxWarp>
          </a:bodyPr>
          <a:lstStyle/>
          <a:p>
            <a:endParaRPr lang="en-US" dirty="0">
              <a:latin typeface="Calibri"/>
            </a:endParaRPr>
          </a:p>
        </p:txBody>
      </p:sp>
      <p:sp>
        <p:nvSpPr>
          <p:cNvPr id="1245211" name="Rectangle 12"/>
          <p:cNvSpPr>
            <a:spLocks noChangeArrowheads="1"/>
          </p:cNvSpPr>
          <p:nvPr/>
        </p:nvSpPr>
        <p:spPr bwMode="auto">
          <a:xfrm>
            <a:off x="2819400" y="4572000"/>
            <a:ext cx="152400" cy="1524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solidFill>
                <a:srgbClr val="0D80C4"/>
              </a:solidFill>
              <a:latin typeface="Calibri"/>
            </a:endParaRPr>
          </a:p>
        </p:txBody>
      </p:sp>
      <p:sp>
        <p:nvSpPr>
          <p:cNvPr id="1245212" name="Rectangle 13"/>
          <p:cNvSpPr>
            <a:spLocks noChangeArrowheads="1"/>
          </p:cNvSpPr>
          <p:nvPr/>
        </p:nvSpPr>
        <p:spPr bwMode="auto">
          <a:xfrm>
            <a:off x="3048000" y="3429000"/>
            <a:ext cx="152400" cy="2286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13" name="Rectangle 14"/>
          <p:cNvSpPr>
            <a:spLocks noChangeArrowheads="1"/>
          </p:cNvSpPr>
          <p:nvPr/>
        </p:nvSpPr>
        <p:spPr bwMode="auto">
          <a:xfrm>
            <a:off x="3657600" y="3505200"/>
            <a:ext cx="152400" cy="1524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14" name="Rectangle 15"/>
          <p:cNvSpPr>
            <a:spLocks noChangeArrowheads="1"/>
          </p:cNvSpPr>
          <p:nvPr/>
        </p:nvSpPr>
        <p:spPr bwMode="auto">
          <a:xfrm>
            <a:off x="4267200" y="3352800"/>
            <a:ext cx="152400" cy="3048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15" name="Rectangle 16"/>
          <p:cNvSpPr>
            <a:spLocks noChangeArrowheads="1"/>
          </p:cNvSpPr>
          <p:nvPr/>
        </p:nvSpPr>
        <p:spPr bwMode="auto">
          <a:xfrm>
            <a:off x="4876800" y="3352800"/>
            <a:ext cx="152400" cy="3048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16" name="Rectangle 17"/>
          <p:cNvSpPr>
            <a:spLocks noChangeArrowheads="1"/>
          </p:cNvSpPr>
          <p:nvPr/>
        </p:nvSpPr>
        <p:spPr bwMode="auto">
          <a:xfrm>
            <a:off x="5486400" y="3352800"/>
            <a:ext cx="152400" cy="3048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17" name="Rectangle 19"/>
          <p:cNvSpPr>
            <a:spLocks noChangeArrowheads="1"/>
          </p:cNvSpPr>
          <p:nvPr/>
        </p:nvSpPr>
        <p:spPr bwMode="auto">
          <a:xfrm>
            <a:off x="5105400" y="4572000"/>
            <a:ext cx="152400" cy="1524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18" name="Rectangle 20"/>
          <p:cNvSpPr>
            <a:spLocks noChangeArrowheads="1"/>
          </p:cNvSpPr>
          <p:nvPr/>
        </p:nvSpPr>
        <p:spPr bwMode="auto">
          <a:xfrm>
            <a:off x="2743200" y="2895600"/>
            <a:ext cx="152400" cy="762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19" name="Rectangle 21"/>
          <p:cNvSpPr>
            <a:spLocks noChangeArrowheads="1"/>
          </p:cNvSpPr>
          <p:nvPr/>
        </p:nvSpPr>
        <p:spPr bwMode="auto">
          <a:xfrm>
            <a:off x="3352800" y="2590800"/>
            <a:ext cx="152400" cy="1066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20" name="Rectangle 22"/>
          <p:cNvSpPr>
            <a:spLocks noChangeArrowheads="1"/>
          </p:cNvSpPr>
          <p:nvPr/>
        </p:nvSpPr>
        <p:spPr bwMode="auto">
          <a:xfrm>
            <a:off x="3962400" y="2209800"/>
            <a:ext cx="152400" cy="1447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21" name="Rectangle 23"/>
          <p:cNvSpPr>
            <a:spLocks noChangeArrowheads="1"/>
          </p:cNvSpPr>
          <p:nvPr/>
        </p:nvSpPr>
        <p:spPr bwMode="auto">
          <a:xfrm>
            <a:off x="4572000" y="2133600"/>
            <a:ext cx="152400" cy="1524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22" name="Rectangle 24"/>
          <p:cNvSpPr>
            <a:spLocks noChangeArrowheads="1"/>
          </p:cNvSpPr>
          <p:nvPr/>
        </p:nvSpPr>
        <p:spPr bwMode="auto">
          <a:xfrm>
            <a:off x="5181600" y="1981200"/>
            <a:ext cx="152400" cy="16764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23" name="Rectangle 25"/>
          <p:cNvSpPr>
            <a:spLocks noChangeArrowheads="1"/>
          </p:cNvSpPr>
          <p:nvPr/>
        </p:nvSpPr>
        <p:spPr bwMode="auto">
          <a:xfrm>
            <a:off x="5791200" y="1981200"/>
            <a:ext cx="152400" cy="16764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24" name="Rectangle 26"/>
          <p:cNvSpPr>
            <a:spLocks noChangeArrowheads="1"/>
          </p:cNvSpPr>
          <p:nvPr/>
        </p:nvSpPr>
        <p:spPr bwMode="auto">
          <a:xfrm>
            <a:off x="3886200" y="4572000"/>
            <a:ext cx="152400" cy="1524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solidFill>
                <a:schemeClr val="hlink"/>
              </a:solidFill>
              <a:latin typeface="Calibri"/>
            </a:endParaRPr>
          </a:p>
        </p:txBody>
      </p:sp>
      <p:sp>
        <p:nvSpPr>
          <p:cNvPr id="1245225" name="Rectangle 27"/>
          <p:cNvSpPr>
            <a:spLocks noChangeArrowheads="1"/>
          </p:cNvSpPr>
          <p:nvPr/>
        </p:nvSpPr>
        <p:spPr bwMode="auto">
          <a:xfrm>
            <a:off x="2895600" y="2133600"/>
            <a:ext cx="152400" cy="15240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solidFill>
                <a:schemeClr val="hlink"/>
              </a:solidFill>
              <a:latin typeface="Calibri"/>
            </a:endParaRPr>
          </a:p>
        </p:txBody>
      </p:sp>
      <p:sp>
        <p:nvSpPr>
          <p:cNvPr id="1245226" name="Rectangle 28"/>
          <p:cNvSpPr>
            <a:spLocks noChangeArrowheads="1"/>
          </p:cNvSpPr>
          <p:nvPr/>
        </p:nvSpPr>
        <p:spPr bwMode="auto">
          <a:xfrm>
            <a:off x="3505200" y="2514600"/>
            <a:ext cx="152400" cy="11430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27" name="Rectangle 29"/>
          <p:cNvSpPr>
            <a:spLocks noChangeArrowheads="1"/>
          </p:cNvSpPr>
          <p:nvPr/>
        </p:nvSpPr>
        <p:spPr bwMode="auto">
          <a:xfrm>
            <a:off x="4114800" y="2971800"/>
            <a:ext cx="152400" cy="6858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28" name="Rectangle 30"/>
          <p:cNvSpPr>
            <a:spLocks noChangeArrowheads="1"/>
          </p:cNvSpPr>
          <p:nvPr/>
        </p:nvSpPr>
        <p:spPr bwMode="auto">
          <a:xfrm>
            <a:off x="4724400" y="3048000"/>
            <a:ext cx="152400" cy="6096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29" name="Rectangle 31"/>
          <p:cNvSpPr>
            <a:spLocks noChangeArrowheads="1"/>
          </p:cNvSpPr>
          <p:nvPr/>
        </p:nvSpPr>
        <p:spPr bwMode="auto">
          <a:xfrm>
            <a:off x="5334000" y="3276600"/>
            <a:ext cx="152400" cy="3810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30" name="Rectangle 32"/>
          <p:cNvSpPr>
            <a:spLocks noChangeArrowheads="1"/>
          </p:cNvSpPr>
          <p:nvPr/>
        </p:nvSpPr>
        <p:spPr bwMode="auto">
          <a:xfrm>
            <a:off x="5943600" y="3200400"/>
            <a:ext cx="152400" cy="4572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5231" name="Rectangle 33"/>
          <p:cNvSpPr>
            <a:spLocks noChangeArrowheads="1"/>
          </p:cNvSpPr>
          <p:nvPr/>
        </p:nvSpPr>
        <p:spPr bwMode="auto">
          <a:xfrm>
            <a:off x="6096000" y="3352800"/>
            <a:ext cx="152400" cy="3048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4"/>
          <p:cNvSpPr>
            <a:spLocks noGrp="1" noChangeArrowheads="1"/>
          </p:cNvSpPr>
          <p:nvPr>
            <p:ph type="title" idx="4294967295"/>
          </p:nvPr>
        </p:nvSpPr>
        <p:spPr>
          <a:xfrm>
            <a:off x="609600" y="0"/>
            <a:ext cx="7772400" cy="1143000"/>
          </a:xfrm>
          <a:noFill/>
        </p:spPr>
        <p:txBody>
          <a:bodyPr/>
          <a:lstStyle/>
          <a:p>
            <a:pPr eaLnBrk="1" hangingPunct="1"/>
            <a:r>
              <a:rPr lang="en-US" sz="3200"/>
              <a:t>Beyond Two Words</a:t>
            </a:r>
          </a:p>
        </p:txBody>
      </p:sp>
      <p:pic>
        <p:nvPicPr>
          <p:cNvPr id="1247235" name="Picture 5"/>
          <p:cNvPicPr>
            <a:picLocks noChangeAspect="1" noChangeArrowheads="1"/>
          </p:cNvPicPr>
          <p:nvPr/>
        </p:nvPicPr>
        <p:blipFill>
          <a:blip r:embed="rId3"/>
          <a:srcRect/>
          <a:stretch>
            <a:fillRect/>
          </a:stretch>
        </p:blipFill>
        <p:spPr bwMode="auto">
          <a:xfrm>
            <a:off x="1752600" y="990600"/>
            <a:ext cx="5699125" cy="4403725"/>
          </a:xfrm>
          <a:prstGeom prst="rect">
            <a:avLst/>
          </a:prstGeom>
          <a:noFill/>
          <a:ln w="9525">
            <a:noFill/>
            <a:miter lim="800000"/>
            <a:headEnd/>
            <a:tailEnd/>
          </a:ln>
        </p:spPr>
      </p:pic>
      <p:sp>
        <p:nvSpPr>
          <p:cNvPr id="1123355" name="Text Box 27"/>
          <p:cNvSpPr txBox="1">
            <a:spLocks noChangeArrowheads="1"/>
          </p:cNvSpPr>
          <p:nvPr/>
        </p:nvSpPr>
        <p:spPr bwMode="auto">
          <a:xfrm>
            <a:off x="2057400" y="5715000"/>
            <a:ext cx="5425584" cy="461665"/>
          </a:xfrm>
          <a:prstGeom prst="rect">
            <a:avLst/>
          </a:prstGeom>
          <a:noFill/>
          <a:ln w="9525">
            <a:noFill/>
            <a:miter lim="800000"/>
            <a:headEnd/>
            <a:tailEnd/>
          </a:ln>
        </p:spPr>
        <p:txBody>
          <a:bodyPr wrap="none">
            <a:prstTxWarp prst="textNoShape">
              <a:avLst/>
            </a:prstTxWarp>
            <a:spAutoFit/>
          </a:bodyPr>
          <a:lstStyle/>
          <a:p>
            <a:r>
              <a:rPr lang="en-US" b="0" dirty="0">
                <a:solidFill>
                  <a:srgbClr val="0D80C4"/>
                </a:solidFill>
                <a:latin typeface="Calibri"/>
              </a:rPr>
              <a:t>Questions always a fairly small proportion</a:t>
            </a:r>
            <a:endParaRPr lang="en-US" b="0" dirty="0">
              <a:solidFill>
                <a:srgbClr val="0D80C4"/>
              </a:solidFill>
              <a:effectLst>
                <a:outerShdw blurRad="38100" dist="38100" dir="2700000" algn="tl">
                  <a:srgbClr val="000000"/>
                </a:outerShdw>
              </a:effectLst>
              <a:latin typeface="Calibri"/>
            </a:endParaRPr>
          </a:p>
        </p:txBody>
      </p:sp>
      <p:sp>
        <p:nvSpPr>
          <p:cNvPr id="1247259" name="Rectangle 12"/>
          <p:cNvSpPr>
            <a:spLocks noChangeArrowheads="1"/>
          </p:cNvSpPr>
          <p:nvPr/>
        </p:nvSpPr>
        <p:spPr bwMode="auto">
          <a:xfrm>
            <a:off x="2819400" y="4572000"/>
            <a:ext cx="152400" cy="1524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solidFill>
                <a:srgbClr val="0D80C4"/>
              </a:solidFill>
              <a:latin typeface="Calibri"/>
            </a:endParaRPr>
          </a:p>
        </p:txBody>
      </p:sp>
      <p:sp>
        <p:nvSpPr>
          <p:cNvPr id="1247260" name="Rectangle 13"/>
          <p:cNvSpPr>
            <a:spLocks noChangeArrowheads="1"/>
          </p:cNvSpPr>
          <p:nvPr/>
        </p:nvSpPr>
        <p:spPr bwMode="auto">
          <a:xfrm>
            <a:off x="3048000" y="3429000"/>
            <a:ext cx="152400" cy="2286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61" name="Rectangle 14"/>
          <p:cNvSpPr>
            <a:spLocks noChangeArrowheads="1"/>
          </p:cNvSpPr>
          <p:nvPr/>
        </p:nvSpPr>
        <p:spPr bwMode="auto">
          <a:xfrm>
            <a:off x="3657600" y="3505200"/>
            <a:ext cx="152400" cy="1524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62" name="Rectangle 15"/>
          <p:cNvSpPr>
            <a:spLocks noChangeArrowheads="1"/>
          </p:cNvSpPr>
          <p:nvPr/>
        </p:nvSpPr>
        <p:spPr bwMode="auto">
          <a:xfrm>
            <a:off x="4267200" y="3352800"/>
            <a:ext cx="152400" cy="3048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63" name="Rectangle 16"/>
          <p:cNvSpPr>
            <a:spLocks noChangeArrowheads="1"/>
          </p:cNvSpPr>
          <p:nvPr/>
        </p:nvSpPr>
        <p:spPr bwMode="auto">
          <a:xfrm>
            <a:off x="4876800" y="3352800"/>
            <a:ext cx="152400" cy="3048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64" name="Rectangle 17"/>
          <p:cNvSpPr>
            <a:spLocks noChangeArrowheads="1"/>
          </p:cNvSpPr>
          <p:nvPr/>
        </p:nvSpPr>
        <p:spPr bwMode="auto">
          <a:xfrm>
            <a:off x="5486400" y="3352800"/>
            <a:ext cx="152400" cy="3048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65" name="Rectangle 19"/>
          <p:cNvSpPr>
            <a:spLocks noChangeArrowheads="1"/>
          </p:cNvSpPr>
          <p:nvPr/>
        </p:nvSpPr>
        <p:spPr bwMode="auto">
          <a:xfrm>
            <a:off x="5105400" y="4572000"/>
            <a:ext cx="152400" cy="1524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66" name="Rectangle 20"/>
          <p:cNvSpPr>
            <a:spLocks noChangeArrowheads="1"/>
          </p:cNvSpPr>
          <p:nvPr/>
        </p:nvSpPr>
        <p:spPr bwMode="auto">
          <a:xfrm>
            <a:off x="2743200" y="2895600"/>
            <a:ext cx="152400" cy="762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67" name="Rectangle 21"/>
          <p:cNvSpPr>
            <a:spLocks noChangeArrowheads="1"/>
          </p:cNvSpPr>
          <p:nvPr/>
        </p:nvSpPr>
        <p:spPr bwMode="auto">
          <a:xfrm>
            <a:off x="3352800" y="2590800"/>
            <a:ext cx="152400" cy="1066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68" name="Rectangle 22"/>
          <p:cNvSpPr>
            <a:spLocks noChangeArrowheads="1"/>
          </p:cNvSpPr>
          <p:nvPr/>
        </p:nvSpPr>
        <p:spPr bwMode="auto">
          <a:xfrm>
            <a:off x="3962400" y="2209800"/>
            <a:ext cx="152400" cy="1447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69" name="Rectangle 23"/>
          <p:cNvSpPr>
            <a:spLocks noChangeArrowheads="1"/>
          </p:cNvSpPr>
          <p:nvPr/>
        </p:nvSpPr>
        <p:spPr bwMode="auto">
          <a:xfrm>
            <a:off x="4572000" y="2133600"/>
            <a:ext cx="152400" cy="1524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70" name="Rectangle 24"/>
          <p:cNvSpPr>
            <a:spLocks noChangeArrowheads="1"/>
          </p:cNvSpPr>
          <p:nvPr/>
        </p:nvSpPr>
        <p:spPr bwMode="auto">
          <a:xfrm>
            <a:off x="5181600" y="1981200"/>
            <a:ext cx="152400" cy="16764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71" name="Rectangle 25"/>
          <p:cNvSpPr>
            <a:spLocks noChangeArrowheads="1"/>
          </p:cNvSpPr>
          <p:nvPr/>
        </p:nvSpPr>
        <p:spPr bwMode="auto">
          <a:xfrm>
            <a:off x="5791200" y="1981200"/>
            <a:ext cx="152400" cy="16764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72" name="Rectangle 26"/>
          <p:cNvSpPr>
            <a:spLocks noChangeArrowheads="1"/>
          </p:cNvSpPr>
          <p:nvPr/>
        </p:nvSpPr>
        <p:spPr bwMode="auto">
          <a:xfrm>
            <a:off x="3886200" y="4572000"/>
            <a:ext cx="152400" cy="1524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solidFill>
                <a:schemeClr val="hlink"/>
              </a:solidFill>
              <a:latin typeface="Calibri"/>
            </a:endParaRPr>
          </a:p>
        </p:txBody>
      </p:sp>
      <p:sp>
        <p:nvSpPr>
          <p:cNvPr id="1247273" name="Rectangle 27"/>
          <p:cNvSpPr>
            <a:spLocks noChangeArrowheads="1"/>
          </p:cNvSpPr>
          <p:nvPr/>
        </p:nvSpPr>
        <p:spPr bwMode="auto">
          <a:xfrm>
            <a:off x="2895600" y="2133600"/>
            <a:ext cx="152400" cy="15240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solidFill>
                <a:schemeClr val="hlink"/>
              </a:solidFill>
              <a:latin typeface="Calibri"/>
            </a:endParaRPr>
          </a:p>
        </p:txBody>
      </p:sp>
      <p:sp>
        <p:nvSpPr>
          <p:cNvPr id="1247274" name="Rectangle 28"/>
          <p:cNvSpPr>
            <a:spLocks noChangeArrowheads="1"/>
          </p:cNvSpPr>
          <p:nvPr/>
        </p:nvSpPr>
        <p:spPr bwMode="auto">
          <a:xfrm>
            <a:off x="3505200" y="2514600"/>
            <a:ext cx="152400" cy="11430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75" name="Rectangle 29"/>
          <p:cNvSpPr>
            <a:spLocks noChangeArrowheads="1"/>
          </p:cNvSpPr>
          <p:nvPr/>
        </p:nvSpPr>
        <p:spPr bwMode="auto">
          <a:xfrm>
            <a:off x="4114800" y="2971800"/>
            <a:ext cx="152400" cy="6858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76" name="Rectangle 30"/>
          <p:cNvSpPr>
            <a:spLocks noChangeArrowheads="1"/>
          </p:cNvSpPr>
          <p:nvPr/>
        </p:nvSpPr>
        <p:spPr bwMode="auto">
          <a:xfrm>
            <a:off x="4724400" y="3048000"/>
            <a:ext cx="152400" cy="6096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77" name="Rectangle 31"/>
          <p:cNvSpPr>
            <a:spLocks noChangeArrowheads="1"/>
          </p:cNvSpPr>
          <p:nvPr/>
        </p:nvSpPr>
        <p:spPr bwMode="auto">
          <a:xfrm>
            <a:off x="5334000" y="3276600"/>
            <a:ext cx="152400" cy="3810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78" name="Rectangle 32"/>
          <p:cNvSpPr>
            <a:spLocks noChangeArrowheads="1"/>
          </p:cNvSpPr>
          <p:nvPr/>
        </p:nvSpPr>
        <p:spPr bwMode="auto">
          <a:xfrm>
            <a:off x="5943600" y="3200400"/>
            <a:ext cx="152400" cy="4572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79" name="Rectangle 33"/>
          <p:cNvSpPr>
            <a:spLocks noChangeArrowheads="1"/>
          </p:cNvSpPr>
          <p:nvPr/>
        </p:nvSpPr>
        <p:spPr bwMode="auto">
          <a:xfrm>
            <a:off x="6096000" y="3352800"/>
            <a:ext cx="152400" cy="304800"/>
          </a:xfrm>
          <a:prstGeom prst="rect">
            <a:avLst/>
          </a:prstGeom>
          <a:solidFill>
            <a:srgbClr val="0D80C4"/>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247280" name="Oval 28"/>
          <p:cNvSpPr>
            <a:spLocks noChangeArrowheads="1"/>
          </p:cNvSpPr>
          <p:nvPr/>
        </p:nvSpPr>
        <p:spPr bwMode="auto">
          <a:xfrm>
            <a:off x="2667000" y="3048000"/>
            <a:ext cx="4038600" cy="914400"/>
          </a:xfrm>
          <a:prstGeom prst="ellipse">
            <a:avLst/>
          </a:prstGeom>
          <a:noFill/>
          <a:ln w="38100">
            <a:solidFill>
              <a:srgbClr val="0D80C4"/>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ChangeArrowheads="1"/>
          </p:cNvSpPr>
          <p:nvPr>
            <p:ph type="title" idx="4294967295"/>
          </p:nvPr>
        </p:nvSpPr>
        <p:spPr>
          <a:xfrm>
            <a:off x="685800" y="0"/>
            <a:ext cx="7772400" cy="1143000"/>
          </a:xfrm>
        </p:spPr>
        <p:txBody>
          <a:bodyPr/>
          <a:lstStyle/>
          <a:p>
            <a:pPr eaLnBrk="1" hangingPunct="1"/>
            <a:r>
              <a:rPr lang="en-US" sz="3200"/>
              <a:t>Telegraphic Speech</a:t>
            </a:r>
          </a:p>
        </p:txBody>
      </p:sp>
      <p:sp>
        <p:nvSpPr>
          <p:cNvPr id="1249283" name="Rectangle 3"/>
          <p:cNvSpPr>
            <a:spLocks noGrp="1" noChangeArrowheads="1"/>
          </p:cNvSpPr>
          <p:nvPr>
            <p:ph type="body" idx="4294967295"/>
          </p:nvPr>
        </p:nvSpPr>
        <p:spPr>
          <a:xfrm>
            <a:off x="0" y="1066800"/>
            <a:ext cx="9144000" cy="914400"/>
          </a:xfrm>
        </p:spPr>
        <p:txBody>
          <a:bodyPr/>
          <a:lstStyle/>
          <a:p>
            <a:pPr eaLnBrk="1" hangingPunct="1">
              <a:buFontTx/>
              <a:buNone/>
            </a:pPr>
            <a:r>
              <a:rPr lang="en-US" sz="2400"/>
              <a:t>Typical grammatical categories included in children’s multiword speech: </a:t>
            </a:r>
            <a:r>
              <a:rPr lang="en-US" sz="2400">
                <a:solidFill>
                  <a:schemeClr val="tx2"/>
                </a:solidFill>
              </a:rPr>
              <a:t>nouns</a:t>
            </a:r>
            <a:r>
              <a:rPr lang="en-US" sz="2400"/>
              <a:t>, </a:t>
            </a:r>
            <a:r>
              <a:rPr lang="en-US" sz="2400">
                <a:solidFill>
                  <a:schemeClr val="tx2"/>
                </a:solidFill>
              </a:rPr>
              <a:t>verbs</a:t>
            </a:r>
            <a:r>
              <a:rPr lang="en-US" sz="2400"/>
              <a:t>, </a:t>
            </a:r>
            <a:r>
              <a:rPr lang="en-US" sz="2400">
                <a:solidFill>
                  <a:schemeClr val="tx2"/>
                </a:solidFill>
              </a:rPr>
              <a:t>adjectives</a:t>
            </a:r>
            <a:endParaRPr lang="en-US" sz="2400"/>
          </a:p>
        </p:txBody>
      </p:sp>
      <p:sp>
        <p:nvSpPr>
          <p:cNvPr id="1249284" name="Rectangle 4"/>
          <p:cNvSpPr>
            <a:spLocks noChangeArrowheads="1"/>
          </p:cNvSpPr>
          <p:nvPr/>
        </p:nvSpPr>
        <p:spPr bwMode="auto">
          <a:xfrm>
            <a:off x="0" y="2209800"/>
            <a:ext cx="9144000" cy="1295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Typical categories missing: </a:t>
            </a:r>
            <a:r>
              <a:rPr lang="en-US" b="0" dirty="0">
                <a:solidFill>
                  <a:srgbClr val="B3129A"/>
                </a:solidFill>
                <a:latin typeface="Calibri"/>
                <a:ea typeface="Osaka" pitchFamily="-1" charset="-128"/>
                <a:cs typeface="Osaka" pitchFamily="-1" charset="-128"/>
              </a:rPr>
              <a:t>determiners</a:t>
            </a:r>
            <a:r>
              <a:rPr lang="en-US" b="0" dirty="0">
                <a:latin typeface="Calibri"/>
                <a:ea typeface="Osaka" pitchFamily="-1" charset="-128"/>
                <a:cs typeface="Osaka" pitchFamily="-1" charset="-128"/>
              </a:rPr>
              <a:t> (the, a), </a:t>
            </a:r>
            <a:r>
              <a:rPr lang="en-US" b="0" dirty="0">
                <a:solidFill>
                  <a:srgbClr val="B3129A"/>
                </a:solidFill>
                <a:latin typeface="Calibri"/>
                <a:ea typeface="Osaka" pitchFamily="-1" charset="-128"/>
                <a:cs typeface="Osaka" pitchFamily="-1" charset="-128"/>
              </a:rPr>
              <a:t>prepositions</a:t>
            </a:r>
            <a:r>
              <a:rPr lang="en-US" b="0" dirty="0">
                <a:latin typeface="Calibri"/>
                <a:ea typeface="Osaka" pitchFamily="-1" charset="-128"/>
                <a:cs typeface="Osaka" pitchFamily="-1" charset="-128"/>
              </a:rPr>
              <a:t> (to, by, from), </a:t>
            </a:r>
            <a:r>
              <a:rPr lang="en-US" b="0" dirty="0">
                <a:solidFill>
                  <a:srgbClr val="B3129A"/>
                </a:solidFill>
                <a:latin typeface="Calibri"/>
                <a:ea typeface="Osaka" pitchFamily="-1" charset="-128"/>
                <a:cs typeface="Osaka" pitchFamily="-1" charset="-128"/>
              </a:rPr>
              <a:t>auxiliary verbs</a:t>
            </a:r>
            <a:r>
              <a:rPr lang="en-US" b="0" dirty="0">
                <a:latin typeface="Calibri"/>
                <a:ea typeface="Osaka" pitchFamily="-1" charset="-128"/>
                <a:cs typeface="Osaka" pitchFamily="-1" charset="-128"/>
              </a:rPr>
              <a:t> (am, are, was), </a:t>
            </a:r>
            <a:r>
              <a:rPr lang="en-US" b="0" dirty="0">
                <a:solidFill>
                  <a:srgbClr val="B3129A"/>
                </a:solidFill>
                <a:latin typeface="Calibri"/>
                <a:ea typeface="Osaka" pitchFamily="-1" charset="-128"/>
                <a:cs typeface="Osaka" pitchFamily="-1" charset="-128"/>
              </a:rPr>
              <a:t>bound morphemes</a:t>
            </a:r>
            <a:r>
              <a:rPr lang="en-US" b="0" dirty="0">
                <a:latin typeface="Calibri"/>
                <a:ea typeface="Osaka" pitchFamily="-1" charset="-128"/>
                <a:cs typeface="Osaka" pitchFamily="-1" charset="-128"/>
              </a:rPr>
              <a:t> (-s plural marker)</a:t>
            </a:r>
          </a:p>
        </p:txBody>
      </p:sp>
      <p:sp>
        <p:nvSpPr>
          <p:cNvPr id="1249285" name="Rectangle 5"/>
          <p:cNvSpPr>
            <a:spLocks noChangeArrowheads="1"/>
          </p:cNvSpPr>
          <p:nvPr/>
        </p:nvSpPr>
        <p:spPr bwMode="auto">
          <a:xfrm>
            <a:off x="228600" y="4114800"/>
            <a:ext cx="9144000" cy="2209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Basic division of meaning: </a:t>
            </a:r>
          </a:p>
          <a:p>
            <a:pPr marL="342900" indent="-342900" eaLnBrk="1" hangingPunct="1">
              <a:spcBef>
                <a:spcPct val="20000"/>
              </a:spcBef>
            </a:pPr>
            <a:r>
              <a:rPr lang="en-US" b="0" dirty="0">
                <a:solidFill>
                  <a:schemeClr val="tx2"/>
                </a:solidFill>
                <a:latin typeface="Calibri"/>
                <a:ea typeface="Osaka" pitchFamily="-1" charset="-128"/>
                <a:cs typeface="Osaka" pitchFamily="-1" charset="-128"/>
              </a:rPr>
              <a:t>		more </a:t>
            </a:r>
            <a:r>
              <a:rPr lang="en-US" b="0" dirty="0" err="1">
                <a:solidFill>
                  <a:schemeClr val="tx2"/>
                </a:solidFill>
                <a:latin typeface="Calibri"/>
                <a:ea typeface="Osaka" pitchFamily="-1" charset="-128"/>
                <a:cs typeface="Osaka" pitchFamily="-1" charset="-128"/>
              </a:rPr>
              <a:t>contentful</a:t>
            </a:r>
            <a:r>
              <a:rPr lang="en-US" b="0" dirty="0">
                <a:latin typeface="Calibri"/>
                <a:ea typeface="Osaka" pitchFamily="-1" charset="-128"/>
                <a:cs typeface="Osaka" pitchFamily="-1" charset="-128"/>
              </a:rPr>
              <a:t> vs. </a:t>
            </a:r>
            <a:r>
              <a:rPr lang="en-US" b="0" dirty="0">
                <a:solidFill>
                  <a:srgbClr val="B3129A"/>
                </a:solidFill>
                <a:latin typeface="Calibri"/>
                <a:ea typeface="Osaka" pitchFamily="-1" charset="-128"/>
                <a:cs typeface="Osaka" pitchFamily="-1" charset="-128"/>
              </a:rPr>
              <a:t>more grammatical</a:t>
            </a:r>
            <a:endParaRPr lang="en-US" b="0" dirty="0">
              <a:solidFill>
                <a:schemeClr val="accent2"/>
              </a:solidFill>
              <a:latin typeface="Calibri"/>
              <a:ea typeface="Osaka" pitchFamily="-1" charset="-128"/>
              <a:cs typeface="Osaka" pitchFamily="-1" charset="-128"/>
            </a:endParaRPr>
          </a:p>
          <a:p>
            <a:pPr marL="342900" indent="-342900" eaLnBrk="1" hangingPunct="1">
              <a:spcBef>
                <a:spcPct val="20000"/>
              </a:spcBef>
            </a:pPr>
            <a:endParaRPr lang="en-US" b="0" dirty="0">
              <a:solidFill>
                <a:schemeClr val="accent2"/>
              </a:solidFill>
              <a:latin typeface="Calibri"/>
              <a:ea typeface="Osaka" pitchFamily="-1" charset="-128"/>
              <a:cs typeface="Osaka" pitchFamily="-1" charset="-128"/>
            </a:endParaRPr>
          </a:p>
          <a:p>
            <a:pPr marL="342900" indent="-342900" eaLnBrk="1" hangingPunct="1">
              <a:spcBef>
                <a:spcPct val="20000"/>
              </a:spcBef>
            </a:pPr>
            <a:r>
              <a:rPr lang="en-US" b="0" dirty="0">
                <a:latin typeface="Calibri"/>
                <a:ea typeface="Osaka" pitchFamily="-1" charset="-128"/>
                <a:cs typeface="Osaka" pitchFamily="-1" charset="-128"/>
              </a:rPr>
              <a:t>You can communicate quite well without the more “grammatical” categories.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Grp="1" noChangeArrowheads="1"/>
          </p:cNvSpPr>
          <p:nvPr>
            <p:ph type="title" idx="4294967295"/>
          </p:nvPr>
        </p:nvSpPr>
        <p:spPr>
          <a:xfrm>
            <a:off x="685800" y="1828800"/>
            <a:ext cx="7772400" cy="1143000"/>
          </a:xfrm>
        </p:spPr>
        <p:txBody>
          <a:bodyPr/>
          <a:lstStyle/>
          <a:p>
            <a:pPr eaLnBrk="1" hangingPunct="1"/>
            <a:r>
              <a:rPr lang="en-US" sz="3200"/>
              <a:t>From One Word to Many</a:t>
            </a:r>
          </a:p>
        </p:txBody>
      </p:sp>
      <p:pic>
        <p:nvPicPr>
          <p:cNvPr id="1214467" name="Picture 14"/>
          <p:cNvPicPr>
            <a:picLocks noChangeAspect="1" noChangeArrowheads="1"/>
          </p:cNvPicPr>
          <p:nvPr/>
        </p:nvPicPr>
        <p:blipFill>
          <a:blip r:embed="rId3"/>
          <a:srcRect/>
          <a:stretch>
            <a:fillRect/>
          </a:stretch>
        </p:blipFill>
        <p:spPr bwMode="auto">
          <a:xfrm>
            <a:off x="4267200" y="3657600"/>
            <a:ext cx="1155700" cy="1130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2"/>
          <p:cNvSpPr>
            <a:spLocks noGrp="1" noChangeArrowheads="1"/>
          </p:cNvSpPr>
          <p:nvPr>
            <p:ph type="title" idx="4294967295"/>
          </p:nvPr>
        </p:nvSpPr>
        <p:spPr>
          <a:xfrm>
            <a:off x="685800" y="0"/>
            <a:ext cx="7772400" cy="1143000"/>
          </a:xfrm>
        </p:spPr>
        <p:txBody>
          <a:bodyPr/>
          <a:lstStyle/>
          <a:p>
            <a:pPr eaLnBrk="1" hangingPunct="1"/>
            <a:r>
              <a:rPr lang="en-US" sz="3200"/>
              <a:t>Telegraphic Speech Examples</a:t>
            </a:r>
          </a:p>
        </p:txBody>
      </p:sp>
      <p:sp>
        <p:nvSpPr>
          <p:cNvPr id="5" name="Rectangle 3"/>
          <p:cNvSpPr txBox="1">
            <a:spLocks noChangeArrowheads="1"/>
          </p:cNvSpPr>
          <p:nvPr/>
        </p:nvSpPr>
        <p:spPr bwMode="auto">
          <a:xfrm>
            <a:off x="0" y="1066800"/>
            <a:ext cx="9144000" cy="2438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Intended:</a:t>
            </a:r>
          </a:p>
          <a:p>
            <a:pPr marL="342900" indent="-342900" eaLnBrk="1" hangingPunct="1">
              <a:spcBef>
                <a:spcPct val="20000"/>
              </a:spcBef>
            </a:pPr>
            <a:r>
              <a:rPr lang="en-US" b="0" dirty="0">
                <a:latin typeface="Calibri"/>
                <a:ea typeface="Osaka" pitchFamily="-1" charset="-128"/>
                <a:cs typeface="Osaka" pitchFamily="-1" charset="-128"/>
              </a:rPr>
              <a:t>“</a:t>
            </a:r>
            <a:r>
              <a:rPr lang="en-US" b="0" dirty="0">
                <a:solidFill>
                  <a:schemeClr val="tx2"/>
                </a:solidFill>
                <a:latin typeface="Calibri"/>
                <a:ea typeface="Osaka" pitchFamily="-1" charset="-128"/>
                <a:cs typeface="Osaka" pitchFamily="-1" charset="-128"/>
              </a:rPr>
              <a:t>I</a:t>
            </a:r>
            <a:r>
              <a:rPr lang="en-US" b="0" dirty="0">
                <a:latin typeface="Calibri"/>
                <a:ea typeface="Osaka" pitchFamily="-1" charset="-128"/>
                <a:cs typeface="Osaka" pitchFamily="-1" charset="-128"/>
              </a:rPr>
              <a:t> </a:t>
            </a:r>
            <a:r>
              <a:rPr lang="en-US" b="0" dirty="0">
                <a:solidFill>
                  <a:srgbClr val="B3129A"/>
                </a:solidFill>
                <a:latin typeface="Calibri"/>
                <a:ea typeface="Osaka" pitchFamily="-1" charset="-128"/>
                <a:cs typeface="Osaka" pitchFamily="-1" charset="-128"/>
              </a:rPr>
              <a:t>have to</a:t>
            </a:r>
            <a:r>
              <a:rPr lang="en-US" b="0" dirty="0">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rPr>
              <a:t>go</a:t>
            </a:r>
            <a:r>
              <a:rPr lang="en-US" b="0" dirty="0">
                <a:latin typeface="Calibri"/>
                <a:ea typeface="Osaka" pitchFamily="-1" charset="-128"/>
                <a:cs typeface="Osaka" pitchFamily="-1" charset="-128"/>
              </a:rPr>
              <a:t> </a:t>
            </a:r>
            <a:r>
              <a:rPr lang="en-US" b="0" dirty="0">
                <a:solidFill>
                  <a:srgbClr val="B3129A"/>
                </a:solidFill>
                <a:latin typeface="Calibri"/>
                <a:ea typeface="Osaka" pitchFamily="-1" charset="-128"/>
                <a:cs typeface="Osaka" pitchFamily="-1" charset="-128"/>
              </a:rPr>
              <a:t>to</a:t>
            </a:r>
            <a:r>
              <a:rPr lang="en-US" b="0" dirty="0">
                <a:latin typeface="Calibri"/>
                <a:ea typeface="Osaka" pitchFamily="-1" charset="-128"/>
                <a:cs typeface="Osaka" pitchFamily="-1" charset="-128"/>
              </a:rPr>
              <a:t> </a:t>
            </a:r>
            <a:r>
              <a:rPr lang="en-US" b="0" dirty="0">
                <a:solidFill>
                  <a:srgbClr val="B3129A"/>
                </a:solidFill>
                <a:latin typeface="Calibri"/>
                <a:ea typeface="Osaka" pitchFamily="-1" charset="-128"/>
                <a:cs typeface="Osaka" pitchFamily="-1" charset="-128"/>
              </a:rPr>
              <a:t>the</a:t>
            </a:r>
            <a:r>
              <a:rPr lang="en-US" b="0" dirty="0">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rPr>
              <a:t>castle</a:t>
            </a:r>
            <a:r>
              <a:rPr lang="en-US" b="0" dirty="0">
                <a:latin typeface="Calibri"/>
                <a:ea typeface="Osaka" pitchFamily="-1" charset="-128"/>
                <a:cs typeface="Osaka" pitchFamily="-1" charset="-128"/>
              </a:rPr>
              <a:t> </a:t>
            </a:r>
            <a:r>
              <a:rPr lang="en-US" b="0" dirty="0">
                <a:solidFill>
                  <a:srgbClr val="B3129A"/>
                </a:solidFill>
                <a:latin typeface="Calibri"/>
                <a:ea typeface="Osaka" pitchFamily="-1" charset="-128"/>
                <a:cs typeface="Osaka" pitchFamily="-1" charset="-128"/>
              </a:rPr>
              <a:t>to</a:t>
            </a:r>
            <a:r>
              <a:rPr lang="en-US" b="0" dirty="0">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rPr>
              <a:t>rescue</a:t>
            </a:r>
            <a:r>
              <a:rPr lang="en-US" b="0" dirty="0">
                <a:latin typeface="Calibri"/>
                <a:ea typeface="Osaka" pitchFamily="-1" charset="-128"/>
                <a:cs typeface="Osaka" pitchFamily="-1" charset="-128"/>
              </a:rPr>
              <a:t> </a:t>
            </a:r>
            <a:r>
              <a:rPr lang="en-US" b="0" dirty="0">
                <a:solidFill>
                  <a:srgbClr val="B3129A"/>
                </a:solidFill>
                <a:latin typeface="Calibri"/>
                <a:ea typeface="Osaka" pitchFamily="-1" charset="-128"/>
                <a:cs typeface="Osaka" pitchFamily="-1" charset="-128"/>
              </a:rPr>
              <a:t>my</a:t>
            </a:r>
            <a:r>
              <a:rPr lang="en-US" b="0" dirty="0">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rPr>
              <a:t>baby</a:t>
            </a:r>
            <a:r>
              <a:rPr lang="en-US" b="0" dirty="0">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rPr>
              <a:t>brother</a:t>
            </a:r>
            <a:r>
              <a:rPr lang="en-US" b="0" dirty="0">
                <a:latin typeface="Calibri"/>
                <a:ea typeface="Osaka" pitchFamily="-1" charset="-128"/>
                <a:cs typeface="Osaka" pitchFamily="-1" charset="-128"/>
              </a:rPr>
              <a:t>!”</a:t>
            </a: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r>
              <a:rPr lang="en-US" b="0" dirty="0">
                <a:latin typeface="Calibri"/>
                <a:ea typeface="Osaka" pitchFamily="-1" charset="-128"/>
                <a:cs typeface="Osaka" pitchFamily="-1" charset="-128"/>
              </a:rPr>
              <a:t>Telegraphic:</a:t>
            </a:r>
          </a:p>
          <a:p>
            <a:pPr marL="342900" indent="-342900" eaLnBrk="1" hangingPunct="1">
              <a:spcBef>
                <a:spcPct val="20000"/>
              </a:spcBef>
            </a:pPr>
            <a:r>
              <a:rPr lang="en-US" b="0" dirty="0">
                <a:latin typeface="Calibri"/>
              </a:rPr>
              <a:t>“</a:t>
            </a:r>
            <a:r>
              <a:rPr lang="en-US" b="0" dirty="0">
                <a:solidFill>
                  <a:schemeClr val="tx2"/>
                </a:solidFill>
                <a:latin typeface="Calibri"/>
              </a:rPr>
              <a:t>I</a:t>
            </a:r>
            <a:r>
              <a:rPr lang="en-US" b="0" dirty="0">
                <a:latin typeface="Calibri"/>
              </a:rPr>
              <a:t> </a:t>
            </a:r>
            <a:r>
              <a:rPr lang="en-US" b="0" dirty="0">
                <a:solidFill>
                  <a:schemeClr val="tx2"/>
                </a:solidFill>
                <a:latin typeface="Calibri"/>
              </a:rPr>
              <a:t>go</a:t>
            </a:r>
            <a:r>
              <a:rPr lang="en-US" b="0" dirty="0">
                <a:latin typeface="Calibri"/>
              </a:rPr>
              <a:t> </a:t>
            </a:r>
            <a:r>
              <a:rPr lang="en-US" b="0" dirty="0">
                <a:solidFill>
                  <a:schemeClr val="tx2"/>
                </a:solidFill>
                <a:latin typeface="Calibri"/>
              </a:rPr>
              <a:t>castle</a:t>
            </a:r>
            <a:r>
              <a:rPr lang="en-US" b="0" dirty="0">
                <a:latin typeface="Calibri"/>
              </a:rPr>
              <a:t> </a:t>
            </a:r>
            <a:r>
              <a:rPr lang="en-US" b="0" dirty="0">
                <a:solidFill>
                  <a:schemeClr val="tx2"/>
                </a:solidFill>
                <a:latin typeface="Calibri"/>
              </a:rPr>
              <a:t>rescue</a:t>
            </a:r>
            <a:r>
              <a:rPr lang="en-US" b="0" dirty="0">
                <a:latin typeface="Calibri"/>
              </a:rPr>
              <a:t> </a:t>
            </a:r>
            <a:r>
              <a:rPr lang="en-US" b="0" dirty="0">
                <a:solidFill>
                  <a:schemeClr val="tx2"/>
                </a:solidFill>
                <a:latin typeface="Calibri"/>
              </a:rPr>
              <a:t>baby</a:t>
            </a:r>
            <a:r>
              <a:rPr lang="en-US" b="0" dirty="0">
                <a:latin typeface="Calibri"/>
              </a:rPr>
              <a:t> </a:t>
            </a:r>
            <a:r>
              <a:rPr lang="en-US" b="0" dirty="0">
                <a:solidFill>
                  <a:schemeClr val="tx2"/>
                </a:solidFill>
                <a:latin typeface="Calibri"/>
              </a:rPr>
              <a:t>brother</a:t>
            </a:r>
            <a:r>
              <a:rPr lang="en-US" b="0" dirty="0">
                <a:latin typeface="Calibri"/>
              </a:rPr>
              <a:t>!</a:t>
            </a:r>
            <a:endParaRPr lang="en-US" b="0" dirty="0">
              <a:latin typeface="Calibri"/>
              <a:ea typeface="Osaka" pitchFamily="-1" charset="-128"/>
              <a:cs typeface="Osaka" pitchFamily="-1" charset="-128"/>
            </a:endParaRP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r>
              <a:rPr lang="en-US" b="0" dirty="0">
                <a:latin typeface="Calibri"/>
                <a:ea typeface="Osaka" pitchFamily="-1" charset="-128"/>
                <a:cs typeface="Osaka" pitchFamily="-1" charset="-128"/>
              </a:rPr>
              <a:t> </a:t>
            </a:r>
          </a:p>
        </p:txBody>
      </p:sp>
      <p:sp>
        <p:nvSpPr>
          <p:cNvPr id="1251332" name="Rectangle 3"/>
          <p:cNvSpPr txBox="1">
            <a:spLocks noChangeArrowheads="1"/>
          </p:cNvSpPr>
          <p:nvPr/>
        </p:nvSpPr>
        <p:spPr bwMode="auto">
          <a:xfrm>
            <a:off x="0" y="3962400"/>
            <a:ext cx="9144000" cy="2438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Intended:</a:t>
            </a:r>
          </a:p>
          <a:p>
            <a:pPr marL="342900" indent="-342900" eaLnBrk="1" hangingPunct="1">
              <a:spcBef>
                <a:spcPct val="20000"/>
              </a:spcBef>
            </a:pPr>
            <a:r>
              <a:rPr lang="en-US" b="0" dirty="0">
                <a:latin typeface="Calibri"/>
                <a:ea typeface="Osaka" pitchFamily="-1" charset="-128"/>
                <a:cs typeface="Osaka" pitchFamily="-1" charset="-128"/>
              </a:rPr>
              <a:t>“</a:t>
            </a:r>
            <a:r>
              <a:rPr lang="en-US" b="0" dirty="0">
                <a:solidFill>
                  <a:srgbClr val="B3129A"/>
                </a:solidFill>
                <a:latin typeface="Calibri"/>
                <a:ea typeface="Osaka" pitchFamily="-1" charset="-128"/>
                <a:cs typeface="Osaka" pitchFamily="-1" charset="-128"/>
              </a:rPr>
              <a:t>The</a:t>
            </a:r>
            <a:r>
              <a:rPr lang="en-US" b="0" dirty="0">
                <a:solidFill>
                  <a:schemeClr val="tx2"/>
                </a:solidFill>
                <a:latin typeface="Calibri"/>
                <a:ea typeface="Osaka" pitchFamily="-1" charset="-128"/>
                <a:cs typeface="Osaka" pitchFamily="-1" charset="-128"/>
              </a:rPr>
              <a:t> air </a:t>
            </a:r>
            <a:r>
              <a:rPr lang="en-US" b="0" dirty="0">
                <a:solidFill>
                  <a:srgbClr val="B3129A"/>
                </a:solidFill>
                <a:latin typeface="Calibri"/>
                <a:ea typeface="Osaka" pitchFamily="-1" charset="-128"/>
                <a:cs typeface="Osaka" pitchFamily="-1" charset="-128"/>
              </a:rPr>
              <a:t>is</a:t>
            </a:r>
            <a:r>
              <a:rPr lang="en-US" b="0" dirty="0">
                <a:solidFill>
                  <a:schemeClr val="tx2"/>
                </a:solidFill>
                <a:latin typeface="Calibri"/>
                <a:ea typeface="Osaka" pitchFamily="-1" charset="-128"/>
                <a:cs typeface="Osaka" pitchFamily="-1" charset="-128"/>
              </a:rPr>
              <a:t> sweet </a:t>
            </a:r>
            <a:r>
              <a:rPr lang="en-US" b="0" dirty="0">
                <a:solidFill>
                  <a:srgbClr val="B3129A"/>
                </a:solidFill>
                <a:latin typeface="Calibri"/>
                <a:ea typeface="Osaka" pitchFamily="-1" charset="-128"/>
                <a:cs typeface="Osaka" pitchFamily="-1" charset="-128"/>
              </a:rPr>
              <a:t>and</a:t>
            </a:r>
            <a:r>
              <a:rPr lang="en-US" b="0" dirty="0">
                <a:solidFill>
                  <a:schemeClr val="tx2"/>
                </a:solidFill>
                <a:latin typeface="Calibri"/>
                <a:ea typeface="Osaka" pitchFamily="-1" charset="-128"/>
                <a:cs typeface="Osaka" pitchFamily="-1" charset="-128"/>
              </a:rPr>
              <a:t> fragrant – </a:t>
            </a:r>
            <a:r>
              <a:rPr lang="en-US" b="0" dirty="0">
                <a:solidFill>
                  <a:srgbClr val="B3129A"/>
                </a:solidFill>
                <a:latin typeface="Calibri"/>
                <a:ea typeface="Osaka" pitchFamily="-1" charset="-128"/>
                <a:cs typeface="Osaka" pitchFamily="-1" charset="-128"/>
              </a:rPr>
              <a:t>and</a:t>
            </a:r>
            <a:r>
              <a:rPr lang="en-US" b="0" dirty="0">
                <a:solidFill>
                  <a:schemeClr val="tx2"/>
                </a:solidFill>
                <a:latin typeface="Calibri"/>
                <a:ea typeface="Osaka" pitchFamily="-1" charset="-128"/>
                <a:cs typeface="Osaka" pitchFamily="-1" charset="-128"/>
              </a:rPr>
              <a:t> none </a:t>
            </a:r>
            <a:r>
              <a:rPr lang="en-US" b="0" dirty="0">
                <a:solidFill>
                  <a:srgbClr val="B3129A"/>
                </a:solidFill>
                <a:latin typeface="Calibri"/>
                <a:ea typeface="Osaka" pitchFamily="-1" charset="-128"/>
                <a:cs typeface="Osaka" pitchFamily="-1" charset="-128"/>
              </a:rPr>
              <a:t>may</a:t>
            </a:r>
            <a:r>
              <a:rPr lang="en-US" b="0" dirty="0">
                <a:solidFill>
                  <a:schemeClr val="tx2"/>
                </a:solidFill>
                <a:latin typeface="Calibri"/>
                <a:ea typeface="Osaka" pitchFamily="-1" charset="-128"/>
                <a:cs typeface="Osaka" pitchFamily="-1" charset="-128"/>
              </a:rPr>
              <a:t> pass without </a:t>
            </a:r>
            <a:r>
              <a:rPr lang="en-US" b="0" dirty="0">
                <a:solidFill>
                  <a:srgbClr val="B3129A"/>
                </a:solidFill>
                <a:latin typeface="Calibri"/>
                <a:ea typeface="Osaka" pitchFamily="-1" charset="-128"/>
                <a:cs typeface="Osaka" pitchFamily="-1" charset="-128"/>
              </a:rPr>
              <a:t>my</a:t>
            </a:r>
            <a:r>
              <a:rPr lang="en-US" b="0" dirty="0">
                <a:solidFill>
                  <a:schemeClr val="tx2"/>
                </a:solidFill>
                <a:latin typeface="Calibri"/>
                <a:ea typeface="Osaka" pitchFamily="-1" charset="-128"/>
                <a:cs typeface="Osaka" pitchFamily="-1" charset="-128"/>
              </a:rPr>
              <a:t> permission</a:t>
            </a:r>
            <a:r>
              <a:rPr lang="en-US" b="0" dirty="0">
                <a:latin typeface="Calibri"/>
                <a:ea typeface="Osaka" pitchFamily="-1" charset="-128"/>
                <a:cs typeface="Osaka" pitchFamily="-1" charset="-128"/>
              </a:rPr>
              <a:t>!”</a:t>
            </a: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r>
              <a:rPr lang="en-US" b="0" dirty="0">
                <a:latin typeface="Calibri"/>
                <a:ea typeface="Osaka" pitchFamily="-1" charset="-128"/>
                <a:cs typeface="Osaka" pitchFamily="-1" charset="-128"/>
              </a:rPr>
              <a:t>Telegraphic:</a:t>
            </a:r>
          </a:p>
          <a:p>
            <a:pPr marL="342900" indent="-342900" eaLnBrk="1" hangingPunct="1">
              <a:spcBef>
                <a:spcPct val="20000"/>
              </a:spcBef>
            </a:pPr>
            <a:r>
              <a:rPr lang="en-US" b="0" dirty="0">
                <a:latin typeface="Calibri"/>
              </a:rPr>
              <a:t>“</a:t>
            </a:r>
            <a:r>
              <a:rPr lang="en-US" b="0" dirty="0">
                <a:solidFill>
                  <a:schemeClr val="tx2"/>
                </a:solidFill>
                <a:latin typeface="Calibri"/>
              </a:rPr>
              <a:t>Air sweet fragrant – none pass without permission</a:t>
            </a:r>
            <a:r>
              <a:rPr lang="en-US" b="0" dirty="0">
                <a:latin typeface="Calibri"/>
              </a:rPr>
              <a:t>!”</a:t>
            </a:r>
            <a:r>
              <a:rPr lang="en-US" b="0" dirty="0">
                <a:latin typeface="Calibri"/>
                <a:ea typeface="Osaka" pitchFamily="-1" charset="-128"/>
                <a:cs typeface="Osaka" pitchFamily="-1" charset="-128"/>
              </a:rPr>
              <a:t>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4" name="Rectangle 4"/>
          <p:cNvSpPr>
            <a:spLocks noGrp="1" noChangeArrowheads="1"/>
          </p:cNvSpPr>
          <p:nvPr>
            <p:ph type="title" idx="4294967295"/>
          </p:nvPr>
        </p:nvSpPr>
        <p:spPr>
          <a:xfrm>
            <a:off x="685800" y="0"/>
            <a:ext cx="7772400" cy="1143000"/>
          </a:xfrm>
          <a:noFill/>
        </p:spPr>
        <p:txBody>
          <a:bodyPr/>
          <a:lstStyle/>
          <a:p>
            <a:pPr eaLnBrk="1" hangingPunct="1"/>
            <a:r>
              <a:rPr lang="en-US" sz="3200"/>
              <a:t>Morphological Development</a:t>
            </a:r>
          </a:p>
        </p:txBody>
      </p:sp>
      <p:sp>
        <p:nvSpPr>
          <p:cNvPr id="1252355" name="Rectangle 5"/>
          <p:cNvSpPr>
            <a:spLocks noGrp="1" noChangeArrowheads="1"/>
          </p:cNvSpPr>
          <p:nvPr>
            <p:ph type="body" idx="4294967295"/>
          </p:nvPr>
        </p:nvSpPr>
        <p:spPr>
          <a:xfrm>
            <a:off x="0" y="1066800"/>
            <a:ext cx="9144000" cy="914400"/>
          </a:xfrm>
          <a:noFill/>
        </p:spPr>
        <p:txBody>
          <a:bodyPr/>
          <a:lstStyle/>
          <a:p>
            <a:pPr eaLnBrk="1" hangingPunct="1">
              <a:buFontTx/>
              <a:buNone/>
            </a:pPr>
            <a:r>
              <a:rPr lang="en-US" sz="2400"/>
              <a:t>Between 2 and 3 years old, children begin adding in the more “grammatical” categories - in particular the bound morphemes.</a:t>
            </a:r>
          </a:p>
        </p:txBody>
      </p:sp>
      <p:sp>
        <p:nvSpPr>
          <p:cNvPr id="1252356" name="Text Box 9"/>
          <p:cNvSpPr txBox="1">
            <a:spLocks noChangeArrowheads="1"/>
          </p:cNvSpPr>
          <p:nvPr/>
        </p:nvSpPr>
        <p:spPr bwMode="auto">
          <a:xfrm>
            <a:off x="288925" y="2409825"/>
            <a:ext cx="3444875" cy="1569660"/>
          </a:xfrm>
          <a:prstGeom prst="rect">
            <a:avLst/>
          </a:prstGeom>
          <a:noFill/>
          <a:ln w="9525">
            <a:noFill/>
            <a:miter lim="800000"/>
            <a:headEnd/>
            <a:tailEnd/>
          </a:ln>
        </p:spPr>
        <p:txBody>
          <a:bodyPr>
            <a:prstTxWarp prst="textNoShape">
              <a:avLst/>
            </a:prstTxWarp>
            <a:spAutoFit/>
          </a:bodyPr>
          <a:lstStyle/>
          <a:p>
            <a:r>
              <a:rPr lang="en-US" b="0" dirty="0">
                <a:latin typeface="Calibri"/>
              </a:rPr>
              <a:t>Usage of bound morpheme (either -</a:t>
            </a:r>
            <a:r>
              <a:rPr lang="en-US" b="0" dirty="0" err="1">
                <a:latin typeface="Calibri"/>
              </a:rPr>
              <a:t>ing</a:t>
            </a:r>
            <a:r>
              <a:rPr lang="en-US" b="0" dirty="0">
                <a:latin typeface="Calibri"/>
              </a:rPr>
              <a:t> progressive or -s plural) when required</a:t>
            </a:r>
          </a:p>
        </p:txBody>
      </p:sp>
      <p:pic>
        <p:nvPicPr>
          <p:cNvPr id="1252357" name="Picture 11"/>
          <p:cNvPicPr>
            <a:picLocks noChangeAspect="1" noChangeArrowheads="1"/>
          </p:cNvPicPr>
          <p:nvPr/>
        </p:nvPicPr>
        <p:blipFill>
          <a:blip r:embed="rId3"/>
          <a:srcRect/>
          <a:stretch>
            <a:fillRect/>
          </a:stretch>
        </p:blipFill>
        <p:spPr bwMode="auto">
          <a:xfrm>
            <a:off x="4191000" y="2057400"/>
            <a:ext cx="3273425" cy="4292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4"/>
          <p:cNvSpPr>
            <a:spLocks noGrp="1" noChangeArrowheads="1"/>
          </p:cNvSpPr>
          <p:nvPr>
            <p:ph type="title" idx="4294967295"/>
          </p:nvPr>
        </p:nvSpPr>
        <p:spPr>
          <a:xfrm>
            <a:off x="685800" y="0"/>
            <a:ext cx="7772400" cy="1143000"/>
          </a:xfrm>
          <a:noFill/>
        </p:spPr>
        <p:txBody>
          <a:bodyPr/>
          <a:lstStyle/>
          <a:p>
            <a:pPr eaLnBrk="1" hangingPunct="1"/>
            <a:r>
              <a:rPr lang="en-US" sz="3200"/>
              <a:t>Morphological Development</a:t>
            </a:r>
          </a:p>
        </p:txBody>
      </p:sp>
      <p:sp>
        <p:nvSpPr>
          <p:cNvPr id="1254403" name="Rectangle 5"/>
          <p:cNvSpPr>
            <a:spLocks noGrp="1" noChangeArrowheads="1"/>
          </p:cNvSpPr>
          <p:nvPr>
            <p:ph type="body" idx="4294967295"/>
          </p:nvPr>
        </p:nvSpPr>
        <p:spPr>
          <a:xfrm>
            <a:off x="0" y="1066800"/>
            <a:ext cx="9144000" cy="914400"/>
          </a:xfrm>
          <a:noFill/>
        </p:spPr>
        <p:txBody>
          <a:bodyPr/>
          <a:lstStyle/>
          <a:p>
            <a:pPr eaLnBrk="1" hangingPunct="1">
              <a:buFontTx/>
              <a:buNone/>
            </a:pPr>
            <a:r>
              <a:rPr lang="en-US" sz="2400"/>
              <a:t>Between 2 and 3 years old, children begin adding in the more “grammatical” categories - in particular the bound morphemes.</a:t>
            </a:r>
          </a:p>
        </p:txBody>
      </p:sp>
      <p:sp>
        <p:nvSpPr>
          <p:cNvPr id="1254404" name="Text Box 7"/>
          <p:cNvSpPr txBox="1">
            <a:spLocks noChangeArrowheads="1"/>
          </p:cNvSpPr>
          <p:nvPr/>
        </p:nvSpPr>
        <p:spPr bwMode="auto">
          <a:xfrm>
            <a:off x="288925" y="2409825"/>
            <a:ext cx="3444875" cy="1569660"/>
          </a:xfrm>
          <a:prstGeom prst="rect">
            <a:avLst/>
          </a:prstGeom>
          <a:noFill/>
          <a:ln w="9525">
            <a:noFill/>
            <a:miter lim="800000"/>
            <a:headEnd/>
            <a:tailEnd/>
          </a:ln>
        </p:spPr>
        <p:txBody>
          <a:bodyPr>
            <a:prstTxWarp prst="textNoShape">
              <a:avLst/>
            </a:prstTxWarp>
            <a:spAutoFit/>
          </a:bodyPr>
          <a:lstStyle/>
          <a:p>
            <a:r>
              <a:rPr lang="en-US" b="0" dirty="0">
                <a:latin typeface="Calibri"/>
              </a:rPr>
              <a:t>Usage of bound morpheme (either -</a:t>
            </a:r>
            <a:r>
              <a:rPr lang="en-US" b="0" dirty="0" err="1">
                <a:latin typeface="Calibri"/>
              </a:rPr>
              <a:t>ing</a:t>
            </a:r>
            <a:r>
              <a:rPr lang="en-US" b="0" dirty="0">
                <a:latin typeface="Calibri"/>
              </a:rPr>
              <a:t> progressive or -s plural) when required</a:t>
            </a:r>
          </a:p>
        </p:txBody>
      </p:sp>
      <p:sp>
        <p:nvSpPr>
          <p:cNvPr id="1254405" name="Text Box 8"/>
          <p:cNvSpPr txBox="1">
            <a:spLocks noChangeArrowheads="1"/>
          </p:cNvSpPr>
          <p:nvPr/>
        </p:nvSpPr>
        <p:spPr bwMode="auto">
          <a:xfrm>
            <a:off x="228600" y="4343400"/>
            <a:ext cx="3597275" cy="2308324"/>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Development is gradual (though may have spurt-like parts), and there are large ranges - not all bound morphemes come in at the same time</a:t>
            </a:r>
          </a:p>
        </p:txBody>
      </p:sp>
      <p:pic>
        <p:nvPicPr>
          <p:cNvPr id="1254406" name="Picture 10"/>
          <p:cNvPicPr>
            <a:picLocks noChangeAspect="1" noChangeArrowheads="1"/>
          </p:cNvPicPr>
          <p:nvPr/>
        </p:nvPicPr>
        <p:blipFill>
          <a:blip r:embed="rId3"/>
          <a:srcRect/>
          <a:stretch>
            <a:fillRect/>
          </a:stretch>
        </p:blipFill>
        <p:spPr bwMode="auto">
          <a:xfrm>
            <a:off x="4191000" y="2057400"/>
            <a:ext cx="3273425" cy="4292600"/>
          </a:xfrm>
          <a:prstGeom prst="rect">
            <a:avLst/>
          </a:prstGeom>
          <a:noFill/>
          <a:ln w="9525">
            <a:noFill/>
            <a:miter lim="800000"/>
            <a:headEnd/>
            <a:tailEnd/>
          </a:ln>
        </p:spPr>
      </p:pic>
      <p:sp>
        <p:nvSpPr>
          <p:cNvPr id="1254407" name="Oval 11"/>
          <p:cNvSpPr>
            <a:spLocks noChangeArrowheads="1"/>
          </p:cNvSpPr>
          <p:nvPr/>
        </p:nvSpPr>
        <p:spPr bwMode="auto">
          <a:xfrm>
            <a:off x="4648200" y="1981200"/>
            <a:ext cx="914400" cy="3657600"/>
          </a:xfrm>
          <a:prstGeom prst="ellipse">
            <a:avLst/>
          </a:prstGeom>
          <a:noFill/>
          <a:ln w="50800">
            <a:solidFill>
              <a:schemeClr val="tx2"/>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4"/>
          <p:cNvSpPr>
            <a:spLocks noGrp="1" noChangeArrowheads="1"/>
          </p:cNvSpPr>
          <p:nvPr>
            <p:ph type="title" idx="4294967295"/>
          </p:nvPr>
        </p:nvSpPr>
        <p:spPr>
          <a:xfrm>
            <a:off x="685800" y="0"/>
            <a:ext cx="7772400" cy="1143000"/>
          </a:xfrm>
          <a:noFill/>
        </p:spPr>
        <p:txBody>
          <a:bodyPr/>
          <a:lstStyle/>
          <a:p>
            <a:pPr eaLnBrk="1" hangingPunct="1"/>
            <a:r>
              <a:rPr lang="en-US" sz="3200"/>
              <a:t>Morphological Development</a:t>
            </a:r>
          </a:p>
        </p:txBody>
      </p:sp>
      <p:sp>
        <p:nvSpPr>
          <p:cNvPr id="1256451" name="Rectangle 5"/>
          <p:cNvSpPr>
            <a:spLocks noGrp="1" noChangeArrowheads="1"/>
          </p:cNvSpPr>
          <p:nvPr>
            <p:ph type="body" idx="4294967295"/>
          </p:nvPr>
        </p:nvSpPr>
        <p:spPr>
          <a:xfrm>
            <a:off x="0" y="1066800"/>
            <a:ext cx="9144000" cy="1219200"/>
          </a:xfrm>
          <a:noFill/>
        </p:spPr>
        <p:txBody>
          <a:bodyPr/>
          <a:lstStyle/>
          <a:p>
            <a:pPr eaLnBrk="1" hangingPunct="1">
              <a:buFontTx/>
              <a:buNone/>
            </a:pPr>
            <a:r>
              <a:rPr lang="en-US" sz="2400"/>
              <a:t>The order of acquisition for bound morphemes in English does appear to be similar across different children, however (even if their rates of development are quite different). </a:t>
            </a:r>
          </a:p>
        </p:txBody>
      </p:sp>
      <p:sp>
        <p:nvSpPr>
          <p:cNvPr id="1256452" name="Text Box 8"/>
          <p:cNvSpPr txBox="1">
            <a:spLocks noChangeArrowheads="1"/>
          </p:cNvSpPr>
          <p:nvPr/>
        </p:nvSpPr>
        <p:spPr bwMode="auto">
          <a:xfrm>
            <a:off x="152400" y="2438400"/>
            <a:ext cx="8382000" cy="3970318"/>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Brown (1973): three children (Adam, Eve, Sarah)</a:t>
            </a:r>
          </a:p>
          <a:p>
            <a:r>
              <a:rPr lang="en-US" sz="2000" b="0" dirty="0">
                <a:latin typeface="Calibri"/>
              </a:rPr>
              <a:t>(1) present progressive: 	laugh</a:t>
            </a:r>
            <a:r>
              <a:rPr lang="en-US" sz="2000" b="0" dirty="0">
                <a:solidFill>
                  <a:srgbClr val="B3129A"/>
                </a:solidFill>
                <a:latin typeface="Calibri"/>
              </a:rPr>
              <a:t>ing</a:t>
            </a:r>
            <a:r>
              <a:rPr lang="en-US" sz="2000" b="0" dirty="0">
                <a:latin typeface="Calibri"/>
              </a:rPr>
              <a:t> /</a:t>
            </a:r>
            <a:r>
              <a:rPr lang="en-US" sz="2000" b="0" dirty="0" err="1">
                <a:latin typeface="Lucida Grande" pitchFamily="-84" charset="0"/>
                <a:sym typeface="Wingdings" pitchFamily="-84" charset="2"/>
              </a:rPr>
              <a:t>ɪ</a:t>
            </a:r>
            <a:r>
              <a:rPr lang="en-US" sz="2000" b="0" dirty="0" err="1">
                <a:latin typeface="Calibri"/>
                <a:sym typeface="Wingdings" pitchFamily="-84" charset="2"/>
              </a:rPr>
              <a:t>ŋ</a:t>
            </a:r>
            <a:r>
              <a:rPr lang="en-US" sz="2000" b="0" dirty="0">
                <a:latin typeface="Calibri"/>
              </a:rPr>
              <a:t>/</a:t>
            </a:r>
          </a:p>
          <a:p>
            <a:r>
              <a:rPr lang="en-US" sz="2000" b="0" dirty="0">
                <a:latin typeface="Calibri"/>
              </a:rPr>
              <a:t>(2) plural: 			cat</a:t>
            </a:r>
            <a:r>
              <a:rPr lang="en-US" sz="2000" b="0" dirty="0">
                <a:solidFill>
                  <a:srgbClr val="B3129A"/>
                </a:solidFill>
                <a:latin typeface="Calibri"/>
              </a:rPr>
              <a:t>s</a:t>
            </a:r>
            <a:r>
              <a:rPr lang="en-US" sz="2000" b="0" dirty="0">
                <a:latin typeface="Calibri"/>
              </a:rPr>
              <a:t> /s/, dog</a:t>
            </a:r>
            <a:r>
              <a:rPr lang="en-US" sz="2000" b="0" dirty="0">
                <a:solidFill>
                  <a:srgbClr val="B3129A"/>
                </a:solidFill>
                <a:latin typeface="Calibri"/>
              </a:rPr>
              <a:t>s </a:t>
            </a:r>
            <a:r>
              <a:rPr lang="en-US" sz="2000" b="0" dirty="0">
                <a:latin typeface="Calibri"/>
              </a:rPr>
              <a:t>/z/, glass</a:t>
            </a:r>
            <a:r>
              <a:rPr lang="en-US" sz="2000" b="0" dirty="0">
                <a:solidFill>
                  <a:srgbClr val="B3129A"/>
                </a:solidFill>
                <a:latin typeface="Calibri"/>
              </a:rPr>
              <a:t>es </a:t>
            </a:r>
            <a:r>
              <a:rPr lang="en-US" sz="2000" b="0" dirty="0">
                <a:latin typeface="Calibri"/>
              </a:rPr>
              <a:t>/</a:t>
            </a:r>
            <a:r>
              <a:rPr lang="en-US" sz="2000" b="0" dirty="0" err="1" smtClean="0">
                <a:latin typeface="Calibri"/>
                <a:sym typeface="Wingdings" pitchFamily="-84" charset="2"/>
              </a:rPr>
              <a:t>ə</a:t>
            </a:r>
            <a:r>
              <a:rPr lang="en-US" altLang="ja-JP" sz="2000" b="0" dirty="0" err="1">
                <a:latin typeface="SILDoulosIPA-Regular" pitchFamily="-1" charset="0"/>
              </a:rPr>
              <a:t>z</a:t>
            </a:r>
            <a:r>
              <a:rPr lang="en-US" sz="2000" b="0" dirty="0">
                <a:latin typeface="Calibri"/>
              </a:rPr>
              <a:t>/ </a:t>
            </a:r>
          </a:p>
          <a:p>
            <a:r>
              <a:rPr lang="en-US" sz="2000" b="0" dirty="0">
                <a:latin typeface="Calibri"/>
              </a:rPr>
              <a:t>(3) possessive: 			cat’</a:t>
            </a:r>
            <a:r>
              <a:rPr lang="en-US" sz="2000" b="0" dirty="0">
                <a:solidFill>
                  <a:srgbClr val="B3129A"/>
                </a:solidFill>
                <a:latin typeface="Calibri"/>
              </a:rPr>
              <a:t>s</a:t>
            </a:r>
            <a:r>
              <a:rPr lang="en-US" sz="2000" b="0" dirty="0">
                <a:latin typeface="Calibri"/>
              </a:rPr>
              <a:t> /s/, dog’</a:t>
            </a:r>
            <a:r>
              <a:rPr lang="en-US" sz="2000" b="0" dirty="0">
                <a:solidFill>
                  <a:srgbClr val="B3129A"/>
                </a:solidFill>
                <a:latin typeface="Calibri"/>
              </a:rPr>
              <a:t>s</a:t>
            </a:r>
            <a:r>
              <a:rPr lang="en-US" sz="2000" b="0" dirty="0">
                <a:latin typeface="Calibri"/>
              </a:rPr>
              <a:t> /z/, glass</a:t>
            </a:r>
            <a:r>
              <a:rPr lang="en-US" sz="2000" b="0" dirty="0">
                <a:solidFill>
                  <a:srgbClr val="B3129A"/>
                </a:solidFill>
                <a:latin typeface="Calibri"/>
              </a:rPr>
              <a:t>’s</a:t>
            </a:r>
            <a:r>
              <a:rPr lang="en-US" sz="2000" b="0" dirty="0">
                <a:latin typeface="Calibri"/>
              </a:rPr>
              <a:t> /</a:t>
            </a:r>
            <a:r>
              <a:rPr lang="en-US" sz="2000" b="0" dirty="0" err="1" smtClean="0">
                <a:latin typeface="Calibri"/>
                <a:sym typeface="Wingdings" pitchFamily="-84" charset="2"/>
              </a:rPr>
              <a:t>ə</a:t>
            </a:r>
            <a:r>
              <a:rPr lang="en-US" altLang="ja-JP" sz="2000" b="0" dirty="0" err="1">
                <a:latin typeface="SILDoulosIPA-Regular" pitchFamily="-1" charset="0"/>
              </a:rPr>
              <a:t>z</a:t>
            </a:r>
            <a:r>
              <a:rPr lang="en-US" sz="2000" b="0" dirty="0">
                <a:latin typeface="Calibri"/>
              </a:rPr>
              <a:t>/</a:t>
            </a:r>
          </a:p>
          <a:p>
            <a:r>
              <a:rPr lang="en-US" sz="2000" b="0" dirty="0">
                <a:latin typeface="Calibri"/>
              </a:rPr>
              <a:t>(4) regular past tense: 		touch</a:t>
            </a:r>
            <a:r>
              <a:rPr lang="en-US" sz="2000" b="0" dirty="0">
                <a:solidFill>
                  <a:srgbClr val="B3129A"/>
                </a:solidFill>
                <a:latin typeface="Calibri"/>
              </a:rPr>
              <a:t>ed</a:t>
            </a:r>
            <a:r>
              <a:rPr lang="en-US" sz="2000" b="0" dirty="0">
                <a:latin typeface="Calibri"/>
              </a:rPr>
              <a:t> /t/, hugg</a:t>
            </a:r>
            <a:r>
              <a:rPr lang="en-US" sz="2000" b="0" dirty="0">
                <a:solidFill>
                  <a:srgbClr val="B3129A"/>
                </a:solidFill>
                <a:latin typeface="Calibri"/>
              </a:rPr>
              <a:t>ed</a:t>
            </a:r>
            <a:r>
              <a:rPr lang="en-US" sz="2000" b="0" dirty="0">
                <a:latin typeface="Calibri"/>
              </a:rPr>
              <a:t> /d/, want</a:t>
            </a:r>
            <a:r>
              <a:rPr lang="en-US" sz="2000" b="0" dirty="0">
                <a:solidFill>
                  <a:srgbClr val="B3129A"/>
                </a:solidFill>
                <a:latin typeface="Calibri"/>
              </a:rPr>
              <a:t>ed</a:t>
            </a:r>
            <a:r>
              <a:rPr lang="en-US" sz="2000" b="0" dirty="0">
                <a:latin typeface="Calibri"/>
              </a:rPr>
              <a:t> /</a:t>
            </a:r>
            <a:r>
              <a:rPr lang="en-US" sz="2000" b="0" dirty="0" err="1" smtClean="0">
                <a:latin typeface="Calibri"/>
                <a:sym typeface="Wingdings" pitchFamily="-84" charset="2"/>
              </a:rPr>
              <a:t>ə</a:t>
            </a:r>
            <a:r>
              <a:rPr lang="en-US" altLang="ja-JP" sz="2000" b="0" dirty="0" err="1">
                <a:latin typeface="SILDoulosIPA-Regular" pitchFamily="-1" charset="0"/>
              </a:rPr>
              <a:t>d</a:t>
            </a:r>
            <a:r>
              <a:rPr lang="en-US" sz="2000" b="0" dirty="0">
                <a:latin typeface="Calibri"/>
              </a:rPr>
              <a:t>/</a:t>
            </a:r>
          </a:p>
          <a:p>
            <a:r>
              <a:rPr lang="en-US" sz="2000" b="0" dirty="0">
                <a:latin typeface="Calibri"/>
              </a:rPr>
              <a:t>(5) 3rd person singular: 		laugh</a:t>
            </a:r>
            <a:r>
              <a:rPr lang="en-US" sz="2000" b="0" dirty="0">
                <a:solidFill>
                  <a:srgbClr val="B3129A"/>
                </a:solidFill>
                <a:latin typeface="Calibri"/>
              </a:rPr>
              <a:t>s</a:t>
            </a:r>
            <a:r>
              <a:rPr lang="en-US" sz="2000" b="0" dirty="0">
                <a:latin typeface="Calibri"/>
              </a:rPr>
              <a:t> /s/, hug</a:t>
            </a:r>
            <a:r>
              <a:rPr lang="en-US" sz="2000" b="0" dirty="0">
                <a:solidFill>
                  <a:srgbClr val="B3129A"/>
                </a:solidFill>
                <a:latin typeface="Calibri"/>
              </a:rPr>
              <a:t>s</a:t>
            </a:r>
            <a:r>
              <a:rPr lang="en-US" sz="2000" b="0" dirty="0">
                <a:latin typeface="Calibri"/>
              </a:rPr>
              <a:t> /z/, touch</a:t>
            </a:r>
            <a:r>
              <a:rPr lang="en-US" sz="2000" b="0" dirty="0">
                <a:solidFill>
                  <a:srgbClr val="B3129A"/>
                </a:solidFill>
                <a:latin typeface="Calibri"/>
              </a:rPr>
              <a:t>es</a:t>
            </a:r>
            <a:r>
              <a:rPr lang="en-US" sz="2000" b="0" dirty="0">
                <a:latin typeface="Calibri"/>
              </a:rPr>
              <a:t> /</a:t>
            </a:r>
            <a:r>
              <a:rPr lang="en-US" sz="2000" b="0" dirty="0" err="1" smtClean="0">
                <a:latin typeface="Calibri"/>
                <a:sym typeface="Wingdings" pitchFamily="-84" charset="2"/>
              </a:rPr>
              <a:t>ə</a:t>
            </a:r>
            <a:r>
              <a:rPr lang="en-US" altLang="ja-JP" sz="2000" b="0" dirty="0" err="1">
                <a:latin typeface="SILDoulosIPA-Regular" pitchFamily="-1" charset="0"/>
              </a:rPr>
              <a:t>z</a:t>
            </a:r>
            <a:r>
              <a:rPr lang="en-US" altLang="ja-JP" sz="2000" b="0" dirty="0">
                <a:latin typeface="Calibri"/>
              </a:rPr>
              <a:t>/</a:t>
            </a:r>
            <a:r>
              <a:rPr lang="en-US" sz="2000" b="0" dirty="0">
                <a:latin typeface="Calibri"/>
              </a:rPr>
              <a:t> </a:t>
            </a:r>
          </a:p>
          <a:p>
            <a:r>
              <a:rPr lang="en-US" sz="2000" b="0" dirty="0">
                <a:latin typeface="Calibri"/>
              </a:rPr>
              <a:t>(6) contracted </a:t>
            </a:r>
            <a:r>
              <a:rPr lang="en-US" sz="2000" b="0" i="1" dirty="0">
                <a:latin typeface="Calibri"/>
              </a:rPr>
              <a:t>be</a:t>
            </a:r>
            <a:r>
              <a:rPr lang="en-US" sz="2000" b="0" dirty="0">
                <a:latin typeface="Calibri"/>
              </a:rPr>
              <a:t>: 		The cat</a:t>
            </a:r>
            <a:r>
              <a:rPr lang="en-US" sz="2000" b="0" dirty="0">
                <a:solidFill>
                  <a:srgbClr val="B3129A"/>
                </a:solidFill>
                <a:latin typeface="Calibri"/>
              </a:rPr>
              <a:t>’s</a:t>
            </a:r>
            <a:r>
              <a:rPr lang="en-US" sz="2000" b="0" dirty="0">
                <a:latin typeface="Calibri"/>
              </a:rPr>
              <a:t> going to /s/, he</a:t>
            </a:r>
            <a:r>
              <a:rPr lang="en-US" sz="2000" b="0" dirty="0">
                <a:solidFill>
                  <a:srgbClr val="B3129A"/>
                </a:solidFill>
                <a:latin typeface="Calibri"/>
              </a:rPr>
              <a:t>’s </a:t>
            </a:r>
            <a:r>
              <a:rPr lang="en-US" sz="2000" b="0" dirty="0">
                <a:latin typeface="Calibri"/>
              </a:rPr>
              <a:t>going to /z/</a:t>
            </a:r>
          </a:p>
          <a:p>
            <a:r>
              <a:rPr lang="en-US" sz="2000" b="0" dirty="0">
                <a:latin typeface="Calibri"/>
              </a:rPr>
              <a:t>(7) contracted auxiliary verb: 	he</a:t>
            </a:r>
            <a:r>
              <a:rPr lang="en-US" sz="2000" b="0" dirty="0">
                <a:solidFill>
                  <a:srgbClr val="B3129A"/>
                </a:solidFill>
                <a:latin typeface="Calibri"/>
              </a:rPr>
              <a:t>’d</a:t>
            </a:r>
            <a:r>
              <a:rPr lang="en-US" sz="2000" b="0" dirty="0">
                <a:latin typeface="Calibri"/>
              </a:rPr>
              <a:t> like to /d/, he</a:t>
            </a:r>
            <a:r>
              <a:rPr lang="en-US" sz="2000" b="0" dirty="0">
                <a:solidFill>
                  <a:srgbClr val="B3129A"/>
                </a:solidFill>
                <a:latin typeface="Calibri"/>
              </a:rPr>
              <a:t>’ll</a:t>
            </a:r>
            <a:r>
              <a:rPr lang="en-US" sz="2000" b="0" dirty="0">
                <a:latin typeface="Calibri"/>
              </a:rPr>
              <a:t> have to /l/</a:t>
            </a:r>
            <a:endParaRPr lang="en-US" b="0" dirty="0">
              <a:latin typeface="Calibri"/>
            </a:endParaRPr>
          </a:p>
          <a:p>
            <a:endParaRPr lang="en-US" b="0" dirty="0">
              <a:latin typeface="Calibri"/>
            </a:endParaRPr>
          </a:p>
          <a:p>
            <a:r>
              <a:rPr lang="en-US" sz="2000" b="0" dirty="0">
                <a:latin typeface="Calibri"/>
              </a:rPr>
              <a:t>Note: Chan &amp; </a:t>
            </a:r>
            <a:r>
              <a:rPr lang="en-US" sz="2000" b="0" dirty="0" err="1">
                <a:latin typeface="Calibri"/>
              </a:rPr>
              <a:t>Lignos</a:t>
            </a:r>
            <a:r>
              <a:rPr lang="en-US" sz="2000" b="0" dirty="0">
                <a:latin typeface="Calibri"/>
              </a:rPr>
              <a:t> (2011) describe a learning strategy that could cause English children to produce this order, based on how hard or easy it is to recognize that a derived form like “hugs” is related to a base form like “hug”.</a:t>
            </a:r>
            <a:endParaRPr lang="en-US" b="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Morphological Development</a:t>
            </a:r>
          </a:p>
        </p:txBody>
      </p:sp>
      <p:sp>
        <p:nvSpPr>
          <p:cNvPr id="1318915" name="Rectangle 5"/>
          <p:cNvSpPr>
            <a:spLocks noChangeArrowheads="1"/>
          </p:cNvSpPr>
          <p:nvPr/>
        </p:nvSpPr>
        <p:spPr bwMode="auto">
          <a:xfrm>
            <a:off x="0" y="1066800"/>
            <a:ext cx="91440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The order of acquisition for bound morphemes in English does appear to be similar across different children, however (even if their rates of development are quite different). </a:t>
            </a:r>
          </a:p>
        </p:txBody>
      </p:sp>
      <p:sp>
        <p:nvSpPr>
          <p:cNvPr id="1318916" name="Text Box 8"/>
          <p:cNvSpPr txBox="1">
            <a:spLocks noChangeArrowheads="1"/>
          </p:cNvSpPr>
          <p:nvPr/>
        </p:nvSpPr>
        <p:spPr bwMode="auto">
          <a:xfrm>
            <a:off x="381000" y="3048000"/>
            <a:ext cx="8382000" cy="2677656"/>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But what about development cross-linguistically?  Remember, English is fairly impoverished morphologically when compared to languages like Hungarian.</a:t>
            </a:r>
          </a:p>
          <a:p>
            <a:endParaRPr lang="en-US" b="0" dirty="0">
              <a:solidFill>
                <a:schemeClr val="tx2"/>
              </a:solidFill>
              <a:latin typeface="Calibri"/>
            </a:endParaRPr>
          </a:p>
          <a:p>
            <a:r>
              <a:rPr lang="en-US" b="0" dirty="0">
                <a:latin typeface="Calibri"/>
              </a:rPr>
              <a:t>English: “the goblin” = always the same form</a:t>
            </a:r>
          </a:p>
          <a:p>
            <a:r>
              <a:rPr lang="en-US" b="0" dirty="0">
                <a:latin typeface="Calibri"/>
              </a:rPr>
              <a:t>Hungarian: “the goblin” may have up to 16 different forms, depending on what “the goblin” ’s role in the sentence is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8498" name="Picture 3"/>
          <p:cNvPicPr>
            <a:picLocks noChangeAspect="1"/>
          </p:cNvPicPr>
          <p:nvPr/>
        </p:nvPicPr>
        <p:blipFill>
          <a:blip r:embed="rId3"/>
          <a:srcRect/>
          <a:stretch>
            <a:fillRect/>
          </a:stretch>
        </p:blipFill>
        <p:spPr bwMode="auto">
          <a:xfrm>
            <a:off x="-11113" y="2667000"/>
            <a:ext cx="9104313" cy="3784600"/>
          </a:xfrm>
          <a:prstGeom prst="rect">
            <a:avLst/>
          </a:prstGeom>
          <a:noFill/>
          <a:ln w="9525">
            <a:noFill/>
            <a:miter lim="800000"/>
            <a:headEnd/>
            <a:tailEnd/>
          </a:ln>
        </p:spPr>
      </p:pic>
      <p:sp>
        <p:nvSpPr>
          <p:cNvPr id="1258499" name="TextBox 4"/>
          <p:cNvSpPr txBox="1">
            <a:spLocks noChangeArrowheads="1"/>
          </p:cNvSpPr>
          <p:nvPr/>
        </p:nvSpPr>
        <p:spPr bwMode="auto">
          <a:xfrm>
            <a:off x="304800" y="381000"/>
            <a:ext cx="8686800" cy="1924050"/>
          </a:xfrm>
          <a:prstGeom prst="rect">
            <a:avLst/>
          </a:prstGeom>
          <a:noFill/>
          <a:ln w="9525">
            <a:noFill/>
            <a:miter lim="800000"/>
            <a:headEnd/>
            <a:tailEnd/>
          </a:ln>
        </p:spPr>
        <p:txBody>
          <a:bodyPr>
            <a:prstTxWarp prst="textNoShape">
              <a:avLst/>
            </a:prstTxWarp>
            <a:spAutoFit/>
          </a:bodyPr>
          <a:lstStyle/>
          <a:p>
            <a:r>
              <a:rPr lang="en-US" b="0" dirty="0">
                <a:latin typeface="Calibri"/>
              </a:rPr>
              <a:t>Forms of “I go” in Turkish:</a:t>
            </a:r>
          </a:p>
          <a:p>
            <a:r>
              <a:rPr lang="en-US" sz="1600" b="0" dirty="0" err="1">
                <a:latin typeface="Calibri"/>
              </a:rPr>
              <a:t>gidiyorum</a:t>
            </a:r>
            <a:r>
              <a:rPr lang="en-US" sz="1600" b="0" dirty="0">
                <a:latin typeface="Calibri"/>
              </a:rPr>
              <a:t>, </a:t>
            </a:r>
            <a:r>
              <a:rPr lang="en-US" sz="1600" b="0" dirty="0" err="1">
                <a:latin typeface="Calibri"/>
              </a:rPr>
              <a:t>gidiyordum</a:t>
            </a:r>
            <a:r>
              <a:rPr lang="en-US" sz="1600" b="0" dirty="0">
                <a:latin typeface="Calibri"/>
              </a:rPr>
              <a:t>, </a:t>
            </a:r>
            <a:r>
              <a:rPr lang="en-US" sz="1600" b="0" dirty="0" err="1">
                <a:latin typeface="Calibri"/>
              </a:rPr>
              <a:t>gidiyorsam</a:t>
            </a:r>
            <a:r>
              <a:rPr lang="en-US" sz="1600" b="0" dirty="0">
                <a:latin typeface="Calibri"/>
              </a:rPr>
              <a:t>, </a:t>
            </a:r>
            <a:r>
              <a:rPr lang="en-US" sz="1600" b="0" dirty="0" err="1">
                <a:latin typeface="Calibri"/>
              </a:rPr>
              <a:t>gidiyorduysam</a:t>
            </a:r>
            <a:r>
              <a:rPr lang="en-US" sz="1600" b="0" dirty="0">
                <a:latin typeface="Calibri"/>
              </a:rPr>
              <a:t>, </a:t>
            </a:r>
            <a:r>
              <a:rPr lang="en-US" sz="1600" b="0" dirty="0" err="1">
                <a:latin typeface="Calibri"/>
              </a:rPr>
              <a:t>gidiyormu</a:t>
            </a:r>
            <a:r>
              <a:rPr lang="en-US" sz="1600" b="0" dirty="0" err="1">
                <a:latin typeface="Lucida Grande" pitchFamily="-1" charset="0"/>
              </a:rPr>
              <a:t>ʂ</a:t>
            </a:r>
            <a:r>
              <a:rPr lang="en-US" sz="1600" b="0" dirty="0" err="1">
                <a:latin typeface="Calibri"/>
              </a:rPr>
              <a:t>um</a:t>
            </a:r>
            <a:r>
              <a:rPr lang="en-US" sz="1600" b="0" dirty="0">
                <a:latin typeface="Calibri"/>
              </a:rPr>
              <a:t>, </a:t>
            </a:r>
            <a:r>
              <a:rPr lang="en-US" sz="1600" b="0" dirty="0" err="1">
                <a:latin typeface="Calibri"/>
              </a:rPr>
              <a:t>gidiyormu</a:t>
            </a:r>
            <a:r>
              <a:rPr lang="en-US" sz="1600" b="0" dirty="0" err="1">
                <a:latin typeface="Lucida Grande" pitchFamily="-1" charset="0"/>
              </a:rPr>
              <a:t>ʂ</a:t>
            </a:r>
            <a:r>
              <a:rPr lang="en-US" sz="1600" b="0" dirty="0" err="1">
                <a:latin typeface="Calibri"/>
              </a:rPr>
              <a:t>sam</a:t>
            </a:r>
            <a:r>
              <a:rPr lang="en-US" sz="1600" b="0" dirty="0">
                <a:latin typeface="Calibri"/>
              </a:rPr>
              <a:t>, </a:t>
            </a:r>
            <a:r>
              <a:rPr lang="en-US" sz="1600" b="0" dirty="0" err="1">
                <a:latin typeface="Calibri"/>
              </a:rPr>
              <a:t>giderim</a:t>
            </a:r>
            <a:r>
              <a:rPr lang="en-US" sz="1600" b="0" dirty="0">
                <a:latin typeface="Calibri"/>
              </a:rPr>
              <a:t>, </a:t>
            </a:r>
            <a:r>
              <a:rPr lang="en-US" sz="1600" b="0" dirty="0" err="1">
                <a:latin typeface="Calibri"/>
              </a:rPr>
              <a:t>giderdim</a:t>
            </a:r>
            <a:r>
              <a:rPr lang="en-US" sz="1600" b="0" dirty="0">
                <a:latin typeface="Calibri"/>
              </a:rPr>
              <a:t>, </a:t>
            </a:r>
            <a:r>
              <a:rPr lang="en-US" sz="1600" b="0" dirty="0" err="1">
                <a:latin typeface="Calibri"/>
              </a:rPr>
              <a:t>gidersem</a:t>
            </a:r>
            <a:r>
              <a:rPr lang="en-US" sz="1600" b="0" dirty="0">
                <a:latin typeface="Calibri"/>
              </a:rPr>
              <a:t>, </a:t>
            </a:r>
            <a:r>
              <a:rPr lang="en-US" sz="1600" b="0" dirty="0" err="1">
                <a:latin typeface="Calibri"/>
              </a:rPr>
              <a:t>giderdiysem</a:t>
            </a:r>
            <a:r>
              <a:rPr lang="en-US" sz="1600" b="0" dirty="0">
                <a:latin typeface="Calibri"/>
              </a:rPr>
              <a:t>, </a:t>
            </a:r>
            <a:r>
              <a:rPr lang="en-US" sz="1600" b="0" dirty="0" err="1">
                <a:latin typeface="Calibri"/>
              </a:rPr>
              <a:t>gidermi</a:t>
            </a:r>
            <a:r>
              <a:rPr lang="en-US" sz="1600" b="0" dirty="0" err="1">
                <a:latin typeface="Lucida Grande" pitchFamily="-1" charset="0"/>
              </a:rPr>
              <a:t>ʂ</a:t>
            </a:r>
            <a:r>
              <a:rPr lang="en-US" sz="1600" b="0" dirty="0" err="1">
                <a:latin typeface="Calibri"/>
              </a:rPr>
              <a:t>im</a:t>
            </a:r>
            <a:r>
              <a:rPr lang="en-US" sz="1600" b="0" dirty="0">
                <a:latin typeface="Calibri"/>
              </a:rPr>
              <a:t>, </a:t>
            </a:r>
            <a:r>
              <a:rPr lang="en-US" sz="1600" b="0" dirty="0" err="1">
                <a:latin typeface="Calibri"/>
              </a:rPr>
              <a:t>gidermi</a:t>
            </a:r>
            <a:r>
              <a:rPr lang="en-US" sz="1600" b="0" dirty="0" err="1">
                <a:latin typeface="Lucida Grande" pitchFamily="-1" charset="0"/>
              </a:rPr>
              <a:t>ʂ</a:t>
            </a:r>
            <a:r>
              <a:rPr lang="en-US" sz="1600" b="0" dirty="0" err="1">
                <a:latin typeface="Calibri"/>
              </a:rPr>
              <a:t>sem</a:t>
            </a:r>
            <a:r>
              <a:rPr lang="en-US" sz="1600" b="0" dirty="0">
                <a:latin typeface="Calibri"/>
              </a:rPr>
              <a:t>, </a:t>
            </a:r>
            <a:r>
              <a:rPr lang="en-US" sz="1600" b="0" dirty="0" err="1">
                <a:latin typeface="Calibri"/>
              </a:rPr>
              <a:t>gidecegim</a:t>
            </a:r>
            <a:r>
              <a:rPr lang="en-US" sz="1600" b="0" dirty="0">
                <a:latin typeface="Calibri"/>
              </a:rPr>
              <a:t>, </a:t>
            </a:r>
            <a:r>
              <a:rPr lang="en-US" sz="1600" b="0" dirty="0" err="1">
                <a:latin typeface="Calibri"/>
              </a:rPr>
              <a:t>gidecektim</a:t>
            </a:r>
            <a:r>
              <a:rPr lang="en-US" sz="1600" b="0" dirty="0">
                <a:latin typeface="Calibri"/>
              </a:rPr>
              <a:t>, </a:t>
            </a:r>
            <a:r>
              <a:rPr lang="en-US" sz="1600" b="0" dirty="0" err="1">
                <a:latin typeface="Calibri"/>
              </a:rPr>
              <a:t>gideceksem</a:t>
            </a:r>
            <a:r>
              <a:rPr lang="en-US" sz="1600" b="0" dirty="0">
                <a:latin typeface="Calibri"/>
              </a:rPr>
              <a:t>, </a:t>
            </a:r>
            <a:r>
              <a:rPr lang="en-US" sz="1600" b="0" dirty="0" err="1">
                <a:latin typeface="Calibri"/>
              </a:rPr>
              <a:t>gidecektiysem</a:t>
            </a:r>
            <a:r>
              <a:rPr lang="en-US" sz="1600" b="0" dirty="0">
                <a:latin typeface="Calibri"/>
              </a:rPr>
              <a:t>, </a:t>
            </a:r>
            <a:r>
              <a:rPr lang="en-US" sz="1600" b="0" dirty="0" err="1">
                <a:latin typeface="Calibri"/>
              </a:rPr>
              <a:t>gidecekmi</a:t>
            </a:r>
            <a:r>
              <a:rPr lang="en-US" sz="1600" b="0" dirty="0" err="1">
                <a:latin typeface="Lucida Grande" pitchFamily="-1" charset="0"/>
              </a:rPr>
              <a:t>ʂ</a:t>
            </a:r>
            <a:r>
              <a:rPr lang="en-US" sz="1600" b="0" dirty="0" err="1">
                <a:latin typeface="Calibri"/>
              </a:rPr>
              <a:t>im</a:t>
            </a:r>
            <a:r>
              <a:rPr lang="en-US" sz="1600" b="0" dirty="0">
                <a:latin typeface="Calibri"/>
              </a:rPr>
              <a:t>, </a:t>
            </a:r>
            <a:r>
              <a:rPr lang="en-US" sz="1600" b="0" dirty="0" err="1">
                <a:latin typeface="Calibri"/>
              </a:rPr>
              <a:t>gidecekmi</a:t>
            </a:r>
            <a:r>
              <a:rPr lang="en-US" sz="1600" b="0" dirty="0" err="1">
                <a:latin typeface="Lucida Grande" pitchFamily="-1" charset="0"/>
              </a:rPr>
              <a:t>ʂ</a:t>
            </a:r>
            <a:r>
              <a:rPr lang="en-US" sz="1600" b="0" dirty="0" err="1">
                <a:latin typeface="Calibri"/>
              </a:rPr>
              <a:t>sem</a:t>
            </a:r>
            <a:r>
              <a:rPr lang="en-US" sz="1600" b="0" dirty="0">
                <a:latin typeface="Calibri"/>
              </a:rPr>
              <a:t>, </a:t>
            </a:r>
            <a:r>
              <a:rPr lang="en-US" sz="1600" b="0" dirty="0" err="1">
                <a:latin typeface="Calibri"/>
              </a:rPr>
              <a:t>gitmi</a:t>
            </a:r>
            <a:r>
              <a:rPr lang="en-US" sz="1600" b="0" dirty="0" err="1">
                <a:latin typeface="Lucida Grande" pitchFamily="-1" charset="0"/>
              </a:rPr>
              <a:t>ʂ</a:t>
            </a:r>
            <a:r>
              <a:rPr lang="en-US" sz="1600" b="0" dirty="0" err="1">
                <a:latin typeface="Calibri"/>
              </a:rPr>
              <a:t>im</a:t>
            </a:r>
            <a:r>
              <a:rPr lang="en-US" sz="1600" b="0" dirty="0">
                <a:latin typeface="Calibri"/>
              </a:rPr>
              <a:t>, </a:t>
            </a:r>
            <a:r>
              <a:rPr lang="en-US" sz="1600" b="0" dirty="0" err="1">
                <a:latin typeface="Calibri"/>
              </a:rPr>
              <a:t>gitmi</a:t>
            </a:r>
            <a:r>
              <a:rPr lang="en-US" sz="1600" b="0" dirty="0" err="1">
                <a:latin typeface="Lucida Grande" pitchFamily="-1" charset="0"/>
              </a:rPr>
              <a:t>ʂ</a:t>
            </a:r>
            <a:r>
              <a:rPr lang="en-US" sz="1600" b="0" dirty="0" err="1">
                <a:latin typeface="Calibri"/>
              </a:rPr>
              <a:t>tim</a:t>
            </a:r>
            <a:r>
              <a:rPr lang="en-US" sz="1600" b="0" dirty="0">
                <a:latin typeface="Calibri"/>
              </a:rPr>
              <a:t>, </a:t>
            </a:r>
            <a:r>
              <a:rPr lang="en-US" sz="1600" b="0" dirty="0" err="1">
                <a:latin typeface="Calibri"/>
              </a:rPr>
              <a:t>gitmi</a:t>
            </a:r>
            <a:r>
              <a:rPr lang="en-US" sz="1600" b="0" dirty="0" err="1">
                <a:latin typeface="Lucida Grande" pitchFamily="-1" charset="0"/>
              </a:rPr>
              <a:t>ʂ</a:t>
            </a:r>
            <a:r>
              <a:rPr lang="en-US" sz="1600" b="0" dirty="0" err="1">
                <a:latin typeface="Calibri"/>
              </a:rPr>
              <a:t>sem</a:t>
            </a:r>
            <a:r>
              <a:rPr lang="en-US" sz="1600" b="0" dirty="0">
                <a:latin typeface="Calibri"/>
              </a:rPr>
              <a:t>, …</a:t>
            </a:r>
          </a:p>
          <a:p>
            <a:endParaRPr lang="en-US" sz="1600" b="0" dirty="0">
              <a:latin typeface="Calibri"/>
            </a:endParaRPr>
          </a:p>
          <a:p>
            <a:endParaRPr lang="en-US" sz="1600" b="0" dirty="0">
              <a:latin typeface="Calibri"/>
            </a:endParaRPr>
          </a:p>
          <a:p>
            <a:r>
              <a:rPr lang="en-US" sz="1600" b="0" dirty="0">
                <a:latin typeface="Calibri"/>
              </a:rPr>
              <a:t>(http://</a:t>
            </a:r>
            <a:r>
              <a:rPr lang="en-US" sz="1600" b="0" dirty="0" err="1">
                <a:latin typeface="Calibri"/>
              </a:rPr>
              <a:t>cromwell-intl.com</a:t>
            </a:r>
            <a:r>
              <a:rPr lang="en-US" sz="1600" b="0" dirty="0">
                <a:latin typeface="Calibri"/>
              </a:rPr>
              <a:t>/</a:t>
            </a:r>
            <a:r>
              <a:rPr lang="en-US" sz="1600" b="0" dirty="0" err="1">
                <a:latin typeface="Calibri"/>
              </a:rPr>
              <a:t>turkish</a:t>
            </a:r>
            <a:r>
              <a:rPr lang="en-US" sz="1600" b="0" dirty="0">
                <a:latin typeface="Calibri"/>
              </a:rPr>
              <a:t>/</a:t>
            </a:r>
            <a:r>
              <a:rPr lang="en-US" sz="1600" b="0" dirty="0" err="1">
                <a:latin typeface="Calibri"/>
              </a:rPr>
              <a:t>verbs.html</a:t>
            </a:r>
            <a:r>
              <a:rPr lang="en-US" sz="1600" b="0" dirty="0">
                <a:latin typeface="Calibri"/>
              </a:rPr>
              <a:t>)   </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4"/>
          <p:cNvSpPr>
            <a:spLocks noGrp="1" noChangeArrowheads="1"/>
          </p:cNvSpPr>
          <p:nvPr>
            <p:ph type="title" idx="4294967295"/>
          </p:nvPr>
        </p:nvSpPr>
        <p:spPr>
          <a:xfrm>
            <a:off x="685800" y="0"/>
            <a:ext cx="7772400" cy="1143000"/>
          </a:xfrm>
          <a:noFill/>
        </p:spPr>
        <p:txBody>
          <a:bodyPr/>
          <a:lstStyle/>
          <a:p>
            <a:pPr eaLnBrk="1" hangingPunct="1"/>
            <a:r>
              <a:rPr lang="en-US" sz="3200"/>
              <a:t>Morphological Development</a:t>
            </a:r>
          </a:p>
        </p:txBody>
      </p:sp>
      <p:sp>
        <p:nvSpPr>
          <p:cNvPr id="1259523" name="Rectangle 5"/>
          <p:cNvSpPr>
            <a:spLocks noGrp="1" noChangeArrowheads="1"/>
          </p:cNvSpPr>
          <p:nvPr>
            <p:ph type="body" idx="4294967295"/>
          </p:nvPr>
        </p:nvSpPr>
        <p:spPr>
          <a:xfrm>
            <a:off x="0" y="1066800"/>
            <a:ext cx="9144000" cy="1752600"/>
          </a:xfrm>
          <a:noFill/>
        </p:spPr>
        <p:txBody>
          <a:bodyPr/>
          <a:lstStyle/>
          <a:p>
            <a:pPr eaLnBrk="1" hangingPunct="1">
              <a:buFontTx/>
              <a:buNone/>
            </a:pPr>
            <a:r>
              <a:rPr lang="en-US" sz="2400"/>
              <a:t>Note: Morphologically rich languages are not necessarily more difficult for children to learn.  Regular/predictable systems are easier for children to learn than languages that have multiple exceptions (like English often does).</a:t>
            </a:r>
          </a:p>
        </p:txBody>
      </p:sp>
      <p:sp>
        <p:nvSpPr>
          <p:cNvPr id="1259524" name="Text Box 6"/>
          <p:cNvSpPr txBox="1">
            <a:spLocks noChangeArrowheads="1"/>
          </p:cNvSpPr>
          <p:nvPr/>
        </p:nvSpPr>
        <p:spPr bwMode="auto">
          <a:xfrm>
            <a:off x="381000" y="3048000"/>
            <a:ext cx="8382000" cy="3046988"/>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Regularity vs. exceptions in English (ex: past tense):</a:t>
            </a:r>
          </a:p>
          <a:p>
            <a:endParaRPr lang="en-US" b="0" dirty="0">
              <a:solidFill>
                <a:schemeClr val="tx2"/>
              </a:solidFill>
              <a:latin typeface="Calibri"/>
            </a:endParaRPr>
          </a:p>
          <a:p>
            <a:r>
              <a:rPr lang="en-US" b="0" dirty="0">
                <a:latin typeface="Calibri"/>
              </a:rPr>
              <a:t>We </a:t>
            </a:r>
            <a:r>
              <a:rPr lang="en-US" b="0" dirty="0">
                <a:solidFill>
                  <a:schemeClr val="tx2"/>
                </a:solidFill>
                <a:latin typeface="Calibri"/>
              </a:rPr>
              <a:t>laughed</a:t>
            </a:r>
            <a:r>
              <a:rPr lang="en-US" b="0" dirty="0">
                <a:latin typeface="Calibri"/>
              </a:rPr>
              <a:t>.</a:t>
            </a:r>
          </a:p>
          <a:p>
            <a:r>
              <a:rPr lang="en-US" b="0" dirty="0">
                <a:latin typeface="Calibri"/>
              </a:rPr>
              <a:t>We </a:t>
            </a:r>
            <a:r>
              <a:rPr lang="en-US" b="0" dirty="0">
                <a:solidFill>
                  <a:schemeClr val="tx2"/>
                </a:solidFill>
                <a:latin typeface="Calibri"/>
              </a:rPr>
              <a:t>hugged</a:t>
            </a:r>
            <a:r>
              <a:rPr lang="en-US" b="0" dirty="0">
                <a:latin typeface="Calibri"/>
              </a:rPr>
              <a:t>.</a:t>
            </a:r>
          </a:p>
          <a:p>
            <a:r>
              <a:rPr lang="en-US" b="0" dirty="0">
                <a:latin typeface="Calibri"/>
              </a:rPr>
              <a:t>We </a:t>
            </a:r>
            <a:r>
              <a:rPr lang="en-US" b="0" dirty="0">
                <a:solidFill>
                  <a:schemeClr val="tx2"/>
                </a:solidFill>
                <a:latin typeface="Calibri"/>
              </a:rPr>
              <a:t>danced</a:t>
            </a:r>
            <a:r>
              <a:rPr lang="en-US" b="0" dirty="0">
                <a:latin typeface="Calibri"/>
              </a:rPr>
              <a:t>.</a:t>
            </a:r>
          </a:p>
          <a:p>
            <a:r>
              <a:rPr lang="en-US" b="0" dirty="0">
                <a:latin typeface="Calibri"/>
              </a:rPr>
              <a:t>* We </a:t>
            </a:r>
            <a:r>
              <a:rPr lang="en-US" b="0" dirty="0">
                <a:solidFill>
                  <a:schemeClr val="accent2"/>
                </a:solidFill>
                <a:latin typeface="Calibri"/>
              </a:rPr>
              <a:t>singed</a:t>
            </a:r>
            <a:r>
              <a:rPr lang="en-US" b="0" dirty="0">
                <a:latin typeface="Calibri"/>
              </a:rPr>
              <a:t>.  (We </a:t>
            </a:r>
            <a:r>
              <a:rPr lang="en-US" b="0" dirty="0">
                <a:solidFill>
                  <a:schemeClr val="tx2"/>
                </a:solidFill>
                <a:latin typeface="Calibri"/>
              </a:rPr>
              <a:t>sang</a:t>
            </a:r>
            <a:r>
              <a:rPr lang="en-US" b="0" dirty="0">
                <a:latin typeface="Calibri"/>
              </a:rPr>
              <a:t>.)</a:t>
            </a:r>
          </a:p>
          <a:p>
            <a:r>
              <a:rPr lang="en-US" b="0" dirty="0">
                <a:latin typeface="Calibri"/>
              </a:rPr>
              <a:t>* We </a:t>
            </a:r>
            <a:r>
              <a:rPr lang="en-US" b="0" dirty="0" err="1">
                <a:solidFill>
                  <a:schemeClr val="accent2"/>
                </a:solidFill>
                <a:latin typeface="Calibri"/>
              </a:rPr>
              <a:t>runned</a:t>
            </a:r>
            <a:r>
              <a:rPr lang="en-US" b="0" dirty="0">
                <a:latin typeface="Calibri"/>
              </a:rPr>
              <a:t>. (We </a:t>
            </a:r>
            <a:r>
              <a:rPr lang="en-US" b="0" dirty="0">
                <a:solidFill>
                  <a:schemeClr val="tx2"/>
                </a:solidFill>
                <a:latin typeface="Calibri"/>
              </a:rPr>
              <a:t>ran</a:t>
            </a:r>
            <a:r>
              <a:rPr lang="en-US" b="0" dirty="0">
                <a:latin typeface="Calibri"/>
              </a:rPr>
              <a:t>.)</a:t>
            </a:r>
          </a:p>
          <a:p>
            <a:pPr>
              <a:buFontTx/>
              <a:buChar char="•"/>
            </a:pPr>
            <a:endParaRPr lang="en-US" b="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4"/>
          <p:cNvSpPr>
            <a:spLocks noGrp="1" noChangeArrowheads="1"/>
          </p:cNvSpPr>
          <p:nvPr>
            <p:ph type="title" idx="4294967295"/>
          </p:nvPr>
        </p:nvSpPr>
        <p:spPr>
          <a:xfrm>
            <a:off x="685800" y="0"/>
            <a:ext cx="7772400" cy="1143000"/>
          </a:xfrm>
          <a:noFill/>
        </p:spPr>
        <p:txBody>
          <a:bodyPr/>
          <a:lstStyle/>
          <a:p>
            <a:pPr eaLnBrk="1" hangingPunct="1"/>
            <a:r>
              <a:rPr lang="en-US" sz="3200"/>
              <a:t>Morphological Development</a:t>
            </a:r>
          </a:p>
        </p:txBody>
      </p:sp>
      <p:sp>
        <p:nvSpPr>
          <p:cNvPr id="1261571" name="Rectangle 5"/>
          <p:cNvSpPr>
            <a:spLocks noGrp="1" noChangeArrowheads="1"/>
          </p:cNvSpPr>
          <p:nvPr>
            <p:ph type="body" idx="4294967295"/>
          </p:nvPr>
        </p:nvSpPr>
        <p:spPr>
          <a:xfrm>
            <a:off x="0" y="1066800"/>
            <a:ext cx="9144000" cy="1752600"/>
          </a:xfrm>
          <a:noFill/>
        </p:spPr>
        <p:txBody>
          <a:bodyPr/>
          <a:lstStyle/>
          <a:p>
            <a:pPr eaLnBrk="1" hangingPunct="1">
              <a:buFontTx/>
              <a:buNone/>
            </a:pPr>
            <a:r>
              <a:rPr lang="en-US" sz="2400"/>
              <a:t>Note: Morphologically rich languages are not necessarily more difficult for children to learn.  Regular/predictable systems are easier for children to learn than languages that have multiple exceptions (like English often does).</a:t>
            </a:r>
          </a:p>
        </p:txBody>
      </p:sp>
      <p:sp>
        <p:nvSpPr>
          <p:cNvPr id="1261572" name="Text Box 6"/>
          <p:cNvSpPr txBox="1">
            <a:spLocks noChangeArrowheads="1"/>
          </p:cNvSpPr>
          <p:nvPr/>
        </p:nvSpPr>
        <p:spPr bwMode="auto">
          <a:xfrm>
            <a:off x="381000" y="3048000"/>
            <a:ext cx="8382000" cy="2677656"/>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Regular morphologically rich language: Turkish</a:t>
            </a:r>
          </a:p>
          <a:p>
            <a:endParaRPr lang="en-US" b="0" dirty="0">
              <a:solidFill>
                <a:schemeClr val="tx2"/>
              </a:solidFill>
              <a:latin typeface="Calibri"/>
            </a:endParaRPr>
          </a:p>
          <a:p>
            <a:r>
              <a:rPr lang="en-US" b="0" dirty="0">
                <a:latin typeface="Calibri"/>
              </a:rPr>
              <a:t>Inflected forms seem no harder for Turkish children to acquire.  In fact, they often produce inflected forms (equivalent to English “</a:t>
            </a:r>
            <a:r>
              <a:rPr lang="en-US" b="0" i="1" dirty="0">
                <a:latin typeface="Calibri"/>
              </a:rPr>
              <a:t>laugh</a:t>
            </a:r>
            <a:r>
              <a:rPr lang="en-US" b="0" i="1" dirty="0">
                <a:solidFill>
                  <a:schemeClr val="tx2"/>
                </a:solidFill>
                <a:latin typeface="Calibri"/>
              </a:rPr>
              <a:t>ed</a:t>
            </a:r>
            <a:r>
              <a:rPr lang="en-US" b="0" i="1" dirty="0">
                <a:latin typeface="Calibri"/>
              </a:rPr>
              <a:t>”</a:t>
            </a:r>
            <a:r>
              <a:rPr lang="en-US" b="0" dirty="0">
                <a:latin typeface="Calibri"/>
              </a:rPr>
              <a:t>) before they even combine words in multiple word utterances.</a:t>
            </a:r>
          </a:p>
          <a:p>
            <a:pPr>
              <a:buFontTx/>
              <a:buChar char="•"/>
            </a:pPr>
            <a:endParaRPr lang="en-US" b="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4"/>
          <p:cNvSpPr>
            <a:spLocks noGrp="1" noChangeArrowheads="1"/>
          </p:cNvSpPr>
          <p:nvPr>
            <p:ph type="title" idx="4294967295"/>
          </p:nvPr>
        </p:nvSpPr>
        <p:spPr>
          <a:xfrm>
            <a:off x="685800" y="0"/>
            <a:ext cx="7772400" cy="1143000"/>
          </a:xfrm>
          <a:noFill/>
        </p:spPr>
        <p:txBody>
          <a:bodyPr/>
          <a:lstStyle/>
          <a:p>
            <a:pPr eaLnBrk="1" hangingPunct="1"/>
            <a:r>
              <a:rPr lang="en-US" sz="3200"/>
              <a:t>Morphological Development</a:t>
            </a:r>
          </a:p>
        </p:txBody>
      </p:sp>
      <p:sp>
        <p:nvSpPr>
          <p:cNvPr id="1263619" name="Rectangle 5"/>
          <p:cNvSpPr>
            <a:spLocks noGrp="1" noChangeArrowheads="1"/>
          </p:cNvSpPr>
          <p:nvPr>
            <p:ph type="body" idx="4294967295"/>
          </p:nvPr>
        </p:nvSpPr>
        <p:spPr>
          <a:xfrm>
            <a:off x="0" y="1066800"/>
            <a:ext cx="9144000" cy="4267200"/>
          </a:xfrm>
          <a:noFill/>
        </p:spPr>
        <p:txBody>
          <a:bodyPr/>
          <a:lstStyle/>
          <a:p>
            <a:pPr eaLnBrk="1" hangingPunct="1">
              <a:buFontTx/>
              <a:buNone/>
            </a:pPr>
            <a:r>
              <a:rPr lang="en-US" sz="2400"/>
              <a:t>Other factors that help make morphology easier to learn: </a:t>
            </a:r>
          </a:p>
          <a:p>
            <a:pPr eaLnBrk="1" hangingPunct="1">
              <a:buFontTx/>
              <a:buNone/>
            </a:pPr>
            <a:endParaRPr lang="en-US" sz="2400"/>
          </a:p>
          <a:p>
            <a:pPr eaLnBrk="1" hangingPunct="1">
              <a:buFontTx/>
              <a:buNone/>
            </a:pPr>
            <a:r>
              <a:rPr lang="en-US" sz="2400"/>
              <a:t>- </a:t>
            </a:r>
            <a:r>
              <a:rPr lang="en-US" sz="2400">
                <a:solidFill>
                  <a:schemeClr val="hlink"/>
                </a:solidFill>
              </a:rPr>
              <a:t>high</a:t>
            </a:r>
            <a:r>
              <a:rPr lang="en-US" sz="2400"/>
              <a:t> </a:t>
            </a:r>
            <a:r>
              <a:rPr lang="en-US" sz="2400">
                <a:solidFill>
                  <a:schemeClr val="hlink"/>
                </a:solidFill>
              </a:rPr>
              <a:t>frequency</a:t>
            </a:r>
            <a:r>
              <a:rPr lang="en-US" sz="2400"/>
              <a:t> (more frequent morphemes are easier)</a:t>
            </a:r>
          </a:p>
          <a:p>
            <a:pPr eaLnBrk="1" hangingPunct="1">
              <a:buFontTx/>
              <a:buNone/>
            </a:pPr>
            <a:r>
              <a:rPr lang="en-US" sz="2400"/>
              <a:t>- </a:t>
            </a:r>
            <a:r>
              <a:rPr lang="en-US" sz="2400">
                <a:solidFill>
                  <a:schemeClr val="hlink"/>
                </a:solidFill>
              </a:rPr>
              <a:t>regularity</a:t>
            </a:r>
            <a:r>
              <a:rPr lang="en-US" sz="2400"/>
              <a:t> in form (morpheme is always the same)</a:t>
            </a:r>
          </a:p>
          <a:p>
            <a:pPr eaLnBrk="1" hangingPunct="1">
              <a:buFontTx/>
              <a:buNone/>
            </a:pPr>
            <a:r>
              <a:rPr lang="en-US" sz="2400"/>
              <a:t>- </a:t>
            </a:r>
            <a:r>
              <a:rPr lang="en-US" sz="2400">
                <a:solidFill>
                  <a:schemeClr val="hlink"/>
                </a:solidFill>
              </a:rPr>
              <a:t>fixed position</a:t>
            </a:r>
            <a:r>
              <a:rPr lang="en-US" sz="2400"/>
              <a:t> relative to the stem (ex: morpheme always attaches to the end of the word)</a:t>
            </a:r>
          </a:p>
          <a:p>
            <a:pPr eaLnBrk="1" hangingPunct="1">
              <a:buFontTx/>
              <a:buNone/>
            </a:pPr>
            <a:r>
              <a:rPr lang="en-US" sz="2400"/>
              <a:t>- morpheme is easy to recognize as </a:t>
            </a:r>
            <a:r>
              <a:rPr lang="en-US" sz="2400">
                <a:solidFill>
                  <a:schemeClr val="hlink"/>
                </a:solidFill>
              </a:rPr>
              <a:t>separate</a:t>
            </a:r>
            <a:r>
              <a:rPr lang="en-US" sz="2400"/>
              <a:t> from the stem (ex: laugh + </a:t>
            </a:r>
            <a:r>
              <a:rPr lang="en-US" sz="2400">
                <a:solidFill>
                  <a:schemeClr val="tx2"/>
                </a:solidFill>
              </a:rPr>
              <a:t>ing</a:t>
            </a:r>
            <a:r>
              <a:rPr lang="en-US" sz="2400"/>
              <a:t>)</a:t>
            </a:r>
          </a:p>
          <a:p>
            <a:pPr eaLnBrk="1" hangingPunct="1">
              <a:buFontTx/>
              <a:buNone/>
            </a:pPr>
            <a:r>
              <a:rPr lang="en-US" sz="2400"/>
              <a:t>- rhythm of language makes morpheme </a:t>
            </a:r>
            <a:r>
              <a:rPr lang="en-US" sz="2400">
                <a:solidFill>
                  <a:schemeClr val="hlink"/>
                </a:solidFill>
              </a:rPr>
              <a:t>perceptually salient</a:t>
            </a:r>
            <a:r>
              <a:rPr lang="en-US" sz="2400"/>
              <a:t> (ex: receives stress)</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4"/>
          <p:cNvSpPr>
            <a:spLocks noGrp="1" noChangeArrowheads="1"/>
          </p:cNvSpPr>
          <p:nvPr>
            <p:ph type="title" idx="4294967295"/>
          </p:nvPr>
        </p:nvSpPr>
        <p:spPr>
          <a:xfrm>
            <a:off x="685800" y="1676400"/>
            <a:ext cx="7772400" cy="1143000"/>
          </a:xfrm>
          <a:noFill/>
        </p:spPr>
        <p:txBody>
          <a:bodyPr/>
          <a:lstStyle/>
          <a:p>
            <a:pPr eaLnBrk="1" hangingPunct="1"/>
            <a:r>
              <a:rPr lang="en-US" sz="3200"/>
              <a:t>Development of Comprehension</a:t>
            </a:r>
            <a:endParaRPr lang="en-US"/>
          </a:p>
        </p:txBody>
      </p:sp>
      <p:pic>
        <p:nvPicPr>
          <p:cNvPr id="1284099" name="Picture 5"/>
          <p:cNvPicPr>
            <a:picLocks noChangeAspect="1" noChangeArrowheads="1"/>
          </p:cNvPicPr>
          <p:nvPr/>
        </p:nvPicPr>
        <p:blipFill>
          <a:blip r:embed="rId3"/>
          <a:srcRect/>
          <a:stretch>
            <a:fillRect/>
          </a:stretch>
        </p:blipFill>
        <p:spPr bwMode="auto">
          <a:xfrm>
            <a:off x="2590800" y="3276600"/>
            <a:ext cx="3987800" cy="2514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4"/>
          <p:cNvSpPr>
            <a:spLocks noGrp="1" noChangeArrowheads="1"/>
          </p:cNvSpPr>
          <p:nvPr>
            <p:ph type="title" idx="4294967295"/>
          </p:nvPr>
        </p:nvSpPr>
        <p:spPr>
          <a:xfrm>
            <a:off x="681038" y="0"/>
            <a:ext cx="7772400" cy="1143000"/>
          </a:xfrm>
          <a:noFill/>
        </p:spPr>
        <p:txBody>
          <a:bodyPr/>
          <a:lstStyle/>
          <a:p>
            <a:pPr eaLnBrk="1" hangingPunct="1"/>
            <a:r>
              <a:rPr lang="en-US" sz="3200"/>
              <a:t>Beyond Single Word Speech</a:t>
            </a:r>
          </a:p>
        </p:txBody>
      </p:sp>
      <p:sp>
        <p:nvSpPr>
          <p:cNvPr id="1216515" name="Rectangle 5"/>
          <p:cNvSpPr>
            <a:spLocks noGrp="1" noChangeArrowheads="1"/>
          </p:cNvSpPr>
          <p:nvPr>
            <p:ph type="body" idx="4294967295"/>
          </p:nvPr>
        </p:nvSpPr>
        <p:spPr>
          <a:xfrm>
            <a:off x="147638" y="1295400"/>
            <a:ext cx="8991600" cy="1295400"/>
          </a:xfrm>
          <a:noFill/>
        </p:spPr>
        <p:txBody>
          <a:bodyPr/>
          <a:lstStyle/>
          <a:p>
            <a:pPr eaLnBrk="1" hangingPunct="1">
              <a:buFontTx/>
              <a:buNone/>
            </a:pPr>
            <a:r>
              <a:rPr lang="en-US" sz="2400">
                <a:solidFill>
                  <a:schemeClr val="tx2"/>
                </a:solidFill>
              </a:rPr>
              <a:t>Unanalyzed combinations</a:t>
            </a:r>
            <a:r>
              <a:rPr lang="en-US" sz="2400"/>
              <a:t>: most children have transitional forms that combine multiple words, but which the child doesn’t realize are multiple words</a:t>
            </a:r>
          </a:p>
        </p:txBody>
      </p:sp>
      <p:sp>
        <p:nvSpPr>
          <p:cNvPr id="1216516" name="Rectangle 6"/>
          <p:cNvSpPr>
            <a:spLocks noChangeArrowheads="1"/>
          </p:cNvSpPr>
          <p:nvPr/>
        </p:nvSpPr>
        <p:spPr bwMode="auto">
          <a:xfrm>
            <a:off x="147638" y="2743200"/>
            <a:ext cx="8991600" cy="685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Ex: “</a:t>
            </a:r>
            <a:r>
              <a:rPr lang="en-US" b="0" dirty="0" err="1">
                <a:latin typeface="Calibri"/>
                <a:ea typeface="Osaka" pitchFamily="-1" charset="-128"/>
                <a:cs typeface="Osaka" pitchFamily="-1" charset="-128"/>
              </a:rPr>
              <a:t>Iwant</a:t>
            </a:r>
            <a:r>
              <a:rPr lang="en-US" b="0" dirty="0">
                <a:latin typeface="Calibri"/>
                <a:ea typeface="Osaka" pitchFamily="-1" charset="-128"/>
                <a:cs typeface="Osaka" pitchFamily="-1" charset="-128"/>
              </a:rPr>
              <a:t>” (I want), “</a:t>
            </a:r>
            <a:r>
              <a:rPr lang="en-US" b="0" dirty="0" err="1">
                <a:latin typeface="Calibri"/>
                <a:ea typeface="Osaka" pitchFamily="-1" charset="-128"/>
                <a:cs typeface="Osaka" pitchFamily="-1" charset="-128"/>
              </a:rPr>
              <a:t>Idunno</a:t>
            </a:r>
            <a:r>
              <a:rPr lang="en-US" b="0" dirty="0">
                <a:latin typeface="Calibri"/>
                <a:ea typeface="Osaka" pitchFamily="-1" charset="-128"/>
                <a:cs typeface="Osaka" pitchFamily="-1" charset="-128"/>
              </a:rPr>
              <a:t>” (I don’t know)</a:t>
            </a:r>
          </a:p>
        </p:txBody>
      </p:sp>
      <p:pic>
        <p:nvPicPr>
          <p:cNvPr id="1216517" name="Picture 10"/>
          <p:cNvPicPr>
            <a:picLocks noChangeAspect="1" noChangeArrowheads="1"/>
          </p:cNvPicPr>
          <p:nvPr/>
        </p:nvPicPr>
        <p:blipFill>
          <a:blip r:embed="rId3"/>
          <a:srcRect/>
          <a:stretch>
            <a:fillRect/>
          </a:stretch>
        </p:blipFill>
        <p:spPr bwMode="auto">
          <a:xfrm>
            <a:off x="3352800" y="3733800"/>
            <a:ext cx="2540000" cy="16891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Rectangle 2"/>
          <p:cNvSpPr>
            <a:spLocks noGrp="1" noChangeArrowheads="1"/>
          </p:cNvSpPr>
          <p:nvPr>
            <p:ph type="title" idx="4294967295"/>
          </p:nvPr>
        </p:nvSpPr>
        <p:spPr>
          <a:xfrm>
            <a:off x="685800" y="0"/>
            <a:ext cx="7772400" cy="1143000"/>
          </a:xfrm>
        </p:spPr>
        <p:txBody>
          <a:bodyPr/>
          <a:lstStyle/>
          <a:p>
            <a:pPr eaLnBrk="1" hangingPunct="1"/>
            <a:r>
              <a:rPr lang="en-US" sz="3200"/>
              <a:t>Getting to Children’s Knowledge</a:t>
            </a:r>
            <a:endParaRPr lang="en-US"/>
          </a:p>
        </p:txBody>
      </p:sp>
      <p:sp>
        <p:nvSpPr>
          <p:cNvPr id="1286147" name="Rectangle 3"/>
          <p:cNvSpPr>
            <a:spLocks noGrp="1" noChangeArrowheads="1"/>
          </p:cNvSpPr>
          <p:nvPr>
            <p:ph type="body" idx="4294967295"/>
          </p:nvPr>
        </p:nvSpPr>
        <p:spPr>
          <a:xfrm>
            <a:off x="0" y="1066800"/>
            <a:ext cx="9144000" cy="533400"/>
          </a:xfrm>
        </p:spPr>
        <p:txBody>
          <a:bodyPr/>
          <a:lstStyle/>
          <a:p>
            <a:pPr eaLnBrk="1" hangingPunct="1">
              <a:buFontTx/>
              <a:buNone/>
            </a:pPr>
            <a:r>
              <a:rPr lang="en-US" sz="2400"/>
              <a:t>Clever comprehension strategies children use:</a:t>
            </a:r>
          </a:p>
        </p:txBody>
      </p:sp>
      <p:sp>
        <p:nvSpPr>
          <p:cNvPr id="1286148" name="Rectangle 4"/>
          <p:cNvSpPr>
            <a:spLocks noChangeArrowheads="1"/>
          </p:cNvSpPr>
          <p:nvPr/>
        </p:nvSpPr>
        <p:spPr bwMode="auto">
          <a:xfrm>
            <a:off x="228600" y="2133600"/>
            <a:ext cx="81534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Use the order of words to predict who did what to whom.</a:t>
            </a:r>
          </a:p>
        </p:txBody>
      </p:sp>
      <p:sp>
        <p:nvSpPr>
          <p:cNvPr id="1286149" name="Rectangle 5"/>
          <p:cNvSpPr>
            <a:spLocks noChangeArrowheads="1"/>
          </p:cNvSpPr>
          <p:nvPr/>
        </p:nvSpPr>
        <p:spPr bwMode="auto">
          <a:xfrm>
            <a:off x="381000" y="3048000"/>
            <a:ext cx="5562600" cy="34290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dirty="0">
                <a:latin typeface="Calibri"/>
                <a:ea typeface="Osaka" pitchFamily="-1" charset="-128"/>
                <a:cs typeface="Osaka" pitchFamily="-1" charset="-128"/>
              </a:rPr>
              <a:t>Works really well for active sentences:</a:t>
            </a:r>
          </a:p>
          <a:p>
            <a:pPr marL="342900" indent="-342900" eaLnBrk="1" hangingPunct="1">
              <a:spcBef>
                <a:spcPct val="20000"/>
              </a:spcBef>
            </a:pPr>
            <a:r>
              <a:rPr lang="en-US" sz="2000" b="0" dirty="0">
                <a:latin typeface="Calibri"/>
                <a:ea typeface="Osaka" pitchFamily="-1" charset="-128"/>
                <a:cs typeface="Osaka" pitchFamily="-1" charset="-128"/>
              </a:rPr>
              <a:t>“The knight bumped the dwarf.”</a:t>
            </a:r>
          </a:p>
          <a:p>
            <a:pPr marL="342900" indent="-342900" eaLnBrk="1" hangingPunct="1">
              <a:spcBef>
                <a:spcPct val="20000"/>
              </a:spcBef>
            </a:pPr>
            <a:r>
              <a:rPr lang="en-US" sz="2000" b="0" dirty="0">
                <a:latin typeface="Calibri"/>
                <a:ea typeface="Osaka" pitchFamily="-1" charset="-128"/>
                <a:cs typeface="Osaka" pitchFamily="-1" charset="-128"/>
              </a:rPr>
              <a:t>Actual event: </a:t>
            </a:r>
            <a:r>
              <a:rPr lang="en-US" sz="2000" b="0" dirty="0">
                <a:solidFill>
                  <a:schemeClr val="hlink"/>
                </a:solidFill>
                <a:latin typeface="Calibri"/>
                <a:ea typeface="Osaka" pitchFamily="-1" charset="-128"/>
                <a:cs typeface="Osaka" pitchFamily="-1" charset="-128"/>
              </a:rPr>
              <a:t>knight-bumps-dwarf</a:t>
            </a: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a:latin typeface="Calibri"/>
                <a:ea typeface="Osaka" pitchFamily="-1" charset="-128"/>
                <a:cs typeface="Osaka" pitchFamily="-1" charset="-128"/>
              </a:rPr>
              <a:t>[Matches word order]	</a:t>
            </a:r>
          </a:p>
          <a:p>
            <a:pPr marL="342900" indent="-342900" eaLnBrk="1" hangingPunct="1">
              <a:spcBef>
                <a:spcPct val="20000"/>
              </a:spcBef>
            </a:pP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a:latin typeface="Calibri"/>
                <a:ea typeface="Osaka" pitchFamily="-1" charset="-128"/>
                <a:cs typeface="Osaka" pitchFamily="-1" charset="-128"/>
              </a:rPr>
              <a:t>…but not so well for passives:</a:t>
            </a:r>
          </a:p>
          <a:p>
            <a:pPr marL="342900" indent="-342900" eaLnBrk="1" hangingPunct="1">
              <a:spcBef>
                <a:spcPct val="20000"/>
              </a:spcBef>
            </a:pPr>
            <a:r>
              <a:rPr lang="en-US" sz="2000" b="0" dirty="0">
                <a:latin typeface="Calibri"/>
                <a:ea typeface="Osaka" pitchFamily="-1" charset="-128"/>
                <a:cs typeface="Osaka" pitchFamily="-1" charset="-128"/>
              </a:rPr>
              <a:t>“The knight </a:t>
            </a:r>
            <a:r>
              <a:rPr lang="en-US" sz="2000" b="0" dirty="0">
                <a:solidFill>
                  <a:schemeClr val="tx2"/>
                </a:solidFill>
                <a:latin typeface="Calibri"/>
                <a:ea typeface="Osaka" pitchFamily="-1" charset="-128"/>
                <a:cs typeface="Osaka" pitchFamily="-1" charset="-128"/>
              </a:rPr>
              <a:t>was</a:t>
            </a:r>
            <a:r>
              <a:rPr lang="en-US" sz="2000" b="0" dirty="0">
                <a:latin typeface="Calibri"/>
                <a:ea typeface="Osaka" pitchFamily="-1" charset="-128"/>
                <a:cs typeface="Osaka" pitchFamily="-1" charset="-128"/>
              </a:rPr>
              <a:t> bump</a:t>
            </a:r>
            <a:r>
              <a:rPr lang="en-US" sz="2000" b="0" dirty="0">
                <a:solidFill>
                  <a:schemeClr val="tx2"/>
                </a:solidFill>
                <a:latin typeface="Calibri"/>
                <a:ea typeface="Osaka" pitchFamily="-1" charset="-128"/>
                <a:cs typeface="Osaka" pitchFamily="-1" charset="-128"/>
              </a:rPr>
              <a:t>ed</a:t>
            </a:r>
            <a:r>
              <a:rPr lang="en-US" sz="2000" b="0" dirty="0">
                <a:latin typeface="Calibri"/>
                <a:ea typeface="Osaka" pitchFamily="-1" charset="-128"/>
                <a:cs typeface="Osaka" pitchFamily="-1" charset="-128"/>
              </a:rPr>
              <a:t> </a:t>
            </a:r>
            <a:r>
              <a:rPr lang="en-US" sz="2000" b="0" dirty="0">
                <a:solidFill>
                  <a:schemeClr val="tx2"/>
                </a:solidFill>
                <a:latin typeface="Calibri"/>
                <a:ea typeface="Osaka" pitchFamily="-1" charset="-128"/>
                <a:cs typeface="Osaka" pitchFamily="-1" charset="-128"/>
              </a:rPr>
              <a:t>by</a:t>
            </a:r>
            <a:r>
              <a:rPr lang="en-US" sz="2000" b="0" dirty="0">
                <a:latin typeface="Calibri"/>
                <a:ea typeface="Osaka" pitchFamily="-1" charset="-128"/>
                <a:cs typeface="Osaka" pitchFamily="-1" charset="-128"/>
              </a:rPr>
              <a:t> the dwarf.”</a:t>
            </a:r>
          </a:p>
          <a:p>
            <a:pPr marL="342900" indent="-342900" eaLnBrk="1" hangingPunct="1">
              <a:spcBef>
                <a:spcPct val="20000"/>
              </a:spcBef>
            </a:pPr>
            <a:r>
              <a:rPr lang="en-US" sz="2000" b="0" dirty="0">
                <a:latin typeface="Calibri"/>
                <a:ea typeface="Osaka" pitchFamily="-1" charset="-128"/>
                <a:cs typeface="Osaka" pitchFamily="-1" charset="-128"/>
              </a:rPr>
              <a:t>Actual event: </a:t>
            </a:r>
            <a:r>
              <a:rPr lang="en-US" sz="2000" b="0" dirty="0">
                <a:solidFill>
                  <a:schemeClr val="hlink"/>
                </a:solidFill>
                <a:latin typeface="Calibri"/>
                <a:ea typeface="Osaka" pitchFamily="-1" charset="-128"/>
                <a:cs typeface="Osaka" pitchFamily="-1" charset="-128"/>
              </a:rPr>
              <a:t>dwarf-bumps-knight</a:t>
            </a: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a:latin typeface="Calibri"/>
                <a:ea typeface="Osaka" pitchFamily="-1" charset="-128"/>
                <a:cs typeface="Osaka" pitchFamily="-1" charset="-128"/>
              </a:rPr>
              <a:t>[Does not match word order]</a:t>
            </a:r>
            <a:endParaRPr lang="en-US" sz="2000" b="0" dirty="0">
              <a:solidFill>
                <a:schemeClr val="hlink"/>
              </a:solidFill>
              <a:latin typeface="Calibri"/>
              <a:ea typeface="Osaka" pitchFamily="-1" charset="-128"/>
              <a:cs typeface="Osaka" pitchFamily="-1" charset="-128"/>
            </a:endParaRPr>
          </a:p>
        </p:txBody>
      </p:sp>
      <p:pic>
        <p:nvPicPr>
          <p:cNvPr id="1286150" name="Picture 6"/>
          <p:cNvPicPr>
            <a:picLocks noChangeAspect="1" noChangeArrowheads="1"/>
          </p:cNvPicPr>
          <p:nvPr/>
        </p:nvPicPr>
        <p:blipFill>
          <a:blip r:embed="rId3"/>
          <a:srcRect/>
          <a:stretch>
            <a:fillRect/>
          </a:stretch>
        </p:blipFill>
        <p:spPr bwMode="auto">
          <a:xfrm>
            <a:off x="5867400" y="3200400"/>
            <a:ext cx="3019425" cy="1633538"/>
          </a:xfrm>
          <a:prstGeom prst="rect">
            <a:avLst/>
          </a:prstGeom>
          <a:noFill/>
          <a:ln w="9525">
            <a:noFill/>
            <a:miter lim="800000"/>
            <a:headEnd/>
            <a:tailEnd/>
          </a:ln>
        </p:spPr>
      </p:pic>
      <p:sp>
        <p:nvSpPr>
          <p:cNvPr id="1286151" name="Text Box 7"/>
          <p:cNvSpPr txBox="1">
            <a:spLocks noChangeArrowheads="1"/>
          </p:cNvSpPr>
          <p:nvPr/>
        </p:nvSpPr>
        <p:spPr bwMode="auto">
          <a:xfrm>
            <a:off x="6019800" y="5029200"/>
            <a:ext cx="862013" cy="396875"/>
          </a:xfrm>
          <a:prstGeom prst="rect">
            <a:avLst/>
          </a:prstGeom>
          <a:noFill/>
          <a:ln w="9525">
            <a:noFill/>
            <a:miter lim="800000"/>
            <a:headEnd/>
            <a:tailEnd/>
          </a:ln>
        </p:spPr>
        <p:txBody>
          <a:bodyPr wrap="none">
            <a:prstTxWarp prst="textNoShape">
              <a:avLst/>
            </a:prstTxWarp>
            <a:spAutoFit/>
          </a:bodyPr>
          <a:lstStyle/>
          <a:p>
            <a:r>
              <a:rPr lang="en-US" sz="2000" b="0" dirty="0">
                <a:latin typeface="Calibri"/>
              </a:rPr>
              <a:t>knight</a:t>
            </a:r>
          </a:p>
        </p:txBody>
      </p:sp>
      <p:sp>
        <p:nvSpPr>
          <p:cNvPr id="1286152" name="Text Box 8"/>
          <p:cNvSpPr txBox="1">
            <a:spLocks noChangeArrowheads="1"/>
          </p:cNvSpPr>
          <p:nvPr/>
        </p:nvSpPr>
        <p:spPr bwMode="auto">
          <a:xfrm>
            <a:off x="7696200" y="5029200"/>
            <a:ext cx="804863" cy="396875"/>
          </a:xfrm>
          <a:prstGeom prst="rect">
            <a:avLst/>
          </a:prstGeom>
          <a:noFill/>
          <a:ln w="9525">
            <a:noFill/>
            <a:miter lim="800000"/>
            <a:headEnd/>
            <a:tailEnd/>
          </a:ln>
        </p:spPr>
        <p:txBody>
          <a:bodyPr wrap="none">
            <a:prstTxWarp prst="textNoShape">
              <a:avLst/>
            </a:prstTxWarp>
            <a:spAutoFit/>
          </a:bodyPr>
          <a:lstStyle/>
          <a:p>
            <a:r>
              <a:rPr lang="en-US" sz="2000" b="0" dirty="0">
                <a:latin typeface="Calibri"/>
              </a:rPr>
              <a:t>dwarf</a:t>
            </a:r>
          </a:p>
        </p:txBody>
      </p:sp>
      <p:sp>
        <p:nvSpPr>
          <p:cNvPr id="1286153" name="Line 9"/>
          <p:cNvSpPr>
            <a:spLocks noChangeShapeType="1"/>
          </p:cNvSpPr>
          <p:nvPr/>
        </p:nvSpPr>
        <p:spPr bwMode="auto">
          <a:xfrm flipV="1">
            <a:off x="6400800" y="48006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
        <p:nvSpPr>
          <p:cNvPr id="1286154" name="Line 10"/>
          <p:cNvSpPr>
            <a:spLocks noChangeShapeType="1"/>
          </p:cNvSpPr>
          <p:nvPr/>
        </p:nvSpPr>
        <p:spPr bwMode="auto">
          <a:xfrm flipV="1">
            <a:off x="8153400" y="48006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4"/>
          <p:cNvSpPr>
            <a:spLocks noGrp="1" noChangeArrowheads="1"/>
          </p:cNvSpPr>
          <p:nvPr>
            <p:ph type="title" idx="4294967295"/>
          </p:nvPr>
        </p:nvSpPr>
        <p:spPr>
          <a:xfrm>
            <a:off x="685800" y="0"/>
            <a:ext cx="7772400" cy="1143000"/>
          </a:xfrm>
          <a:noFill/>
        </p:spPr>
        <p:txBody>
          <a:bodyPr/>
          <a:lstStyle/>
          <a:p>
            <a:pPr eaLnBrk="1" hangingPunct="1"/>
            <a:r>
              <a:rPr lang="en-US" sz="3200"/>
              <a:t>Getting to Children’s Knowledge</a:t>
            </a:r>
            <a:endParaRPr lang="en-US"/>
          </a:p>
        </p:txBody>
      </p:sp>
      <p:sp>
        <p:nvSpPr>
          <p:cNvPr id="1288195" name="Rectangle 5"/>
          <p:cNvSpPr>
            <a:spLocks noGrp="1" noChangeArrowheads="1"/>
          </p:cNvSpPr>
          <p:nvPr>
            <p:ph type="body" idx="4294967295"/>
          </p:nvPr>
        </p:nvSpPr>
        <p:spPr>
          <a:xfrm>
            <a:off x="0" y="1066800"/>
            <a:ext cx="9144000" cy="533400"/>
          </a:xfrm>
          <a:noFill/>
        </p:spPr>
        <p:txBody>
          <a:bodyPr/>
          <a:lstStyle/>
          <a:p>
            <a:pPr eaLnBrk="1" hangingPunct="1">
              <a:buFontTx/>
              <a:buNone/>
            </a:pPr>
            <a:r>
              <a:rPr lang="en-US" sz="2400"/>
              <a:t>Clever comprehension strategies children use:</a:t>
            </a:r>
          </a:p>
        </p:txBody>
      </p:sp>
      <p:sp>
        <p:nvSpPr>
          <p:cNvPr id="1288196" name="Rectangle 6"/>
          <p:cNvSpPr>
            <a:spLocks noChangeArrowheads="1"/>
          </p:cNvSpPr>
          <p:nvPr/>
        </p:nvSpPr>
        <p:spPr bwMode="auto">
          <a:xfrm>
            <a:off x="228600" y="2133600"/>
            <a:ext cx="81534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Use the order of words to predict who did what to whom.</a:t>
            </a:r>
          </a:p>
        </p:txBody>
      </p:sp>
      <p:sp>
        <p:nvSpPr>
          <p:cNvPr id="1288197" name="Rectangle 7"/>
          <p:cNvSpPr>
            <a:spLocks noChangeArrowheads="1"/>
          </p:cNvSpPr>
          <p:nvPr/>
        </p:nvSpPr>
        <p:spPr bwMode="auto">
          <a:xfrm>
            <a:off x="381000" y="2743200"/>
            <a:ext cx="6172200" cy="4114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dirty="0">
                <a:latin typeface="Calibri"/>
                <a:ea typeface="Osaka" pitchFamily="-1" charset="-128"/>
                <a:cs typeface="Osaka" pitchFamily="-1" charset="-128"/>
              </a:rPr>
              <a:t>Works really well for sentences where order-of-mention is the order of action:</a:t>
            </a:r>
          </a:p>
          <a:p>
            <a:pPr marL="342900" indent="-342900" eaLnBrk="1" hangingPunct="1">
              <a:spcBef>
                <a:spcPct val="20000"/>
              </a:spcBef>
            </a:pPr>
            <a:r>
              <a:rPr lang="en-US" sz="2000" b="0" dirty="0">
                <a:latin typeface="Calibri"/>
                <a:ea typeface="Osaka" pitchFamily="-1" charset="-128"/>
                <a:cs typeface="Osaka" pitchFamily="-1" charset="-128"/>
              </a:rPr>
              <a:t>“</a:t>
            </a:r>
            <a:r>
              <a:rPr lang="en-US" sz="2000" b="0" dirty="0" err="1">
                <a:solidFill>
                  <a:schemeClr val="tx2"/>
                </a:solidFill>
                <a:latin typeface="Calibri"/>
                <a:ea typeface="Osaka" pitchFamily="-1" charset="-128"/>
                <a:cs typeface="Osaka" pitchFamily="-1" charset="-128"/>
              </a:rPr>
              <a:t>Jareth</a:t>
            </a:r>
            <a:r>
              <a:rPr lang="en-US" sz="2000" b="0" dirty="0">
                <a:solidFill>
                  <a:schemeClr val="tx2"/>
                </a:solidFill>
                <a:latin typeface="Calibri"/>
                <a:ea typeface="Osaka" pitchFamily="-1" charset="-128"/>
                <a:cs typeface="Osaka" pitchFamily="-1" charset="-128"/>
              </a:rPr>
              <a:t> threw off his disguise</a:t>
            </a:r>
            <a:r>
              <a:rPr lang="en-US" sz="2000" b="0" dirty="0">
                <a:latin typeface="Calibri"/>
                <a:ea typeface="Osaka" pitchFamily="-1" charset="-128"/>
                <a:cs typeface="Osaka" pitchFamily="-1" charset="-128"/>
              </a:rPr>
              <a:t> before </a:t>
            </a:r>
            <a:r>
              <a:rPr lang="en-US" sz="2000" b="0" dirty="0" err="1">
                <a:solidFill>
                  <a:schemeClr val="accent2"/>
                </a:solidFill>
                <a:latin typeface="Calibri"/>
                <a:ea typeface="Osaka" pitchFamily="-1" charset="-128"/>
                <a:cs typeface="Osaka" pitchFamily="-1" charset="-128"/>
              </a:rPr>
              <a:t>Hoggle</a:t>
            </a:r>
            <a:r>
              <a:rPr lang="en-US" sz="2000" b="0" dirty="0">
                <a:solidFill>
                  <a:schemeClr val="accent2"/>
                </a:solidFill>
                <a:latin typeface="Calibri"/>
                <a:ea typeface="Osaka" pitchFamily="-1" charset="-128"/>
                <a:cs typeface="Osaka" pitchFamily="-1" charset="-128"/>
              </a:rPr>
              <a:t> cowered</a:t>
            </a:r>
            <a:r>
              <a:rPr lang="en-US" sz="2000" b="0" dirty="0">
                <a:latin typeface="Calibri"/>
                <a:ea typeface="Osaka" pitchFamily="-1" charset="-128"/>
                <a:cs typeface="Osaka" pitchFamily="-1" charset="-128"/>
              </a:rPr>
              <a:t>.”</a:t>
            </a:r>
          </a:p>
          <a:p>
            <a:pPr marL="342900" indent="-342900" eaLnBrk="1" hangingPunct="1">
              <a:spcBef>
                <a:spcPct val="20000"/>
              </a:spcBef>
            </a:pPr>
            <a:r>
              <a:rPr lang="en-US" sz="2000" b="0" dirty="0">
                <a:latin typeface="Calibri"/>
                <a:ea typeface="Osaka" pitchFamily="-1" charset="-128"/>
                <a:cs typeface="Osaka" pitchFamily="-1" charset="-128"/>
              </a:rPr>
              <a:t>Actual event: </a:t>
            </a:r>
            <a:r>
              <a:rPr lang="en-US" sz="2000" b="0" dirty="0" err="1">
                <a:solidFill>
                  <a:schemeClr val="tx2"/>
                </a:solidFill>
                <a:latin typeface="Calibri"/>
                <a:ea typeface="Osaka" pitchFamily="-1" charset="-128"/>
                <a:cs typeface="Osaka" pitchFamily="-1" charset="-128"/>
              </a:rPr>
              <a:t>Jareth</a:t>
            </a:r>
            <a:r>
              <a:rPr lang="en-US" sz="2000" b="0" dirty="0">
                <a:solidFill>
                  <a:schemeClr val="tx2"/>
                </a:solidFill>
                <a:latin typeface="Calibri"/>
                <a:ea typeface="Osaka" pitchFamily="-1" charset="-128"/>
                <a:cs typeface="Osaka" pitchFamily="-1" charset="-128"/>
              </a:rPr>
              <a:t>-throw-disguise</a:t>
            </a:r>
            <a:r>
              <a:rPr lang="en-US" sz="2000" b="0" dirty="0">
                <a:latin typeface="Calibri"/>
                <a:ea typeface="Osaka" pitchFamily="-1" charset="-128"/>
                <a:cs typeface="Osaka" pitchFamily="-1" charset="-128"/>
              </a:rPr>
              <a:t>, then </a:t>
            </a:r>
            <a:r>
              <a:rPr lang="en-US" sz="2000" b="0" dirty="0" err="1">
                <a:solidFill>
                  <a:schemeClr val="accent2"/>
                </a:solidFill>
                <a:latin typeface="Calibri"/>
                <a:ea typeface="Osaka" pitchFamily="-1" charset="-128"/>
                <a:cs typeface="Osaka" pitchFamily="-1" charset="-128"/>
              </a:rPr>
              <a:t>Hoggle</a:t>
            </a:r>
            <a:r>
              <a:rPr lang="en-US" sz="2000" b="0" dirty="0">
                <a:solidFill>
                  <a:schemeClr val="accent2"/>
                </a:solidFill>
                <a:latin typeface="Calibri"/>
                <a:ea typeface="Osaka" pitchFamily="-1" charset="-128"/>
                <a:cs typeface="Osaka" pitchFamily="-1" charset="-128"/>
              </a:rPr>
              <a:t>-cower</a:t>
            </a:r>
            <a:r>
              <a:rPr lang="en-US" sz="2000" b="0" dirty="0">
                <a:latin typeface="Calibri"/>
                <a:ea typeface="Osaka" pitchFamily="-1" charset="-128"/>
                <a:cs typeface="Osaka" pitchFamily="-1" charset="-128"/>
              </a:rPr>
              <a:t>. [Matches word order.]</a:t>
            </a:r>
          </a:p>
          <a:p>
            <a:pPr marL="342900" indent="-342900" eaLnBrk="1" hangingPunct="1">
              <a:spcBef>
                <a:spcPct val="20000"/>
              </a:spcBef>
            </a:pP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a:latin typeface="Calibri"/>
                <a:ea typeface="Osaka" pitchFamily="-1" charset="-128"/>
                <a:cs typeface="Osaka" pitchFamily="-1" charset="-128"/>
              </a:rPr>
              <a:t>…but not so well for ones where it’s not:</a:t>
            </a:r>
          </a:p>
          <a:p>
            <a:pPr marL="342900" indent="-342900" eaLnBrk="1" hangingPunct="1">
              <a:spcBef>
                <a:spcPct val="20000"/>
              </a:spcBef>
            </a:pPr>
            <a:r>
              <a:rPr lang="en-US" sz="2000" b="0" dirty="0">
                <a:latin typeface="Calibri"/>
                <a:ea typeface="Osaka" pitchFamily="-1" charset="-128"/>
                <a:cs typeface="Osaka" pitchFamily="-1" charset="-128"/>
              </a:rPr>
              <a:t>“</a:t>
            </a:r>
            <a:r>
              <a:rPr lang="en-US" sz="2000" b="0" dirty="0" err="1">
                <a:solidFill>
                  <a:schemeClr val="accent2"/>
                </a:solidFill>
                <a:latin typeface="Calibri"/>
                <a:ea typeface="Osaka" pitchFamily="-1" charset="-128"/>
                <a:cs typeface="Osaka" pitchFamily="-1" charset="-128"/>
              </a:rPr>
              <a:t>Hoggle</a:t>
            </a:r>
            <a:r>
              <a:rPr lang="en-US" sz="2000" b="0" dirty="0">
                <a:solidFill>
                  <a:schemeClr val="accent2"/>
                </a:solidFill>
                <a:latin typeface="Calibri"/>
                <a:ea typeface="Osaka" pitchFamily="-1" charset="-128"/>
                <a:cs typeface="Osaka" pitchFamily="-1" charset="-128"/>
              </a:rPr>
              <a:t> cowered</a:t>
            </a:r>
            <a:r>
              <a:rPr lang="en-US" sz="2000" b="0" dirty="0">
                <a:latin typeface="Calibri"/>
                <a:ea typeface="Osaka" pitchFamily="-1" charset="-128"/>
                <a:cs typeface="Osaka" pitchFamily="-1" charset="-128"/>
              </a:rPr>
              <a:t> after </a:t>
            </a:r>
            <a:r>
              <a:rPr lang="en-US" sz="2000" b="0" dirty="0" err="1">
                <a:solidFill>
                  <a:schemeClr val="tx2"/>
                </a:solidFill>
                <a:latin typeface="Calibri"/>
                <a:ea typeface="Osaka" pitchFamily="-1" charset="-128"/>
                <a:cs typeface="Osaka" pitchFamily="-1" charset="-128"/>
              </a:rPr>
              <a:t>Jareth</a:t>
            </a:r>
            <a:r>
              <a:rPr lang="en-US" sz="2000" b="0" dirty="0">
                <a:solidFill>
                  <a:schemeClr val="tx2"/>
                </a:solidFill>
                <a:latin typeface="Calibri"/>
                <a:ea typeface="Osaka" pitchFamily="-1" charset="-128"/>
                <a:cs typeface="Osaka" pitchFamily="-1" charset="-128"/>
              </a:rPr>
              <a:t> threw off his disguise</a:t>
            </a:r>
            <a:r>
              <a:rPr lang="en-US" sz="2000" b="0" dirty="0">
                <a:latin typeface="Calibri"/>
                <a:ea typeface="Osaka" pitchFamily="-1" charset="-128"/>
                <a:cs typeface="Osaka" pitchFamily="-1" charset="-128"/>
              </a:rPr>
              <a:t>.”</a:t>
            </a:r>
          </a:p>
          <a:p>
            <a:pPr marL="342900" indent="-342900" eaLnBrk="1" hangingPunct="1">
              <a:spcBef>
                <a:spcPct val="20000"/>
              </a:spcBef>
            </a:pPr>
            <a:r>
              <a:rPr lang="en-US" sz="2000" b="0" dirty="0">
                <a:latin typeface="Calibri"/>
                <a:ea typeface="Osaka" pitchFamily="-1" charset="-128"/>
                <a:cs typeface="Osaka" pitchFamily="-1" charset="-128"/>
              </a:rPr>
              <a:t>Actual event: </a:t>
            </a:r>
            <a:r>
              <a:rPr lang="en-US" sz="2000" b="0" dirty="0" err="1">
                <a:solidFill>
                  <a:schemeClr val="tx2"/>
                </a:solidFill>
                <a:latin typeface="Calibri"/>
                <a:ea typeface="Osaka" pitchFamily="-1" charset="-128"/>
                <a:cs typeface="Osaka" pitchFamily="-1" charset="-128"/>
              </a:rPr>
              <a:t>Jareth</a:t>
            </a:r>
            <a:r>
              <a:rPr lang="en-US" sz="2000" b="0" dirty="0">
                <a:solidFill>
                  <a:schemeClr val="tx2"/>
                </a:solidFill>
                <a:latin typeface="Calibri"/>
                <a:ea typeface="Osaka" pitchFamily="-1" charset="-128"/>
                <a:cs typeface="Osaka" pitchFamily="-1" charset="-128"/>
              </a:rPr>
              <a:t>-throw-disguise</a:t>
            </a:r>
            <a:r>
              <a:rPr lang="en-US" sz="2000" b="0" dirty="0">
                <a:latin typeface="Calibri"/>
                <a:ea typeface="Osaka" pitchFamily="-1" charset="-128"/>
                <a:cs typeface="Osaka" pitchFamily="-1" charset="-128"/>
              </a:rPr>
              <a:t>, then </a:t>
            </a:r>
            <a:r>
              <a:rPr lang="en-US" sz="2000" b="0" dirty="0" err="1">
                <a:solidFill>
                  <a:schemeClr val="accent2"/>
                </a:solidFill>
                <a:latin typeface="Calibri"/>
                <a:ea typeface="Osaka" pitchFamily="-1" charset="-128"/>
                <a:cs typeface="Osaka" pitchFamily="-1" charset="-128"/>
              </a:rPr>
              <a:t>Hoggle</a:t>
            </a:r>
            <a:r>
              <a:rPr lang="en-US" sz="2000" b="0" dirty="0">
                <a:solidFill>
                  <a:schemeClr val="accent2"/>
                </a:solidFill>
                <a:latin typeface="Calibri"/>
                <a:ea typeface="Osaka" pitchFamily="-1" charset="-128"/>
                <a:cs typeface="Osaka" pitchFamily="-1" charset="-128"/>
              </a:rPr>
              <a:t>-cower</a:t>
            </a:r>
            <a:r>
              <a:rPr lang="en-US" sz="2000" b="0" dirty="0">
                <a:latin typeface="Calibri"/>
                <a:ea typeface="Osaka" pitchFamily="-1" charset="-128"/>
                <a:cs typeface="Osaka" pitchFamily="-1" charset="-128"/>
              </a:rPr>
              <a:t>. [Does not match word order]</a:t>
            </a:r>
          </a:p>
        </p:txBody>
      </p:sp>
      <p:pic>
        <p:nvPicPr>
          <p:cNvPr id="1288198" name="Picture 9"/>
          <p:cNvPicPr>
            <a:picLocks noChangeAspect="1" noChangeArrowheads="1"/>
          </p:cNvPicPr>
          <p:nvPr/>
        </p:nvPicPr>
        <p:blipFill>
          <a:blip r:embed="rId3"/>
          <a:srcRect/>
          <a:stretch>
            <a:fillRect/>
          </a:stretch>
        </p:blipFill>
        <p:spPr bwMode="auto">
          <a:xfrm>
            <a:off x="6629400" y="3276600"/>
            <a:ext cx="2359025" cy="2389188"/>
          </a:xfrm>
          <a:prstGeom prst="rect">
            <a:avLst/>
          </a:prstGeom>
          <a:noFill/>
          <a:ln w="9525">
            <a:noFill/>
            <a:miter lim="800000"/>
            <a:headEnd/>
            <a:tailEnd/>
          </a:ln>
        </p:spPr>
      </p:pic>
      <p:sp>
        <p:nvSpPr>
          <p:cNvPr id="1288199" name="Text Box 7"/>
          <p:cNvSpPr txBox="1">
            <a:spLocks noChangeArrowheads="1"/>
          </p:cNvSpPr>
          <p:nvPr/>
        </p:nvSpPr>
        <p:spPr bwMode="auto">
          <a:xfrm>
            <a:off x="6781800" y="2667000"/>
            <a:ext cx="826994" cy="400110"/>
          </a:xfrm>
          <a:prstGeom prst="rect">
            <a:avLst/>
          </a:prstGeom>
          <a:noFill/>
          <a:ln w="9525">
            <a:noFill/>
            <a:miter lim="800000"/>
            <a:headEnd/>
            <a:tailEnd/>
          </a:ln>
        </p:spPr>
        <p:txBody>
          <a:bodyPr wrap="none">
            <a:prstTxWarp prst="textNoShape">
              <a:avLst/>
            </a:prstTxWarp>
            <a:spAutoFit/>
          </a:bodyPr>
          <a:lstStyle/>
          <a:p>
            <a:r>
              <a:rPr lang="en-US" sz="2000" b="0" dirty="0" err="1">
                <a:latin typeface="Calibri"/>
              </a:rPr>
              <a:t>Jareth</a:t>
            </a:r>
            <a:endParaRPr lang="en-US" sz="2000" b="0" dirty="0">
              <a:latin typeface="Calibri"/>
            </a:endParaRPr>
          </a:p>
        </p:txBody>
      </p:sp>
      <p:sp>
        <p:nvSpPr>
          <p:cNvPr id="1288200" name="Text Box 8"/>
          <p:cNvSpPr txBox="1">
            <a:spLocks noChangeArrowheads="1"/>
          </p:cNvSpPr>
          <p:nvPr/>
        </p:nvSpPr>
        <p:spPr bwMode="auto">
          <a:xfrm>
            <a:off x="7620000" y="5943600"/>
            <a:ext cx="907645" cy="400110"/>
          </a:xfrm>
          <a:prstGeom prst="rect">
            <a:avLst/>
          </a:prstGeom>
          <a:noFill/>
          <a:ln w="9525">
            <a:noFill/>
            <a:miter lim="800000"/>
            <a:headEnd/>
            <a:tailEnd/>
          </a:ln>
        </p:spPr>
        <p:txBody>
          <a:bodyPr wrap="none">
            <a:prstTxWarp prst="textNoShape">
              <a:avLst/>
            </a:prstTxWarp>
            <a:spAutoFit/>
          </a:bodyPr>
          <a:lstStyle/>
          <a:p>
            <a:r>
              <a:rPr lang="en-US" sz="2000" b="0" dirty="0" err="1">
                <a:latin typeface="Calibri"/>
              </a:rPr>
              <a:t>Hoggle</a:t>
            </a:r>
            <a:endParaRPr lang="en-US" sz="2000" b="0" dirty="0">
              <a:latin typeface="Calibri"/>
            </a:endParaRPr>
          </a:p>
        </p:txBody>
      </p:sp>
      <p:sp>
        <p:nvSpPr>
          <p:cNvPr id="1288201" name="Line 9"/>
          <p:cNvSpPr>
            <a:spLocks noChangeShapeType="1"/>
          </p:cNvSpPr>
          <p:nvPr/>
        </p:nvSpPr>
        <p:spPr bwMode="auto">
          <a:xfrm>
            <a:off x="7315200" y="29718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
        <p:nvSpPr>
          <p:cNvPr id="1288202" name="Line 10"/>
          <p:cNvSpPr>
            <a:spLocks noChangeShapeType="1"/>
          </p:cNvSpPr>
          <p:nvPr/>
        </p:nvSpPr>
        <p:spPr bwMode="auto">
          <a:xfrm flipH="1" flipV="1">
            <a:off x="8001000" y="57150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4"/>
          <p:cNvSpPr>
            <a:spLocks noGrp="1" noChangeArrowheads="1"/>
          </p:cNvSpPr>
          <p:nvPr>
            <p:ph type="title" idx="4294967295"/>
          </p:nvPr>
        </p:nvSpPr>
        <p:spPr>
          <a:xfrm>
            <a:off x="685800" y="0"/>
            <a:ext cx="7772400" cy="1143000"/>
          </a:xfrm>
          <a:noFill/>
        </p:spPr>
        <p:txBody>
          <a:bodyPr/>
          <a:lstStyle/>
          <a:p>
            <a:pPr eaLnBrk="1" hangingPunct="1"/>
            <a:r>
              <a:rPr lang="en-US" sz="3200"/>
              <a:t>Getting to Children’s Knowledge</a:t>
            </a:r>
            <a:endParaRPr lang="en-US"/>
          </a:p>
        </p:txBody>
      </p:sp>
      <p:sp>
        <p:nvSpPr>
          <p:cNvPr id="1290243" name="Rectangle 5"/>
          <p:cNvSpPr>
            <a:spLocks noGrp="1" noChangeArrowheads="1"/>
          </p:cNvSpPr>
          <p:nvPr>
            <p:ph type="body" idx="4294967295"/>
          </p:nvPr>
        </p:nvSpPr>
        <p:spPr>
          <a:xfrm>
            <a:off x="0" y="1066800"/>
            <a:ext cx="9144000" cy="533400"/>
          </a:xfrm>
          <a:noFill/>
        </p:spPr>
        <p:txBody>
          <a:bodyPr/>
          <a:lstStyle/>
          <a:p>
            <a:pPr eaLnBrk="1" hangingPunct="1">
              <a:buFontTx/>
              <a:buNone/>
            </a:pPr>
            <a:r>
              <a:rPr lang="en-US" sz="2400"/>
              <a:t>Clever comprehension strategies children use:</a:t>
            </a:r>
          </a:p>
        </p:txBody>
      </p:sp>
      <p:sp>
        <p:nvSpPr>
          <p:cNvPr id="1290244" name="Rectangle 6"/>
          <p:cNvSpPr>
            <a:spLocks noChangeArrowheads="1"/>
          </p:cNvSpPr>
          <p:nvPr/>
        </p:nvSpPr>
        <p:spPr bwMode="auto">
          <a:xfrm>
            <a:off x="228600" y="2133600"/>
            <a:ext cx="8153400" cy="838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Use world knowledge to figure out likely sequence of events.</a:t>
            </a:r>
          </a:p>
        </p:txBody>
      </p:sp>
      <p:sp>
        <p:nvSpPr>
          <p:cNvPr id="1290245" name="Rectangle 7"/>
          <p:cNvSpPr>
            <a:spLocks noChangeArrowheads="1"/>
          </p:cNvSpPr>
          <p:nvPr/>
        </p:nvSpPr>
        <p:spPr bwMode="auto">
          <a:xfrm>
            <a:off x="381000" y="3048000"/>
            <a:ext cx="5562600" cy="34290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dirty="0">
                <a:latin typeface="Calibri"/>
                <a:ea typeface="Osaka" pitchFamily="-1" charset="-128"/>
                <a:cs typeface="Osaka" pitchFamily="-1" charset="-128"/>
              </a:rPr>
              <a:t>Works really well for normal sentences (in a world where </a:t>
            </a:r>
            <a:r>
              <a:rPr lang="en-US" sz="2000" b="0" dirty="0" err="1">
                <a:latin typeface="Calibri"/>
                <a:ea typeface="Osaka" pitchFamily="-1" charset="-128"/>
                <a:cs typeface="Osaka" pitchFamily="-1" charset="-128"/>
              </a:rPr>
              <a:t>Jareth</a:t>
            </a:r>
            <a:r>
              <a:rPr lang="en-US" sz="2000" b="0" dirty="0">
                <a:latin typeface="Calibri"/>
                <a:ea typeface="Osaka" pitchFamily="-1" charset="-128"/>
                <a:cs typeface="Osaka" pitchFamily="-1" charset="-128"/>
              </a:rPr>
              <a:t> is often doing the intimidating and </a:t>
            </a:r>
            <a:r>
              <a:rPr lang="en-US" sz="2000" b="0" dirty="0" err="1">
                <a:latin typeface="Calibri"/>
                <a:ea typeface="Osaka" pitchFamily="-1" charset="-128"/>
                <a:cs typeface="Osaka" pitchFamily="-1" charset="-128"/>
              </a:rPr>
              <a:t>Hoggle</a:t>
            </a:r>
            <a:r>
              <a:rPr lang="en-US" sz="2000" b="0" dirty="0">
                <a:latin typeface="Calibri"/>
                <a:ea typeface="Osaka" pitchFamily="-1" charset="-128"/>
                <a:cs typeface="Osaka" pitchFamily="-1" charset="-128"/>
              </a:rPr>
              <a:t> is often doing the cowering):</a:t>
            </a:r>
          </a:p>
          <a:p>
            <a:pPr marL="342900" indent="-342900" eaLnBrk="1" hangingPunct="1">
              <a:spcBef>
                <a:spcPct val="20000"/>
              </a:spcBef>
            </a:pPr>
            <a:r>
              <a:rPr lang="en-US" sz="2000" b="0" dirty="0">
                <a:latin typeface="Calibri"/>
                <a:ea typeface="Osaka" pitchFamily="-1" charset="-128"/>
                <a:cs typeface="Osaka" pitchFamily="-1" charset="-128"/>
              </a:rPr>
              <a:t>“</a:t>
            </a:r>
            <a:r>
              <a:rPr lang="en-US" sz="2000" b="0" dirty="0" err="1">
                <a:latin typeface="Calibri"/>
                <a:ea typeface="Osaka" pitchFamily="-1" charset="-128"/>
                <a:cs typeface="Osaka" pitchFamily="-1" charset="-128"/>
              </a:rPr>
              <a:t>Jareth</a:t>
            </a:r>
            <a:r>
              <a:rPr lang="en-US" sz="2000" b="0" dirty="0">
                <a:latin typeface="Calibri"/>
                <a:ea typeface="Osaka" pitchFamily="-1" charset="-128"/>
                <a:cs typeface="Osaka" pitchFamily="-1" charset="-128"/>
              </a:rPr>
              <a:t> intimidated </a:t>
            </a:r>
            <a:r>
              <a:rPr lang="en-US" sz="2000" b="0" dirty="0" err="1">
                <a:latin typeface="Calibri"/>
                <a:ea typeface="Osaka" pitchFamily="-1" charset="-128"/>
                <a:cs typeface="Osaka" pitchFamily="-1" charset="-128"/>
              </a:rPr>
              <a:t>Hoggle</a:t>
            </a:r>
            <a:r>
              <a:rPr lang="en-US" sz="2000" b="0" dirty="0">
                <a:latin typeface="Calibri"/>
                <a:ea typeface="Osaka" pitchFamily="-1" charset="-128"/>
                <a:cs typeface="Osaka" pitchFamily="-1" charset="-128"/>
              </a:rPr>
              <a:t>.”</a:t>
            </a:r>
          </a:p>
          <a:p>
            <a:pPr marL="342900" indent="-342900" eaLnBrk="1" hangingPunct="1">
              <a:spcBef>
                <a:spcPct val="20000"/>
              </a:spcBef>
            </a:pPr>
            <a:endParaRPr lang="en-US" sz="2000" b="0" dirty="0">
              <a:latin typeface="Calibri"/>
              <a:ea typeface="Osaka" pitchFamily="-1" charset="-128"/>
              <a:cs typeface="Osaka" pitchFamily="-1" charset="-128"/>
            </a:endParaRPr>
          </a:p>
          <a:p>
            <a:pPr marL="342900" indent="-342900" eaLnBrk="1" hangingPunct="1">
              <a:spcBef>
                <a:spcPct val="20000"/>
              </a:spcBef>
            </a:pPr>
            <a:r>
              <a:rPr lang="en-US" sz="2000" b="0" dirty="0">
                <a:latin typeface="Calibri"/>
                <a:ea typeface="Osaka" pitchFamily="-1" charset="-128"/>
                <a:cs typeface="Osaka" pitchFamily="-1" charset="-128"/>
              </a:rPr>
              <a:t>…but not so well for ones where the events are not predictable from world knowledge:</a:t>
            </a:r>
          </a:p>
          <a:p>
            <a:pPr marL="342900" indent="-342900" eaLnBrk="1" hangingPunct="1">
              <a:spcBef>
                <a:spcPct val="20000"/>
              </a:spcBef>
            </a:pPr>
            <a:r>
              <a:rPr lang="en-US" sz="2000" b="0" dirty="0">
                <a:latin typeface="Calibri"/>
                <a:ea typeface="Osaka" pitchFamily="-1" charset="-128"/>
                <a:cs typeface="Osaka" pitchFamily="-1" charset="-128"/>
              </a:rPr>
              <a:t>“</a:t>
            </a:r>
            <a:r>
              <a:rPr lang="en-US" sz="2000" b="0" dirty="0" err="1">
                <a:latin typeface="Calibri"/>
                <a:ea typeface="Osaka" pitchFamily="-1" charset="-128"/>
                <a:cs typeface="Osaka" pitchFamily="-1" charset="-128"/>
              </a:rPr>
              <a:t>Hoggle</a:t>
            </a:r>
            <a:r>
              <a:rPr lang="en-US" sz="2000" b="0" dirty="0">
                <a:latin typeface="Calibri"/>
                <a:ea typeface="Osaka" pitchFamily="-1" charset="-128"/>
                <a:cs typeface="Osaka" pitchFamily="-1" charset="-128"/>
              </a:rPr>
              <a:t> intimidated </a:t>
            </a:r>
            <a:r>
              <a:rPr lang="en-US" sz="2000" b="0" dirty="0" err="1">
                <a:latin typeface="Calibri"/>
                <a:ea typeface="Osaka" pitchFamily="-1" charset="-128"/>
                <a:cs typeface="Osaka" pitchFamily="-1" charset="-128"/>
              </a:rPr>
              <a:t>Jareth</a:t>
            </a:r>
            <a:r>
              <a:rPr lang="en-US" sz="2000" b="0" dirty="0">
                <a:latin typeface="Calibri"/>
                <a:ea typeface="Osaka" pitchFamily="-1" charset="-128"/>
                <a:cs typeface="Osaka" pitchFamily="-1" charset="-128"/>
              </a:rPr>
              <a:t>.”</a:t>
            </a:r>
            <a:endParaRPr lang="en-US" b="0" dirty="0">
              <a:latin typeface="Calibri"/>
              <a:ea typeface="Osaka" pitchFamily="-1" charset="-128"/>
              <a:cs typeface="Osaka" pitchFamily="-1" charset="-128"/>
            </a:endParaRPr>
          </a:p>
        </p:txBody>
      </p:sp>
      <p:pic>
        <p:nvPicPr>
          <p:cNvPr id="1290247" name="Picture 9"/>
          <p:cNvPicPr>
            <a:picLocks noChangeAspect="1" noChangeArrowheads="1"/>
          </p:cNvPicPr>
          <p:nvPr/>
        </p:nvPicPr>
        <p:blipFill>
          <a:blip r:embed="rId3"/>
          <a:srcRect/>
          <a:stretch>
            <a:fillRect/>
          </a:stretch>
        </p:blipFill>
        <p:spPr bwMode="auto">
          <a:xfrm>
            <a:off x="6096000" y="3276600"/>
            <a:ext cx="2359025" cy="2389188"/>
          </a:xfrm>
          <a:prstGeom prst="rect">
            <a:avLst/>
          </a:prstGeom>
          <a:noFill/>
          <a:ln w="9525">
            <a:noFill/>
            <a:miter lim="800000"/>
            <a:headEnd/>
            <a:tailEnd/>
          </a:ln>
        </p:spPr>
      </p:pic>
      <p:sp>
        <p:nvSpPr>
          <p:cNvPr id="1290248" name="Text Box 8"/>
          <p:cNvSpPr txBox="1">
            <a:spLocks noChangeArrowheads="1"/>
          </p:cNvSpPr>
          <p:nvPr/>
        </p:nvSpPr>
        <p:spPr bwMode="auto">
          <a:xfrm>
            <a:off x="6248400" y="2667000"/>
            <a:ext cx="826994" cy="400110"/>
          </a:xfrm>
          <a:prstGeom prst="rect">
            <a:avLst/>
          </a:prstGeom>
          <a:noFill/>
          <a:ln w="9525">
            <a:noFill/>
            <a:miter lim="800000"/>
            <a:headEnd/>
            <a:tailEnd/>
          </a:ln>
        </p:spPr>
        <p:txBody>
          <a:bodyPr wrap="none">
            <a:prstTxWarp prst="textNoShape">
              <a:avLst/>
            </a:prstTxWarp>
            <a:spAutoFit/>
          </a:bodyPr>
          <a:lstStyle/>
          <a:p>
            <a:r>
              <a:rPr lang="en-US" sz="2000" b="0" dirty="0" err="1">
                <a:latin typeface="Calibri"/>
              </a:rPr>
              <a:t>Jareth</a:t>
            </a:r>
            <a:endParaRPr lang="en-US" sz="2000" b="0" dirty="0">
              <a:latin typeface="Calibri"/>
            </a:endParaRPr>
          </a:p>
        </p:txBody>
      </p:sp>
      <p:sp>
        <p:nvSpPr>
          <p:cNvPr id="1290249" name="Text Box 9"/>
          <p:cNvSpPr txBox="1">
            <a:spLocks noChangeArrowheads="1"/>
          </p:cNvSpPr>
          <p:nvPr/>
        </p:nvSpPr>
        <p:spPr bwMode="auto">
          <a:xfrm>
            <a:off x="7086600" y="5943600"/>
            <a:ext cx="907645" cy="400110"/>
          </a:xfrm>
          <a:prstGeom prst="rect">
            <a:avLst/>
          </a:prstGeom>
          <a:noFill/>
          <a:ln w="9525">
            <a:noFill/>
            <a:miter lim="800000"/>
            <a:headEnd/>
            <a:tailEnd/>
          </a:ln>
        </p:spPr>
        <p:txBody>
          <a:bodyPr wrap="none">
            <a:prstTxWarp prst="textNoShape">
              <a:avLst/>
            </a:prstTxWarp>
            <a:spAutoFit/>
          </a:bodyPr>
          <a:lstStyle/>
          <a:p>
            <a:r>
              <a:rPr lang="en-US" sz="2000" b="0" dirty="0" err="1">
                <a:latin typeface="Calibri"/>
              </a:rPr>
              <a:t>Hoggle</a:t>
            </a:r>
            <a:endParaRPr lang="en-US" sz="2000" b="0" dirty="0">
              <a:latin typeface="Calibri"/>
            </a:endParaRPr>
          </a:p>
        </p:txBody>
      </p:sp>
      <p:sp>
        <p:nvSpPr>
          <p:cNvPr id="1290250" name="Line 10"/>
          <p:cNvSpPr>
            <a:spLocks noChangeShapeType="1"/>
          </p:cNvSpPr>
          <p:nvPr/>
        </p:nvSpPr>
        <p:spPr bwMode="auto">
          <a:xfrm>
            <a:off x="6781800" y="29718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
        <p:nvSpPr>
          <p:cNvPr id="1290251" name="Line 11"/>
          <p:cNvSpPr>
            <a:spLocks noChangeShapeType="1"/>
          </p:cNvSpPr>
          <p:nvPr/>
        </p:nvSpPr>
        <p:spPr bwMode="auto">
          <a:xfrm flipH="1" flipV="1">
            <a:off x="7467600" y="57150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ChangeArrowheads="1"/>
          </p:cNvSpPr>
          <p:nvPr>
            <p:ph type="title" idx="4294967295"/>
          </p:nvPr>
        </p:nvSpPr>
        <p:spPr>
          <a:xfrm>
            <a:off x="685800" y="0"/>
            <a:ext cx="7772400" cy="1143000"/>
          </a:xfrm>
        </p:spPr>
        <p:txBody>
          <a:bodyPr/>
          <a:lstStyle/>
          <a:p>
            <a:pPr eaLnBrk="1" hangingPunct="1"/>
            <a:r>
              <a:rPr lang="en-US" sz="3200"/>
              <a:t>Getting Around the Clever Strategies</a:t>
            </a:r>
          </a:p>
        </p:txBody>
      </p:sp>
      <p:sp>
        <p:nvSpPr>
          <p:cNvPr id="1292291" name="Rectangle 3"/>
          <p:cNvSpPr>
            <a:spLocks noGrp="1" noChangeArrowheads="1"/>
          </p:cNvSpPr>
          <p:nvPr>
            <p:ph type="body" idx="4294967295"/>
          </p:nvPr>
        </p:nvSpPr>
        <p:spPr>
          <a:xfrm>
            <a:off x="0" y="1066800"/>
            <a:ext cx="9144000" cy="1219200"/>
          </a:xfrm>
        </p:spPr>
        <p:txBody>
          <a:bodyPr/>
          <a:lstStyle/>
          <a:p>
            <a:pPr eaLnBrk="1" hangingPunct="1">
              <a:buFontTx/>
              <a:buNone/>
            </a:pPr>
            <a:r>
              <a:rPr lang="en-US" sz="2200"/>
              <a:t>Using indirect methods like the preferential looking paradigm, we can test children’s comprehension of multiword combinations even when they can only produce one word utterances themselves</a:t>
            </a:r>
          </a:p>
        </p:txBody>
      </p:sp>
      <p:sp>
        <p:nvSpPr>
          <p:cNvPr id="1292292" name="Rectangle 4"/>
          <p:cNvSpPr>
            <a:spLocks noChangeArrowheads="1"/>
          </p:cNvSpPr>
          <p:nvPr/>
        </p:nvSpPr>
        <p:spPr bwMode="auto">
          <a:xfrm>
            <a:off x="0" y="2438400"/>
            <a:ext cx="91440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latin typeface="Calibri"/>
                <a:ea typeface="Osaka" pitchFamily="-1" charset="-128"/>
                <a:cs typeface="Osaka" pitchFamily="-1" charset="-128"/>
              </a:rPr>
              <a:t>Hirsh-</a:t>
            </a:r>
            <a:r>
              <a:rPr lang="en-US" sz="2200" b="0" dirty="0" err="1">
                <a:latin typeface="Calibri"/>
                <a:ea typeface="Osaka" pitchFamily="-1" charset="-128"/>
                <a:cs typeface="Osaka" pitchFamily="-1" charset="-128"/>
              </a:rPr>
              <a:t>Pasek</a:t>
            </a:r>
            <a:r>
              <a:rPr lang="en-US" sz="2200" b="0" dirty="0">
                <a:latin typeface="Calibri"/>
                <a:ea typeface="Osaka" pitchFamily="-1" charset="-128"/>
                <a:cs typeface="Osaka" pitchFamily="-1" charset="-128"/>
              </a:rPr>
              <a:t> &amp; </a:t>
            </a:r>
            <a:r>
              <a:rPr lang="en-US" sz="2200" b="0" dirty="0" err="1">
                <a:latin typeface="Calibri"/>
                <a:ea typeface="Osaka" pitchFamily="-1" charset="-128"/>
                <a:cs typeface="Osaka" pitchFamily="-1" charset="-128"/>
              </a:rPr>
              <a:t>Golinkoff</a:t>
            </a:r>
            <a:r>
              <a:rPr lang="en-US" sz="2200" b="0" dirty="0">
                <a:latin typeface="Calibri"/>
                <a:ea typeface="Osaka" pitchFamily="-1" charset="-128"/>
                <a:cs typeface="Osaka" pitchFamily="-1" charset="-128"/>
              </a:rPr>
              <a:t> (1991): 13- to 15-month-olds can </a:t>
            </a:r>
            <a:r>
              <a:rPr lang="en-US" sz="2200" b="0" dirty="0">
                <a:solidFill>
                  <a:schemeClr val="tx2"/>
                </a:solidFill>
                <a:latin typeface="Calibri"/>
                <a:ea typeface="Osaka" pitchFamily="-1" charset="-128"/>
                <a:cs typeface="Osaka" pitchFamily="-1" charset="-128"/>
              </a:rPr>
              <a:t>comprehend improbable sentences</a:t>
            </a:r>
            <a:r>
              <a:rPr lang="en-US" sz="2200" b="0" dirty="0">
                <a:latin typeface="Calibri"/>
                <a:ea typeface="Osaka" pitchFamily="-1" charset="-128"/>
                <a:cs typeface="Osaka" pitchFamily="-1" charset="-128"/>
              </a:rPr>
              <a:t> with relational properties like </a:t>
            </a:r>
          </a:p>
          <a:p>
            <a:pPr marL="342900" indent="-342900" eaLnBrk="1" hangingPunct="1">
              <a:spcBef>
                <a:spcPct val="20000"/>
              </a:spcBef>
            </a:pPr>
            <a:r>
              <a:rPr lang="en-US" sz="2200" b="0" dirty="0">
                <a:latin typeface="Calibri"/>
                <a:ea typeface="Osaka" pitchFamily="-1" charset="-128"/>
                <a:cs typeface="Osaka" pitchFamily="-1" charset="-128"/>
              </a:rPr>
              <a:t>			“</a:t>
            </a:r>
            <a:r>
              <a:rPr lang="en-US" sz="2200" b="0" dirty="0">
                <a:solidFill>
                  <a:schemeClr val="hlink"/>
                </a:solidFill>
                <a:latin typeface="Calibri"/>
                <a:ea typeface="Osaka" pitchFamily="-1" charset="-128"/>
                <a:cs typeface="Osaka" pitchFamily="-1" charset="-128"/>
              </a:rPr>
              <a:t>She’s kissing the keys</a:t>
            </a:r>
            <a:r>
              <a:rPr lang="en-US" sz="2200" b="0" dirty="0">
                <a:latin typeface="Calibri"/>
                <a:ea typeface="Osaka" pitchFamily="-1" charset="-128"/>
                <a:cs typeface="Osaka" pitchFamily="-1" charset="-128"/>
              </a:rPr>
              <a:t>.”</a:t>
            </a:r>
          </a:p>
        </p:txBody>
      </p:sp>
      <p:sp>
        <p:nvSpPr>
          <p:cNvPr id="1292293" name="Rectangle 5"/>
          <p:cNvSpPr>
            <a:spLocks noChangeArrowheads="1"/>
          </p:cNvSpPr>
          <p:nvPr/>
        </p:nvSpPr>
        <p:spPr bwMode="auto">
          <a:xfrm>
            <a:off x="0" y="4038600"/>
            <a:ext cx="91440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latin typeface="Calibri"/>
                <a:ea typeface="Osaka" pitchFamily="-1" charset="-128"/>
                <a:cs typeface="Osaka" pitchFamily="-1" charset="-128"/>
              </a:rPr>
              <a:t>Hirsh-</a:t>
            </a:r>
            <a:r>
              <a:rPr lang="en-US" sz="2200" b="0" dirty="0" err="1">
                <a:latin typeface="Calibri"/>
                <a:ea typeface="Osaka" pitchFamily="-1" charset="-128"/>
                <a:cs typeface="Osaka" pitchFamily="-1" charset="-128"/>
              </a:rPr>
              <a:t>Pasek</a:t>
            </a:r>
            <a:r>
              <a:rPr lang="en-US" sz="2200" b="0" dirty="0">
                <a:latin typeface="Calibri"/>
                <a:ea typeface="Osaka" pitchFamily="-1" charset="-128"/>
                <a:cs typeface="Osaka" pitchFamily="-1" charset="-128"/>
              </a:rPr>
              <a:t> &amp; </a:t>
            </a:r>
            <a:r>
              <a:rPr lang="en-US" sz="2200" b="0" dirty="0" err="1">
                <a:latin typeface="Calibri"/>
                <a:ea typeface="Osaka" pitchFamily="-1" charset="-128"/>
                <a:cs typeface="Osaka" pitchFamily="-1" charset="-128"/>
              </a:rPr>
              <a:t>Golinkoff</a:t>
            </a:r>
            <a:r>
              <a:rPr lang="en-US" sz="2200" b="0" dirty="0">
                <a:latin typeface="Calibri"/>
                <a:ea typeface="Osaka" pitchFamily="-1" charset="-128"/>
                <a:cs typeface="Osaka" pitchFamily="-1" charset="-128"/>
              </a:rPr>
              <a:t> (1991): 16- to 18-month-olds can tell the difference between </a:t>
            </a:r>
            <a:r>
              <a:rPr lang="en-US" sz="2200" b="0" dirty="0">
                <a:solidFill>
                  <a:schemeClr val="tx2"/>
                </a:solidFill>
                <a:latin typeface="Calibri"/>
                <a:ea typeface="Osaka" pitchFamily="-1" charset="-128"/>
                <a:cs typeface="Osaka" pitchFamily="-1" charset="-128"/>
              </a:rPr>
              <a:t>complex questions</a:t>
            </a:r>
            <a:r>
              <a:rPr lang="en-US" sz="2200" b="0" dirty="0">
                <a:latin typeface="Calibri"/>
                <a:ea typeface="Osaka" pitchFamily="-1" charset="-128"/>
                <a:cs typeface="Osaka" pitchFamily="-1" charset="-128"/>
              </a:rPr>
              <a:t> like </a:t>
            </a:r>
          </a:p>
          <a:p>
            <a:pPr marL="342900" indent="-342900" eaLnBrk="1" hangingPunct="1">
              <a:spcBef>
                <a:spcPct val="20000"/>
              </a:spcBef>
            </a:pPr>
            <a:r>
              <a:rPr lang="en-US" sz="2200" b="0" dirty="0">
                <a:latin typeface="Calibri"/>
                <a:ea typeface="Osaka" pitchFamily="-1" charset="-128"/>
                <a:cs typeface="Osaka" pitchFamily="-1" charset="-128"/>
              </a:rPr>
              <a:t>	“</a:t>
            </a:r>
            <a:r>
              <a:rPr lang="en-US" sz="2200" b="0" dirty="0">
                <a:solidFill>
                  <a:schemeClr val="hlink"/>
                </a:solidFill>
                <a:latin typeface="Calibri"/>
                <a:ea typeface="Osaka" pitchFamily="-1" charset="-128"/>
                <a:cs typeface="Osaka" pitchFamily="-1" charset="-128"/>
              </a:rPr>
              <a:t>Where is Cookie Monster washing Big Bird</a:t>
            </a:r>
            <a:r>
              <a:rPr lang="en-US" sz="2200" b="0" dirty="0">
                <a:latin typeface="Calibri"/>
                <a:ea typeface="Osaka" pitchFamily="-1" charset="-128"/>
                <a:cs typeface="Osaka" pitchFamily="-1" charset="-128"/>
              </a:rPr>
              <a:t>?” and </a:t>
            </a:r>
          </a:p>
          <a:p>
            <a:pPr marL="342900" indent="-342900" eaLnBrk="1" hangingPunct="1">
              <a:spcBef>
                <a:spcPct val="20000"/>
              </a:spcBef>
            </a:pPr>
            <a:r>
              <a:rPr lang="en-US" sz="2200" b="0" dirty="0">
                <a:latin typeface="Calibri"/>
                <a:ea typeface="Osaka" pitchFamily="-1" charset="-128"/>
                <a:cs typeface="Osaka" pitchFamily="-1" charset="-128"/>
              </a:rPr>
              <a:t>	“</a:t>
            </a:r>
            <a:r>
              <a:rPr lang="en-US" sz="2200" b="0" dirty="0">
                <a:solidFill>
                  <a:schemeClr val="hlink"/>
                </a:solidFill>
                <a:latin typeface="Calibri"/>
                <a:ea typeface="Osaka" pitchFamily="-1" charset="-128"/>
                <a:cs typeface="Osaka" pitchFamily="-1" charset="-128"/>
              </a:rPr>
              <a:t>Where is Big Bird washing Cookie Monster</a:t>
            </a:r>
            <a:r>
              <a:rPr lang="en-US" sz="2200" b="0" dirty="0">
                <a:latin typeface="Calibri"/>
                <a:ea typeface="Osaka" pitchFamily="-1" charset="-128"/>
                <a:cs typeface="Osaka" pitchFamily="-1" charset="-128"/>
              </a:rPr>
              <a:t>?”</a:t>
            </a:r>
          </a:p>
        </p:txBody>
      </p:sp>
      <p:sp>
        <p:nvSpPr>
          <p:cNvPr id="1292294" name="Text Box 6"/>
          <p:cNvSpPr txBox="1">
            <a:spLocks noChangeArrowheads="1"/>
          </p:cNvSpPr>
          <p:nvPr/>
        </p:nvSpPr>
        <p:spPr bwMode="auto">
          <a:xfrm>
            <a:off x="288925" y="5915025"/>
            <a:ext cx="8321675" cy="762000"/>
          </a:xfrm>
          <a:prstGeom prst="rect">
            <a:avLst/>
          </a:prstGeom>
          <a:noFill/>
          <a:ln w="9525">
            <a:noFill/>
            <a:miter lim="800000"/>
            <a:headEnd/>
            <a:tailEnd/>
          </a:ln>
        </p:spPr>
        <p:txBody>
          <a:bodyPr>
            <a:prstTxWarp prst="textNoShape">
              <a:avLst/>
            </a:prstTxWarp>
            <a:spAutoFit/>
          </a:bodyPr>
          <a:lstStyle/>
          <a:p>
            <a:r>
              <a:rPr lang="en-US" sz="2200" b="0" dirty="0">
                <a:solidFill>
                  <a:schemeClr val="tx2"/>
                </a:solidFill>
                <a:latin typeface="Calibri"/>
              </a:rPr>
              <a:t>Children understand more about structural relationships than they let on with their production!</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38" name="Rectangle 4"/>
          <p:cNvSpPr>
            <a:spLocks noGrp="1" noChangeArrowheads="1"/>
          </p:cNvSpPr>
          <p:nvPr>
            <p:ph type="title" idx="4294967295"/>
          </p:nvPr>
        </p:nvSpPr>
        <p:spPr>
          <a:xfrm>
            <a:off x="685800" y="0"/>
            <a:ext cx="7772400" cy="1143000"/>
          </a:xfrm>
          <a:noFill/>
        </p:spPr>
        <p:txBody>
          <a:bodyPr/>
          <a:lstStyle/>
          <a:p>
            <a:pPr eaLnBrk="1" hangingPunct="1"/>
            <a:r>
              <a:rPr lang="en-US" sz="3200"/>
              <a:t>Getting Around the Clever Strategies</a:t>
            </a:r>
          </a:p>
        </p:txBody>
      </p:sp>
      <p:sp>
        <p:nvSpPr>
          <p:cNvPr id="1294339" name="Rectangle 5"/>
          <p:cNvSpPr>
            <a:spLocks noGrp="1" noChangeArrowheads="1"/>
          </p:cNvSpPr>
          <p:nvPr>
            <p:ph type="body" idx="4294967295"/>
          </p:nvPr>
        </p:nvSpPr>
        <p:spPr>
          <a:xfrm>
            <a:off x="0" y="1066800"/>
            <a:ext cx="9144000" cy="1219200"/>
          </a:xfrm>
          <a:noFill/>
        </p:spPr>
        <p:txBody>
          <a:bodyPr/>
          <a:lstStyle/>
          <a:p>
            <a:pPr eaLnBrk="1" hangingPunct="1">
              <a:lnSpc>
                <a:spcPct val="90000"/>
              </a:lnSpc>
              <a:buFontTx/>
              <a:buNone/>
            </a:pPr>
            <a:r>
              <a:rPr lang="en-US" sz="2400"/>
              <a:t>Just because children don’t use grammatical morphemes in their own speech doesn’t mean they don’t understand that adults use them and they should use them, too.</a:t>
            </a:r>
          </a:p>
        </p:txBody>
      </p:sp>
      <p:sp>
        <p:nvSpPr>
          <p:cNvPr id="1294340" name="Rectangle 6"/>
          <p:cNvSpPr>
            <a:spLocks noChangeArrowheads="1"/>
          </p:cNvSpPr>
          <p:nvPr/>
        </p:nvSpPr>
        <p:spPr bwMode="auto">
          <a:xfrm>
            <a:off x="0" y="2590800"/>
            <a:ext cx="91440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latin typeface="Calibri"/>
                <a:ea typeface="Osaka" pitchFamily="-1" charset="-128"/>
                <a:cs typeface="Osaka" pitchFamily="-1" charset="-128"/>
              </a:rPr>
              <a:t>Shipley, Smith, &amp; </a:t>
            </a:r>
            <a:r>
              <a:rPr lang="en-US" sz="2200" b="0" dirty="0" err="1">
                <a:latin typeface="Calibri"/>
                <a:ea typeface="Osaka" pitchFamily="-1" charset="-128"/>
                <a:cs typeface="Osaka" pitchFamily="-1" charset="-128"/>
              </a:rPr>
              <a:t>Gleitman</a:t>
            </a:r>
            <a:r>
              <a:rPr lang="en-US" sz="2200" b="0" dirty="0">
                <a:latin typeface="Calibri"/>
                <a:ea typeface="Osaka" pitchFamily="-1" charset="-128"/>
                <a:cs typeface="Osaka" pitchFamily="-1" charset="-128"/>
              </a:rPr>
              <a:t> (1969): children who are telegraphic speakers </a:t>
            </a:r>
            <a:r>
              <a:rPr lang="en-US" sz="2200" b="0" dirty="0">
                <a:solidFill>
                  <a:schemeClr val="tx2"/>
                </a:solidFill>
                <a:latin typeface="Calibri"/>
                <a:ea typeface="Osaka" pitchFamily="-1" charset="-128"/>
                <a:cs typeface="Osaka" pitchFamily="-1" charset="-128"/>
              </a:rPr>
              <a:t>prefer to respond to full commands</a:t>
            </a:r>
            <a:r>
              <a:rPr lang="en-US" sz="2200" b="0" dirty="0">
                <a:latin typeface="Calibri"/>
                <a:ea typeface="Osaka" pitchFamily="-1" charset="-128"/>
                <a:cs typeface="Osaka" pitchFamily="-1" charset="-128"/>
              </a:rPr>
              <a:t> like “Throw me the ball” over their own telegraphic versions (“Throw ball”)</a:t>
            </a:r>
          </a:p>
        </p:txBody>
      </p:sp>
      <p:sp>
        <p:nvSpPr>
          <p:cNvPr id="1294341" name="Rectangle 7"/>
          <p:cNvSpPr>
            <a:spLocks noChangeArrowheads="1"/>
          </p:cNvSpPr>
          <p:nvPr/>
        </p:nvSpPr>
        <p:spPr bwMode="auto">
          <a:xfrm>
            <a:off x="0" y="4191000"/>
            <a:ext cx="91440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err="1">
                <a:latin typeface="Calibri"/>
                <a:ea typeface="Osaka" pitchFamily="-1" charset="-128"/>
                <a:cs typeface="Osaka" pitchFamily="-1" charset="-128"/>
              </a:rPr>
              <a:t>Gerken</a:t>
            </a:r>
            <a:r>
              <a:rPr lang="en-US" sz="2200" b="0" dirty="0">
                <a:latin typeface="Calibri"/>
                <a:ea typeface="Osaka" pitchFamily="-1" charset="-128"/>
                <a:cs typeface="Osaka" pitchFamily="-1" charset="-128"/>
              </a:rPr>
              <a:t> &amp; McIntosh (1993): children are </a:t>
            </a:r>
            <a:r>
              <a:rPr lang="en-US" sz="2200" b="0" dirty="0">
                <a:solidFill>
                  <a:schemeClr val="tx2"/>
                </a:solidFill>
                <a:latin typeface="Calibri"/>
                <a:ea typeface="Osaka" pitchFamily="-1" charset="-128"/>
                <a:cs typeface="Osaka" pitchFamily="-1" charset="-128"/>
              </a:rPr>
              <a:t>particular about which grammatical morphemes occur where</a:t>
            </a:r>
            <a:r>
              <a:rPr lang="en-US" sz="2200" b="0" dirty="0">
                <a:latin typeface="Calibri"/>
                <a:ea typeface="Osaka" pitchFamily="-1" charset="-128"/>
                <a:cs typeface="Osaka" pitchFamily="-1" charset="-128"/>
              </a:rPr>
              <a:t> - they can tell the difference between “Find </a:t>
            </a:r>
            <a:r>
              <a:rPr lang="en-US" sz="2200" b="0" dirty="0">
                <a:solidFill>
                  <a:schemeClr val="folHlink"/>
                </a:solidFill>
                <a:latin typeface="Calibri"/>
                <a:ea typeface="Osaka" pitchFamily="-1" charset="-128"/>
                <a:cs typeface="Osaka" pitchFamily="-1" charset="-128"/>
              </a:rPr>
              <a:t>the</a:t>
            </a:r>
            <a:r>
              <a:rPr lang="en-US" sz="2200" b="0" dirty="0">
                <a:latin typeface="Calibri"/>
                <a:ea typeface="Osaka" pitchFamily="-1" charset="-128"/>
                <a:cs typeface="Osaka" pitchFamily="-1" charset="-128"/>
              </a:rPr>
              <a:t> dog for me” and “Find </a:t>
            </a:r>
            <a:r>
              <a:rPr lang="en-US" sz="2200" b="0" dirty="0">
                <a:solidFill>
                  <a:schemeClr val="accent2"/>
                </a:solidFill>
                <a:latin typeface="Calibri"/>
                <a:ea typeface="Osaka" pitchFamily="-1" charset="-128"/>
                <a:cs typeface="Osaka" pitchFamily="-1" charset="-128"/>
              </a:rPr>
              <a:t>was</a:t>
            </a:r>
            <a:r>
              <a:rPr lang="en-US" sz="2200" b="0" dirty="0">
                <a:latin typeface="Calibri"/>
                <a:ea typeface="Osaka" pitchFamily="-1" charset="-128"/>
                <a:cs typeface="Osaka" pitchFamily="-1" charset="-128"/>
              </a:rPr>
              <a:t> dog for me”</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6" name="Rectangle 4"/>
          <p:cNvSpPr>
            <a:spLocks noGrp="1" noChangeArrowheads="1"/>
          </p:cNvSpPr>
          <p:nvPr>
            <p:ph type="title" idx="4294967295"/>
          </p:nvPr>
        </p:nvSpPr>
        <p:spPr>
          <a:xfrm>
            <a:off x="685800" y="0"/>
            <a:ext cx="7772400" cy="1143000"/>
          </a:xfrm>
          <a:noFill/>
        </p:spPr>
        <p:txBody>
          <a:bodyPr/>
          <a:lstStyle/>
          <a:p>
            <a:pPr eaLnBrk="1" hangingPunct="1"/>
            <a:r>
              <a:rPr lang="en-US" sz="3200"/>
              <a:t>General Points</a:t>
            </a:r>
          </a:p>
        </p:txBody>
      </p:sp>
      <p:sp>
        <p:nvSpPr>
          <p:cNvPr id="1296387" name="Rectangle 5"/>
          <p:cNvSpPr>
            <a:spLocks noGrp="1" noChangeArrowheads="1"/>
          </p:cNvSpPr>
          <p:nvPr>
            <p:ph type="body" idx="4294967295"/>
          </p:nvPr>
        </p:nvSpPr>
        <p:spPr>
          <a:xfrm>
            <a:off x="0" y="1524000"/>
            <a:ext cx="9144000" cy="1219200"/>
          </a:xfrm>
          <a:noFill/>
        </p:spPr>
        <p:txBody>
          <a:bodyPr/>
          <a:lstStyle/>
          <a:p>
            <a:pPr eaLnBrk="1" hangingPunct="1">
              <a:buFontTx/>
              <a:buNone/>
            </a:pPr>
            <a:r>
              <a:rPr lang="en-US" sz="2400"/>
              <a:t>Sequence of grammatical development that occurs in comprehension is like the sequence in production, but it occurs earlier.</a:t>
            </a:r>
          </a:p>
        </p:txBody>
      </p:sp>
      <p:sp>
        <p:nvSpPr>
          <p:cNvPr id="1296388" name="Rectangle 6"/>
          <p:cNvSpPr>
            <a:spLocks noChangeArrowheads="1"/>
          </p:cNvSpPr>
          <p:nvPr/>
        </p:nvSpPr>
        <p:spPr bwMode="auto">
          <a:xfrm>
            <a:off x="0" y="3276600"/>
            <a:ext cx="9144000" cy="2057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Grammatical competence seems to be achieved fairly early.  However grammatical rules are acquired, they must be acquired quickly.  This places constraints on what kind of developmental theory can be proposed, because it must account for this speedy acquisition trajectory.</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Calibri"/>
                <a:ea typeface="+mj-ea"/>
                <a:cs typeface="+mj-cs"/>
              </a:rPr>
              <a:t>A related point: Data distributions</a:t>
            </a:r>
          </a:p>
        </p:txBody>
      </p:sp>
      <p:sp>
        <p:nvSpPr>
          <p:cNvPr id="4" name="Rectangle 6"/>
          <p:cNvSpPr>
            <a:spLocks noChangeArrowheads="1"/>
          </p:cNvSpPr>
          <p:nvPr/>
        </p:nvSpPr>
        <p:spPr bwMode="auto">
          <a:xfrm>
            <a:off x="0" y="914400"/>
            <a:ext cx="9144000" cy="2057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Why is the speeding acquisition trajectory surprising?</a:t>
            </a: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r>
              <a:rPr lang="en-US" b="0" dirty="0">
                <a:latin typeface="Calibri"/>
                <a:ea typeface="Osaka" pitchFamily="-1" charset="-128"/>
                <a:cs typeface="Osaka" pitchFamily="-1" charset="-128"/>
              </a:rPr>
              <a:t>Language has a </a:t>
            </a:r>
            <a:r>
              <a:rPr lang="en-US" b="0" dirty="0" err="1">
                <a:solidFill>
                  <a:srgbClr val="0000FF"/>
                </a:solidFill>
                <a:latin typeface="Calibri"/>
                <a:ea typeface="Osaka" pitchFamily="-1" charset="-128"/>
                <a:cs typeface="Osaka" pitchFamily="-1" charset="-128"/>
              </a:rPr>
              <a:t>Zipfian</a:t>
            </a:r>
            <a:r>
              <a:rPr lang="en-US" b="0" dirty="0">
                <a:solidFill>
                  <a:srgbClr val="0000FF"/>
                </a:solidFill>
                <a:latin typeface="Calibri"/>
                <a:ea typeface="Osaka" pitchFamily="-1" charset="-128"/>
                <a:cs typeface="Osaka" pitchFamily="-1" charset="-128"/>
              </a:rPr>
              <a:t> distribution</a:t>
            </a:r>
            <a:r>
              <a:rPr lang="en-US" b="0" dirty="0">
                <a:latin typeface="Calibri"/>
                <a:ea typeface="Osaka" pitchFamily="-1" charset="-128"/>
                <a:cs typeface="Osaka" pitchFamily="-1" charset="-128"/>
              </a:rPr>
              <a:t>: </a:t>
            </a:r>
            <a:r>
              <a:rPr lang="en-US" b="0" dirty="0">
                <a:latin typeface="Calibri"/>
              </a:rPr>
              <a:t>relatively few items are used very frequently while most items occur rarely, with many occurring only once in even large data samples.</a:t>
            </a:r>
          </a:p>
          <a:p>
            <a:pPr marL="342900" indent="-342900" eaLnBrk="1" hangingPunct="1">
              <a:spcBef>
                <a:spcPct val="20000"/>
              </a:spcBef>
            </a:pPr>
            <a:endParaRPr lang="en-US" b="0" dirty="0">
              <a:latin typeface="Calibri"/>
              <a:ea typeface="Osaka" pitchFamily="-1" charset="-128"/>
              <a:cs typeface="Osaka" pitchFamily="-1" charset="-128"/>
            </a:endParaRPr>
          </a:p>
        </p:txBody>
      </p:sp>
      <p:pic>
        <p:nvPicPr>
          <p:cNvPr id="5" name="Picture 4"/>
          <p:cNvPicPr>
            <a:picLocks noChangeAspect="1"/>
          </p:cNvPicPr>
          <p:nvPr/>
        </p:nvPicPr>
        <p:blipFill>
          <a:blip r:embed="rId2"/>
          <a:stretch>
            <a:fillRect/>
          </a:stretch>
        </p:blipFill>
        <p:spPr>
          <a:xfrm>
            <a:off x="2438400" y="3505200"/>
            <a:ext cx="4394200" cy="2284984"/>
          </a:xfrm>
          <a:prstGeom prst="rect">
            <a:avLst/>
          </a:prstGeom>
        </p:spPr>
      </p:pic>
      <p:sp>
        <p:nvSpPr>
          <p:cNvPr id="6" name="TextBox 5"/>
          <p:cNvSpPr txBox="1"/>
          <p:nvPr/>
        </p:nvSpPr>
        <p:spPr>
          <a:xfrm>
            <a:off x="2667000" y="5867400"/>
            <a:ext cx="956362" cy="461665"/>
          </a:xfrm>
          <a:prstGeom prst="rect">
            <a:avLst/>
          </a:prstGeom>
          <a:noFill/>
        </p:spPr>
        <p:txBody>
          <a:bodyPr wrap="none" rtlCol="0">
            <a:spAutoFit/>
          </a:bodyPr>
          <a:lstStyle/>
          <a:p>
            <a:r>
              <a:rPr lang="en-US" b="0" dirty="0">
                <a:latin typeface="Calibri"/>
              </a:rPr>
              <a:t>words</a:t>
            </a:r>
          </a:p>
        </p:txBody>
      </p:sp>
      <p:sp>
        <p:nvSpPr>
          <p:cNvPr id="7" name="TextBox 6"/>
          <p:cNvSpPr txBox="1"/>
          <p:nvPr/>
        </p:nvSpPr>
        <p:spPr>
          <a:xfrm>
            <a:off x="152400" y="4267200"/>
            <a:ext cx="2172390" cy="461665"/>
          </a:xfrm>
          <a:prstGeom prst="rect">
            <a:avLst/>
          </a:prstGeom>
          <a:noFill/>
        </p:spPr>
        <p:txBody>
          <a:bodyPr wrap="none" rtlCol="0">
            <a:spAutoFit/>
          </a:bodyPr>
          <a:lstStyle/>
          <a:p>
            <a:r>
              <a:rPr lang="en-US" b="0" dirty="0">
                <a:latin typeface="Calibri"/>
              </a:rPr>
              <a:t>word frequency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Calibri"/>
                <a:ea typeface="+mj-ea"/>
                <a:cs typeface="+mj-cs"/>
              </a:rPr>
              <a:t>A related point: Data distributions</a:t>
            </a:r>
          </a:p>
        </p:txBody>
      </p:sp>
      <p:sp>
        <p:nvSpPr>
          <p:cNvPr id="3" name="Rectangle 6"/>
          <p:cNvSpPr>
            <a:spLocks noChangeArrowheads="1"/>
          </p:cNvSpPr>
          <p:nvPr/>
        </p:nvSpPr>
        <p:spPr bwMode="auto">
          <a:xfrm>
            <a:off x="0" y="914400"/>
            <a:ext cx="9144000" cy="2057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Why is the speeding acquisition trajectory surprising?</a:t>
            </a: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r>
              <a:rPr lang="en-US" b="0" dirty="0">
                <a:latin typeface="Calibri"/>
                <a:ea typeface="Osaka" pitchFamily="-1" charset="-128"/>
                <a:cs typeface="Osaka" pitchFamily="-1" charset="-128"/>
              </a:rPr>
              <a:t>“</a:t>
            </a:r>
            <a:r>
              <a:rPr lang="en-US" b="0" dirty="0">
                <a:latin typeface="Calibri"/>
              </a:rPr>
              <a:t>To attain full linguistic competence, the child learner must overcome the </a:t>
            </a:r>
            <a:r>
              <a:rPr lang="en-US" b="0" dirty="0" err="1">
                <a:latin typeface="Calibri"/>
              </a:rPr>
              <a:t>Zipfian</a:t>
            </a:r>
            <a:r>
              <a:rPr lang="en-US" b="0" dirty="0">
                <a:latin typeface="Calibri"/>
              </a:rPr>
              <a:t> distribution and draw generalizations about language</a:t>
            </a:r>
            <a:r>
              <a:rPr lang="en-US" b="0" dirty="0">
                <a:solidFill>
                  <a:srgbClr val="0F00F6"/>
                </a:solidFill>
                <a:latin typeface="Calibri"/>
              </a:rPr>
              <a:t> </a:t>
            </a:r>
            <a:r>
              <a:rPr lang="en-US" b="0" dirty="0">
                <a:solidFill>
                  <a:schemeClr val="bg2"/>
                </a:solidFill>
                <a:latin typeface="Calibri"/>
              </a:rPr>
              <a:t>on the basis of few and narrow types of linguistic expressions</a:t>
            </a:r>
            <a:r>
              <a:rPr lang="en-US" b="0" dirty="0">
                <a:latin typeface="Calibri"/>
              </a:rPr>
              <a:t>.” – Yang 2010 </a:t>
            </a: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r>
              <a:rPr lang="en-US" b="0" dirty="0">
                <a:latin typeface="Calibri"/>
                <a:ea typeface="Osaka" pitchFamily="-1" charset="-128"/>
                <a:cs typeface="Osaka" pitchFamily="-1" charset="-128"/>
              </a:rPr>
              <a:t>Basic point: The distribution of natural language data really makes the child’s job hard, since the child must extract patterns and build a system </a:t>
            </a:r>
            <a:r>
              <a:rPr lang="en-US" b="0" dirty="0">
                <a:solidFill>
                  <a:srgbClr val="B3129A"/>
                </a:solidFill>
                <a:latin typeface="Calibri"/>
                <a:ea typeface="Osaka" pitchFamily="-1" charset="-128"/>
                <a:cs typeface="Osaka" pitchFamily="-1" charset="-128"/>
              </a:rPr>
              <a:t>despite not encountering most of the grammatical forms in the language very often</a:t>
            </a:r>
            <a:r>
              <a:rPr lang="en-US" b="0" dirty="0">
                <a:latin typeface="Calibri"/>
                <a:ea typeface="Osaka" pitchFamily="-1" charset="-128"/>
                <a:cs typeface="Osaka" pitchFamily="-1" charset="-128"/>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Rectangle 4"/>
          <p:cNvSpPr>
            <a:spLocks noGrp="1" noChangeArrowheads="1"/>
          </p:cNvSpPr>
          <p:nvPr>
            <p:ph type="title" idx="4294967295"/>
          </p:nvPr>
        </p:nvSpPr>
        <p:spPr>
          <a:xfrm>
            <a:off x="0" y="0"/>
            <a:ext cx="9144000" cy="1143000"/>
          </a:xfrm>
          <a:noFill/>
        </p:spPr>
        <p:txBody>
          <a:bodyPr/>
          <a:lstStyle/>
          <a:p>
            <a:pPr eaLnBrk="1" hangingPunct="1"/>
            <a:r>
              <a:rPr lang="en-US" sz="3200"/>
              <a:t>Another example of grammatical competence</a:t>
            </a:r>
          </a:p>
        </p:txBody>
      </p:sp>
      <p:sp>
        <p:nvSpPr>
          <p:cNvPr id="1298435" name="Rectangle 5"/>
          <p:cNvSpPr>
            <a:spLocks noGrp="1" noChangeArrowheads="1"/>
          </p:cNvSpPr>
          <p:nvPr>
            <p:ph type="body" idx="4294967295"/>
          </p:nvPr>
        </p:nvSpPr>
        <p:spPr>
          <a:xfrm>
            <a:off x="0" y="914400"/>
            <a:ext cx="5410200" cy="609600"/>
          </a:xfrm>
          <a:noFill/>
        </p:spPr>
        <p:txBody>
          <a:bodyPr/>
          <a:lstStyle/>
          <a:p>
            <a:pPr eaLnBrk="1" hangingPunct="1">
              <a:buFontTx/>
              <a:buNone/>
            </a:pPr>
            <a:r>
              <a:rPr lang="en-US" sz="2000"/>
              <a:t>Comprehension of complex sentences</a:t>
            </a:r>
          </a:p>
        </p:txBody>
      </p:sp>
      <p:sp>
        <p:nvSpPr>
          <p:cNvPr id="1298436" name="Rectangle 6"/>
          <p:cNvSpPr>
            <a:spLocks noChangeArrowheads="1"/>
          </p:cNvSpPr>
          <p:nvPr/>
        </p:nvSpPr>
        <p:spPr bwMode="auto">
          <a:xfrm>
            <a:off x="0" y="1828800"/>
            <a:ext cx="9144000" cy="2362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(from J. de Villiers 1995)</a:t>
            </a:r>
          </a:p>
          <a:p>
            <a:pPr marL="342900" indent="-342900" eaLnBrk="1" hangingPunct="1">
              <a:spcBef>
                <a:spcPct val="20000"/>
              </a:spcBef>
            </a:pPr>
            <a:r>
              <a:rPr lang="en-US" b="0" dirty="0">
                <a:latin typeface="Calibri"/>
                <a:ea typeface="Osaka" pitchFamily="-1" charset="-128"/>
                <a:cs typeface="Osaka" pitchFamily="-1" charset="-128"/>
              </a:rPr>
              <a:t>“Once there was a boy who loved climbing trees in the forest.  One afternoon he slipped and fell to the ground.  He picked himself up and went home.  That night when he had a bath, he saw a big bruise on his arm.  He said to his Dad, “I must have hurt myself when I fell this afternoon.”</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4"/>
          <p:cNvSpPr>
            <a:spLocks noGrp="1" noChangeArrowheads="1"/>
          </p:cNvSpPr>
          <p:nvPr>
            <p:ph type="title" idx="4294967295"/>
          </p:nvPr>
        </p:nvSpPr>
        <p:spPr>
          <a:xfrm>
            <a:off x="0" y="0"/>
            <a:ext cx="9144000" cy="1143000"/>
          </a:xfrm>
          <a:noFill/>
        </p:spPr>
        <p:txBody>
          <a:bodyPr/>
          <a:lstStyle/>
          <a:p>
            <a:pPr eaLnBrk="1" hangingPunct="1"/>
            <a:r>
              <a:rPr lang="en-US" sz="3200"/>
              <a:t>Another example of grammatical competence</a:t>
            </a:r>
          </a:p>
        </p:txBody>
      </p:sp>
      <p:sp>
        <p:nvSpPr>
          <p:cNvPr id="1300483" name="Rectangle 5"/>
          <p:cNvSpPr>
            <a:spLocks noGrp="1" noChangeArrowheads="1"/>
          </p:cNvSpPr>
          <p:nvPr>
            <p:ph type="body" idx="4294967295"/>
          </p:nvPr>
        </p:nvSpPr>
        <p:spPr>
          <a:xfrm>
            <a:off x="0" y="914400"/>
            <a:ext cx="5410200" cy="609600"/>
          </a:xfrm>
          <a:noFill/>
        </p:spPr>
        <p:txBody>
          <a:bodyPr/>
          <a:lstStyle/>
          <a:p>
            <a:pPr eaLnBrk="1" hangingPunct="1">
              <a:buFontTx/>
              <a:buNone/>
            </a:pPr>
            <a:r>
              <a:rPr lang="en-US" sz="2000"/>
              <a:t>Comprehension of complex sentences</a:t>
            </a:r>
          </a:p>
        </p:txBody>
      </p:sp>
      <p:sp>
        <p:nvSpPr>
          <p:cNvPr id="1300484" name="Rectangle 6"/>
          <p:cNvSpPr>
            <a:spLocks noChangeArrowheads="1"/>
          </p:cNvSpPr>
          <p:nvPr/>
        </p:nvSpPr>
        <p:spPr bwMode="auto">
          <a:xfrm>
            <a:off x="0" y="1828800"/>
            <a:ext cx="9144000" cy="2362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(from J. de Villiers 1995)</a:t>
            </a:r>
          </a:p>
          <a:p>
            <a:pPr marL="342900" indent="-342900" eaLnBrk="1" hangingPunct="1">
              <a:spcBef>
                <a:spcPct val="20000"/>
              </a:spcBef>
            </a:pPr>
            <a:r>
              <a:rPr lang="en-US" b="0" dirty="0">
                <a:latin typeface="Calibri"/>
                <a:ea typeface="Osaka" pitchFamily="-1" charset="-128"/>
                <a:cs typeface="Osaka" pitchFamily="-1" charset="-128"/>
              </a:rPr>
              <a:t>“Once there was a boy who loved climbing trees in the forest.  One afternoon he slipped and fell to the ground.  He picked himself up and went home.  That night when he had a bath, he saw a big bruise on his arm.  He said to his Dad, “I must have hurt myself when I fell this afternoon.”</a:t>
            </a:r>
          </a:p>
        </p:txBody>
      </p:sp>
      <p:sp>
        <p:nvSpPr>
          <p:cNvPr id="1300485" name="Rectangle 7"/>
          <p:cNvSpPr>
            <a:spLocks noChangeArrowheads="1"/>
          </p:cNvSpPr>
          <p:nvPr/>
        </p:nvSpPr>
        <p:spPr bwMode="auto">
          <a:xfrm>
            <a:off x="228600" y="4572000"/>
            <a:ext cx="42672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When did the boy say he fell?</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ChangeArrowheads="1"/>
          </p:cNvSpPr>
          <p:nvPr>
            <p:ph type="title" idx="4294967295"/>
          </p:nvPr>
        </p:nvSpPr>
        <p:spPr>
          <a:xfrm>
            <a:off x="685800" y="0"/>
            <a:ext cx="7772400" cy="1143000"/>
          </a:xfrm>
        </p:spPr>
        <p:txBody>
          <a:bodyPr/>
          <a:lstStyle/>
          <a:p>
            <a:pPr eaLnBrk="1" hangingPunct="1"/>
            <a:r>
              <a:rPr lang="en-US" sz="3200"/>
              <a:t>Productive Word Combination</a:t>
            </a:r>
          </a:p>
        </p:txBody>
      </p:sp>
      <p:sp>
        <p:nvSpPr>
          <p:cNvPr id="1218563" name="Rectangle 3"/>
          <p:cNvSpPr>
            <a:spLocks noGrp="1" noChangeArrowheads="1"/>
          </p:cNvSpPr>
          <p:nvPr>
            <p:ph type="body" idx="4294967295"/>
          </p:nvPr>
        </p:nvSpPr>
        <p:spPr>
          <a:xfrm>
            <a:off x="0" y="1066800"/>
            <a:ext cx="9144000" cy="914400"/>
          </a:xfrm>
        </p:spPr>
        <p:txBody>
          <a:bodyPr/>
          <a:lstStyle/>
          <a:p>
            <a:pPr eaLnBrk="1" hangingPunct="1">
              <a:buFontTx/>
              <a:buNone/>
            </a:pPr>
            <a:r>
              <a:rPr lang="en-US" sz="2400"/>
              <a:t>Productive: being able to use known vocabulary in different combinations</a:t>
            </a:r>
          </a:p>
        </p:txBody>
      </p:sp>
      <p:sp>
        <p:nvSpPr>
          <p:cNvPr id="1218564" name="Oval 4"/>
          <p:cNvSpPr>
            <a:spLocks noChangeArrowheads="1"/>
          </p:cNvSpPr>
          <p:nvPr/>
        </p:nvSpPr>
        <p:spPr bwMode="auto">
          <a:xfrm>
            <a:off x="457200" y="2286000"/>
            <a:ext cx="2057400" cy="762000"/>
          </a:xfrm>
          <a:prstGeom prst="ellipse">
            <a:avLst/>
          </a:prstGeom>
          <a:solidFill>
            <a:schemeClr val="bg2">
              <a:alpha val="23137"/>
            </a:schemeClr>
          </a:solidFill>
          <a:ln w="9525">
            <a:solidFill>
              <a:schemeClr val="tx1"/>
            </a:solidFill>
            <a:round/>
            <a:headEnd/>
            <a:tailEnd/>
          </a:ln>
        </p:spPr>
        <p:txBody>
          <a:bodyPr wrap="none" anchor="ctr">
            <a:prstTxWarp prst="textNoShape">
              <a:avLst/>
            </a:prstTxWarp>
          </a:bodyPr>
          <a:lstStyle/>
          <a:p>
            <a:pPr algn="ctr"/>
            <a:r>
              <a:rPr lang="en-US" dirty="0">
                <a:latin typeface="Calibri"/>
              </a:rPr>
              <a:t>daddy</a:t>
            </a:r>
          </a:p>
        </p:txBody>
      </p:sp>
      <p:sp>
        <p:nvSpPr>
          <p:cNvPr id="1218565" name="Oval 6"/>
          <p:cNvSpPr>
            <a:spLocks noChangeArrowheads="1"/>
          </p:cNvSpPr>
          <p:nvPr/>
        </p:nvSpPr>
        <p:spPr bwMode="auto">
          <a:xfrm>
            <a:off x="2743200" y="1828800"/>
            <a:ext cx="2057400" cy="762000"/>
          </a:xfrm>
          <a:prstGeom prst="ellipse">
            <a:avLst/>
          </a:prstGeom>
          <a:solidFill>
            <a:schemeClr val="bg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cookie</a:t>
            </a:r>
          </a:p>
        </p:txBody>
      </p:sp>
      <p:sp>
        <p:nvSpPr>
          <p:cNvPr id="1218566" name="Oval 7"/>
          <p:cNvSpPr>
            <a:spLocks noChangeArrowheads="1"/>
          </p:cNvSpPr>
          <p:nvPr/>
        </p:nvSpPr>
        <p:spPr bwMode="auto">
          <a:xfrm>
            <a:off x="4648200" y="2286000"/>
            <a:ext cx="2057400" cy="762000"/>
          </a:xfrm>
          <a:prstGeom prst="ellipse">
            <a:avLst/>
          </a:prstGeom>
          <a:solidFill>
            <a:schemeClr val="bg2">
              <a:alpha val="16862"/>
            </a:schemeClr>
          </a:solidFill>
          <a:ln w="9525">
            <a:solidFill>
              <a:schemeClr val="tx1"/>
            </a:solidFill>
            <a:round/>
            <a:headEnd/>
            <a:tailEnd/>
          </a:ln>
        </p:spPr>
        <p:txBody>
          <a:bodyPr wrap="none" anchor="ctr">
            <a:prstTxWarp prst="textNoShape">
              <a:avLst/>
            </a:prstTxWarp>
          </a:bodyPr>
          <a:lstStyle/>
          <a:p>
            <a:pPr algn="ctr"/>
            <a:r>
              <a:rPr lang="en-US" dirty="0">
                <a:latin typeface="Calibri"/>
              </a:rPr>
              <a:t>juice</a:t>
            </a:r>
          </a:p>
        </p:txBody>
      </p:sp>
      <p:sp>
        <p:nvSpPr>
          <p:cNvPr id="1218567" name="Oval 8"/>
          <p:cNvSpPr>
            <a:spLocks noChangeArrowheads="1"/>
          </p:cNvSpPr>
          <p:nvPr/>
        </p:nvSpPr>
        <p:spPr bwMode="auto">
          <a:xfrm>
            <a:off x="6781800" y="2895600"/>
            <a:ext cx="2057400" cy="762000"/>
          </a:xfrm>
          <a:prstGeom prst="ellipse">
            <a:avLst/>
          </a:prstGeom>
          <a:solidFill>
            <a:schemeClr val="bg2">
              <a:alpha val="25098"/>
            </a:schemeClr>
          </a:solidFill>
          <a:ln w="9525">
            <a:solidFill>
              <a:schemeClr val="tx1"/>
            </a:solidFill>
            <a:round/>
            <a:headEnd/>
            <a:tailEnd/>
          </a:ln>
        </p:spPr>
        <p:txBody>
          <a:bodyPr wrap="none" anchor="ctr">
            <a:prstTxWarp prst="textNoShape">
              <a:avLst/>
            </a:prstTxWarp>
          </a:bodyPr>
          <a:lstStyle/>
          <a:p>
            <a:pPr algn="ctr"/>
            <a:r>
              <a:rPr lang="en-US" dirty="0">
                <a:latin typeface="Calibri"/>
              </a:rPr>
              <a:t>mommy</a:t>
            </a:r>
          </a:p>
        </p:txBody>
      </p:sp>
      <p:sp>
        <p:nvSpPr>
          <p:cNvPr id="1218568" name="Oval 9"/>
          <p:cNvSpPr>
            <a:spLocks noChangeArrowheads="1"/>
          </p:cNvSpPr>
          <p:nvPr/>
        </p:nvSpPr>
        <p:spPr bwMode="auto">
          <a:xfrm>
            <a:off x="228600" y="34290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little</a:t>
            </a:r>
          </a:p>
        </p:txBody>
      </p:sp>
      <p:sp>
        <p:nvSpPr>
          <p:cNvPr id="1218569" name="Oval 10"/>
          <p:cNvSpPr>
            <a:spLocks noChangeArrowheads="1"/>
          </p:cNvSpPr>
          <p:nvPr/>
        </p:nvSpPr>
        <p:spPr bwMode="auto">
          <a:xfrm>
            <a:off x="228600" y="4724400"/>
            <a:ext cx="2057400" cy="762000"/>
          </a:xfrm>
          <a:prstGeom prst="ellipse">
            <a:avLst/>
          </a:prstGeom>
          <a:solidFill>
            <a:schemeClr val="accent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wet</a:t>
            </a:r>
          </a:p>
        </p:txBody>
      </p:sp>
      <p:sp>
        <p:nvSpPr>
          <p:cNvPr id="1218570" name="Oval 11"/>
          <p:cNvSpPr>
            <a:spLocks noChangeArrowheads="1"/>
          </p:cNvSpPr>
          <p:nvPr/>
        </p:nvSpPr>
        <p:spPr bwMode="auto">
          <a:xfrm>
            <a:off x="1371600" y="54864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hot</a:t>
            </a:r>
          </a:p>
        </p:txBody>
      </p:sp>
      <p:sp>
        <p:nvSpPr>
          <p:cNvPr id="1218571" name="Oval 12"/>
          <p:cNvSpPr>
            <a:spLocks noChangeArrowheads="1"/>
          </p:cNvSpPr>
          <p:nvPr/>
        </p:nvSpPr>
        <p:spPr bwMode="auto">
          <a:xfrm>
            <a:off x="3505200" y="59436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blue</a:t>
            </a:r>
          </a:p>
        </p:txBody>
      </p:sp>
      <p:sp>
        <p:nvSpPr>
          <p:cNvPr id="1218572" name="Oval 13"/>
          <p:cNvSpPr>
            <a:spLocks noChangeArrowheads="1"/>
          </p:cNvSpPr>
          <p:nvPr/>
        </p:nvSpPr>
        <p:spPr bwMode="auto">
          <a:xfrm>
            <a:off x="5715000" y="56388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two</a:t>
            </a:r>
          </a:p>
        </p:txBody>
      </p:sp>
      <p:sp>
        <p:nvSpPr>
          <p:cNvPr id="1218573" name="Oval 14"/>
          <p:cNvSpPr>
            <a:spLocks noChangeArrowheads="1"/>
          </p:cNvSpPr>
          <p:nvPr/>
        </p:nvSpPr>
        <p:spPr bwMode="auto">
          <a:xfrm>
            <a:off x="6781800" y="4876800"/>
            <a:ext cx="2057400" cy="762000"/>
          </a:xfrm>
          <a:prstGeom prst="ellipse">
            <a:avLst/>
          </a:prstGeom>
          <a:solidFill>
            <a:srgbClr val="F0498F">
              <a:alpha val="16862"/>
            </a:srgbClr>
          </a:solidFill>
          <a:ln w="9525">
            <a:solidFill>
              <a:schemeClr val="tx1"/>
            </a:solidFill>
            <a:round/>
            <a:headEnd/>
            <a:tailEnd/>
          </a:ln>
        </p:spPr>
        <p:txBody>
          <a:bodyPr wrap="none" anchor="ctr">
            <a:prstTxWarp prst="textNoShape">
              <a:avLst/>
            </a:prstTxWarp>
          </a:bodyPr>
          <a:lstStyle/>
          <a:p>
            <a:pPr algn="ctr"/>
            <a:r>
              <a:rPr lang="en-US" dirty="0">
                <a:latin typeface="Calibri"/>
              </a:rPr>
              <a:t>more</a:t>
            </a:r>
          </a:p>
        </p:txBody>
      </p:sp>
      <p:sp>
        <p:nvSpPr>
          <p:cNvPr id="1218574" name="Oval 15"/>
          <p:cNvSpPr>
            <a:spLocks noChangeArrowheads="1"/>
          </p:cNvSpPr>
          <p:nvPr/>
        </p:nvSpPr>
        <p:spPr bwMode="auto">
          <a:xfrm>
            <a:off x="6629400" y="1600200"/>
            <a:ext cx="2057400" cy="762000"/>
          </a:xfrm>
          <a:prstGeom prst="ellipse">
            <a:avLst/>
          </a:prstGeom>
          <a:solidFill>
            <a:schemeClr val="tx2">
              <a:alpha val="34901"/>
            </a:schemeClr>
          </a:solidFill>
          <a:ln w="9525">
            <a:solidFill>
              <a:schemeClr val="tx1"/>
            </a:solidFill>
            <a:round/>
            <a:headEnd/>
            <a:tailEnd/>
          </a:ln>
        </p:spPr>
        <p:txBody>
          <a:bodyPr wrap="none" anchor="ctr">
            <a:prstTxWarp prst="textNoShape">
              <a:avLst/>
            </a:prstTxWarp>
          </a:bodyPr>
          <a:lstStyle/>
          <a:p>
            <a:pPr algn="ctr"/>
            <a:r>
              <a:rPr lang="en-US" dirty="0">
                <a:latin typeface="Calibri"/>
              </a:rPr>
              <a:t>sit</a:t>
            </a:r>
          </a:p>
        </p:txBody>
      </p:sp>
      <p:sp>
        <p:nvSpPr>
          <p:cNvPr id="1218575" name="Oval 16"/>
          <p:cNvSpPr>
            <a:spLocks noChangeArrowheads="1"/>
          </p:cNvSpPr>
          <p:nvPr/>
        </p:nvSpPr>
        <p:spPr bwMode="auto">
          <a:xfrm>
            <a:off x="6400800" y="3886200"/>
            <a:ext cx="2057400" cy="762000"/>
          </a:xfrm>
          <a:prstGeom prst="ellipse">
            <a:avLst/>
          </a:prstGeom>
          <a:solidFill>
            <a:schemeClr val="tx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sleep</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0" name="Rectangle 4"/>
          <p:cNvSpPr>
            <a:spLocks noGrp="1" noChangeArrowheads="1"/>
          </p:cNvSpPr>
          <p:nvPr>
            <p:ph type="title" idx="4294967295"/>
          </p:nvPr>
        </p:nvSpPr>
        <p:spPr>
          <a:xfrm>
            <a:off x="0" y="0"/>
            <a:ext cx="9144000" cy="1143000"/>
          </a:xfrm>
          <a:noFill/>
        </p:spPr>
        <p:txBody>
          <a:bodyPr/>
          <a:lstStyle/>
          <a:p>
            <a:pPr eaLnBrk="1" hangingPunct="1"/>
            <a:r>
              <a:rPr lang="en-US" sz="3200"/>
              <a:t>Another example of grammatical competence</a:t>
            </a:r>
          </a:p>
        </p:txBody>
      </p:sp>
      <p:sp>
        <p:nvSpPr>
          <p:cNvPr id="1302531" name="Rectangle 5"/>
          <p:cNvSpPr>
            <a:spLocks noGrp="1" noChangeArrowheads="1"/>
          </p:cNvSpPr>
          <p:nvPr>
            <p:ph type="body" idx="4294967295"/>
          </p:nvPr>
        </p:nvSpPr>
        <p:spPr>
          <a:xfrm>
            <a:off x="0" y="914400"/>
            <a:ext cx="5410200" cy="609600"/>
          </a:xfrm>
          <a:noFill/>
        </p:spPr>
        <p:txBody>
          <a:bodyPr/>
          <a:lstStyle/>
          <a:p>
            <a:pPr eaLnBrk="1" hangingPunct="1">
              <a:buFontTx/>
              <a:buNone/>
            </a:pPr>
            <a:r>
              <a:rPr lang="en-US" sz="2000"/>
              <a:t>Comprehension of complex sentences</a:t>
            </a:r>
          </a:p>
        </p:txBody>
      </p:sp>
      <p:sp>
        <p:nvSpPr>
          <p:cNvPr id="1302532" name="Rectangle 6"/>
          <p:cNvSpPr>
            <a:spLocks noChangeArrowheads="1"/>
          </p:cNvSpPr>
          <p:nvPr/>
        </p:nvSpPr>
        <p:spPr bwMode="auto">
          <a:xfrm>
            <a:off x="0" y="1828800"/>
            <a:ext cx="9144000" cy="2362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(from J. de Villiers 1995)</a:t>
            </a:r>
          </a:p>
          <a:p>
            <a:pPr marL="342900" indent="-342900" eaLnBrk="1" hangingPunct="1">
              <a:spcBef>
                <a:spcPct val="20000"/>
              </a:spcBef>
            </a:pPr>
            <a:r>
              <a:rPr lang="en-US" b="0" dirty="0">
                <a:latin typeface="Calibri"/>
                <a:ea typeface="Osaka" pitchFamily="-1" charset="-128"/>
                <a:cs typeface="Osaka" pitchFamily="-1" charset="-128"/>
              </a:rPr>
              <a:t>“Once there was a boy who loved climbing trees in the forest.  One afternoon he slipped and fell to the ground.  He picked himself up and went home.  That night when he had a bath, he saw a big bruise on his arm.  He said to his Dad, “I must have hurt myself when I fell this afternoon.”</a:t>
            </a:r>
          </a:p>
        </p:txBody>
      </p:sp>
      <p:sp>
        <p:nvSpPr>
          <p:cNvPr id="1302533" name="Rectangle 7"/>
          <p:cNvSpPr>
            <a:spLocks noChangeArrowheads="1"/>
          </p:cNvSpPr>
          <p:nvPr/>
        </p:nvSpPr>
        <p:spPr bwMode="auto">
          <a:xfrm>
            <a:off x="228600" y="4572000"/>
            <a:ext cx="83058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When did the boy say he fell?		</a:t>
            </a:r>
            <a:r>
              <a:rPr lang="en-US" b="0" dirty="0">
                <a:latin typeface="Calibri"/>
                <a:ea typeface="Osaka" pitchFamily="-1" charset="-128"/>
                <a:cs typeface="Osaka" pitchFamily="-1" charset="-128"/>
              </a:rPr>
              <a:t>Ambiguous!</a:t>
            </a:r>
            <a:endParaRPr lang="en-US" b="0" dirty="0">
              <a:solidFill>
                <a:schemeClr val="tx2"/>
              </a:solidFill>
              <a:latin typeface="Calibri"/>
              <a:ea typeface="Osaka" pitchFamily="-1" charset="-128"/>
              <a:cs typeface="Osaka" pitchFamily="-1" charset="-128"/>
            </a:endParaRPr>
          </a:p>
        </p:txBody>
      </p:sp>
      <p:sp>
        <p:nvSpPr>
          <p:cNvPr id="1302534" name="Rectangle 9"/>
          <p:cNvSpPr>
            <a:spLocks noChangeArrowheads="1"/>
          </p:cNvSpPr>
          <p:nvPr/>
        </p:nvSpPr>
        <p:spPr bwMode="auto">
          <a:xfrm>
            <a:off x="304800" y="5181600"/>
            <a:ext cx="79248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When did the boy say he fell?</a:t>
            </a:r>
            <a:r>
              <a:rPr lang="en-US" b="0" dirty="0">
                <a:latin typeface="Calibri"/>
                <a:ea typeface="Osaka" pitchFamily="-1" charset="-128"/>
                <a:cs typeface="Osaka" pitchFamily="-1" charset="-128"/>
              </a:rPr>
              <a:t>		In the afternoon.</a:t>
            </a:r>
            <a:endParaRPr lang="en-US" b="0" dirty="0">
              <a:solidFill>
                <a:schemeClr val="tx2"/>
              </a:solidFill>
              <a:latin typeface="Calibri"/>
              <a:ea typeface="Osaka" pitchFamily="-1" charset="-128"/>
              <a:cs typeface="Osaka" pitchFamily="-1" charset="-128"/>
            </a:endParaRPr>
          </a:p>
        </p:txBody>
      </p:sp>
      <p:sp>
        <p:nvSpPr>
          <p:cNvPr id="1302535" name="Rectangle 10"/>
          <p:cNvSpPr>
            <a:spLocks noChangeArrowheads="1"/>
          </p:cNvSpPr>
          <p:nvPr/>
        </p:nvSpPr>
        <p:spPr bwMode="auto">
          <a:xfrm>
            <a:off x="304800" y="5715000"/>
            <a:ext cx="80772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When did the boy say he fell?</a:t>
            </a:r>
            <a:r>
              <a:rPr lang="en-US" b="0" dirty="0">
                <a:latin typeface="Calibri"/>
                <a:ea typeface="Osaka" pitchFamily="-1" charset="-128"/>
                <a:cs typeface="Osaka" pitchFamily="-1" charset="-128"/>
              </a:rPr>
              <a:t>		At night.</a:t>
            </a:r>
            <a:endParaRPr lang="en-US" b="0" dirty="0">
              <a:solidFill>
                <a:schemeClr val="tx2"/>
              </a:solidFill>
              <a:latin typeface="Calibri"/>
              <a:ea typeface="Osaka" pitchFamily="-1" charset="-128"/>
              <a:cs typeface="Osaka" pitchFamily="-1" charset="-128"/>
            </a:endParaRPr>
          </a:p>
        </p:txBody>
      </p:sp>
      <p:sp>
        <p:nvSpPr>
          <p:cNvPr id="1302536" name="Oval 11"/>
          <p:cNvSpPr>
            <a:spLocks noChangeArrowheads="1"/>
          </p:cNvSpPr>
          <p:nvPr/>
        </p:nvSpPr>
        <p:spPr bwMode="auto">
          <a:xfrm>
            <a:off x="152400" y="5105400"/>
            <a:ext cx="1143000" cy="609600"/>
          </a:xfrm>
          <a:prstGeom prst="ellipse">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302537" name="Oval 12"/>
          <p:cNvSpPr>
            <a:spLocks noChangeArrowheads="1"/>
          </p:cNvSpPr>
          <p:nvPr/>
        </p:nvSpPr>
        <p:spPr bwMode="auto">
          <a:xfrm>
            <a:off x="3733800" y="5181600"/>
            <a:ext cx="762000" cy="533400"/>
          </a:xfrm>
          <a:prstGeom prst="ellipse">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302538" name="Oval 13"/>
          <p:cNvSpPr>
            <a:spLocks noChangeArrowheads="1"/>
          </p:cNvSpPr>
          <p:nvPr/>
        </p:nvSpPr>
        <p:spPr bwMode="auto">
          <a:xfrm>
            <a:off x="152400" y="5715000"/>
            <a:ext cx="1143000" cy="609600"/>
          </a:xfrm>
          <a:prstGeom prst="ellipse">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302539" name="Oval 14"/>
          <p:cNvSpPr>
            <a:spLocks noChangeArrowheads="1"/>
          </p:cNvSpPr>
          <p:nvPr/>
        </p:nvSpPr>
        <p:spPr bwMode="auto">
          <a:xfrm>
            <a:off x="2667000" y="5715000"/>
            <a:ext cx="762000" cy="533400"/>
          </a:xfrm>
          <a:prstGeom prst="ellipse">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8" name="Rectangle 4"/>
          <p:cNvSpPr>
            <a:spLocks noGrp="1" noChangeArrowheads="1"/>
          </p:cNvSpPr>
          <p:nvPr>
            <p:ph type="title" idx="4294967295"/>
          </p:nvPr>
        </p:nvSpPr>
        <p:spPr>
          <a:xfrm>
            <a:off x="0" y="0"/>
            <a:ext cx="9144000" cy="1143000"/>
          </a:xfrm>
          <a:noFill/>
        </p:spPr>
        <p:txBody>
          <a:bodyPr/>
          <a:lstStyle/>
          <a:p>
            <a:pPr eaLnBrk="1" hangingPunct="1"/>
            <a:r>
              <a:rPr lang="en-US" sz="3200"/>
              <a:t>Another example of grammatical competence</a:t>
            </a:r>
          </a:p>
        </p:txBody>
      </p:sp>
      <p:sp>
        <p:nvSpPr>
          <p:cNvPr id="1304579" name="Rectangle 5"/>
          <p:cNvSpPr>
            <a:spLocks noGrp="1" noChangeArrowheads="1"/>
          </p:cNvSpPr>
          <p:nvPr>
            <p:ph type="body" idx="4294967295"/>
          </p:nvPr>
        </p:nvSpPr>
        <p:spPr>
          <a:xfrm>
            <a:off x="0" y="914400"/>
            <a:ext cx="5410200" cy="609600"/>
          </a:xfrm>
          <a:noFill/>
        </p:spPr>
        <p:txBody>
          <a:bodyPr/>
          <a:lstStyle/>
          <a:p>
            <a:pPr eaLnBrk="1" hangingPunct="1">
              <a:buFontTx/>
              <a:buNone/>
            </a:pPr>
            <a:r>
              <a:rPr lang="en-US" sz="2000"/>
              <a:t>Comprehension of complex sentences</a:t>
            </a:r>
          </a:p>
        </p:txBody>
      </p:sp>
      <p:sp>
        <p:nvSpPr>
          <p:cNvPr id="1304580" name="Rectangle 6"/>
          <p:cNvSpPr>
            <a:spLocks noChangeArrowheads="1"/>
          </p:cNvSpPr>
          <p:nvPr/>
        </p:nvSpPr>
        <p:spPr bwMode="auto">
          <a:xfrm>
            <a:off x="0" y="1828800"/>
            <a:ext cx="9144000" cy="2362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(from J. de Villiers 1995)</a:t>
            </a:r>
          </a:p>
          <a:p>
            <a:pPr marL="342900" indent="-342900" eaLnBrk="1" hangingPunct="1">
              <a:spcBef>
                <a:spcPct val="20000"/>
              </a:spcBef>
            </a:pPr>
            <a:r>
              <a:rPr lang="en-US" b="0" dirty="0">
                <a:latin typeface="Calibri"/>
                <a:ea typeface="Osaka" pitchFamily="-1" charset="-128"/>
                <a:cs typeface="Osaka" pitchFamily="-1" charset="-128"/>
              </a:rPr>
              <a:t>“Once there was a boy who loved climbing trees in the forest.  One afternoon he slipped and fell to the ground.  He picked himself up and went home.  That night when he had a bath, he saw a big bruise on his arm.  He said to his Dad, “I must have hurt myself when I fell this afternoon.”</a:t>
            </a:r>
          </a:p>
        </p:txBody>
      </p:sp>
      <p:sp>
        <p:nvSpPr>
          <p:cNvPr id="1304581" name="Rectangle 7"/>
          <p:cNvSpPr>
            <a:spLocks noChangeArrowheads="1"/>
          </p:cNvSpPr>
          <p:nvPr/>
        </p:nvSpPr>
        <p:spPr bwMode="auto">
          <a:xfrm>
            <a:off x="228600" y="4572000"/>
            <a:ext cx="52578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When did the boy say how he fell?</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Rectangle 4"/>
          <p:cNvSpPr>
            <a:spLocks noGrp="1" noChangeArrowheads="1"/>
          </p:cNvSpPr>
          <p:nvPr>
            <p:ph type="title" idx="4294967295"/>
          </p:nvPr>
        </p:nvSpPr>
        <p:spPr>
          <a:xfrm>
            <a:off x="0" y="0"/>
            <a:ext cx="9144000" cy="1143000"/>
          </a:xfrm>
          <a:noFill/>
        </p:spPr>
        <p:txBody>
          <a:bodyPr/>
          <a:lstStyle/>
          <a:p>
            <a:pPr eaLnBrk="1" hangingPunct="1"/>
            <a:r>
              <a:rPr lang="en-US" sz="3200"/>
              <a:t>Another example of grammatical competence</a:t>
            </a:r>
          </a:p>
        </p:txBody>
      </p:sp>
      <p:sp>
        <p:nvSpPr>
          <p:cNvPr id="1306627" name="Rectangle 5"/>
          <p:cNvSpPr>
            <a:spLocks noGrp="1" noChangeArrowheads="1"/>
          </p:cNvSpPr>
          <p:nvPr>
            <p:ph type="body" idx="4294967295"/>
          </p:nvPr>
        </p:nvSpPr>
        <p:spPr>
          <a:xfrm>
            <a:off x="0" y="914400"/>
            <a:ext cx="5410200" cy="609600"/>
          </a:xfrm>
          <a:noFill/>
        </p:spPr>
        <p:txBody>
          <a:bodyPr/>
          <a:lstStyle/>
          <a:p>
            <a:pPr eaLnBrk="1" hangingPunct="1">
              <a:buFontTx/>
              <a:buNone/>
            </a:pPr>
            <a:r>
              <a:rPr lang="en-US" sz="2000"/>
              <a:t>Comprehension of complex sentences</a:t>
            </a:r>
          </a:p>
        </p:txBody>
      </p:sp>
      <p:sp>
        <p:nvSpPr>
          <p:cNvPr id="1306628" name="Rectangle 6"/>
          <p:cNvSpPr>
            <a:spLocks noChangeArrowheads="1"/>
          </p:cNvSpPr>
          <p:nvPr/>
        </p:nvSpPr>
        <p:spPr bwMode="auto">
          <a:xfrm>
            <a:off x="0" y="1828800"/>
            <a:ext cx="9144000" cy="2362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(from J. de Villiers 1995)</a:t>
            </a:r>
          </a:p>
          <a:p>
            <a:pPr marL="342900" indent="-342900" eaLnBrk="1" hangingPunct="1">
              <a:spcBef>
                <a:spcPct val="20000"/>
              </a:spcBef>
            </a:pPr>
            <a:r>
              <a:rPr lang="en-US" b="0" dirty="0">
                <a:latin typeface="Calibri"/>
                <a:ea typeface="Osaka" pitchFamily="-1" charset="-128"/>
                <a:cs typeface="Osaka" pitchFamily="-1" charset="-128"/>
              </a:rPr>
              <a:t>“Once there was a boy who loved climbing trees in the forest.  One afternoon he slipped and fell to the ground.  He picked himself up and went home.  That night when he had a bath, he saw a big bruise on his arm.  He said to his Dad, “I must have hurt myself when I fell this afternoon.”</a:t>
            </a:r>
          </a:p>
        </p:txBody>
      </p:sp>
      <p:sp>
        <p:nvSpPr>
          <p:cNvPr id="1306629" name="Rectangle 7"/>
          <p:cNvSpPr>
            <a:spLocks noChangeArrowheads="1"/>
          </p:cNvSpPr>
          <p:nvPr/>
        </p:nvSpPr>
        <p:spPr bwMode="auto">
          <a:xfrm>
            <a:off x="228600" y="4572000"/>
            <a:ext cx="81534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When did the boy say how he fell?	</a:t>
            </a:r>
            <a:r>
              <a:rPr lang="en-US" b="0" dirty="0">
                <a:latin typeface="Calibri"/>
                <a:ea typeface="Osaka" pitchFamily="-1" charset="-128"/>
                <a:cs typeface="Osaka" pitchFamily="-1" charset="-128"/>
              </a:rPr>
              <a:t>Unambiguous</a:t>
            </a:r>
            <a:endParaRPr lang="en-US" b="0" dirty="0">
              <a:solidFill>
                <a:schemeClr val="tx2"/>
              </a:solidFill>
              <a:latin typeface="Calibri"/>
              <a:ea typeface="Osaka" pitchFamily="-1" charset="-128"/>
              <a:cs typeface="Osaka" pitchFamily="-1" charset="-128"/>
            </a:endParaRPr>
          </a:p>
        </p:txBody>
      </p:sp>
      <p:sp>
        <p:nvSpPr>
          <p:cNvPr id="1306630" name="Rectangle 8"/>
          <p:cNvSpPr>
            <a:spLocks noChangeArrowheads="1"/>
          </p:cNvSpPr>
          <p:nvPr/>
        </p:nvSpPr>
        <p:spPr bwMode="auto">
          <a:xfrm>
            <a:off x="304800" y="5181600"/>
            <a:ext cx="79248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i="1" dirty="0">
                <a:solidFill>
                  <a:srgbClr val="B3129A"/>
                </a:solidFill>
                <a:latin typeface="Calibri"/>
                <a:ea typeface="Osaka" pitchFamily="-1" charset="-128"/>
                <a:cs typeface="Osaka" pitchFamily="-1" charset="-128"/>
              </a:rPr>
              <a:t>When did the boy say how he fell?	In the afternoon.</a:t>
            </a:r>
            <a:endParaRPr lang="en-US" b="0" dirty="0">
              <a:solidFill>
                <a:srgbClr val="B3129A"/>
              </a:solidFill>
              <a:latin typeface="Calibri"/>
              <a:ea typeface="Osaka" pitchFamily="-1" charset="-128"/>
              <a:cs typeface="Osaka" pitchFamily="-1" charset="-128"/>
            </a:endParaRPr>
          </a:p>
        </p:txBody>
      </p:sp>
      <p:sp>
        <p:nvSpPr>
          <p:cNvPr id="1306631" name="Rectangle 9"/>
          <p:cNvSpPr>
            <a:spLocks noChangeArrowheads="1"/>
          </p:cNvSpPr>
          <p:nvPr/>
        </p:nvSpPr>
        <p:spPr bwMode="auto">
          <a:xfrm>
            <a:off x="304800" y="5715000"/>
            <a:ext cx="80772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When did the boy say how he fell?</a:t>
            </a:r>
            <a:r>
              <a:rPr lang="en-US" b="0" dirty="0">
                <a:latin typeface="Calibri"/>
                <a:ea typeface="Osaka" pitchFamily="-1" charset="-128"/>
                <a:cs typeface="Osaka" pitchFamily="-1" charset="-128"/>
              </a:rPr>
              <a:t>	At night.</a:t>
            </a:r>
            <a:endParaRPr lang="en-US" b="0" dirty="0">
              <a:solidFill>
                <a:schemeClr val="tx2"/>
              </a:solidFill>
              <a:latin typeface="Calibri"/>
              <a:ea typeface="Osaka" pitchFamily="-1" charset="-128"/>
              <a:cs typeface="Osaka" pitchFamily="-1" charset="-128"/>
            </a:endParaRPr>
          </a:p>
        </p:txBody>
      </p:sp>
      <p:sp>
        <p:nvSpPr>
          <p:cNvPr id="1306632" name="Oval 10"/>
          <p:cNvSpPr>
            <a:spLocks noChangeArrowheads="1"/>
          </p:cNvSpPr>
          <p:nvPr/>
        </p:nvSpPr>
        <p:spPr bwMode="auto">
          <a:xfrm>
            <a:off x="152400" y="5105400"/>
            <a:ext cx="1143000" cy="609600"/>
          </a:xfrm>
          <a:prstGeom prst="ellipse">
            <a:avLst/>
          </a:prstGeom>
          <a:noFill/>
          <a:ln w="9525">
            <a:solidFill>
              <a:srgbClr val="ED5EFF"/>
            </a:solidFill>
            <a:round/>
            <a:headEnd/>
            <a:tailEnd/>
          </a:ln>
        </p:spPr>
        <p:txBody>
          <a:bodyPr wrap="none" anchor="ctr">
            <a:prstTxWarp prst="textNoShape">
              <a:avLst/>
            </a:prstTxWarp>
          </a:bodyPr>
          <a:lstStyle/>
          <a:p>
            <a:endParaRPr lang="en-US" dirty="0">
              <a:latin typeface="Calibri"/>
            </a:endParaRPr>
          </a:p>
        </p:txBody>
      </p:sp>
      <p:sp>
        <p:nvSpPr>
          <p:cNvPr id="1306633" name="Oval 11"/>
          <p:cNvSpPr>
            <a:spLocks noChangeArrowheads="1"/>
          </p:cNvSpPr>
          <p:nvPr/>
        </p:nvSpPr>
        <p:spPr bwMode="auto">
          <a:xfrm>
            <a:off x="4343400" y="5181600"/>
            <a:ext cx="762000" cy="533400"/>
          </a:xfrm>
          <a:prstGeom prst="ellipse">
            <a:avLst/>
          </a:prstGeom>
          <a:noFill/>
          <a:ln w="9525">
            <a:solidFill>
              <a:srgbClr val="ED5EFF"/>
            </a:solidFill>
            <a:round/>
            <a:headEnd/>
            <a:tailEnd/>
          </a:ln>
        </p:spPr>
        <p:txBody>
          <a:bodyPr wrap="none" anchor="ctr">
            <a:prstTxWarp prst="textNoShape">
              <a:avLst/>
            </a:prstTxWarp>
          </a:bodyPr>
          <a:lstStyle/>
          <a:p>
            <a:endParaRPr lang="en-US" dirty="0">
              <a:latin typeface="Calibri"/>
            </a:endParaRPr>
          </a:p>
        </p:txBody>
      </p:sp>
      <p:sp>
        <p:nvSpPr>
          <p:cNvPr id="1306634" name="Oval 12"/>
          <p:cNvSpPr>
            <a:spLocks noChangeArrowheads="1"/>
          </p:cNvSpPr>
          <p:nvPr/>
        </p:nvSpPr>
        <p:spPr bwMode="auto">
          <a:xfrm>
            <a:off x="152400" y="5715000"/>
            <a:ext cx="1143000" cy="609600"/>
          </a:xfrm>
          <a:prstGeom prst="ellipse">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306635" name="Oval 13"/>
          <p:cNvSpPr>
            <a:spLocks noChangeArrowheads="1"/>
          </p:cNvSpPr>
          <p:nvPr/>
        </p:nvSpPr>
        <p:spPr bwMode="auto">
          <a:xfrm>
            <a:off x="2667000" y="5715000"/>
            <a:ext cx="762000" cy="533400"/>
          </a:xfrm>
          <a:prstGeom prst="ellipse">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09580" name="Line 15"/>
          <p:cNvSpPr>
            <a:spLocks noChangeShapeType="1"/>
          </p:cNvSpPr>
          <p:nvPr/>
        </p:nvSpPr>
        <p:spPr bwMode="auto">
          <a:xfrm>
            <a:off x="152400" y="5105400"/>
            <a:ext cx="4953000" cy="533400"/>
          </a:xfrm>
          <a:prstGeom prst="line">
            <a:avLst/>
          </a:prstGeom>
          <a:noFill/>
          <a:ln w="76200">
            <a:solidFill>
              <a:schemeClr val="tx1">
                <a:alpha val="34117"/>
              </a:schemeClr>
            </a:solidFill>
            <a:round/>
            <a:headEnd/>
            <a:tailEnd/>
          </a:ln>
        </p:spPr>
        <p:txBody>
          <a:bodyPr wrap="none" anchor="ctr">
            <a:prstTxWarp prst="textNoShape">
              <a:avLst/>
            </a:prstTxWarp>
          </a:bodyPr>
          <a:lstStyle/>
          <a:p>
            <a:endParaRPr lang="en-US" dirty="0">
              <a:latin typeface="Calibri"/>
            </a:endParaRPr>
          </a:p>
        </p:txBody>
      </p:sp>
      <p:sp>
        <p:nvSpPr>
          <p:cNvPr id="109581" name="Line 16"/>
          <p:cNvSpPr>
            <a:spLocks noChangeShapeType="1"/>
          </p:cNvSpPr>
          <p:nvPr/>
        </p:nvSpPr>
        <p:spPr bwMode="auto">
          <a:xfrm flipV="1">
            <a:off x="152400" y="5105400"/>
            <a:ext cx="4876800" cy="533400"/>
          </a:xfrm>
          <a:prstGeom prst="line">
            <a:avLst/>
          </a:prstGeom>
          <a:noFill/>
          <a:ln w="76200">
            <a:solidFill>
              <a:schemeClr val="tx1">
                <a:alpha val="34117"/>
              </a:schemeClr>
            </a:solidFill>
            <a:round/>
            <a:headEnd/>
            <a:tailEnd/>
          </a:ln>
        </p:spPr>
        <p:txBody>
          <a:bodyPr wrap="none" anchor="ctr">
            <a:prstTxWarp prst="textNoShape">
              <a:avLst/>
            </a:prstTxWarp>
          </a:bodyPr>
          <a:lstStyle/>
          <a:p>
            <a:endParaRPr lang="en-US" dirty="0">
              <a:latin typeface="Calibri"/>
            </a:endParaRPr>
          </a:p>
        </p:txBody>
      </p:sp>
      <p:sp>
        <p:nvSpPr>
          <p:cNvPr id="109582" name="Line 17"/>
          <p:cNvSpPr>
            <a:spLocks noChangeShapeType="1"/>
          </p:cNvSpPr>
          <p:nvPr/>
        </p:nvSpPr>
        <p:spPr bwMode="auto">
          <a:xfrm flipV="1">
            <a:off x="5867400" y="5257800"/>
            <a:ext cx="1828800" cy="228600"/>
          </a:xfrm>
          <a:prstGeom prst="line">
            <a:avLst/>
          </a:prstGeom>
          <a:noFill/>
          <a:ln w="76200">
            <a:solidFill>
              <a:schemeClr val="tx1">
                <a:alpha val="34117"/>
              </a:schemeClr>
            </a:solidFill>
            <a:round/>
            <a:headEnd/>
            <a:tailEnd/>
          </a:ln>
        </p:spPr>
        <p:txBody>
          <a:bodyPr wrap="none" anchor="ctr">
            <a:prstTxWarp prst="textNoShape">
              <a:avLst/>
            </a:prstTxWarp>
          </a:bodyPr>
          <a:lstStyle/>
          <a:p>
            <a:endParaRPr lang="en-US" dirty="0">
              <a:latin typeface="Calibri"/>
            </a:endParaRPr>
          </a:p>
        </p:txBody>
      </p:sp>
      <p:sp>
        <p:nvSpPr>
          <p:cNvPr id="109583" name="Line 18"/>
          <p:cNvSpPr>
            <a:spLocks noChangeShapeType="1"/>
          </p:cNvSpPr>
          <p:nvPr/>
        </p:nvSpPr>
        <p:spPr bwMode="auto">
          <a:xfrm>
            <a:off x="5943600" y="5181600"/>
            <a:ext cx="1981200" cy="457200"/>
          </a:xfrm>
          <a:prstGeom prst="line">
            <a:avLst/>
          </a:prstGeom>
          <a:noFill/>
          <a:ln w="76200">
            <a:solidFill>
              <a:schemeClr val="tx1">
                <a:alpha val="34117"/>
              </a:schemeClr>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5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0" grpId="0" animBg="1"/>
      <p:bldP spid="109581" grpId="0" animBg="1"/>
      <p:bldP spid="109582" grpId="0" animBg="1"/>
      <p:bldP spid="10958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4"/>
          <p:cNvSpPr>
            <a:spLocks noGrp="1" noChangeArrowheads="1"/>
          </p:cNvSpPr>
          <p:nvPr>
            <p:ph type="title" idx="4294967295"/>
          </p:nvPr>
        </p:nvSpPr>
        <p:spPr>
          <a:xfrm>
            <a:off x="0" y="0"/>
            <a:ext cx="9144000" cy="1143000"/>
          </a:xfrm>
          <a:noFill/>
        </p:spPr>
        <p:txBody>
          <a:bodyPr/>
          <a:lstStyle/>
          <a:p>
            <a:pPr eaLnBrk="1" hangingPunct="1"/>
            <a:r>
              <a:rPr lang="en-US" sz="3200"/>
              <a:t>Another example of grammatical competence</a:t>
            </a:r>
          </a:p>
        </p:txBody>
      </p:sp>
      <p:sp>
        <p:nvSpPr>
          <p:cNvPr id="1308675" name="Rectangle 5"/>
          <p:cNvSpPr>
            <a:spLocks noGrp="1" noChangeArrowheads="1"/>
          </p:cNvSpPr>
          <p:nvPr>
            <p:ph type="body" idx="4294967295"/>
          </p:nvPr>
        </p:nvSpPr>
        <p:spPr>
          <a:xfrm>
            <a:off x="0" y="914400"/>
            <a:ext cx="5410200" cy="609600"/>
          </a:xfrm>
          <a:noFill/>
        </p:spPr>
        <p:txBody>
          <a:bodyPr/>
          <a:lstStyle/>
          <a:p>
            <a:pPr eaLnBrk="1" hangingPunct="1">
              <a:buFontTx/>
              <a:buNone/>
            </a:pPr>
            <a:r>
              <a:rPr lang="en-US" sz="2000"/>
              <a:t>Comprehension of complex sentences</a:t>
            </a:r>
          </a:p>
        </p:txBody>
      </p:sp>
      <p:sp>
        <p:nvSpPr>
          <p:cNvPr id="1308676" name="Rectangle 6"/>
          <p:cNvSpPr>
            <a:spLocks noChangeArrowheads="1"/>
          </p:cNvSpPr>
          <p:nvPr/>
        </p:nvSpPr>
        <p:spPr bwMode="auto">
          <a:xfrm>
            <a:off x="0" y="1828800"/>
            <a:ext cx="9144000" cy="2362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(from J. de Villiers 1995)</a:t>
            </a:r>
          </a:p>
          <a:p>
            <a:pPr marL="342900" indent="-342900" eaLnBrk="1" hangingPunct="1">
              <a:spcBef>
                <a:spcPct val="20000"/>
              </a:spcBef>
            </a:pPr>
            <a:r>
              <a:rPr lang="en-US" b="0" dirty="0">
                <a:latin typeface="Calibri"/>
                <a:ea typeface="Osaka" pitchFamily="-1" charset="-128"/>
                <a:cs typeface="Osaka" pitchFamily="-1" charset="-128"/>
              </a:rPr>
              <a:t>“Once there was a boy who loved climbing trees in the forest.  One afternoon he slipped and fell to the ground.  He picked himself up and went home.  That night when he had a bath, he saw a big bruise on his arm.  He said to his Dad, “I must have hurt myself when I fell this afternoon.”</a:t>
            </a:r>
          </a:p>
        </p:txBody>
      </p:sp>
      <p:sp>
        <p:nvSpPr>
          <p:cNvPr id="1308677" name="Rectangle 7"/>
          <p:cNvSpPr>
            <a:spLocks noChangeArrowheads="1"/>
          </p:cNvSpPr>
          <p:nvPr/>
        </p:nvSpPr>
        <p:spPr bwMode="auto">
          <a:xfrm>
            <a:off x="228600" y="4572000"/>
            <a:ext cx="86868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tx2"/>
                </a:solidFill>
                <a:latin typeface="Calibri"/>
                <a:ea typeface="Osaka" pitchFamily="-1" charset="-128"/>
                <a:cs typeface="Osaka" pitchFamily="-1" charset="-128"/>
              </a:rPr>
              <a:t>Children as young as 3 years old have these adult interpretations!</a:t>
            </a:r>
          </a:p>
        </p:txBody>
      </p:sp>
      <p:pic>
        <p:nvPicPr>
          <p:cNvPr id="1308678" name="Picture 6"/>
          <p:cNvPicPr>
            <a:picLocks noChangeAspect="1" noChangeArrowheads="1"/>
          </p:cNvPicPr>
          <p:nvPr/>
        </p:nvPicPr>
        <p:blipFill>
          <a:blip r:embed="rId3"/>
          <a:srcRect/>
          <a:stretch>
            <a:fillRect/>
          </a:stretch>
        </p:blipFill>
        <p:spPr bwMode="auto">
          <a:xfrm>
            <a:off x="4191000" y="5105400"/>
            <a:ext cx="1930400" cy="14192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Rectangle 2"/>
          <p:cNvSpPr>
            <a:spLocks noGrp="1" noChangeArrowheads="1"/>
          </p:cNvSpPr>
          <p:nvPr>
            <p:ph type="title" idx="4294967295"/>
          </p:nvPr>
        </p:nvSpPr>
        <p:spPr>
          <a:xfrm>
            <a:off x="0" y="152400"/>
            <a:ext cx="9144000" cy="1143000"/>
          </a:xfrm>
        </p:spPr>
        <p:txBody>
          <a:bodyPr/>
          <a:lstStyle/>
          <a:p>
            <a:pPr eaLnBrk="1" hangingPunct="1"/>
            <a:r>
              <a:rPr lang="en-US" sz="3200" smtClean="0"/>
              <a:t>Morphology &amp; Syntax Development: Recap</a:t>
            </a:r>
          </a:p>
        </p:txBody>
      </p:sp>
      <p:sp>
        <p:nvSpPr>
          <p:cNvPr id="1314819" name="Rectangle 3"/>
          <p:cNvSpPr>
            <a:spLocks noGrp="1" noChangeArrowheads="1"/>
          </p:cNvSpPr>
          <p:nvPr>
            <p:ph type="body" idx="4294967295"/>
          </p:nvPr>
        </p:nvSpPr>
        <p:spPr>
          <a:xfrm>
            <a:off x="0" y="1371600"/>
            <a:ext cx="9144000" cy="5181600"/>
          </a:xfrm>
        </p:spPr>
        <p:txBody>
          <a:bodyPr/>
          <a:lstStyle/>
          <a:p>
            <a:pPr eaLnBrk="1" hangingPunct="1">
              <a:buFontTx/>
              <a:buNone/>
            </a:pPr>
            <a:r>
              <a:rPr lang="en-US" sz="2400"/>
              <a:t>Children progress from single word utterances to multiword utterances, learning to combine items in their lexicon in a productive manner to express the meanings they want.</a:t>
            </a:r>
          </a:p>
          <a:p>
            <a:pPr eaLnBrk="1" hangingPunct="1">
              <a:buFontTx/>
              <a:buNone/>
            </a:pPr>
            <a:endParaRPr lang="en-US" sz="2400"/>
          </a:p>
          <a:p>
            <a:pPr eaLnBrk="1" hangingPunct="1">
              <a:buFontTx/>
              <a:buNone/>
            </a:pPr>
            <a:r>
              <a:rPr lang="en-US" sz="2400"/>
              <a:t>Children’s developmental patterns tend to follow predictable paths, demonstrating their gradual acquisition of more grammatical knowledge.</a:t>
            </a:r>
          </a:p>
          <a:p>
            <a:pPr eaLnBrk="1" hangingPunct="1">
              <a:buFontTx/>
              <a:buNone/>
            </a:pPr>
            <a:endParaRPr lang="en-US" sz="2400"/>
          </a:p>
          <a:p>
            <a:pPr eaLnBrk="1" hangingPunct="1">
              <a:buFontTx/>
              <a:buNone/>
            </a:pPr>
            <a:r>
              <a:rPr lang="en-US" sz="2400"/>
              <a:t>Children seem to have acquired a very complex system of grammar at a very young age, though it is not necessarily the complete adult system.</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Rectangle 2"/>
          <p:cNvSpPr>
            <a:spLocks noGrp="1" noChangeArrowheads="1"/>
          </p:cNvSpPr>
          <p:nvPr>
            <p:ph type="title" idx="4294967295"/>
          </p:nvPr>
        </p:nvSpPr>
        <p:spPr>
          <a:xfrm>
            <a:off x="533400" y="457200"/>
            <a:ext cx="7772400" cy="1143000"/>
          </a:xfrm>
        </p:spPr>
        <p:txBody>
          <a:bodyPr/>
          <a:lstStyle/>
          <a:p>
            <a:pPr eaLnBrk="1" hangingPunct="1"/>
            <a:r>
              <a:rPr lang="en-US"/>
              <a:t>Questions?</a:t>
            </a:r>
          </a:p>
        </p:txBody>
      </p:sp>
      <p:pic>
        <p:nvPicPr>
          <p:cNvPr id="1316867" name="Picture 11"/>
          <p:cNvPicPr>
            <a:picLocks noChangeAspect="1" noChangeArrowheads="1"/>
          </p:cNvPicPr>
          <p:nvPr/>
        </p:nvPicPr>
        <p:blipFill>
          <a:blip r:embed="rId3"/>
          <a:srcRect/>
          <a:stretch>
            <a:fillRect/>
          </a:stretch>
        </p:blipFill>
        <p:spPr bwMode="auto">
          <a:xfrm>
            <a:off x="3352800" y="1676400"/>
            <a:ext cx="2408238" cy="2286000"/>
          </a:xfrm>
          <a:prstGeom prst="rect">
            <a:avLst/>
          </a:prstGeom>
          <a:noFill/>
          <a:ln w="9525">
            <a:noFill/>
            <a:miter lim="800000"/>
            <a:headEnd/>
            <a:tailEnd/>
          </a:ln>
        </p:spPr>
      </p:pic>
      <p:sp>
        <p:nvSpPr>
          <p:cNvPr id="4" name="Rectangle 2"/>
          <p:cNvSpPr txBox="1">
            <a:spLocks noChangeArrowheads="1"/>
          </p:cNvSpPr>
          <p:nvPr/>
        </p:nvSpPr>
        <p:spPr bwMode="auto">
          <a:xfrm>
            <a:off x="533400" y="44196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b="0" dirty="0">
                <a:solidFill>
                  <a:schemeClr val="hlink"/>
                </a:solidFill>
                <a:latin typeface="Calibri"/>
                <a:ea typeface="Osaka" pitchFamily="-1" charset="-128"/>
                <a:cs typeface="Osaka" pitchFamily="-1" charset="-128"/>
              </a:rPr>
              <a:t>You should be able to do up through question </a:t>
            </a:r>
            <a:r>
              <a:rPr lang="en-US" b="0" dirty="0" smtClean="0">
                <a:solidFill>
                  <a:schemeClr val="hlink"/>
                </a:solidFill>
                <a:latin typeface="Calibri"/>
                <a:ea typeface="Osaka" pitchFamily="-1" charset="-128"/>
                <a:cs typeface="Osaka" pitchFamily="-1" charset="-128"/>
              </a:rPr>
              <a:t>10</a:t>
            </a:r>
            <a:r>
              <a:rPr lang="en-US" b="0" dirty="0" smtClean="0">
                <a:solidFill>
                  <a:schemeClr val="hlink"/>
                </a:solidFill>
                <a:latin typeface="Calibri"/>
                <a:ea typeface="Osaka" pitchFamily="-1" charset="-128"/>
                <a:cs typeface="Osaka" pitchFamily="-1" charset="-128"/>
              </a:rPr>
              <a:t> </a:t>
            </a:r>
            <a:r>
              <a:rPr lang="en-US" b="0" dirty="0">
                <a:solidFill>
                  <a:schemeClr val="hlink"/>
                </a:solidFill>
                <a:latin typeface="Calibri"/>
                <a:ea typeface="Osaka" pitchFamily="-1" charset="-128"/>
                <a:cs typeface="Osaka" pitchFamily="-1" charset="-128"/>
              </a:rPr>
              <a:t>on the review questions, and up through question </a:t>
            </a:r>
            <a:r>
              <a:rPr lang="en-US" b="0" dirty="0">
                <a:solidFill>
                  <a:schemeClr val="hlink"/>
                </a:solidFill>
                <a:latin typeface="Calibri"/>
                <a:ea typeface="Osaka" pitchFamily="-1" charset="-128"/>
                <a:cs typeface="Osaka" pitchFamily="-1" charset="-128"/>
              </a:rPr>
              <a:t>4</a:t>
            </a:r>
            <a:r>
              <a:rPr lang="en-US" b="0" dirty="0" smtClean="0">
                <a:solidFill>
                  <a:schemeClr val="hlink"/>
                </a:solidFill>
                <a:latin typeface="Calibri"/>
                <a:ea typeface="Osaka" pitchFamily="-1" charset="-128"/>
                <a:cs typeface="Osaka" pitchFamily="-1" charset="-128"/>
              </a:rPr>
              <a:t> </a:t>
            </a:r>
            <a:r>
              <a:rPr lang="en-US" b="0" dirty="0">
                <a:solidFill>
                  <a:schemeClr val="hlink"/>
                </a:solidFill>
                <a:latin typeface="Calibri"/>
                <a:ea typeface="Osaka" pitchFamily="-1" charset="-128"/>
                <a:cs typeface="Osaka" pitchFamily="-1" charset="-128"/>
              </a:rPr>
              <a:t>on HW3.</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4"/>
          <p:cNvSpPr>
            <a:spLocks noGrp="1" noChangeArrowheads="1"/>
          </p:cNvSpPr>
          <p:nvPr>
            <p:ph type="title" idx="4294967295"/>
          </p:nvPr>
        </p:nvSpPr>
        <p:spPr>
          <a:xfrm>
            <a:off x="685800" y="0"/>
            <a:ext cx="7772400" cy="1143000"/>
          </a:xfrm>
          <a:noFill/>
        </p:spPr>
        <p:txBody>
          <a:bodyPr/>
          <a:lstStyle/>
          <a:p>
            <a:pPr eaLnBrk="1" hangingPunct="1"/>
            <a:r>
              <a:rPr lang="en-US" sz="3200"/>
              <a:t>Productive Word Combination</a:t>
            </a:r>
          </a:p>
        </p:txBody>
      </p:sp>
      <p:sp>
        <p:nvSpPr>
          <p:cNvPr id="1220611" name="Rectangle 5"/>
          <p:cNvSpPr>
            <a:spLocks noGrp="1" noChangeArrowheads="1"/>
          </p:cNvSpPr>
          <p:nvPr>
            <p:ph type="body" idx="4294967295"/>
          </p:nvPr>
        </p:nvSpPr>
        <p:spPr>
          <a:xfrm>
            <a:off x="0" y="1066800"/>
            <a:ext cx="9144000" cy="914400"/>
          </a:xfrm>
          <a:noFill/>
        </p:spPr>
        <p:txBody>
          <a:bodyPr/>
          <a:lstStyle/>
          <a:p>
            <a:pPr eaLnBrk="1" hangingPunct="1">
              <a:buFontTx/>
              <a:buNone/>
            </a:pPr>
            <a:r>
              <a:rPr lang="en-US" sz="2400"/>
              <a:t>Productive: being able to use known vocabulary in different combinations</a:t>
            </a:r>
          </a:p>
        </p:txBody>
      </p:sp>
      <p:sp>
        <p:nvSpPr>
          <p:cNvPr id="1220612" name="Oval 6"/>
          <p:cNvSpPr>
            <a:spLocks noChangeArrowheads="1"/>
          </p:cNvSpPr>
          <p:nvPr/>
        </p:nvSpPr>
        <p:spPr bwMode="auto">
          <a:xfrm>
            <a:off x="457200" y="2286000"/>
            <a:ext cx="2057400" cy="762000"/>
          </a:xfrm>
          <a:prstGeom prst="ellipse">
            <a:avLst/>
          </a:prstGeom>
          <a:solidFill>
            <a:schemeClr val="bg2">
              <a:alpha val="23137"/>
            </a:schemeClr>
          </a:solidFill>
          <a:ln w="9525">
            <a:solidFill>
              <a:schemeClr val="tx1"/>
            </a:solidFill>
            <a:round/>
            <a:headEnd/>
            <a:tailEnd/>
          </a:ln>
        </p:spPr>
        <p:txBody>
          <a:bodyPr wrap="none" anchor="ctr">
            <a:prstTxWarp prst="textNoShape">
              <a:avLst/>
            </a:prstTxWarp>
          </a:bodyPr>
          <a:lstStyle/>
          <a:p>
            <a:pPr algn="ctr"/>
            <a:r>
              <a:rPr lang="en-US" dirty="0">
                <a:latin typeface="Calibri"/>
              </a:rPr>
              <a:t>daddy</a:t>
            </a:r>
          </a:p>
        </p:txBody>
      </p:sp>
      <p:sp>
        <p:nvSpPr>
          <p:cNvPr id="1220613" name="Oval 7"/>
          <p:cNvSpPr>
            <a:spLocks noChangeArrowheads="1"/>
          </p:cNvSpPr>
          <p:nvPr/>
        </p:nvSpPr>
        <p:spPr bwMode="auto">
          <a:xfrm>
            <a:off x="2743200" y="1828800"/>
            <a:ext cx="2057400" cy="762000"/>
          </a:xfrm>
          <a:prstGeom prst="ellipse">
            <a:avLst/>
          </a:prstGeom>
          <a:solidFill>
            <a:schemeClr val="bg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cookie</a:t>
            </a:r>
          </a:p>
        </p:txBody>
      </p:sp>
      <p:sp>
        <p:nvSpPr>
          <p:cNvPr id="1220614" name="Oval 8"/>
          <p:cNvSpPr>
            <a:spLocks noChangeArrowheads="1"/>
          </p:cNvSpPr>
          <p:nvPr/>
        </p:nvSpPr>
        <p:spPr bwMode="auto">
          <a:xfrm>
            <a:off x="4648200" y="2286000"/>
            <a:ext cx="2057400" cy="762000"/>
          </a:xfrm>
          <a:prstGeom prst="ellipse">
            <a:avLst/>
          </a:prstGeom>
          <a:solidFill>
            <a:schemeClr val="bg2">
              <a:alpha val="16862"/>
            </a:schemeClr>
          </a:solidFill>
          <a:ln w="9525">
            <a:solidFill>
              <a:schemeClr val="tx1"/>
            </a:solidFill>
            <a:round/>
            <a:headEnd/>
            <a:tailEnd/>
          </a:ln>
        </p:spPr>
        <p:txBody>
          <a:bodyPr wrap="none" anchor="ctr">
            <a:prstTxWarp prst="textNoShape">
              <a:avLst/>
            </a:prstTxWarp>
          </a:bodyPr>
          <a:lstStyle/>
          <a:p>
            <a:pPr algn="ctr"/>
            <a:r>
              <a:rPr lang="en-US" dirty="0">
                <a:latin typeface="Calibri"/>
              </a:rPr>
              <a:t>juice</a:t>
            </a:r>
          </a:p>
        </p:txBody>
      </p:sp>
      <p:sp>
        <p:nvSpPr>
          <p:cNvPr id="1220615" name="Oval 9"/>
          <p:cNvSpPr>
            <a:spLocks noChangeArrowheads="1"/>
          </p:cNvSpPr>
          <p:nvPr/>
        </p:nvSpPr>
        <p:spPr bwMode="auto">
          <a:xfrm>
            <a:off x="6781800" y="2895600"/>
            <a:ext cx="2057400" cy="762000"/>
          </a:xfrm>
          <a:prstGeom prst="ellipse">
            <a:avLst/>
          </a:prstGeom>
          <a:solidFill>
            <a:schemeClr val="bg2">
              <a:alpha val="25098"/>
            </a:schemeClr>
          </a:solidFill>
          <a:ln w="9525">
            <a:solidFill>
              <a:schemeClr val="tx1"/>
            </a:solidFill>
            <a:round/>
            <a:headEnd/>
            <a:tailEnd/>
          </a:ln>
        </p:spPr>
        <p:txBody>
          <a:bodyPr wrap="none" anchor="ctr">
            <a:prstTxWarp prst="textNoShape">
              <a:avLst/>
            </a:prstTxWarp>
          </a:bodyPr>
          <a:lstStyle/>
          <a:p>
            <a:pPr algn="ctr"/>
            <a:r>
              <a:rPr lang="en-US" dirty="0">
                <a:latin typeface="Calibri"/>
              </a:rPr>
              <a:t>mommy</a:t>
            </a:r>
          </a:p>
        </p:txBody>
      </p:sp>
      <p:sp>
        <p:nvSpPr>
          <p:cNvPr id="1220616" name="Oval 10"/>
          <p:cNvSpPr>
            <a:spLocks noChangeArrowheads="1"/>
          </p:cNvSpPr>
          <p:nvPr/>
        </p:nvSpPr>
        <p:spPr bwMode="auto">
          <a:xfrm>
            <a:off x="228600" y="34290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little</a:t>
            </a:r>
          </a:p>
        </p:txBody>
      </p:sp>
      <p:sp>
        <p:nvSpPr>
          <p:cNvPr id="1220617" name="Oval 11"/>
          <p:cNvSpPr>
            <a:spLocks noChangeArrowheads="1"/>
          </p:cNvSpPr>
          <p:nvPr/>
        </p:nvSpPr>
        <p:spPr bwMode="auto">
          <a:xfrm>
            <a:off x="228600" y="4724400"/>
            <a:ext cx="2057400" cy="762000"/>
          </a:xfrm>
          <a:prstGeom prst="ellipse">
            <a:avLst/>
          </a:prstGeom>
          <a:solidFill>
            <a:schemeClr val="accent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wet</a:t>
            </a:r>
          </a:p>
        </p:txBody>
      </p:sp>
      <p:sp>
        <p:nvSpPr>
          <p:cNvPr id="1220618" name="Oval 12"/>
          <p:cNvSpPr>
            <a:spLocks noChangeArrowheads="1"/>
          </p:cNvSpPr>
          <p:nvPr/>
        </p:nvSpPr>
        <p:spPr bwMode="auto">
          <a:xfrm>
            <a:off x="1371600" y="54864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hot</a:t>
            </a:r>
          </a:p>
        </p:txBody>
      </p:sp>
      <p:sp>
        <p:nvSpPr>
          <p:cNvPr id="1220619" name="Oval 13"/>
          <p:cNvSpPr>
            <a:spLocks noChangeArrowheads="1"/>
          </p:cNvSpPr>
          <p:nvPr/>
        </p:nvSpPr>
        <p:spPr bwMode="auto">
          <a:xfrm>
            <a:off x="3505200" y="59436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blue</a:t>
            </a:r>
          </a:p>
        </p:txBody>
      </p:sp>
      <p:sp>
        <p:nvSpPr>
          <p:cNvPr id="1220620" name="Oval 14"/>
          <p:cNvSpPr>
            <a:spLocks noChangeArrowheads="1"/>
          </p:cNvSpPr>
          <p:nvPr/>
        </p:nvSpPr>
        <p:spPr bwMode="auto">
          <a:xfrm>
            <a:off x="5715000" y="56388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two</a:t>
            </a:r>
          </a:p>
        </p:txBody>
      </p:sp>
      <p:sp>
        <p:nvSpPr>
          <p:cNvPr id="1220621" name="Oval 15"/>
          <p:cNvSpPr>
            <a:spLocks noChangeArrowheads="1"/>
          </p:cNvSpPr>
          <p:nvPr/>
        </p:nvSpPr>
        <p:spPr bwMode="auto">
          <a:xfrm>
            <a:off x="6781800" y="4876800"/>
            <a:ext cx="2057400" cy="762000"/>
          </a:xfrm>
          <a:prstGeom prst="ellipse">
            <a:avLst/>
          </a:prstGeom>
          <a:solidFill>
            <a:srgbClr val="F0498F">
              <a:alpha val="16862"/>
            </a:srgbClr>
          </a:solidFill>
          <a:ln w="9525">
            <a:solidFill>
              <a:schemeClr val="tx1"/>
            </a:solidFill>
            <a:round/>
            <a:headEnd/>
            <a:tailEnd/>
          </a:ln>
        </p:spPr>
        <p:txBody>
          <a:bodyPr wrap="none" anchor="ctr">
            <a:prstTxWarp prst="textNoShape">
              <a:avLst/>
            </a:prstTxWarp>
          </a:bodyPr>
          <a:lstStyle/>
          <a:p>
            <a:pPr algn="ctr"/>
            <a:r>
              <a:rPr lang="en-US" dirty="0">
                <a:latin typeface="Calibri"/>
              </a:rPr>
              <a:t>more</a:t>
            </a:r>
          </a:p>
        </p:txBody>
      </p:sp>
      <p:sp>
        <p:nvSpPr>
          <p:cNvPr id="1220622" name="Oval 16"/>
          <p:cNvSpPr>
            <a:spLocks noChangeArrowheads="1"/>
          </p:cNvSpPr>
          <p:nvPr/>
        </p:nvSpPr>
        <p:spPr bwMode="auto">
          <a:xfrm>
            <a:off x="6629400" y="1600200"/>
            <a:ext cx="2057400" cy="762000"/>
          </a:xfrm>
          <a:prstGeom prst="ellipse">
            <a:avLst/>
          </a:prstGeom>
          <a:solidFill>
            <a:schemeClr val="tx2">
              <a:alpha val="34901"/>
            </a:schemeClr>
          </a:solidFill>
          <a:ln w="9525">
            <a:solidFill>
              <a:schemeClr val="tx1"/>
            </a:solidFill>
            <a:round/>
            <a:headEnd/>
            <a:tailEnd/>
          </a:ln>
        </p:spPr>
        <p:txBody>
          <a:bodyPr wrap="none" anchor="ctr">
            <a:prstTxWarp prst="textNoShape">
              <a:avLst/>
            </a:prstTxWarp>
          </a:bodyPr>
          <a:lstStyle/>
          <a:p>
            <a:pPr algn="ctr"/>
            <a:r>
              <a:rPr lang="en-US" dirty="0">
                <a:latin typeface="Calibri"/>
              </a:rPr>
              <a:t>sit</a:t>
            </a:r>
          </a:p>
        </p:txBody>
      </p:sp>
      <p:sp>
        <p:nvSpPr>
          <p:cNvPr id="1220623" name="Oval 17"/>
          <p:cNvSpPr>
            <a:spLocks noChangeArrowheads="1"/>
          </p:cNvSpPr>
          <p:nvPr/>
        </p:nvSpPr>
        <p:spPr bwMode="auto">
          <a:xfrm>
            <a:off x="6400800" y="3886200"/>
            <a:ext cx="2057400" cy="762000"/>
          </a:xfrm>
          <a:prstGeom prst="ellipse">
            <a:avLst/>
          </a:prstGeom>
          <a:solidFill>
            <a:schemeClr val="tx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sleep</a:t>
            </a:r>
          </a:p>
        </p:txBody>
      </p:sp>
      <p:sp>
        <p:nvSpPr>
          <p:cNvPr id="1220624" name="Oval 18"/>
          <p:cNvSpPr>
            <a:spLocks noChangeArrowheads="1"/>
          </p:cNvSpPr>
          <p:nvPr/>
        </p:nvSpPr>
        <p:spPr bwMode="auto">
          <a:xfrm>
            <a:off x="2514600" y="3810000"/>
            <a:ext cx="2057400" cy="762000"/>
          </a:xfrm>
          <a:prstGeom prst="ellipse">
            <a:avLst/>
          </a:prstGeom>
          <a:solidFill>
            <a:schemeClr val="bg2">
              <a:alpha val="23137"/>
            </a:schemeClr>
          </a:solidFill>
          <a:ln w="9525">
            <a:solidFill>
              <a:schemeClr val="tx1"/>
            </a:solidFill>
            <a:prstDash val="dash"/>
            <a:round/>
            <a:headEnd/>
            <a:tailEnd/>
          </a:ln>
        </p:spPr>
        <p:txBody>
          <a:bodyPr wrap="none" anchor="ctr">
            <a:prstTxWarp prst="textNoShape">
              <a:avLst/>
            </a:prstTxWarp>
          </a:bodyPr>
          <a:lstStyle/>
          <a:p>
            <a:pPr algn="ctr"/>
            <a:r>
              <a:rPr lang="en-US" dirty="0">
                <a:latin typeface="Calibri"/>
              </a:rPr>
              <a:t>daddy</a:t>
            </a:r>
          </a:p>
        </p:txBody>
      </p:sp>
      <p:sp>
        <p:nvSpPr>
          <p:cNvPr id="1220625" name="Oval 19"/>
          <p:cNvSpPr>
            <a:spLocks noChangeArrowheads="1"/>
          </p:cNvSpPr>
          <p:nvPr/>
        </p:nvSpPr>
        <p:spPr bwMode="auto">
          <a:xfrm>
            <a:off x="4038600" y="3810000"/>
            <a:ext cx="2057400" cy="762000"/>
          </a:xfrm>
          <a:prstGeom prst="ellipse">
            <a:avLst/>
          </a:prstGeom>
          <a:solidFill>
            <a:schemeClr val="bg2">
              <a:alpha val="25882"/>
            </a:schemeClr>
          </a:solidFill>
          <a:ln w="9525">
            <a:solidFill>
              <a:schemeClr val="tx1"/>
            </a:solidFill>
            <a:prstDash val="dash"/>
            <a:round/>
            <a:headEnd/>
            <a:tailEnd/>
          </a:ln>
        </p:spPr>
        <p:txBody>
          <a:bodyPr wrap="none" anchor="ctr">
            <a:prstTxWarp prst="textNoShape">
              <a:avLst/>
            </a:prstTxWarp>
          </a:bodyPr>
          <a:lstStyle/>
          <a:p>
            <a:pPr algn="ctr"/>
            <a:r>
              <a:rPr lang="en-US" dirty="0">
                <a:latin typeface="Calibri"/>
              </a:rPr>
              <a:t>cookie</a:t>
            </a:r>
          </a:p>
        </p:txBody>
      </p:sp>
      <p:sp>
        <p:nvSpPr>
          <p:cNvPr id="1220626" name="Text Box 20"/>
          <p:cNvSpPr txBox="1">
            <a:spLocks noChangeArrowheads="1"/>
          </p:cNvSpPr>
          <p:nvPr/>
        </p:nvSpPr>
        <p:spPr bwMode="auto">
          <a:xfrm>
            <a:off x="3276600" y="4648200"/>
            <a:ext cx="2299277"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“daddy’s cookie”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4"/>
          <p:cNvSpPr>
            <a:spLocks noGrp="1" noChangeArrowheads="1"/>
          </p:cNvSpPr>
          <p:nvPr>
            <p:ph type="title" idx="4294967295"/>
          </p:nvPr>
        </p:nvSpPr>
        <p:spPr>
          <a:xfrm>
            <a:off x="685800" y="0"/>
            <a:ext cx="7772400" cy="1143000"/>
          </a:xfrm>
          <a:noFill/>
        </p:spPr>
        <p:txBody>
          <a:bodyPr/>
          <a:lstStyle/>
          <a:p>
            <a:pPr eaLnBrk="1" hangingPunct="1"/>
            <a:r>
              <a:rPr lang="en-US" sz="3200"/>
              <a:t>Productive Word Combination</a:t>
            </a:r>
          </a:p>
        </p:txBody>
      </p:sp>
      <p:sp>
        <p:nvSpPr>
          <p:cNvPr id="1222659" name="Rectangle 5"/>
          <p:cNvSpPr>
            <a:spLocks noGrp="1" noChangeArrowheads="1"/>
          </p:cNvSpPr>
          <p:nvPr>
            <p:ph type="body" idx="4294967295"/>
          </p:nvPr>
        </p:nvSpPr>
        <p:spPr>
          <a:xfrm>
            <a:off x="0" y="1066800"/>
            <a:ext cx="9144000" cy="914400"/>
          </a:xfrm>
          <a:noFill/>
        </p:spPr>
        <p:txBody>
          <a:bodyPr/>
          <a:lstStyle/>
          <a:p>
            <a:pPr eaLnBrk="1" hangingPunct="1">
              <a:buFontTx/>
              <a:buNone/>
            </a:pPr>
            <a:r>
              <a:rPr lang="en-US" sz="2400"/>
              <a:t>Productive: being able to use known vocabulary in different combinations</a:t>
            </a:r>
          </a:p>
        </p:txBody>
      </p:sp>
      <p:sp>
        <p:nvSpPr>
          <p:cNvPr id="1222660" name="Oval 6"/>
          <p:cNvSpPr>
            <a:spLocks noChangeArrowheads="1"/>
          </p:cNvSpPr>
          <p:nvPr/>
        </p:nvSpPr>
        <p:spPr bwMode="auto">
          <a:xfrm>
            <a:off x="457200" y="2286000"/>
            <a:ext cx="2057400" cy="762000"/>
          </a:xfrm>
          <a:prstGeom prst="ellipse">
            <a:avLst/>
          </a:prstGeom>
          <a:solidFill>
            <a:schemeClr val="bg2">
              <a:alpha val="23137"/>
            </a:schemeClr>
          </a:solidFill>
          <a:ln w="9525">
            <a:solidFill>
              <a:schemeClr val="tx1"/>
            </a:solidFill>
            <a:round/>
            <a:headEnd/>
            <a:tailEnd/>
          </a:ln>
        </p:spPr>
        <p:txBody>
          <a:bodyPr wrap="none" anchor="ctr">
            <a:prstTxWarp prst="textNoShape">
              <a:avLst/>
            </a:prstTxWarp>
          </a:bodyPr>
          <a:lstStyle/>
          <a:p>
            <a:pPr algn="ctr"/>
            <a:r>
              <a:rPr lang="en-US" dirty="0">
                <a:latin typeface="Calibri"/>
              </a:rPr>
              <a:t>daddy</a:t>
            </a:r>
          </a:p>
        </p:txBody>
      </p:sp>
      <p:sp>
        <p:nvSpPr>
          <p:cNvPr id="1222661" name="Oval 7"/>
          <p:cNvSpPr>
            <a:spLocks noChangeArrowheads="1"/>
          </p:cNvSpPr>
          <p:nvPr/>
        </p:nvSpPr>
        <p:spPr bwMode="auto">
          <a:xfrm>
            <a:off x="2743200" y="1828800"/>
            <a:ext cx="2057400" cy="762000"/>
          </a:xfrm>
          <a:prstGeom prst="ellipse">
            <a:avLst/>
          </a:prstGeom>
          <a:solidFill>
            <a:schemeClr val="bg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cookie</a:t>
            </a:r>
          </a:p>
        </p:txBody>
      </p:sp>
      <p:sp>
        <p:nvSpPr>
          <p:cNvPr id="1222662" name="Oval 8"/>
          <p:cNvSpPr>
            <a:spLocks noChangeArrowheads="1"/>
          </p:cNvSpPr>
          <p:nvPr/>
        </p:nvSpPr>
        <p:spPr bwMode="auto">
          <a:xfrm>
            <a:off x="4648200" y="2286000"/>
            <a:ext cx="2057400" cy="762000"/>
          </a:xfrm>
          <a:prstGeom prst="ellipse">
            <a:avLst/>
          </a:prstGeom>
          <a:solidFill>
            <a:schemeClr val="bg2">
              <a:alpha val="16862"/>
            </a:schemeClr>
          </a:solidFill>
          <a:ln w="9525">
            <a:solidFill>
              <a:schemeClr val="tx1"/>
            </a:solidFill>
            <a:round/>
            <a:headEnd/>
            <a:tailEnd/>
          </a:ln>
        </p:spPr>
        <p:txBody>
          <a:bodyPr wrap="none" anchor="ctr">
            <a:prstTxWarp prst="textNoShape">
              <a:avLst/>
            </a:prstTxWarp>
          </a:bodyPr>
          <a:lstStyle/>
          <a:p>
            <a:pPr algn="ctr"/>
            <a:r>
              <a:rPr lang="en-US" dirty="0">
                <a:latin typeface="Calibri"/>
              </a:rPr>
              <a:t>juice</a:t>
            </a:r>
          </a:p>
        </p:txBody>
      </p:sp>
      <p:sp>
        <p:nvSpPr>
          <p:cNvPr id="1222663" name="Oval 9"/>
          <p:cNvSpPr>
            <a:spLocks noChangeArrowheads="1"/>
          </p:cNvSpPr>
          <p:nvPr/>
        </p:nvSpPr>
        <p:spPr bwMode="auto">
          <a:xfrm>
            <a:off x="6781800" y="2895600"/>
            <a:ext cx="2057400" cy="762000"/>
          </a:xfrm>
          <a:prstGeom prst="ellipse">
            <a:avLst/>
          </a:prstGeom>
          <a:solidFill>
            <a:schemeClr val="bg2">
              <a:alpha val="25098"/>
            </a:schemeClr>
          </a:solidFill>
          <a:ln w="9525">
            <a:solidFill>
              <a:schemeClr val="tx1"/>
            </a:solidFill>
            <a:round/>
            <a:headEnd/>
            <a:tailEnd/>
          </a:ln>
        </p:spPr>
        <p:txBody>
          <a:bodyPr wrap="none" anchor="ctr">
            <a:prstTxWarp prst="textNoShape">
              <a:avLst/>
            </a:prstTxWarp>
          </a:bodyPr>
          <a:lstStyle/>
          <a:p>
            <a:pPr algn="ctr"/>
            <a:r>
              <a:rPr lang="en-US" dirty="0">
                <a:latin typeface="Calibri"/>
              </a:rPr>
              <a:t>mommy</a:t>
            </a:r>
          </a:p>
        </p:txBody>
      </p:sp>
      <p:sp>
        <p:nvSpPr>
          <p:cNvPr id="1222664" name="Oval 10"/>
          <p:cNvSpPr>
            <a:spLocks noChangeArrowheads="1"/>
          </p:cNvSpPr>
          <p:nvPr/>
        </p:nvSpPr>
        <p:spPr bwMode="auto">
          <a:xfrm>
            <a:off x="228600" y="34290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little</a:t>
            </a:r>
          </a:p>
        </p:txBody>
      </p:sp>
      <p:sp>
        <p:nvSpPr>
          <p:cNvPr id="1222665" name="Oval 11"/>
          <p:cNvSpPr>
            <a:spLocks noChangeArrowheads="1"/>
          </p:cNvSpPr>
          <p:nvPr/>
        </p:nvSpPr>
        <p:spPr bwMode="auto">
          <a:xfrm>
            <a:off x="228600" y="4724400"/>
            <a:ext cx="2057400" cy="762000"/>
          </a:xfrm>
          <a:prstGeom prst="ellipse">
            <a:avLst/>
          </a:prstGeom>
          <a:solidFill>
            <a:schemeClr val="accent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wet</a:t>
            </a:r>
          </a:p>
        </p:txBody>
      </p:sp>
      <p:sp>
        <p:nvSpPr>
          <p:cNvPr id="1222666" name="Oval 12"/>
          <p:cNvSpPr>
            <a:spLocks noChangeArrowheads="1"/>
          </p:cNvSpPr>
          <p:nvPr/>
        </p:nvSpPr>
        <p:spPr bwMode="auto">
          <a:xfrm>
            <a:off x="1371600" y="54864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hot</a:t>
            </a:r>
          </a:p>
        </p:txBody>
      </p:sp>
      <p:sp>
        <p:nvSpPr>
          <p:cNvPr id="1222667" name="Oval 13"/>
          <p:cNvSpPr>
            <a:spLocks noChangeArrowheads="1"/>
          </p:cNvSpPr>
          <p:nvPr/>
        </p:nvSpPr>
        <p:spPr bwMode="auto">
          <a:xfrm>
            <a:off x="3505200" y="59436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blue</a:t>
            </a:r>
          </a:p>
        </p:txBody>
      </p:sp>
      <p:sp>
        <p:nvSpPr>
          <p:cNvPr id="1222668" name="Oval 14"/>
          <p:cNvSpPr>
            <a:spLocks noChangeArrowheads="1"/>
          </p:cNvSpPr>
          <p:nvPr/>
        </p:nvSpPr>
        <p:spPr bwMode="auto">
          <a:xfrm>
            <a:off x="5715000" y="56388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two</a:t>
            </a:r>
          </a:p>
        </p:txBody>
      </p:sp>
      <p:sp>
        <p:nvSpPr>
          <p:cNvPr id="1222669" name="Oval 15"/>
          <p:cNvSpPr>
            <a:spLocks noChangeArrowheads="1"/>
          </p:cNvSpPr>
          <p:nvPr/>
        </p:nvSpPr>
        <p:spPr bwMode="auto">
          <a:xfrm>
            <a:off x="6781800" y="4876800"/>
            <a:ext cx="2057400" cy="762000"/>
          </a:xfrm>
          <a:prstGeom prst="ellipse">
            <a:avLst/>
          </a:prstGeom>
          <a:solidFill>
            <a:srgbClr val="F0498F">
              <a:alpha val="16862"/>
            </a:srgbClr>
          </a:solidFill>
          <a:ln w="9525">
            <a:solidFill>
              <a:schemeClr val="tx1"/>
            </a:solidFill>
            <a:round/>
            <a:headEnd/>
            <a:tailEnd/>
          </a:ln>
        </p:spPr>
        <p:txBody>
          <a:bodyPr wrap="none" anchor="ctr">
            <a:prstTxWarp prst="textNoShape">
              <a:avLst/>
            </a:prstTxWarp>
          </a:bodyPr>
          <a:lstStyle/>
          <a:p>
            <a:pPr algn="ctr"/>
            <a:r>
              <a:rPr lang="en-US" dirty="0">
                <a:latin typeface="Calibri"/>
              </a:rPr>
              <a:t>more</a:t>
            </a:r>
          </a:p>
        </p:txBody>
      </p:sp>
      <p:sp>
        <p:nvSpPr>
          <p:cNvPr id="1222670" name="Oval 16"/>
          <p:cNvSpPr>
            <a:spLocks noChangeArrowheads="1"/>
          </p:cNvSpPr>
          <p:nvPr/>
        </p:nvSpPr>
        <p:spPr bwMode="auto">
          <a:xfrm>
            <a:off x="6629400" y="1600200"/>
            <a:ext cx="2057400" cy="762000"/>
          </a:xfrm>
          <a:prstGeom prst="ellipse">
            <a:avLst/>
          </a:prstGeom>
          <a:solidFill>
            <a:schemeClr val="tx2">
              <a:alpha val="34901"/>
            </a:schemeClr>
          </a:solidFill>
          <a:ln w="9525">
            <a:solidFill>
              <a:schemeClr val="tx1"/>
            </a:solidFill>
            <a:round/>
            <a:headEnd/>
            <a:tailEnd/>
          </a:ln>
        </p:spPr>
        <p:txBody>
          <a:bodyPr wrap="none" anchor="ctr">
            <a:prstTxWarp prst="textNoShape">
              <a:avLst/>
            </a:prstTxWarp>
          </a:bodyPr>
          <a:lstStyle/>
          <a:p>
            <a:pPr algn="ctr"/>
            <a:r>
              <a:rPr lang="en-US" dirty="0">
                <a:latin typeface="Calibri"/>
              </a:rPr>
              <a:t>sit</a:t>
            </a:r>
          </a:p>
        </p:txBody>
      </p:sp>
      <p:sp>
        <p:nvSpPr>
          <p:cNvPr id="1222671" name="Oval 17"/>
          <p:cNvSpPr>
            <a:spLocks noChangeArrowheads="1"/>
          </p:cNvSpPr>
          <p:nvPr/>
        </p:nvSpPr>
        <p:spPr bwMode="auto">
          <a:xfrm>
            <a:off x="6400800" y="3886200"/>
            <a:ext cx="2057400" cy="762000"/>
          </a:xfrm>
          <a:prstGeom prst="ellipse">
            <a:avLst/>
          </a:prstGeom>
          <a:solidFill>
            <a:schemeClr val="tx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sleep</a:t>
            </a:r>
          </a:p>
        </p:txBody>
      </p:sp>
      <p:sp>
        <p:nvSpPr>
          <p:cNvPr id="1222672" name="Text Box 20"/>
          <p:cNvSpPr txBox="1">
            <a:spLocks noChangeArrowheads="1"/>
          </p:cNvSpPr>
          <p:nvPr/>
        </p:nvSpPr>
        <p:spPr bwMode="auto">
          <a:xfrm>
            <a:off x="3276600" y="4648200"/>
            <a:ext cx="2522538" cy="457200"/>
          </a:xfrm>
          <a:prstGeom prst="rect">
            <a:avLst/>
          </a:prstGeom>
          <a:noFill/>
          <a:ln w="9525">
            <a:noFill/>
            <a:miter lim="800000"/>
            <a:headEnd/>
            <a:tailEnd/>
          </a:ln>
        </p:spPr>
        <p:txBody>
          <a:bodyPr wrap="none">
            <a:prstTxWarp prst="textNoShape">
              <a:avLst/>
            </a:prstTxWarp>
            <a:spAutoFit/>
          </a:bodyPr>
          <a:lstStyle/>
          <a:p>
            <a:r>
              <a:rPr lang="en-US" b="0" dirty="0">
                <a:latin typeface="Calibri"/>
              </a:rPr>
              <a:t>“cookie to daddy”</a:t>
            </a:r>
          </a:p>
        </p:txBody>
      </p:sp>
      <p:sp>
        <p:nvSpPr>
          <p:cNvPr id="1222673" name="Oval 21"/>
          <p:cNvSpPr>
            <a:spLocks noChangeArrowheads="1"/>
          </p:cNvSpPr>
          <p:nvPr/>
        </p:nvSpPr>
        <p:spPr bwMode="auto">
          <a:xfrm>
            <a:off x="2438400" y="3733800"/>
            <a:ext cx="2057400" cy="762000"/>
          </a:xfrm>
          <a:prstGeom prst="ellipse">
            <a:avLst/>
          </a:prstGeom>
          <a:solidFill>
            <a:schemeClr val="bg2">
              <a:alpha val="25882"/>
            </a:schemeClr>
          </a:solidFill>
          <a:ln w="9525">
            <a:solidFill>
              <a:schemeClr val="tx1"/>
            </a:solidFill>
            <a:prstDash val="dash"/>
            <a:round/>
            <a:headEnd/>
            <a:tailEnd/>
          </a:ln>
        </p:spPr>
        <p:txBody>
          <a:bodyPr wrap="none" anchor="ctr">
            <a:prstTxWarp prst="textNoShape">
              <a:avLst/>
            </a:prstTxWarp>
          </a:bodyPr>
          <a:lstStyle/>
          <a:p>
            <a:pPr algn="ctr"/>
            <a:r>
              <a:rPr lang="en-US" dirty="0">
                <a:latin typeface="Calibri"/>
              </a:rPr>
              <a:t>cookie</a:t>
            </a:r>
          </a:p>
        </p:txBody>
      </p:sp>
      <p:sp>
        <p:nvSpPr>
          <p:cNvPr id="1222674" name="Oval 22"/>
          <p:cNvSpPr>
            <a:spLocks noChangeArrowheads="1"/>
          </p:cNvSpPr>
          <p:nvPr/>
        </p:nvSpPr>
        <p:spPr bwMode="auto">
          <a:xfrm>
            <a:off x="4038600" y="3733800"/>
            <a:ext cx="2057400" cy="762000"/>
          </a:xfrm>
          <a:prstGeom prst="ellipse">
            <a:avLst/>
          </a:prstGeom>
          <a:solidFill>
            <a:schemeClr val="bg2">
              <a:alpha val="23137"/>
            </a:schemeClr>
          </a:solidFill>
          <a:ln w="9525">
            <a:solidFill>
              <a:schemeClr val="tx1"/>
            </a:solidFill>
            <a:prstDash val="dash"/>
            <a:round/>
            <a:headEnd/>
            <a:tailEnd/>
          </a:ln>
        </p:spPr>
        <p:txBody>
          <a:bodyPr wrap="none" anchor="ctr">
            <a:prstTxWarp prst="textNoShape">
              <a:avLst/>
            </a:prstTxWarp>
          </a:bodyPr>
          <a:lstStyle/>
          <a:p>
            <a:pPr algn="ctr"/>
            <a:r>
              <a:rPr lang="en-US" dirty="0">
                <a:latin typeface="Calibri"/>
              </a:rPr>
              <a:t>daddy</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Rectangle 4"/>
          <p:cNvSpPr>
            <a:spLocks noGrp="1" noChangeArrowheads="1"/>
          </p:cNvSpPr>
          <p:nvPr>
            <p:ph type="title" idx="4294967295"/>
          </p:nvPr>
        </p:nvSpPr>
        <p:spPr>
          <a:xfrm>
            <a:off x="685800" y="0"/>
            <a:ext cx="7772400" cy="1143000"/>
          </a:xfrm>
          <a:noFill/>
        </p:spPr>
        <p:txBody>
          <a:bodyPr/>
          <a:lstStyle/>
          <a:p>
            <a:pPr eaLnBrk="1" hangingPunct="1"/>
            <a:r>
              <a:rPr lang="en-US" sz="3200"/>
              <a:t>Productive Word Combination</a:t>
            </a:r>
          </a:p>
        </p:txBody>
      </p:sp>
      <p:sp>
        <p:nvSpPr>
          <p:cNvPr id="1224707" name="Rectangle 5"/>
          <p:cNvSpPr>
            <a:spLocks noGrp="1" noChangeArrowheads="1"/>
          </p:cNvSpPr>
          <p:nvPr>
            <p:ph type="body" idx="4294967295"/>
          </p:nvPr>
        </p:nvSpPr>
        <p:spPr>
          <a:xfrm>
            <a:off x="0" y="1066800"/>
            <a:ext cx="9144000" cy="914400"/>
          </a:xfrm>
          <a:noFill/>
        </p:spPr>
        <p:txBody>
          <a:bodyPr/>
          <a:lstStyle/>
          <a:p>
            <a:pPr eaLnBrk="1" hangingPunct="1">
              <a:buFontTx/>
              <a:buNone/>
            </a:pPr>
            <a:r>
              <a:rPr lang="en-US" sz="2400"/>
              <a:t>Productive: being able to use known vocabulary in different combinations</a:t>
            </a:r>
          </a:p>
        </p:txBody>
      </p:sp>
      <p:sp>
        <p:nvSpPr>
          <p:cNvPr id="1224708" name="Oval 6"/>
          <p:cNvSpPr>
            <a:spLocks noChangeArrowheads="1"/>
          </p:cNvSpPr>
          <p:nvPr/>
        </p:nvSpPr>
        <p:spPr bwMode="auto">
          <a:xfrm>
            <a:off x="457200" y="2286000"/>
            <a:ext cx="2057400" cy="762000"/>
          </a:xfrm>
          <a:prstGeom prst="ellipse">
            <a:avLst/>
          </a:prstGeom>
          <a:solidFill>
            <a:schemeClr val="bg2">
              <a:alpha val="23137"/>
            </a:schemeClr>
          </a:solidFill>
          <a:ln w="9525">
            <a:solidFill>
              <a:schemeClr val="tx1"/>
            </a:solidFill>
            <a:round/>
            <a:headEnd/>
            <a:tailEnd/>
          </a:ln>
        </p:spPr>
        <p:txBody>
          <a:bodyPr wrap="none" anchor="ctr">
            <a:prstTxWarp prst="textNoShape">
              <a:avLst/>
            </a:prstTxWarp>
          </a:bodyPr>
          <a:lstStyle/>
          <a:p>
            <a:pPr algn="ctr"/>
            <a:r>
              <a:rPr lang="en-US" dirty="0">
                <a:latin typeface="Calibri"/>
              </a:rPr>
              <a:t>daddy</a:t>
            </a:r>
          </a:p>
        </p:txBody>
      </p:sp>
      <p:sp>
        <p:nvSpPr>
          <p:cNvPr id="1224709" name="Oval 7"/>
          <p:cNvSpPr>
            <a:spLocks noChangeArrowheads="1"/>
          </p:cNvSpPr>
          <p:nvPr/>
        </p:nvSpPr>
        <p:spPr bwMode="auto">
          <a:xfrm>
            <a:off x="2743200" y="1828800"/>
            <a:ext cx="2057400" cy="762000"/>
          </a:xfrm>
          <a:prstGeom prst="ellipse">
            <a:avLst/>
          </a:prstGeom>
          <a:solidFill>
            <a:schemeClr val="bg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cookie</a:t>
            </a:r>
          </a:p>
        </p:txBody>
      </p:sp>
      <p:sp>
        <p:nvSpPr>
          <p:cNvPr id="1224710" name="Oval 8"/>
          <p:cNvSpPr>
            <a:spLocks noChangeArrowheads="1"/>
          </p:cNvSpPr>
          <p:nvPr/>
        </p:nvSpPr>
        <p:spPr bwMode="auto">
          <a:xfrm>
            <a:off x="4648200" y="2286000"/>
            <a:ext cx="2057400" cy="762000"/>
          </a:xfrm>
          <a:prstGeom prst="ellipse">
            <a:avLst/>
          </a:prstGeom>
          <a:solidFill>
            <a:schemeClr val="bg2">
              <a:alpha val="16862"/>
            </a:schemeClr>
          </a:solidFill>
          <a:ln w="9525">
            <a:solidFill>
              <a:schemeClr val="tx1"/>
            </a:solidFill>
            <a:round/>
            <a:headEnd/>
            <a:tailEnd/>
          </a:ln>
        </p:spPr>
        <p:txBody>
          <a:bodyPr wrap="none" anchor="ctr">
            <a:prstTxWarp prst="textNoShape">
              <a:avLst/>
            </a:prstTxWarp>
          </a:bodyPr>
          <a:lstStyle/>
          <a:p>
            <a:pPr algn="ctr"/>
            <a:r>
              <a:rPr lang="en-US" dirty="0">
                <a:latin typeface="Calibri"/>
              </a:rPr>
              <a:t>juice</a:t>
            </a:r>
          </a:p>
        </p:txBody>
      </p:sp>
      <p:sp>
        <p:nvSpPr>
          <p:cNvPr id="1224711" name="Oval 9"/>
          <p:cNvSpPr>
            <a:spLocks noChangeArrowheads="1"/>
          </p:cNvSpPr>
          <p:nvPr/>
        </p:nvSpPr>
        <p:spPr bwMode="auto">
          <a:xfrm>
            <a:off x="6781800" y="2895600"/>
            <a:ext cx="2057400" cy="762000"/>
          </a:xfrm>
          <a:prstGeom prst="ellipse">
            <a:avLst/>
          </a:prstGeom>
          <a:solidFill>
            <a:schemeClr val="bg2">
              <a:alpha val="25098"/>
            </a:schemeClr>
          </a:solidFill>
          <a:ln w="9525">
            <a:solidFill>
              <a:schemeClr val="tx1"/>
            </a:solidFill>
            <a:round/>
            <a:headEnd/>
            <a:tailEnd/>
          </a:ln>
        </p:spPr>
        <p:txBody>
          <a:bodyPr wrap="none" anchor="ctr">
            <a:prstTxWarp prst="textNoShape">
              <a:avLst/>
            </a:prstTxWarp>
          </a:bodyPr>
          <a:lstStyle/>
          <a:p>
            <a:pPr algn="ctr"/>
            <a:r>
              <a:rPr lang="en-US" dirty="0">
                <a:latin typeface="Calibri"/>
              </a:rPr>
              <a:t>mommy</a:t>
            </a:r>
          </a:p>
        </p:txBody>
      </p:sp>
      <p:sp>
        <p:nvSpPr>
          <p:cNvPr id="1224712" name="Oval 10"/>
          <p:cNvSpPr>
            <a:spLocks noChangeArrowheads="1"/>
          </p:cNvSpPr>
          <p:nvPr/>
        </p:nvSpPr>
        <p:spPr bwMode="auto">
          <a:xfrm>
            <a:off x="228600" y="34290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little</a:t>
            </a:r>
          </a:p>
        </p:txBody>
      </p:sp>
      <p:sp>
        <p:nvSpPr>
          <p:cNvPr id="1224713" name="Oval 11"/>
          <p:cNvSpPr>
            <a:spLocks noChangeArrowheads="1"/>
          </p:cNvSpPr>
          <p:nvPr/>
        </p:nvSpPr>
        <p:spPr bwMode="auto">
          <a:xfrm>
            <a:off x="228600" y="4724400"/>
            <a:ext cx="2057400" cy="762000"/>
          </a:xfrm>
          <a:prstGeom prst="ellipse">
            <a:avLst/>
          </a:prstGeom>
          <a:solidFill>
            <a:schemeClr val="accent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wet</a:t>
            </a:r>
          </a:p>
        </p:txBody>
      </p:sp>
      <p:sp>
        <p:nvSpPr>
          <p:cNvPr id="1224714" name="Oval 12"/>
          <p:cNvSpPr>
            <a:spLocks noChangeArrowheads="1"/>
          </p:cNvSpPr>
          <p:nvPr/>
        </p:nvSpPr>
        <p:spPr bwMode="auto">
          <a:xfrm>
            <a:off x="1371600" y="54864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hot</a:t>
            </a:r>
          </a:p>
        </p:txBody>
      </p:sp>
      <p:sp>
        <p:nvSpPr>
          <p:cNvPr id="1224715" name="Oval 13"/>
          <p:cNvSpPr>
            <a:spLocks noChangeArrowheads="1"/>
          </p:cNvSpPr>
          <p:nvPr/>
        </p:nvSpPr>
        <p:spPr bwMode="auto">
          <a:xfrm>
            <a:off x="3505200" y="59436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blue</a:t>
            </a:r>
          </a:p>
        </p:txBody>
      </p:sp>
      <p:sp>
        <p:nvSpPr>
          <p:cNvPr id="1224716" name="Oval 14"/>
          <p:cNvSpPr>
            <a:spLocks noChangeArrowheads="1"/>
          </p:cNvSpPr>
          <p:nvPr/>
        </p:nvSpPr>
        <p:spPr bwMode="auto">
          <a:xfrm>
            <a:off x="5715000" y="56388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two</a:t>
            </a:r>
          </a:p>
        </p:txBody>
      </p:sp>
      <p:sp>
        <p:nvSpPr>
          <p:cNvPr id="1224717" name="Oval 15"/>
          <p:cNvSpPr>
            <a:spLocks noChangeArrowheads="1"/>
          </p:cNvSpPr>
          <p:nvPr/>
        </p:nvSpPr>
        <p:spPr bwMode="auto">
          <a:xfrm>
            <a:off x="6781800" y="4876800"/>
            <a:ext cx="2057400" cy="762000"/>
          </a:xfrm>
          <a:prstGeom prst="ellipse">
            <a:avLst/>
          </a:prstGeom>
          <a:solidFill>
            <a:srgbClr val="F0498F">
              <a:alpha val="16862"/>
            </a:srgbClr>
          </a:solidFill>
          <a:ln w="9525">
            <a:solidFill>
              <a:schemeClr val="tx1"/>
            </a:solidFill>
            <a:round/>
            <a:headEnd/>
            <a:tailEnd/>
          </a:ln>
        </p:spPr>
        <p:txBody>
          <a:bodyPr wrap="none" anchor="ctr">
            <a:prstTxWarp prst="textNoShape">
              <a:avLst/>
            </a:prstTxWarp>
          </a:bodyPr>
          <a:lstStyle/>
          <a:p>
            <a:pPr algn="ctr"/>
            <a:r>
              <a:rPr lang="en-US" dirty="0">
                <a:latin typeface="Calibri"/>
              </a:rPr>
              <a:t>more</a:t>
            </a:r>
          </a:p>
        </p:txBody>
      </p:sp>
      <p:sp>
        <p:nvSpPr>
          <p:cNvPr id="1224718" name="Oval 16"/>
          <p:cNvSpPr>
            <a:spLocks noChangeArrowheads="1"/>
          </p:cNvSpPr>
          <p:nvPr/>
        </p:nvSpPr>
        <p:spPr bwMode="auto">
          <a:xfrm>
            <a:off x="6629400" y="1600200"/>
            <a:ext cx="2057400" cy="762000"/>
          </a:xfrm>
          <a:prstGeom prst="ellipse">
            <a:avLst/>
          </a:prstGeom>
          <a:solidFill>
            <a:schemeClr val="tx2">
              <a:alpha val="34901"/>
            </a:schemeClr>
          </a:solidFill>
          <a:ln w="9525">
            <a:solidFill>
              <a:schemeClr val="tx1"/>
            </a:solidFill>
            <a:round/>
            <a:headEnd/>
            <a:tailEnd/>
          </a:ln>
        </p:spPr>
        <p:txBody>
          <a:bodyPr wrap="none" anchor="ctr">
            <a:prstTxWarp prst="textNoShape">
              <a:avLst/>
            </a:prstTxWarp>
          </a:bodyPr>
          <a:lstStyle/>
          <a:p>
            <a:pPr algn="ctr"/>
            <a:r>
              <a:rPr lang="en-US" dirty="0">
                <a:latin typeface="Calibri"/>
              </a:rPr>
              <a:t>sit</a:t>
            </a:r>
          </a:p>
        </p:txBody>
      </p:sp>
      <p:sp>
        <p:nvSpPr>
          <p:cNvPr id="1224719" name="Oval 17"/>
          <p:cNvSpPr>
            <a:spLocks noChangeArrowheads="1"/>
          </p:cNvSpPr>
          <p:nvPr/>
        </p:nvSpPr>
        <p:spPr bwMode="auto">
          <a:xfrm>
            <a:off x="6400800" y="3886200"/>
            <a:ext cx="2057400" cy="762000"/>
          </a:xfrm>
          <a:prstGeom prst="ellipse">
            <a:avLst/>
          </a:prstGeom>
          <a:solidFill>
            <a:schemeClr val="tx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sleep</a:t>
            </a:r>
          </a:p>
        </p:txBody>
      </p:sp>
      <p:sp>
        <p:nvSpPr>
          <p:cNvPr id="1224720" name="Text Box 18"/>
          <p:cNvSpPr txBox="1">
            <a:spLocks noChangeArrowheads="1"/>
          </p:cNvSpPr>
          <p:nvPr/>
        </p:nvSpPr>
        <p:spPr bwMode="auto">
          <a:xfrm>
            <a:off x="3276600" y="4648200"/>
            <a:ext cx="2200275" cy="457200"/>
          </a:xfrm>
          <a:prstGeom prst="rect">
            <a:avLst/>
          </a:prstGeom>
          <a:noFill/>
          <a:ln w="9525">
            <a:noFill/>
            <a:miter lim="800000"/>
            <a:headEnd/>
            <a:tailEnd/>
          </a:ln>
        </p:spPr>
        <p:txBody>
          <a:bodyPr wrap="none">
            <a:prstTxWarp prst="textNoShape">
              <a:avLst/>
            </a:prstTxWarp>
            <a:spAutoFit/>
          </a:bodyPr>
          <a:lstStyle/>
          <a:p>
            <a:r>
              <a:rPr lang="en-US" b="0" dirty="0">
                <a:latin typeface="Calibri"/>
              </a:rPr>
              <a:t>“more cookies”</a:t>
            </a:r>
          </a:p>
        </p:txBody>
      </p:sp>
      <p:sp>
        <p:nvSpPr>
          <p:cNvPr id="1224721" name="Oval 21"/>
          <p:cNvSpPr>
            <a:spLocks noChangeArrowheads="1"/>
          </p:cNvSpPr>
          <p:nvPr/>
        </p:nvSpPr>
        <p:spPr bwMode="auto">
          <a:xfrm>
            <a:off x="2514600" y="3733800"/>
            <a:ext cx="2057400" cy="762000"/>
          </a:xfrm>
          <a:prstGeom prst="ellipse">
            <a:avLst/>
          </a:prstGeom>
          <a:solidFill>
            <a:srgbClr val="F0498F">
              <a:alpha val="16862"/>
            </a:srgbClr>
          </a:solidFill>
          <a:ln w="9525">
            <a:solidFill>
              <a:schemeClr val="tx1"/>
            </a:solidFill>
            <a:prstDash val="dash"/>
            <a:round/>
            <a:headEnd/>
            <a:tailEnd/>
          </a:ln>
        </p:spPr>
        <p:txBody>
          <a:bodyPr wrap="none" anchor="ctr">
            <a:prstTxWarp prst="textNoShape">
              <a:avLst/>
            </a:prstTxWarp>
          </a:bodyPr>
          <a:lstStyle/>
          <a:p>
            <a:pPr algn="ctr"/>
            <a:r>
              <a:rPr lang="en-US" dirty="0">
                <a:latin typeface="Calibri"/>
              </a:rPr>
              <a:t>more</a:t>
            </a:r>
          </a:p>
        </p:txBody>
      </p:sp>
      <p:sp>
        <p:nvSpPr>
          <p:cNvPr id="1224722" name="Oval 22"/>
          <p:cNvSpPr>
            <a:spLocks noChangeArrowheads="1"/>
          </p:cNvSpPr>
          <p:nvPr/>
        </p:nvSpPr>
        <p:spPr bwMode="auto">
          <a:xfrm>
            <a:off x="4114800" y="3733800"/>
            <a:ext cx="2057400" cy="762000"/>
          </a:xfrm>
          <a:prstGeom prst="ellipse">
            <a:avLst/>
          </a:prstGeom>
          <a:solidFill>
            <a:schemeClr val="bg2">
              <a:alpha val="25882"/>
            </a:schemeClr>
          </a:solidFill>
          <a:ln w="9525">
            <a:solidFill>
              <a:schemeClr val="tx1"/>
            </a:solidFill>
            <a:prstDash val="dash"/>
            <a:round/>
            <a:headEnd/>
            <a:tailEnd/>
          </a:ln>
        </p:spPr>
        <p:txBody>
          <a:bodyPr wrap="none" anchor="ctr">
            <a:prstTxWarp prst="textNoShape">
              <a:avLst/>
            </a:prstTxWarp>
          </a:bodyPr>
          <a:lstStyle/>
          <a:p>
            <a:pPr algn="ctr"/>
            <a:r>
              <a:rPr lang="en-US" dirty="0">
                <a:latin typeface="Calibri"/>
              </a:rPr>
              <a:t>cookie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4"/>
          <p:cNvSpPr>
            <a:spLocks noGrp="1" noChangeArrowheads="1"/>
          </p:cNvSpPr>
          <p:nvPr>
            <p:ph type="title" idx="4294967295"/>
          </p:nvPr>
        </p:nvSpPr>
        <p:spPr>
          <a:xfrm>
            <a:off x="685800" y="0"/>
            <a:ext cx="7772400" cy="1143000"/>
          </a:xfrm>
          <a:noFill/>
        </p:spPr>
        <p:txBody>
          <a:bodyPr/>
          <a:lstStyle/>
          <a:p>
            <a:pPr eaLnBrk="1" hangingPunct="1"/>
            <a:r>
              <a:rPr lang="en-US" sz="3200"/>
              <a:t>Productive Word Combination</a:t>
            </a:r>
          </a:p>
        </p:txBody>
      </p:sp>
      <p:sp>
        <p:nvSpPr>
          <p:cNvPr id="1226755" name="Rectangle 5"/>
          <p:cNvSpPr>
            <a:spLocks noGrp="1" noChangeArrowheads="1"/>
          </p:cNvSpPr>
          <p:nvPr>
            <p:ph type="body" idx="4294967295"/>
          </p:nvPr>
        </p:nvSpPr>
        <p:spPr>
          <a:xfrm>
            <a:off x="0" y="1066800"/>
            <a:ext cx="9144000" cy="914400"/>
          </a:xfrm>
          <a:noFill/>
        </p:spPr>
        <p:txBody>
          <a:bodyPr/>
          <a:lstStyle/>
          <a:p>
            <a:pPr eaLnBrk="1" hangingPunct="1">
              <a:buFontTx/>
              <a:buNone/>
            </a:pPr>
            <a:r>
              <a:rPr lang="en-US" sz="2400"/>
              <a:t>Productive: being able to use known vocabulary in different combinations</a:t>
            </a:r>
          </a:p>
        </p:txBody>
      </p:sp>
      <p:sp>
        <p:nvSpPr>
          <p:cNvPr id="1226756" name="Oval 6"/>
          <p:cNvSpPr>
            <a:spLocks noChangeArrowheads="1"/>
          </p:cNvSpPr>
          <p:nvPr/>
        </p:nvSpPr>
        <p:spPr bwMode="auto">
          <a:xfrm>
            <a:off x="457200" y="2286000"/>
            <a:ext cx="2057400" cy="762000"/>
          </a:xfrm>
          <a:prstGeom prst="ellipse">
            <a:avLst/>
          </a:prstGeom>
          <a:solidFill>
            <a:schemeClr val="bg2">
              <a:alpha val="23137"/>
            </a:schemeClr>
          </a:solidFill>
          <a:ln w="9525">
            <a:solidFill>
              <a:schemeClr val="tx1"/>
            </a:solidFill>
            <a:round/>
            <a:headEnd/>
            <a:tailEnd/>
          </a:ln>
        </p:spPr>
        <p:txBody>
          <a:bodyPr wrap="none" anchor="ctr">
            <a:prstTxWarp prst="textNoShape">
              <a:avLst/>
            </a:prstTxWarp>
          </a:bodyPr>
          <a:lstStyle/>
          <a:p>
            <a:pPr algn="ctr"/>
            <a:r>
              <a:rPr lang="en-US" dirty="0">
                <a:latin typeface="Calibri"/>
              </a:rPr>
              <a:t>daddy</a:t>
            </a:r>
          </a:p>
        </p:txBody>
      </p:sp>
      <p:sp>
        <p:nvSpPr>
          <p:cNvPr id="1226757" name="Oval 7"/>
          <p:cNvSpPr>
            <a:spLocks noChangeArrowheads="1"/>
          </p:cNvSpPr>
          <p:nvPr/>
        </p:nvSpPr>
        <p:spPr bwMode="auto">
          <a:xfrm>
            <a:off x="2743200" y="1828800"/>
            <a:ext cx="2057400" cy="762000"/>
          </a:xfrm>
          <a:prstGeom prst="ellipse">
            <a:avLst/>
          </a:prstGeom>
          <a:solidFill>
            <a:schemeClr val="bg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cookie</a:t>
            </a:r>
          </a:p>
        </p:txBody>
      </p:sp>
      <p:sp>
        <p:nvSpPr>
          <p:cNvPr id="1226758" name="Oval 8"/>
          <p:cNvSpPr>
            <a:spLocks noChangeArrowheads="1"/>
          </p:cNvSpPr>
          <p:nvPr/>
        </p:nvSpPr>
        <p:spPr bwMode="auto">
          <a:xfrm>
            <a:off x="4648200" y="2286000"/>
            <a:ext cx="2057400" cy="762000"/>
          </a:xfrm>
          <a:prstGeom prst="ellipse">
            <a:avLst/>
          </a:prstGeom>
          <a:solidFill>
            <a:schemeClr val="bg2">
              <a:alpha val="16862"/>
            </a:schemeClr>
          </a:solidFill>
          <a:ln w="9525">
            <a:solidFill>
              <a:schemeClr val="tx1"/>
            </a:solidFill>
            <a:round/>
            <a:headEnd/>
            <a:tailEnd/>
          </a:ln>
        </p:spPr>
        <p:txBody>
          <a:bodyPr wrap="none" anchor="ctr">
            <a:prstTxWarp prst="textNoShape">
              <a:avLst/>
            </a:prstTxWarp>
          </a:bodyPr>
          <a:lstStyle/>
          <a:p>
            <a:pPr algn="ctr"/>
            <a:r>
              <a:rPr lang="en-US" dirty="0">
                <a:latin typeface="Calibri"/>
              </a:rPr>
              <a:t>juice</a:t>
            </a:r>
          </a:p>
        </p:txBody>
      </p:sp>
      <p:sp>
        <p:nvSpPr>
          <p:cNvPr id="1226759" name="Oval 9"/>
          <p:cNvSpPr>
            <a:spLocks noChangeArrowheads="1"/>
          </p:cNvSpPr>
          <p:nvPr/>
        </p:nvSpPr>
        <p:spPr bwMode="auto">
          <a:xfrm>
            <a:off x="6781800" y="2895600"/>
            <a:ext cx="2057400" cy="762000"/>
          </a:xfrm>
          <a:prstGeom prst="ellipse">
            <a:avLst/>
          </a:prstGeom>
          <a:solidFill>
            <a:schemeClr val="bg2">
              <a:alpha val="25098"/>
            </a:schemeClr>
          </a:solidFill>
          <a:ln w="9525">
            <a:solidFill>
              <a:schemeClr val="tx1"/>
            </a:solidFill>
            <a:round/>
            <a:headEnd/>
            <a:tailEnd/>
          </a:ln>
        </p:spPr>
        <p:txBody>
          <a:bodyPr wrap="none" anchor="ctr">
            <a:prstTxWarp prst="textNoShape">
              <a:avLst/>
            </a:prstTxWarp>
          </a:bodyPr>
          <a:lstStyle/>
          <a:p>
            <a:pPr algn="ctr"/>
            <a:r>
              <a:rPr lang="en-US" dirty="0">
                <a:latin typeface="Calibri"/>
              </a:rPr>
              <a:t>mommy</a:t>
            </a:r>
          </a:p>
        </p:txBody>
      </p:sp>
      <p:sp>
        <p:nvSpPr>
          <p:cNvPr id="1226760" name="Oval 10"/>
          <p:cNvSpPr>
            <a:spLocks noChangeArrowheads="1"/>
          </p:cNvSpPr>
          <p:nvPr/>
        </p:nvSpPr>
        <p:spPr bwMode="auto">
          <a:xfrm>
            <a:off x="228600" y="34290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little</a:t>
            </a:r>
          </a:p>
        </p:txBody>
      </p:sp>
      <p:sp>
        <p:nvSpPr>
          <p:cNvPr id="1226761" name="Oval 11"/>
          <p:cNvSpPr>
            <a:spLocks noChangeArrowheads="1"/>
          </p:cNvSpPr>
          <p:nvPr/>
        </p:nvSpPr>
        <p:spPr bwMode="auto">
          <a:xfrm>
            <a:off x="228600" y="4724400"/>
            <a:ext cx="2057400" cy="762000"/>
          </a:xfrm>
          <a:prstGeom prst="ellipse">
            <a:avLst/>
          </a:prstGeom>
          <a:solidFill>
            <a:schemeClr val="accent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wet</a:t>
            </a:r>
          </a:p>
        </p:txBody>
      </p:sp>
      <p:sp>
        <p:nvSpPr>
          <p:cNvPr id="1226762" name="Oval 12"/>
          <p:cNvSpPr>
            <a:spLocks noChangeArrowheads="1"/>
          </p:cNvSpPr>
          <p:nvPr/>
        </p:nvSpPr>
        <p:spPr bwMode="auto">
          <a:xfrm>
            <a:off x="1371600" y="5486400"/>
            <a:ext cx="2057400" cy="762000"/>
          </a:xfrm>
          <a:prstGeom prst="ellipse">
            <a:avLst/>
          </a:prstGeom>
          <a:solidFill>
            <a:schemeClr val="accent2">
              <a:alpha val="32156"/>
            </a:schemeClr>
          </a:solidFill>
          <a:ln w="9525">
            <a:solidFill>
              <a:schemeClr val="tx1"/>
            </a:solidFill>
            <a:round/>
            <a:headEnd/>
            <a:tailEnd/>
          </a:ln>
        </p:spPr>
        <p:txBody>
          <a:bodyPr wrap="none" anchor="ctr">
            <a:prstTxWarp prst="textNoShape">
              <a:avLst/>
            </a:prstTxWarp>
          </a:bodyPr>
          <a:lstStyle/>
          <a:p>
            <a:pPr algn="ctr"/>
            <a:r>
              <a:rPr lang="en-US" dirty="0">
                <a:latin typeface="Calibri"/>
              </a:rPr>
              <a:t>hot</a:t>
            </a:r>
          </a:p>
        </p:txBody>
      </p:sp>
      <p:sp>
        <p:nvSpPr>
          <p:cNvPr id="1226763" name="Oval 13"/>
          <p:cNvSpPr>
            <a:spLocks noChangeArrowheads="1"/>
          </p:cNvSpPr>
          <p:nvPr/>
        </p:nvSpPr>
        <p:spPr bwMode="auto">
          <a:xfrm>
            <a:off x="3505200" y="59436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blue</a:t>
            </a:r>
          </a:p>
        </p:txBody>
      </p:sp>
      <p:sp>
        <p:nvSpPr>
          <p:cNvPr id="1226764" name="Oval 14"/>
          <p:cNvSpPr>
            <a:spLocks noChangeArrowheads="1"/>
          </p:cNvSpPr>
          <p:nvPr/>
        </p:nvSpPr>
        <p:spPr bwMode="auto">
          <a:xfrm>
            <a:off x="5715000" y="5638800"/>
            <a:ext cx="2057400" cy="762000"/>
          </a:xfrm>
          <a:prstGeom prst="ellipse">
            <a:avLst/>
          </a:prstGeom>
          <a:solidFill>
            <a:schemeClr val="accent2">
              <a:alpha val="29019"/>
            </a:schemeClr>
          </a:solidFill>
          <a:ln w="9525">
            <a:solidFill>
              <a:schemeClr val="tx1"/>
            </a:solidFill>
            <a:round/>
            <a:headEnd/>
            <a:tailEnd/>
          </a:ln>
        </p:spPr>
        <p:txBody>
          <a:bodyPr wrap="none" anchor="ctr">
            <a:prstTxWarp prst="textNoShape">
              <a:avLst/>
            </a:prstTxWarp>
          </a:bodyPr>
          <a:lstStyle/>
          <a:p>
            <a:pPr algn="ctr"/>
            <a:r>
              <a:rPr lang="en-US" dirty="0">
                <a:latin typeface="Calibri"/>
              </a:rPr>
              <a:t>two</a:t>
            </a:r>
          </a:p>
        </p:txBody>
      </p:sp>
      <p:sp>
        <p:nvSpPr>
          <p:cNvPr id="1226765" name="Oval 15"/>
          <p:cNvSpPr>
            <a:spLocks noChangeArrowheads="1"/>
          </p:cNvSpPr>
          <p:nvPr/>
        </p:nvSpPr>
        <p:spPr bwMode="auto">
          <a:xfrm>
            <a:off x="6781800" y="4876800"/>
            <a:ext cx="2057400" cy="762000"/>
          </a:xfrm>
          <a:prstGeom prst="ellipse">
            <a:avLst/>
          </a:prstGeom>
          <a:solidFill>
            <a:srgbClr val="F0498F">
              <a:alpha val="16862"/>
            </a:srgbClr>
          </a:solidFill>
          <a:ln w="9525">
            <a:solidFill>
              <a:schemeClr val="tx1"/>
            </a:solidFill>
            <a:round/>
            <a:headEnd/>
            <a:tailEnd/>
          </a:ln>
        </p:spPr>
        <p:txBody>
          <a:bodyPr wrap="none" anchor="ctr">
            <a:prstTxWarp prst="textNoShape">
              <a:avLst/>
            </a:prstTxWarp>
          </a:bodyPr>
          <a:lstStyle/>
          <a:p>
            <a:pPr algn="ctr"/>
            <a:r>
              <a:rPr lang="en-US" dirty="0">
                <a:latin typeface="Calibri"/>
              </a:rPr>
              <a:t>more</a:t>
            </a:r>
          </a:p>
        </p:txBody>
      </p:sp>
      <p:sp>
        <p:nvSpPr>
          <p:cNvPr id="1226766" name="Oval 16"/>
          <p:cNvSpPr>
            <a:spLocks noChangeArrowheads="1"/>
          </p:cNvSpPr>
          <p:nvPr/>
        </p:nvSpPr>
        <p:spPr bwMode="auto">
          <a:xfrm>
            <a:off x="6629400" y="1600200"/>
            <a:ext cx="2057400" cy="762000"/>
          </a:xfrm>
          <a:prstGeom prst="ellipse">
            <a:avLst/>
          </a:prstGeom>
          <a:solidFill>
            <a:schemeClr val="tx2">
              <a:alpha val="34901"/>
            </a:schemeClr>
          </a:solidFill>
          <a:ln w="9525">
            <a:solidFill>
              <a:schemeClr val="tx1"/>
            </a:solidFill>
            <a:round/>
            <a:headEnd/>
            <a:tailEnd/>
          </a:ln>
        </p:spPr>
        <p:txBody>
          <a:bodyPr wrap="none" anchor="ctr">
            <a:prstTxWarp prst="textNoShape">
              <a:avLst/>
            </a:prstTxWarp>
          </a:bodyPr>
          <a:lstStyle/>
          <a:p>
            <a:pPr algn="ctr"/>
            <a:r>
              <a:rPr lang="en-US" dirty="0">
                <a:latin typeface="Calibri"/>
              </a:rPr>
              <a:t>sit</a:t>
            </a:r>
          </a:p>
        </p:txBody>
      </p:sp>
      <p:sp>
        <p:nvSpPr>
          <p:cNvPr id="1226767" name="Oval 17"/>
          <p:cNvSpPr>
            <a:spLocks noChangeArrowheads="1"/>
          </p:cNvSpPr>
          <p:nvPr/>
        </p:nvSpPr>
        <p:spPr bwMode="auto">
          <a:xfrm>
            <a:off x="6400800" y="3886200"/>
            <a:ext cx="2057400" cy="762000"/>
          </a:xfrm>
          <a:prstGeom prst="ellipse">
            <a:avLst/>
          </a:prstGeom>
          <a:solidFill>
            <a:schemeClr val="tx2">
              <a:alpha val="25882"/>
            </a:schemeClr>
          </a:solidFill>
          <a:ln w="9525">
            <a:solidFill>
              <a:schemeClr val="tx1"/>
            </a:solidFill>
            <a:round/>
            <a:headEnd/>
            <a:tailEnd/>
          </a:ln>
        </p:spPr>
        <p:txBody>
          <a:bodyPr wrap="none" anchor="ctr">
            <a:prstTxWarp prst="textNoShape">
              <a:avLst/>
            </a:prstTxWarp>
          </a:bodyPr>
          <a:lstStyle/>
          <a:p>
            <a:pPr algn="ctr"/>
            <a:r>
              <a:rPr lang="en-US" dirty="0">
                <a:latin typeface="Calibri"/>
              </a:rPr>
              <a:t>sleep</a:t>
            </a:r>
          </a:p>
        </p:txBody>
      </p:sp>
      <p:sp>
        <p:nvSpPr>
          <p:cNvPr id="1226768" name="Text Box 18"/>
          <p:cNvSpPr txBox="1">
            <a:spLocks noChangeArrowheads="1"/>
          </p:cNvSpPr>
          <p:nvPr/>
        </p:nvSpPr>
        <p:spPr bwMode="auto">
          <a:xfrm>
            <a:off x="3276600" y="4648200"/>
            <a:ext cx="1793875" cy="457200"/>
          </a:xfrm>
          <a:prstGeom prst="rect">
            <a:avLst/>
          </a:prstGeom>
          <a:noFill/>
          <a:ln w="9525">
            <a:noFill/>
            <a:miter lim="800000"/>
            <a:headEnd/>
            <a:tailEnd/>
          </a:ln>
        </p:spPr>
        <p:txBody>
          <a:bodyPr wrap="none">
            <a:prstTxWarp prst="textNoShape">
              <a:avLst/>
            </a:prstTxWarp>
            <a:spAutoFit/>
          </a:bodyPr>
          <a:lstStyle/>
          <a:p>
            <a:r>
              <a:rPr lang="en-US" b="0" dirty="0">
                <a:latin typeface="Calibri"/>
              </a:rPr>
              <a:t>“more juice”</a:t>
            </a:r>
          </a:p>
        </p:txBody>
      </p:sp>
      <p:sp>
        <p:nvSpPr>
          <p:cNvPr id="1226769" name="Oval 19"/>
          <p:cNvSpPr>
            <a:spLocks noChangeArrowheads="1"/>
          </p:cNvSpPr>
          <p:nvPr/>
        </p:nvSpPr>
        <p:spPr bwMode="auto">
          <a:xfrm>
            <a:off x="2514600" y="3733800"/>
            <a:ext cx="2057400" cy="762000"/>
          </a:xfrm>
          <a:prstGeom prst="ellipse">
            <a:avLst/>
          </a:prstGeom>
          <a:solidFill>
            <a:srgbClr val="F0498F">
              <a:alpha val="16862"/>
            </a:srgbClr>
          </a:solidFill>
          <a:ln w="9525">
            <a:solidFill>
              <a:schemeClr val="tx1"/>
            </a:solidFill>
            <a:prstDash val="dash"/>
            <a:round/>
            <a:headEnd/>
            <a:tailEnd/>
          </a:ln>
        </p:spPr>
        <p:txBody>
          <a:bodyPr wrap="none" anchor="ctr">
            <a:prstTxWarp prst="textNoShape">
              <a:avLst/>
            </a:prstTxWarp>
          </a:bodyPr>
          <a:lstStyle/>
          <a:p>
            <a:pPr algn="ctr"/>
            <a:r>
              <a:rPr lang="en-US" dirty="0">
                <a:latin typeface="Calibri"/>
              </a:rPr>
              <a:t>more</a:t>
            </a:r>
          </a:p>
        </p:txBody>
      </p:sp>
      <p:sp>
        <p:nvSpPr>
          <p:cNvPr id="1226770" name="Oval 21"/>
          <p:cNvSpPr>
            <a:spLocks noChangeArrowheads="1"/>
          </p:cNvSpPr>
          <p:nvPr/>
        </p:nvSpPr>
        <p:spPr bwMode="auto">
          <a:xfrm>
            <a:off x="4114800" y="3733800"/>
            <a:ext cx="2057400" cy="762000"/>
          </a:xfrm>
          <a:prstGeom prst="ellipse">
            <a:avLst/>
          </a:prstGeom>
          <a:solidFill>
            <a:schemeClr val="bg2">
              <a:alpha val="16862"/>
            </a:schemeClr>
          </a:solidFill>
          <a:ln w="9525">
            <a:solidFill>
              <a:schemeClr val="tx1"/>
            </a:solidFill>
            <a:prstDash val="dash"/>
            <a:round/>
            <a:headEnd/>
            <a:tailEnd/>
          </a:ln>
        </p:spPr>
        <p:txBody>
          <a:bodyPr wrap="none" anchor="ctr">
            <a:prstTxWarp prst="textNoShape">
              <a:avLst/>
            </a:prstTxWarp>
          </a:bodyPr>
          <a:lstStyle/>
          <a:p>
            <a:pPr algn="ctr"/>
            <a:r>
              <a:rPr lang="en-US" dirty="0">
                <a:latin typeface="Calibri"/>
              </a:rPr>
              <a:t>juice</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7D7FF"/>
      </a:lt1>
      <a:dk2>
        <a:srgbClr val="3616A2"/>
      </a:dk2>
      <a:lt2>
        <a:srgbClr val="1711FF"/>
      </a:lt2>
      <a:accent1>
        <a:srgbClr val="CA4112"/>
      </a:accent1>
      <a:accent2>
        <a:srgbClr val="B52254"/>
      </a:accent2>
      <a:accent3>
        <a:srgbClr val="E8E8FF"/>
      </a:accent3>
      <a:accent4>
        <a:srgbClr val="000000"/>
      </a:accent4>
      <a:accent5>
        <a:srgbClr val="E1B0AA"/>
      </a:accent5>
      <a:accent6>
        <a:srgbClr val="A41E4B"/>
      </a:accent6>
      <a:hlink>
        <a:srgbClr val="8418AA"/>
      </a:hlink>
      <a:folHlink>
        <a:srgbClr val="1612C1"/>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8759</TotalTime>
  <Words>3259</Words>
  <Application>Microsoft Macintosh PowerPoint</Application>
  <PresentationFormat>On-screen Show (4:3)</PresentationFormat>
  <Paragraphs>497</Paragraphs>
  <Slides>55</Slides>
  <Notes>53</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Blank Presentation</vt:lpstr>
      <vt:lpstr>Psych 56L/ Ling 51: Acquisition of Language</vt:lpstr>
      <vt:lpstr>Announcements</vt:lpstr>
      <vt:lpstr>From One Word to Many</vt:lpstr>
      <vt:lpstr>Beyond Single Word Speech</vt:lpstr>
      <vt:lpstr>Productive Word Combination</vt:lpstr>
      <vt:lpstr>Productive Word Combination</vt:lpstr>
      <vt:lpstr>Productive Word Combination</vt:lpstr>
      <vt:lpstr>Productive Word Combination</vt:lpstr>
      <vt:lpstr>Productive Word Combination</vt:lpstr>
      <vt:lpstr>Productive Word Combination</vt:lpstr>
      <vt:lpstr>Productive Word Combination</vt:lpstr>
      <vt:lpstr>Productive Word Combination</vt:lpstr>
      <vt:lpstr>Productive Word Combination</vt:lpstr>
      <vt:lpstr>Beyond Two Words</vt:lpstr>
      <vt:lpstr>Beyond Two Words</vt:lpstr>
      <vt:lpstr>Development of Sentence Forms</vt:lpstr>
      <vt:lpstr>Development of Sentence Forms</vt:lpstr>
      <vt:lpstr>Development of Sentence Forms</vt:lpstr>
      <vt:lpstr>Development of Sentence Forms</vt:lpstr>
      <vt:lpstr>Development of Sentence Forms</vt:lpstr>
      <vt:lpstr>Development of Sentence Forms</vt:lpstr>
      <vt:lpstr>Development of Sentence Forms</vt:lpstr>
      <vt:lpstr>Development of Sentence Forms</vt:lpstr>
      <vt:lpstr>Development of Sentence Forms</vt:lpstr>
      <vt:lpstr>Beyond Two Words</vt:lpstr>
      <vt:lpstr>Beyond Two Words</vt:lpstr>
      <vt:lpstr>Beyond Two Words</vt:lpstr>
      <vt:lpstr>Beyond Two Words</vt:lpstr>
      <vt:lpstr>Telegraphic Speech</vt:lpstr>
      <vt:lpstr>Telegraphic Speech Examples</vt:lpstr>
      <vt:lpstr>Morphological Development</vt:lpstr>
      <vt:lpstr>Morphological Development</vt:lpstr>
      <vt:lpstr>Morphological Development</vt:lpstr>
      <vt:lpstr>PowerPoint Presentation</vt:lpstr>
      <vt:lpstr>PowerPoint Presentation</vt:lpstr>
      <vt:lpstr>Morphological Development</vt:lpstr>
      <vt:lpstr>Morphological Development</vt:lpstr>
      <vt:lpstr>Morphological Development</vt:lpstr>
      <vt:lpstr>Development of Comprehension</vt:lpstr>
      <vt:lpstr>Getting to Children’s Knowledge</vt:lpstr>
      <vt:lpstr>Getting to Children’s Knowledge</vt:lpstr>
      <vt:lpstr>Getting to Children’s Knowledge</vt:lpstr>
      <vt:lpstr>Getting Around the Clever Strategies</vt:lpstr>
      <vt:lpstr>Getting Around the Clever Strategies</vt:lpstr>
      <vt:lpstr>General Points</vt:lpstr>
      <vt:lpstr>PowerPoint Presentation</vt:lpstr>
      <vt:lpstr>PowerPoint Presentation</vt:lpstr>
      <vt:lpstr>Another example of grammatical competence</vt:lpstr>
      <vt:lpstr>Another example of grammatical competence</vt:lpstr>
      <vt:lpstr>Another example of grammatical competence</vt:lpstr>
      <vt:lpstr>Another example of grammatical competence</vt:lpstr>
      <vt:lpstr>Another example of grammatical competence</vt:lpstr>
      <vt:lpstr>Another example of grammatical competence</vt:lpstr>
      <vt:lpstr>Morphology &amp; Syntax Development: Recap</vt:lpstr>
      <vt:lpstr>Questions?</vt:lpstr>
    </vt:vector>
  </TitlesOfParts>
  <Company>Computing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852</cp:revision>
  <cp:lastPrinted>2011-01-03T16:55:40Z</cp:lastPrinted>
  <dcterms:created xsi:type="dcterms:W3CDTF">2012-08-31T23:02:10Z</dcterms:created>
  <dcterms:modified xsi:type="dcterms:W3CDTF">2013-02-21T23:17:40Z</dcterms:modified>
</cp:coreProperties>
</file>