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Lst>
  <p:notesMasterIdLst>
    <p:notesMasterId r:id="rId65"/>
  </p:notesMasterIdLst>
  <p:handoutMasterIdLst>
    <p:handoutMasterId r:id="rId6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341" r:id="rId14"/>
    <p:sldId id="340"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322" r:id="rId34"/>
    <p:sldId id="321" r:id="rId35"/>
    <p:sldId id="323" r:id="rId36"/>
    <p:sldId id="324" r:id="rId37"/>
    <p:sldId id="325" r:id="rId38"/>
    <p:sldId id="344" r:id="rId39"/>
    <p:sldId id="286" r:id="rId40"/>
    <p:sldId id="343" r:id="rId41"/>
    <p:sldId id="287" r:id="rId42"/>
    <p:sldId id="327" r:id="rId43"/>
    <p:sldId id="328" r:id="rId44"/>
    <p:sldId id="329" r:id="rId45"/>
    <p:sldId id="326" r:id="rId46"/>
    <p:sldId id="330" r:id="rId47"/>
    <p:sldId id="331" r:id="rId48"/>
    <p:sldId id="332" r:id="rId49"/>
    <p:sldId id="333" r:id="rId50"/>
    <p:sldId id="334" r:id="rId51"/>
    <p:sldId id="335" r:id="rId52"/>
    <p:sldId id="336" r:id="rId53"/>
    <p:sldId id="337" r:id="rId54"/>
    <p:sldId id="288" r:id="rId55"/>
    <p:sldId id="342" r:id="rId56"/>
    <p:sldId id="338" r:id="rId57"/>
    <p:sldId id="339" r:id="rId58"/>
    <p:sldId id="289" r:id="rId59"/>
    <p:sldId id="290" r:id="rId60"/>
    <p:sldId id="291" r:id="rId61"/>
    <p:sldId id="292" r:id="rId62"/>
    <p:sldId id="318" r:id="rId63"/>
    <p:sldId id="319" r:id="rId64"/>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Arial" pitchFamily="-1" charset="0"/>
        <a:ea typeface="ＭＳ Ｐゴシック" pitchFamily="-1" charset="-128"/>
        <a:cs typeface="ＭＳ Ｐゴシック" pitchFamily="-1" charset="-128"/>
      </a:defRPr>
    </a:lvl1pPr>
    <a:lvl2pPr marL="457200" algn="l" rtl="0" eaLnBrk="0" fontAlgn="base" hangingPunct="0">
      <a:spcBef>
        <a:spcPct val="0"/>
      </a:spcBef>
      <a:spcAft>
        <a:spcPct val="0"/>
      </a:spcAft>
      <a:defRPr sz="2400" b="1" kern="1200">
        <a:solidFill>
          <a:schemeClr val="tx1"/>
        </a:solidFill>
        <a:latin typeface="Arial" pitchFamily="-1" charset="0"/>
        <a:ea typeface="ＭＳ Ｐゴシック" pitchFamily="-1" charset="-128"/>
        <a:cs typeface="ＭＳ Ｐゴシック" pitchFamily="-1" charset="-128"/>
      </a:defRPr>
    </a:lvl2pPr>
    <a:lvl3pPr marL="914400" algn="l" rtl="0" eaLnBrk="0" fontAlgn="base" hangingPunct="0">
      <a:spcBef>
        <a:spcPct val="0"/>
      </a:spcBef>
      <a:spcAft>
        <a:spcPct val="0"/>
      </a:spcAft>
      <a:defRPr sz="2400" b="1" kern="1200">
        <a:solidFill>
          <a:schemeClr val="tx1"/>
        </a:solidFill>
        <a:latin typeface="Arial" pitchFamily="-1" charset="0"/>
        <a:ea typeface="ＭＳ Ｐゴシック" pitchFamily="-1" charset="-128"/>
        <a:cs typeface="ＭＳ Ｐゴシック" pitchFamily="-1" charset="-128"/>
      </a:defRPr>
    </a:lvl3pPr>
    <a:lvl4pPr marL="1371600" algn="l" rtl="0" eaLnBrk="0" fontAlgn="base" hangingPunct="0">
      <a:spcBef>
        <a:spcPct val="0"/>
      </a:spcBef>
      <a:spcAft>
        <a:spcPct val="0"/>
      </a:spcAft>
      <a:defRPr sz="2400" b="1" kern="1200">
        <a:solidFill>
          <a:schemeClr val="tx1"/>
        </a:solidFill>
        <a:latin typeface="Arial" pitchFamily="-1" charset="0"/>
        <a:ea typeface="ＭＳ Ｐゴシック" pitchFamily="-1" charset="-128"/>
        <a:cs typeface="ＭＳ Ｐゴシック" pitchFamily="-1" charset="-128"/>
      </a:defRPr>
    </a:lvl4pPr>
    <a:lvl5pPr marL="1828800" algn="l" rtl="0" eaLnBrk="0" fontAlgn="base" hangingPunct="0">
      <a:spcBef>
        <a:spcPct val="0"/>
      </a:spcBef>
      <a:spcAft>
        <a:spcPct val="0"/>
      </a:spcAft>
      <a:defRPr sz="2400" b="1"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sz="2400" b="1"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sz="2400" b="1"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sz="2400" b="1"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sz="2400" b="1" kern="1200">
        <a:solidFill>
          <a:schemeClr val="tx1"/>
        </a:solidFill>
        <a:latin typeface="Arial" pitchFamily="-1" charset="0"/>
        <a:ea typeface="ＭＳ Ｐゴシック" pitchFamily="-1" charset="-128"/>
        <a:cs typeface="ＭＳ Ｐゴシック" pitchFamily="-1"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6034"/>
    <a:srgbClr val="0F713C"/>
    <a:srgbClr val="B3129A"/>
    <a:srgbClr val="0D80C4"/>
    <a:srgbClr val="0B1FFF"/>
    <a:srgbClr val="8CFF4F"/>
    <a:srgbClr val="F3F3F3"/>
    <a:srgbClr val="094F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70" autoAdjust="0"/>
    <p:restoredTop sz="90929"/>
  </p:normalViewPr>
  <p:slideViewPr>
    <p:cSldViewPr>
      <p:cViewPr>
        <p:scale>
          <a:sx n="125" d="100"/>
          <a:sy n="125" d="100"/>
        </p:scale>
        <p:origin x="-68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notesMaster" Target="notesMasters/notesMaster1.xml"/><Relationship Id="rId66" Type="http://schemas.openxmlformats.org/officeDocument/2006/relationships/handoutMaster" Target="handoutMasters/handoutMaster1.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dirty="0">
              <a:latin typeface="Calibri"/>
            </a:endParaRPr>
          </a:p>
        </p:txBody>
      </p:sp>
      <p:sp>
        <p:nvSpPr>
          <p:cNvPr id="11571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fld id="{E11D9522-3356-6340-B15B-9A59FA15524D}" type="datetime1">
              <a:rPr lang="en-US">
                <a:latin typeface="Calibri"/>
              </a:rPr>
              <a:pPr/>
              <a:t>2/28/13</a:t>
            </a:fld>
            <a:endParaRPr lang="en-US" dirty="0">
              <a:latin typeface="Calibri"/>
            </a:endParaRPr>
          </a:p>
        </p:txBody>
      </p:sp>
      <p:sp>
        <p:nvSpPr>
          <p:cNvPr id="11571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dirty="0">
              <a:latin typeface="Calibri"/>
            </a:endParaRPr>
          </a:p>
        </p:txBody>
      </p:sp>
      <p:sp>
        <p:nvSpPr>
          <p:cNvPr id="11571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D752ABB6-C919-7244-A1D3-9A27495F8F29}" type="slidenum">
              <a:rPr lang="en-US">
                <a:latin typeface="Calibri"/>
              </a:rPr>
              <a:pPr/>
              <a:t>‹#›</a:t>
            </a:fld>
            <a:endParaRPr lang="en-US" dirty="0">
              <a:latin typeface="Calibri"/>
            </a:endParaRPr>
          </a:p>
        </p:txBody>
      </p:sp>
    </p:spTree>
    <p:extLst>
      <p:ext uri="{BB962C8B-B14F-4D97-AF65-F5344CB8AC3E}">
        <p14:creationId xmlns:p14="http://schemas.microsoft.com/office/powerpoint/2010/main" val="3915212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0">
                <a:latin typeface="Calibri"/>
                <a:ea typeface="ＭＳ Ｐゴシック" charset="-128"/>
                <a:cs typeface="ＭＳ Ｐゴシック" charset="-128"/>
              </a:defRPr>
            </a:lvl1pPr>
          </a:lstStyle>
          <a:p>
            <a:pPr>
              <a:defRPr/>
            </a:pPr>
            <a:endParaRPr lang="en-US" dirty="0"/>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0">
                <a:latin typeface="Calibri"/>
                <a:ea typeface="ＭＳ Ｐゴシック" charset="-128"/>
                <a:cs typeface="ＭＳ Ｐゴシック" charset="-128"/>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0">
                <a:latin typeface="Calibri"/>
                <a:ea typeface="ＭＳ Ｐゴシック" charset="-128"/>
                <a:cs typeface="ＭＳ Ｐゴシック" charset="-128"/>
              </a:defRPr>
            </a:lvl1pPr>
          </a:lstStyle>
          <a:p>
            <a:pPr>
              <a:defRPr/>
            </a:pPr>
            <a:endParaRPr lang="en-US" dirty="0"/>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0">
                <a:latin typeface="Calibri"/>
                <a:ea typeface="ＭＳ Ｐゴシック" charset="-128"/>
                <a:cs typeface="ＭＳ Ｐゴシック" charset="-128"/>
              </a:defRPr>
            </a:lvl1pPr>
          </a:lstStyle>
          <a:p>
            <a:pPr>
              <a:defRPr/>
            </a:pPr>
            <a:fld id="{CC57701C-8AA6-6342-90EC-A6819AD28758}" type="slidenum">
              <a:rPr lang="en-US" smtClean="0"/>
              <a:pPr>
                <a:defRPr/>
              </a:pPr>
              <a:t>‹#›</a:t>
            </a:fld>
            <a:endParaRPr lang="en-US" dirty="0"/>
          </a:p>
        </p:txBody>
      </p:sp>
    </p:spTree>
    <p:extLst>
      <p:ext uri="{BB962C8B-B14F-4D97-AF65-F5344CB8AC3E}">
        <p14:creationId xmlns:p14="http://schemas.microsoft.com/office/powerpoint/2010/main" val="1981930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alibri"/>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alibri"/>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alibri"/>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alibri"/>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896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DF35861B-A812-5349-BBD9-55622469974C}" type="slidenum">
              <a:rPr lang="en-US" sz="1200" b="0">
                <a:latin typeface="Calibri"/>
              </a:rPr>
              <a:pPr algn="r"/>
              <a:t>1</a:t>
            </a:fld>
            <a:endParaRPr lang="en-US" sz="1200" b="0" dirty="0">
              <a:latin typeface="Calibri"/>
            </a:endParaRPr>
          </a:p>
        </p:txBody>
      </p:sp>
      <p:sp>
        <p:nvSpPr>
          <p:cNvPr id="144896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4896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534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BB899CB5-2129-1D40-A9A2-66EDE4FEF566}" type="slidenum">
              <a:rPr lang="en-US" sz="1200" b="0">
                <a:latin typeface="Calibri"/>
              </a:rPr>
              <a:pPr algn="r"/>
              <a:t>10</a:t>
            </a:fld>
            <a:endParaRPr lang="en-US" sz="1200" b="0" dirty="0">
              <a:latin typeface="Calibri"/>
            </a:endParaRPr>
          </a:p>
        </p:txBody>
      </p:sp>
      <p:sp>
        <p:nvSpPr>
          <p:cNvPr id="146534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6534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739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B3AEBAAF-479D-9A4B-AC5A-6A925734F8DE}" type="slidenum">
              <a:rPr lang="en-US" sz="1200" b="0">
                <a:latin typeface="Calibri"/>
              </a:rPr>
              <a:pPr algn="r"/>
              <a:t>11</a:t>
            </a:fld>
            <a:endParaRPr lang="en-US" sz="1200" b="0" dirty="0">
              <a:latin typeface="Calibri"/>
            </a:endParaRPr>
          </a:p>
        </p:txBody>
      </p:sp>
      <p:sp>
        <p:nvSpPr>
          <p:cNvPr id="146739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6739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944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85024559-B9C4-F84A-988E-27A1ABE1EBB8}" type="slidenum">
              <a:rPr lang="en-US" sz="1200" b="0">
                <a:latin typeface="Calibri"/>
              </a:rPr>
              <a:pPr algn="r"/>
              <a:t>12</a:t>
            </a:fld>
            <a:endParaRPr lang="en-US" sz="1200" b="0" dirty="0">
              <a:latin typeface="Calibri"/>
            </a:endParaRPr>
          </a:p>
        </p:txBody>
      </p:sp>
      <p:sp>
        <p:nvSpPr>
          <p:cNvPr id="146944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6944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149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4A526E90-3B78-4547-9327-69DB394F3B63}" type="slidenum">
              <a:rPr lang="en-US" sz="1200" b="0">
                <a:latin typeface="Calibri"/>
              </a:rPr>
              <a:pPr algn="r"/>
              <a:t>15</a:t>
            </a:fld>
            <a:endParaRPr lang="en-US" sz="1200" b="0" dirty="0">
              <a:latin typeface="Calibri"/>
            </a:endParaRPr>
          </a:p>
        </p:txBody>
      </p:sp>
      <p:sp>
        <p:nvSpPr>
          <p:cNvPr id="1471491"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71492"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353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88BEF966-334C-9B45-9507-2874A79BF512}" type="slidenum">
              <a:rPr lang="en-US" sz="1200" b="0">
                <a:latin typeface="Calibri"/>
              </a:rPr>
              <a:pPr algn="r"/>
              <a:t>16</a:t>
            </a:fld>
            <a:endParaRPr lang="en-US" sz="1200" b="0" dirty="0">
              <a:latin typeface="Calibri"/>
            </a:endParaRPr>
          </a:p>
        </p:txBody>
      </p:sp>
      <p:sp>
        <p:nvSpPr>
          <p:cNvPr id="147353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7354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558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40E3ADA5-0B78-C447-95C6-BCD449796B28}" type="slidenum">
              <a:rPr lang="en-US" sz="1200" b="0">
                <a:latin typeface="Calibri"/>
              </a:rPr>
              <a:pPr algn="r"/>
              <a:t>17</a:t>
            </a:fld>
            <a:endParaRPr lang="en-US" sz="1200" b="0" dirty="0">
              <a:latin typeface="Calibri"/>
            </a:endParaRPr>
          </a:p>
        </p:txBody>
      </p:sp>
      <p:sp>
        <p:nvSpPr>
          <p:cNvPr id="147558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7558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763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E1CF8FD7-DA71-E546-8B17-88B88BEBC289}" type="slidenum">
              <a:rPr lang="en-US" sz="1200" b="0">
                <a:latin typeface="Calibri"/>
              </a:rPr>
              <a:pPr algn="r"/>
              <a:t>18</a:t>
            </a:fld>
            <a:endParaRPr lang="en-US" sz="1200" b="0" dirty="0">
              <a:latin typeface="Calibri"/>
            </a:endParaRPr>
          </a:p>
        </p:txBody>
      </p:sp>
      <p:sp>
        <p:nvSpPr>
          <p:cNvPr id="147763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7763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968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E6AAF138-8E05-AA46-A05A-D5E607AB7354}" type="slidenum">
              <a:rPr lang="en-US" sz="1200" b="0">
                <a:latin typeface="Calibri"/>
              </a:rPr>
              <a:pPr algn="r"/>
              <a:t>19</a:t>
            </a:fld>
            <a:endParaRPr lang="en-US" sz="1200" b="0" dirty="0">
              <a:latin typeface="Calibri"/>
            </a:endParaRPr>
          </a:p>
        </p:txBody>
      </p:sp>
      <p:sp>
        <p:nvSpPr>
          <p:cNvPr id="147968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7968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173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F854D72B-A885-B049-849F-C0C562F82901}" type="slidenum">
              <a:rPr lang="en-US" sz="1200" b="0">
                <a:latin typeface="Calibri"/>
              </a:rPr>
              <a:pPr algn="r"/>
              <a:t>20</a:t>
            </a:fld>
            <a:endParaRPr lang="en-US" sz="1200" b="0" dirty="0">
              <a:latin typeface="Calibri"/>
            </a:endParaRPr>
          </a:p>
        </p:txBody>
      </p:sp>
      <p:sp>
        <p:nvSpPr>
          <p:cNvPr id="1481731"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81732"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377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6BB2C597-7779-A149-A68A-DAC87C0E2B95}" type="slidenum">
              <a:rPr lang="en-US" sz="1200" b="0">
                <a:latin typeface="Calibri"/>
              </a:rPr>
              <a:pPr algn="r"/>
              <a:t>21</a:t>
            </a:fld>
            <a:endParaRPr lang="en-US" sz="1200" b="0" dirty="0">
              <a:latin typeface="Calibri"/>
            </a:endParaRPr>
          </a:p>
        </p:txBody>
      </p:sp>
      <p:sp>
        <p:nvSpPr>
          <p:cNvPr id="1483779"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83780"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101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894BE318-5DA3-5E43-9744-F947D48EA491}" type="slidenum">
              <a:rPr lang="en-US" sz="1200" b="0">
                <a:latin typeface="Calibri"/>
              </a:rPr>
              <a:pPr algn="r"/>
              <a:t>2</a:t>
            </a:fld>
            <a:endParaRPr lang="en-US" sz="1200" b="0" dirty="0">
              <a:latin typeface="Calibri"/>
            </a:endParaRPr>
          </a:p>
        </p:txBody>
      </p:sp>
      <p:sp>
        <p:nvSpPr>
          <p:cNvPr id="145101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5101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582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BFA6750F-D319-104F-8AC7-3EC33004DB43}" type="slidenum">
              <a:rPr lang="en-US" sz="1200" b="0">
                <a:latin typeface="Calibri"/>
              </a:rPr>
              <a:pPr algn="r"/>
              <a:t>22</a:t>
            </a:fld>
            <a:endParaRPr lang="en-US" sz="1200" b="0" dirty="0">
              <a:latin typeface="Calibri"/>
            </a:endParaRPr>
          </a:p>
        </p:txBody>
      </p:sp>
      <p:sp>
        <p:nvSpPr>
          <p:cNvPr id="1485827"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85828"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78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99175F5E-2A6E-A34B-8CB9-694743514571}" type="slidenum">
              <a:rPr lang="en-US" sz="1200" b="0">
                <a:latin typeface="Calibri"/>
              </a:rPr>
              <a:pPr algn="r"/>
              <a:t>23</a:t>
            </a:fld>
            <a:endParaRPr lang="en-US" sz="1200" b="0" dirty="0">
              <a:latin typeface="Calibri"/>
            </a:endParaRPr>
          </a:p>
        </p:txBody>
      </p:sp>
      <p:sp>
        <p:nvSpPr>
          <p:cNvPr id="1487875"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87876"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992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62D45301-41D7-9043-B140-D759F897E47F}" type="slidenum">
              <a:rPr lang="en-US" sz="1200" b="0">
                <a:latin typeface="Calibri"/>
              </a:rPr>
              <a:pPr algn="r"/>
              <a:t>24</a:t>
            </a:fld>
            <a:endParaRPr lang="en-US" sz="1200" b="0" dirty="0">
              <a:latin typeface="Calibri"/>
            </a:endParaRPr>
          </a:p>
        </p:txBody>
      </p:sp>
      <p:sp>
        <p:nvSpPr>
          <p:cNvPr id="1489923"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89924"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197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338301C4-3F1E-E646-BE1D-DF8E87AF447B}" type="slidenum">
              <a:rPr lang="en-US" sz="1200" b="0">
                <a:latin typeface="Calibri"/>
              </a:rPr>
              <a:pPr algn="r"/>
              <a:t>25</a:t>
            </a:fld>
            <a:endParaRPr lang="en-US" sz="1200" b="0" dirty="0">
              <a:latin typeface="Calibri"/>
            </a:endParaRPr>
          </a:p>
        </p:txBody>
      </p:sp>
      <p:sp>
        <p:nvSpPr>
          <p:cNvPr id="1491971"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91972"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401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DB801C40-381F-9041-8288-F748A7E1A936}" type="slidenum">
              <a:rPr lang="en-US" sz="1200" b="0">
                <a:latin typeface="Calibri"/>
              </a:rPr>
              <a:pPr algn="r"/>
              <a:t>26</a:t>
            </a:fld>
            <a:endParaRPr lang="en-US" sz="1200" b="0" dirty="0">
              <a:latin typeface="Calibri"/>
            </a:endParaRPr>
          </a:p>
        </p:txBody>
      </p:sp>
      <p:sp>
        <p:nvSpPr>
          <p:cNvPr id="1494019"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94020"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606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296B3786-3012-CC4C-A73C-EE19ADD0030C}" type="slidenum">
              <a:rPr lang="en-US" sz="1200" b="0">
                <a:latin typeface="Calibri"/>
              </a:rPr>
              <a:pPr algn="r"/>
              <a:t>27</a:t>
            </a:fld>
            <a:endParaRPr lang="en-US" sz="1200" b="0" dirty="0">
              <a:latin typeface="Calibri"/>
            </a:endParaRPr>
          </a:p>
        </p:txBody>
      </p:sp>
      <p:sp>
        <p:nvSpPr>
          <p:cNvPr id="149606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9606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811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6A3FA9F9-6A46-E94F-9922-0C156A88B478}" type="slidenum">
              <a:rPr lang="en-US" sz="1200" b="0">
                <a:latin typeface="Calibri"/>
              </a:rPr>
              <a:pPr algn="r"/>
              <a:t>28</a:t>
            </a:fld>
            <a:endParaRPr lang="en-US" sz="1200" b="0" dirty="0">
              <a:latin typeface="Calibri"/>
            </a:endParaRPr>
          </a:p>
        </p:txBody>
      </p:sp>
      <p:sp>
        <p:nvSpPr>
          <p:cNvPr id="149811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9811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016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90719503-32D1-3441-8119-4554A1088235}" type="slidenum">
              <a:rPr lang="en-US" sz="1200" b="0">
                <a:latin typeface="Calibri"/>
              </a:rPr>
              <a:pPr algn="r"/>
              <a:t>29</a:t>
            </a:fld>
            <a:endParaRPr lang="en-US" sz="1200" b="0" dirty="0">
              <a:latin typeface="Calibri"/>
            </a:endParaRPr>
          </a:p>
        </p:txBody>
      </p:sp>
      <p:sp>
        <p:nvSpPr>
          <p:cNvPr id="150016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0016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221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F02BE41B-A844-9F49-B8B2-9C568CA59327}" type="slidenum">
              <a:rPr lang="en-US" sz="1200" b="0">
                <a:latin typeface="Calibri"/>
              </a:rPr>
              <a:pPr algn="r"/>
              <a:t>30</a:t>
            </a:fld>
            <a:endParaRPr lang="en-US" sz="1200" b="0" dirty="0">
              <a:latin typeface="Calibri"/>
            </a:endParaRPr>
          </a:p>
        </p:txBody>
      </p:sp>
      <p:sp>
        <p:nvSpPr>
          <p:cNvPr id="150221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0221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425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8D7A474B-E19E-804C-8E83-584F65E36113}" type="slidenum">
              <a:rPr lang="en-US" sz="1200" b="0">
                <a:latin typeface="Calibri"/>
              </a:rPr>
              <a:pPr algn="r"/>
              <a:t>31</a:t>
            </a:fld>
            <a:endParaRPr lang="en-US" sz="1200" b="0" dirty="0">
              <a:latin typeface="Calibri"/>
            </a:endParaRPr>
          </a:p>
        </p:txBody>
      </p:sp>
      <p:sp>
        <p:nvSpPr>
          <p:cNvPr id="150425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0426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305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17F6F454-37CA-4B4B-BE6D-AC03251C44F6}" type="slidenum">
              <a:rPr lang="en-US" sz="1200" b="0">
                <a:latin typeface="Calibri"/>
              </a:rPr>
              <a:pPr algn="r"/>
              <a:t>3</a:t>
            </a:fld>
            <a:endParaRPr lang="en-US" sz="1200" b="0" dirty="0">
              <a:latin typeface="Calibri"/>
            </a:endParaRPr>
          </a:p>
        </p:txBody>
      </p:sp>
      <p:sp>
        <p:nvSpPr>
          <p:cNvPr id="1453059"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53060"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630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62113E4E-B8D1-6E49-9CE9-7DCF48D25D69}" type="slidenum">
              <a:rPr lang="en-US" sz="1200" b="0">
                <a:latin typeface="Calibri"/>
              </a:rPr>
              <a:pPr algn="r"/>
              <a:t>32</a:t>
            </a:fld>
            <a:endParaRPr lang="en-US" sz="1200" b="0" dirty="0">
              <a:latin typeface="Calibri"/>
            </a:endParaRPr>
          </a:p>
        </p:txBody>
      </p:sp>
      <p:sp>
        <p:nvSpPr>
          <p:cNvPr id="1506307"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06308"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0274" name="Rectangle 2"/>
          <p:cNvSpPr>
            <a:spLocks noGrp="1" noRot="1" noChangeAspect="1" noChangeArrowheads="1" noTextEdit="1"/>
          </p:cNvSpPr>
          <p:nvPr>
            <p:ph type="sldImg"/>
          </p:nvPr>
        </p:nvSpPr>
        <p:spPr>
          <a:ln/>
        </p:spPr>
      </p:sp>
      <p:sp>
        <p:nvSpPr>
          <p:cNvPr id="1590275"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1298" name="Rectangle 2"/>
          <p:cNvSpPr>
            <a:spLocks noGrp="1" noRot="1" noChangeAspect="1" noChangeArrowheads="1" noTextEdit="1"/>
          </p:cNvSpPr>
          <p:nvPr>
            <p:ph type="sldImg"/>
          </p:nvPr>
        </p:nvSpPr>
        <p:spPr>
          <a:ln/>
        </p:spPr>
      </p:sp>
      <p:sp>
        <p:nvSpPr>
          <p:cNvPr id="1591299"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2322" name="Rectangle 2"/>
          <p:cNvSpPr>
            <a:spLocks noGrp="1" noRot="1" noChangeAspect="1" noChangeArrowheads="1" noTextEdit="1"/>
          </p:cNvSpPr>
          <p:nvPr>
            <p:ph type="sldImg"/>
          </p:nvPr>
        </p:nvSpPr>
        <p:spPr>
          <a:ln/>
        </p:spPr>
      </p:sp>
      <p:sp>
        <p:nvSpPr>
          <p:cNvPr id="1592323"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3346" name="Rectangle 2"/>
          <p:cNvSpPr>
            <a:spLocks noGrp="1" noRot="1" noChangeAspect="1" noChangeArrowheads="1" noTextEdit="1"/>
          </p:cNvSpPr>
          <p:nvPr>
            <p:ph type="sldImg"/>
          </p:nvPr>
        </p:nvSpPr>
        <p:spPr>
          <a:ln/>
        </p:spPr>
      </p:sp>
      <p:sp>
        <p:nvSpPr>
          <p:cNvPr id="1593347"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4370" name="Rectangle 2"/>
          <p:cNvSpPr>
            <a:spLocks noGrp="1" noRot="1" noChangeAspect="1" noChangeArrowheads="1" noTextEdit="1"/>
          </p:cNvSpPr>
          <p:nvPr>
            <p:ph type="sldImg"/>
          </p:nvPr>
        </p:nvSpPr>
        <p:spPr>
          <a:ln/>
        </p:spPr>
      </p:sp>
      <p:sp>
        <p:nvSpPr>
          <p:cNvPr id="1594371"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835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8C860C63-871F-1246-A921-94B29C07AFB4}" type="slidenum">
              <a:rPr lang="en-US" sz="1200" b="0">
                <a:latin typeface="Calibri"/>
              </a:rPr>
              <a:pPr algn="r"/>
              <a:t>39</a:t>
            </a:fld>
            <a:endParaRPr lang="en-US" sz="1200" b="0" dirty="0">
              <a:latin typeface="Calibri"/>
            </a:endParaRPr>
          </a:p>
        </p:txBody>
      </p:sp>
      <p:sp>
        <p:nvSpPr>
          <p:cNvPr id="1508355"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08356"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040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C43B8B60-A1D4-BD40-BD86-01FC73C891EA}" type="slidenum">
              <a:rPr lang="en-US" sz="1200" b="0">
                <a:latin typeface="Calibri"/>
              </a:rPr>
              <a:pPr algn="r"/>
              <a:t>41</a:t>
            </a:fld>
            <a:endParaRPr lang="en-US" sz="1200" b="0" dirty="0">
              <a:latin typeface="Calibri"/>
            </a:endParaRPr>
          </a:p>
        </p:txBody>
      </p:sp>
      <p:sp>
        <p:nvSpPr>
          <p:cNvPr id="1510403"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10404"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5394" name="Rectangle 2"/>
          <p:cNvSpPr>
            <a:spLocks noGrp="1" noRot="1" noChangeAspect="1" noChangeArrowheads="1" noTextEdit="1"/>
          </p:cNvSpPr>
          <p:nvPr>
            <p:ph type="sldImg"/>
          </p:nvPr>
        </p:nvSpPr>
        <p:spPr>
          <a:ln/>
        </p:spPr>
      </p:sp>
      <p:sp>
        <p:nvSpPr>
          <p:cNvPr id="1595395"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6418" name="Rectangle 2"/>
          <p:cNvSpPr>
            <a:spLocks noGrp="1" noRot="1" noChangeAspect="1" noChangeArrowheads="1" noTextEdit="1"/>
          </p:cNvSpPr>
          <p:nvPr>
            <p:ph type="sldImg"/>
          </p:nvPr>
        </p:nvSpPr>
        <p:spPr>
          <a:ln/>
        </p:spPr>
      </p:sp>
      <p:sp>
        <p:nvSpPr>
          <p:cNvPr id="1596419"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510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AD666AB9-1189-DE48-900E-AAB7C6A1E2AE}" type="slidenum">
              <a:rPr lang="en-US" sz="1200" b="0">
                <a:latin typeface="Calibri"/>
              </a:rPr>
              <a:pPr algn="r"/>
              <a:t>4</a:t>
            </a:fld>
            <a:endParaRPr lang="en-US" sz="1200" b="0" dirty="0">
              <a:latin typeface="Calibri"/>
            </a:endParaRPr>
          </a:p>
        </p:txBody>
      </p:sp>
      <p:sp>
        <p:nvSpPr>
          <p:cNvPr id="1455107"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55108"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42" name="Rectangle 2"/>
          <p:cNvSpPr>
            <a:spLocks noGrp="1" noRot="1" noChangeAspect="1" noChangeArrowheads="1" noTextEdit="1"/>
          </p:cNvSpPr>
          <p:nvPr>
            <p:ph type="sldImg"/>
          </p:nvPr>
        </p:nvSpPr>
        <p:spPr>
          <a:ln/>
        </p:spPr>
      </p:sp>
      <p:sp>
        <p:nvSpPr>
          <p:cNvPr id="1597443"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8466" name="Rectangle 2"/>
          <p:cNvSpPr>
            <a:spLocks noGrp="1" noRot="1" noChangeAspect="1" noChangeArrowheads="1" noTextEdit="1"/>
          </p:cNvSpPr>
          <p:nvPr>
            <p:ph type="sldImg"/>
          </p:nvPr>
        </p:nvSpPr>
        <p:spPr>
          <a:ln/>
        </p:spPr>
      </p:sp>
      <p:sp>
        <p:nvSpPr>
          <p:cNvPr id="1598467"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9490" name="Rectangle 2"/>
          <p:cNvSpPr>
            <a:spLocks noGrp="1" noRot="1" noChangeAspect="1" noChangeArrowheads="1" noTextEdit="1"/>
          </p:cNvSpPr>
          <p:nvPr>
            <p:ph type="sldImg"/>
          </p:nvPr>
        </p:nvSpPr>
        <p:spPr>
          <a:ln/>
        </p:spPr>
      </p:sp>
      <p:sp>
        <p:nvSpPr>
          <p:cNvPr id="1599491"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0514" name="Rectangle 2"/>
          <p:cNvSpPr>
            <a:spLocks noGrp="1" noRot="1" noChangeAspect="1" noChangeArrowheads="1" noTextEdit="1"/>
          </p:cNvSpPr>
          <p:nvPr>
            <p:ph type="sldImg"/>
          </p:nvPr>
        </p:nvSpPr>
        <p:spPr>
          <a:ln/>
        </p:spPr>
      </p:sp>
      <p:sp>
        <p:nvSpPr>
          <p:cNvPr id="1600515"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1538" name="Rectangle 2"/>
          <p:cNvSpPr>
            <a:spLocks noGrp="1" noRot="1" noChangeAspect="1" noChangeArrowheads="1" noTextEdit="1"/>
          </p:cNvSpPr>
          <p:nvPr>
            <p:ph type="sldImg"/>
          </p:nvPr>
        </p:nvSpPr>
        <p:spPr>
          <a:ln/>
        </p:spPr>
      </p:sp>
      <p:sp>
        <p:nvSpPr>
          <p:cNvPr id="1601539"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2562" name="Rectangle 2"/>
          <p:cNvSpPr>
            <a:spLocks noGrp="1" noRot="1" noChangeAspect="1" noChangeArrowheads="1" noTextEdit="1"/>
          </p:cNvSpPr>
          <p:nvPr>
            <p:ph type="sldImg"/>
          </p:nvPr>
        </p:nvSpPr>
        <p:spPr>
          <a:ln/>
        </p:spPr>
      </p:sp>
      <p:sp>
        <p:nvSpPr>
          <p:cNvPr id="1602563"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3586" name="Rectangle 2"/>
          <p:cNvSpPr>
            <a:spLocks noGrp="1" noRot="1" noChangeAspect="1" noChangeArrowheads="1" noTextEdit="1"/>
          </p:cNvSpPr>
          <p:nvPr>
            <p:ph type="sldImg"/>
          </p:nvPr>
        </p:nvSpPr>
        <p:spPr>
          <a:ln/>
        </p:spPr>
      </p:sp>
      <p:sp>
        <p:nvSpPr>
          <p:cNvPr id="1603587"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10" name="Rectangle 2"/>
          <p:cNvSpPr>
            <a:spLocks noGrp="1" noRot="1" noChangeAspect="1" noChangeArrowheads="1" noTextEdit="1"/>
          </p:cNvSpPr>
          <p:nvPr>
            <p:ph type="sldImg"/>
          </p:nvPr>
        </p:nvSpPr>
        <p:spPr>
          <a:ln/>
        </p:spPr>
      </p:sp>
      <p:sp>
        <p:nvSpPr>
          <p:cNvPr id="1604611"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4" name="Rectangle 2"/>
          <p:cNvSpPr>
            <a:spLocks noGrp="1" noRot="1" noChangeAspect="1" noChangeArrowheads="1" noTextEdit="1"/>
          </p:cNvSpPr>
          <p:nvPr>
            <p:ph type="sldImg"/>
          </p:nvPr>
        </p:nvSpPr>
        <p:spPr>
          <a:ln/>
        </p:spPr>
      </p:sp>
      <p:sp>
        <p:nvSpPr>
          <p:cNvPr id="1605635"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6658" name="Rectangle 2"/>
          <p:cNvSpPr>
            <a:spLocks noGrp="1" noRot="1" noChangeAspect="1" noChangeArrowheads="1" noTextEdit="1"/>
          </p:cNvSpPr>
          <p:nvPr>
            <p:ph type="sldImg"/>
          </p:nvPr>
        </p:nvSpPr>
        <p:spPr>
          <a:ln/>
        </p:spPr>
      </p:sp>
      <p:sp>
        <p:nvSpPr>
          <p:cNvPr id="1606659"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8226" name="Rectangle 2"/>
          <p:cNvSpPr>
            <a:spLocks noGrp="1" noRot="1" noChangeAspect="1" noChangeArrowheads="1" noTextEdit="1"/>
          </p:cNvSpPr>
          <p:nvPr>
            <p:ph type="sldImg"/>
          </p:nvPr>
        </p:nvSpPr>
        <p:spPr>
          <a:ln/>
        </p:spPr>
      </p:sp>
      <p:sp>
        <p:nvSpPr>
          <p:cNvPr id="1588227"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245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4AD23A7B-7529-8149-9B0E-00764862ABBC}" type="slidenum">
              <a:rPr lang="en-US" sz="1200" b="0">
                <a:latin typeface="Calibri"/>
              </a:rPr>
              <a:pPr algn="r"/>
              <a:t>54</a:t>
            </a:fld>
            <a:endParaRPr lang="en-US" sz="1200" b="0" dirty="0">
              <a:latin typeface="Calibri"/>
            </a:endParaRPr>
          </a:p>
        </p:txBody>
      </p:sp>
      <p:sp>
        <p:nvSpPr>
          <p:cNvPr id="1512451"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12452"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82" name="Rectangle 2"/>
          <p:cNvSpPr>
            <a:spLocks noGrp="1" noRot="1" noChangeAspect="1" noChangeArrowheads="1" noTextEdit="1"/>
          </p:cNvSpPr>
          <p:nvPr>
            <p:ph type="sldImg"/>
          </p:nvPr>
        </p:nvSpPr>
        <p:spPr>
          <a:ln/>
        </p:spPr>
      </p:sp>
      <p:sp>
        <p:nvSpPr>
          <p:cNvPr id="1607683"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8706" name="Rectangle 2"/>
          <p:cNvSpPr>
            <a:spLocks noGrp="1" noRot="1" noChangeAspect="1" noChangeArrowheads="1" noTextEdit="1"/>
          </p:cNvSpPr>
          <p:nvPr>
            <p:ph type="sldImg"/>
          </p:nvPr>
        </p:nvSpPr>
        <p:spPr>
          <a:ln/>
        </p:spPr>
      </p:sp>
      <p:sp>
        <p:nvSpPr>
          <p:cNvPr id="1608707"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9730" name="Rectangle 2"/>
          <p:cNvSpPr>
            <a:spLocks noGrp="1" noRot="1" noChangeAspect="1" noChangeArrowheads="1" noTextEdit="1"/>
          </p:cNvSpPr>
          <p:nvPr>
            <p:ph type="sldImg"/>
          </p:nvPr>
        </p:nvSpPr>
        <p:spPr>
          <a:ln/>
        </p:spPr>
      </p:sp>
      <p:sp>
        <p:nvSpPr>
          <p:cNvPr id="1609731"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0754" name="Rectangle 2"/>
          <p:cNvSpPr>
            <a:spLocks noGrp="1" noRot="1" noChangeAspect="1" noChangeArrowheads="1" noTextEdit="1"/>
          </p:cNvSpPr>
          <p:nvPr>
            <p:ph type="sldImg"/>
          </p:nvPr>
        </p:nvSpPr>
        <p:spPr>
          <a:ln/>
        </p:spPr>
      </p:sp>
      <p:sp>
        <p:nvSpPr>
          <p:cNvPr id="1610755"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1778" name="Rectangle 2"/>
          <p:cNvSpPr>
            <a:spLocks noGrp="1" noRot="1" noChangeAspect="1" noChangeArrowheads="1" noTextEdit="1"/>
          </p:cNvSpPr>
          <p:nvPr>
            <p:ph type="sldImg"/>
          </p:nvPr>
        </p:nvSpPr>
        <p:spPr>
          <a:ln/>
        </p:spPr>
      </p:sp>
      <p:sp>
        <p:nvSpPr>
          <p:cNvPr id="1611779"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2802" name="Rectangle 2"/>
          <p:cNvSpPr>
            <a:spLocks noGrp="1" noRot="1" noChangeAspect="1" noChangeArrowheads="1" noTextEdit="1"/>
          </p:cNvSpPr>
          <p:nvPr>
            <p:ph type="sldImg"/>
          </p:nvPr>
        </p:nvSpPr>
        <p:spPr>
          <a:ln/>
        </p:spPr>
      </p:sp>
      <p:sp>
        <p:nvSpPr>
          <p:cNvPr id="1612803"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46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3D819D20-7BDF-8340-987D-639DF40BF291}" type="slidenum">
              <a:rPr lang="en-US" sz="1200" b="0">
                <a:latin typeface="Calibri"/>
              </a:rPr>
              <a:pPr algn="r"/>
              <a:t>62</a:t>
            </a:fld>
            <a:endParaRPr lang="en-US" sz="1200" b="0" dirty="0">
              <a:latin typeface="Calibri"/>
            </a:endParaRPr>
          </a:p>
        </p:txBody>
      </p:sp>
      <p:sp>
        <p:nvSpPr>
          <p:cNvPr id="1564675"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64676"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2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023C614D-AF70-444F-BB24-E4A502715EBD}" type="slidenum">
              <a:rPr lang="en-US" sz="1200" b="0">
                <a:latin typeface="Calibri"/>
              </a:rPr>
              <a:pPr algn="r"/>
              <a:t>63</a:t>
            </a:fld>
            <a:endParaRPr lang="en-US" sz="1200" b="0" dirty="0">
              <a:latin typeface="Calibri"/>
            </a:endParaRPr>
          </a:p>
        </p:txBody>
      </p:sp>
      <p:sp>
        <p:nvSpPr>
          <p:cNvPr id="156672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6672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9250" name="Rectangle 2"/>
          <p:cNvSpPr>
            <a:spLocks noGrp="1" noRot="1" noChangeAspect="1" noChangeArrowheads="1" noTextEdit="1"/>
          </p:cNvSpPr>
          <p:nvPr>
            <p:ph type="sldImg"/>
          </p:nvPr>
        </p:nvSpPr>
        <p:spPr>
          <a:ln/>
        </p:spPr>
      </p:sp>
      <p:sp>
        <p:nvSpPr>
          <p:cNvPr id="1589251"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920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FE89FF57-5D57-8C41-B9B9-BFCC6AF7E419}" type="slidenum">
              <a:rPr lang="en-US" sz="1200" b="0">
                <a:latin typeface="Calibri"/>
              </a:rPr>
              <a:pPr algn="r"/>
              <a:t>7</a:t>
            </a:fld>
            <a:endParaRPr lang="en-US" sz="1200" b="0" dirty="0">
              <a:latin typeface="Calibri"/>
            </a:endParaRPr>
          </a:p>
        </p:txBody>
      </p:sp>
      <p:sp>
        <p:nvSpPr>
          <p:cNvPr id="1459203"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59204"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125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5C9D8068-2A54-7543-AA46-D48B91ED7624}" type="slidenum">
              <a:rPr lang="en-US" sz="1200" b="0">
                <a:latin typeface="Calibri"/>
              </a:rPr>
              <a:pPr algn="r"/>
              <a:t>8</a:t>
            </a:fld>
            <a:endParaRPr lang="en-US" sz="1200" b="0" dirty="0">
              <a:latin typeface="Calibri"/>
            </a:endParaRPr>
          </a:p>
        </p:txBody>
      </p:sp>
      <p:sp>
        <p:nvSpPr>
          <p:cNvPr id="1461251"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61252"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329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6FB3249C-1434-C241-99F3-F7C5284C0075}" type="slidenum">
              <a:rPr lang="en-US" sz="1200" b="0">
                <a:latin typeface="Calibri"/>
              </a:rPr>
              <a:pPr algn="r"/>
              <a:t>9</a:t>
            </a:fld>
            <a:endParaRPr lang="en-US" sz="1200" b="0" dirty="0">
              <a:latin typeface="Calibri"/>
            </a:endParaRPr>
          </a:p>
        </p:txBody>
      </p:sp>
      <p:sp>
        <p:nvSpPr>
          <p:cNvPr id="1463299"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63300"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FC371A-904D-384C-9085-3DB4E01F09D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8398BD-C9AD-7048-929F-98748A4DC6E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1E8E9B-0D9C-4849-A43A-E03B486D49B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8CF6E1-0CA1-3146-8EFC-7CD1EA18B5F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02770D-EA2F-9C41-87DF-D3DA699E192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482146-E6FA-A444-A7B8-9531EDCBE6D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92875F9-1776-2946-AA0E-AA73BBEC3E5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CAC8962-18DD-014D-ACFC-D8C3B8D752D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8A8376A-3245-674F-AFD1-5666B5D782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D1BEADC-35FA-D74D-BE50-E5D80B47E4D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B7D5A3-67C9-B24C-B27F-3666AD8099C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Calibri"/>
                <a:ea typeface="+mn-ea"/>
                <a:cs typeface="+mn-cs"/>
              </a:defRPr>
            </a:lvl1pPr>
          </a:lstStyle>
          <a:p>
            <a:pPr>
              <a:defRPr/>
            </a:pPr>
            <a:endParaRPr lang="en-US" dirty="0"/>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Calibri"/>
                <a:ea typeface="+mn-ea"/>
                <a:cs typeface="+mn-cs"/>
              </a:defRPr>
            </a:lvl1pPr>
          </a:lstStyle>
          <a:p>
            <a:pPr>
              <a:defRPr/>
            </a:pPr>
            <a:endParaRPr lang="en-US" dirty="0"/>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Calibri"/>
                <a:ea typeface="+mn-ea"/>
                <a:cs typeface="+mn-cs"/>
              </a:defRPr>
            </a:lvl1pPr>
          </a:lstStyle>
          <a:p>
            <a:pPr>
              <a:defRPr/>
            </a:pPr>
            <a:fld id="{8CB4DAA8-0807-234F-B93E-24AE7B84C659}"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0" fontAlgn="base" hangingPunct="0">
        <a:spcBef>
          <a:spcPct val="0"/>
        </a:spcBef>
        <a:spcAft>
          <a:spcPct val="0"/>
        </a:spcAft>
        <a:defRPr sz="4400">
          <a:solidFill>
            <a:schemeClr val="tx2"/>
          </a:solidFill>
          <a:latin typeface="Calibri"/>
          <a:ea typeface="+mj-ea"/>
          <a:cs typeface="+mj-cs"/>
        </a:defRPr>
      </a:lvl1pPr>
      <a:lvl2pPr algn="ctr" rtl="0" eaLnBrk="0" fontAlgn="base" hangingPunct="0">
        <a:spcBef>
          <a:spcPct val="0"/>
        </a:spcBef>
        <a:spcAft>
          <a:spcPct val="0"/>
        </a:spcAft>
        <a:defRPr sz="4400">
          <a:solidFill>
            <a:schemeClr val="tx2"/>
          </a:solidFill>
          <a:latin typeface="Arial" charset="0"/>
          <a:ea typeface="Osaka" charset="-128"/>
          <a:cs typeface="Osaka" charset="-128"/>
        </a:defRPr>
      </a:lvl2pPr>
      <a:lvl3pPr algn="ctr" rtl="0" eaLnBrk="0" fontAlgn="base" hangingPunct="0">
        <a:spcBef>
          <a:spcPct val="0"/>
        </a:spcBef>
        <a:spcAft>
          <a:spcPct val="0"/>
        </a:spcAft>
        <a:defRPr sz="4400">
          <a:solidFill>
            <a:schemeClr val="tx2"/>
          </a:solidFill>
          <a:latin typeface="Arial" charset="0"/>
          <a:ea typeface="Osaka" charset="-128"/>
          <a:cs typeface="Osaka" charset="-128"/>
        </a:defRPr>
      </a:lvl3pPr>
      <a:lvl4pPr algn="ctr" rtl="0" eaLnBrk="0" fontAlgn="base" hangingPunct="0">
        <a:spcBef>
          <a:spcPct val="0"/>
        </a:spcBef>
        <a:spcAft>
          <a:spcPct val="0"/>
        </a:spcAft>
        <a:defRPr sz="4400">
          <a:solidFill>
            <a:schemeClr val="tx2"/>
          </a:solidFill>
          <a:latin typeface="Arial" charset="0"/>
          <a:ea typeface="Osaka" charset="-128"/>
          <a:cs typeface="Osaka" charset="-128"/>
        </a:defRPr>
      </a:lvl4pPr>
      <a:lvl5pPr algn="ctr" rtl="0" eaLnBrk="0" fontAlgn="base" hangingPunct="0">
        <a:spcBef>
          <a:spcPct val="0"/>
        </a:spcBef>
        <a:spcAft>
          <a:spcPct val="0"/>
        </a:spcAft>
        <a:defRPr sz="4400">
          <a:solidFill>
            <a:schemeClr val="tx2"/>
          </a:solidFill>
          <a:latin typeface="Arial" charset="0"/>
          <a:ea typeface="Osaka" charset="-128"/>
          <a:cs typeface="Osaka" charset="-128"/>
        </a:defRPr>
      </a:lvl5pPr>
      <a:lvl6pPr marL="457200" algn="ctr" rtl="0" fontAlgn="base">
        <a:spcBef>
          <a:spcPct val="0"/>
        </a:spcBef>
        <a:spcAft>
          <a:spcPct val="0"/>
        </a:spcAft>
        <a:defRPr sz="4400">
          <a:solidFill>
            <a:schemeClr val="tx2"/>
          </a:solidFill>
          <a:latin typeface="Arial" charset="0"/>
          <a:ea typeface="Osaka" charset="-128"/>
          <a:cs typeface="Osaka" charset="-128"/>
        </a:defRPr>
      </a:lvl6pPr>
      <a:lvl7pPr marL="914400" algn="ctr" rtl="0" fontAlgn="base">
        <a:spcBef>
          <a:spcPct val="0"/>
        </a:spcBef>
        <a:spcAft>
          <a:spcPct val="0"/>
        </a:spcAft>
        <a:defRPr sz="4400">
          <a:solidFill>
            <a:schemeClr val="tx2"/>
          </a:solidFill>
          <a:latin typeface="Arial" charset="0"/>
          <a:ea typeface="Osaka" charset="-128"/>
          <a:cs typeface="Osaka" charset="-128"/>
        </a:defRPr>
      </a:lvl7pPr>
      <a:lvl8pPr marL="1371600" algn="ctr" rtl="0" fontAlgn="base">
        <a:spcBef>
          <a:spcPct val="0"/>
        </a:spcBef>
        <a:spcAft>
          <a:spcPct val="0"/>
        </a:spcAft>
        <a:defRPr sz="4400">
          <a:solidFill>
            <a:schemeClr val="tx2"/>
          </a:solidFill>
          <a:latin typeface="Arial" charset="0"/>
          <a:ea typeface="Osaka" charset="-128"/>
          <a:cs typeface="Osaka" charset="-128"/>
        </a:defRPr>
      </a:lvl8pPr>
      <a:lvl9pPr marL="1828800" algn="ctr" rtl="0" fontAlgn="base">
        <a:spcBef>
          <a:spcPct val="0"/>
        </a:spcBef>
        <a:spcAft>
          <a:spcPct val="0"/>
        </a:spcAft>
        <a:defRPr sz="4400">
          <a:solidFill>
            <a:schemeClr val="tx2"/>
          </a:solidFill>
          <a:latin typeface="Arial" charset="0"/>
          <a:ea typeface="Osaka" charset="-128"/>
          <a:cs typeface="Osaka"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mn-cs"/>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mn-cs"/>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mn-cs"/>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1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1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1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1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2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www.sciencemag.org/content/vol306/issue5695/images/large/306_499_F1.jpeg" TargetMode="External"/><Relationship Id="rId4"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42.xml.rels><?xml version="1.0" encoding="UTF-8" standalone="yes"?>
<Relationships xmlns="http://schemas.openxmlformats.org/package/2006/relationships"><Relationship Id="rId3" Type="http://schemas.openxmlformats.org/officeDocument/2006/relationships/hyperlink" Target="http://www.sciencemag.org/content/vol306/issue5695/images/large/306_499_F2.jpeg" TargetMode="External"/><Relationship Id="rId4"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3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3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image" Target="../media/image3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image" Target="../media/image3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image" Target="../media/image3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 Id="rId3" Type="http://schemas.openxmlformats.org/officeDocument/2006/relationships/image" Target="../media/image3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 Id="rId3" Type="http://schemas.openxmlformats.org/officeDocument/2006/relationships/image" Target="../media/image3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 Id="rId3" Type="http://schemas.openxmlformats.org/officeDocument/2006/relationships/image" Target="../media/image3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 Id="rId3" Type="http://schemas.openxmlformats.org/officeDocument/2006/relationships/image" Target="../media/image4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 Id="rId3" Type="http://schemas.openxmlformats.org/officeDocument/2006/relationships/image" Target="../media/image41.png"/></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7.xml"/><Relationship Id="rId2" Type="http://schemas.openxmlformats.org/officeDocument/2006/relationships/notesSlide" Target="../notesSlides/notesSlide53.xml"/></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7.xml"/><Relationship Id="rId2" Type="http://schemas.openxmlformats.org/officeDocument/2006/relationships/notesSlide" Target="../notesSlides/notesSlide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 Id="rId3" Type="http://schemas.openxmlformats.org/officeDocument/2006/relationships/image" Target="../media/image4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7938" name="Rectangle 2"/>
          <p:cNvSpPr>
            <a:spLocks noGrp="1" noChangeArrowheads="1"/>
          </p:cNvSpPr>
          <p:nvPr>
            <p:ph type="ctrTitle" idx="4294967295"/>
          </p:nvPr>
        </p:nvSpPr>
        <p:spPr>
          <a:xfrm>
            <a:off x="0" y="1371600"/>
            <a:ext cx="9144000" cy="1143000"/>
          </a:xfrm>
        </p:spPr>
        <p:txBody>
          <a:bodyPr/>
          <a:lstStyle/>
          <a:p>
            <a:pPr eaLnBrk="1" hangingPunct="1"/>
            <a:r>
              <a:rPr lang="en-US" sz="4000"/>
              <a:t>Psych 56L/ Ling 51:</a:t>
            </a:r>
            <a:br>
              <a:rPr lang="en-US" sz="4000"/>
            </a:br>
            <a:r>
              <a:rPr lang="en-US" sz="4000"/>
              <a:t>Acquisition of Language</a:t>
            </a:r>
            <a:endParaRPr lang="en-US"/>
          </a:p>
        </p:txBody>
      </p:sp>
      <p:sp>
        <p:nvSpPr>
          <p:cNvPr id="1447939" name="Rectangle 3"/>
          <p:cNvSpPr>
            <a:spLocks noGrp="1" noChangeArrowheads="1"/>
          </p:cNvSpPr>
          <p:nvPr>
            <p:ph type="subTitle" idx="4294967295"/>
          </p:nvPr>
        </p:nvSpPr>
        <p:spPr>
          <a:xfrm>
            <a:off x="457200" y="3352800"/>
            <a:ext cx="8229600" cy="1752600"/>
          </a:xfrm>
        </p:spPr>
        <p:txBody>
          <a:bodyPr/>
          <a:lstStyle/>
          <a:p>
            <a:pPr marL="0" indent="0" algn="ctr" eaLnBrk="1" hangingPunct="1">
              <a:buFontTx/>
              <a:buNone/>
            </a:pPr>
            <a:r>
              <a:rPr lang="en-US"/>
              <a:t>Lecture 15</a:t>
            </a:r>
          </a:p>
          <a:p>
            <a:pPr marL="0" indent="0" algn="ctr" eaLnBrk="1" hangingPunct="1">
              <a:buFontTx/>
              <a:buNone/>
            </a:pPr>
            <a:r>
              <a:rPr lang="en-US"/>
              <a:t>Language &amp; Cognition</a:t>
            </a:r>
          </a:p>
          <a:p>
            <a:pPr marL="0" indent="0" algn="ctr" eaLnBrk="1" hangingPunct="1">
              <a:buFontTx/>
              <a:buNone/>
            </a:pPr>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22" name="Rectangle 2"/>
          <p:cNvSpPr>
            <a:spLocks noGrp="1" noChangeArrowheads="1"/>
          </p:cNvSpPr>
          <p:nvPr>
            <p:ph type="title" idx="4294967295"/>
          </p:nvPr>
        </p:nvSpPr>
        <p:spPr>
          <a:xfrm>
            <a:off x="228600" y="0"/>
            <a:ext cx="8915400" cy="1143000"/>
          </a:xfrm>
        </p:spPr>
        <p:txBody>
          <a:bodyPr/>
          <a:lstStyle/>
          <a:p>
            <a:pPr eaLnBrk="1" hangingPunct="1"/>
            <a:r>
              <a:rPr lang="en-US" sz="3200"/>
              <a:t>But can toddlers</a:t>
            </a:r>
            <a:r>
              <a:rPr lang="en-US" sz="3200" i="1"/>
              <a:t> really </a:t>
            </a:r>
            <a:r>
              <a:rPr lang="en-US" sz="3200"/>
              <a:t>not do it?</a:t>
            </a:r>
            <a:endParaRPr lang="en-US"/>
          </a:p>
        </p:txBody>
      </p:sp>
      <p:sp>
        <p:nvSpPr>
          <p:cNvPr id="1464323" name="Rectangle 3"/>
          <p:cNvSpPr>
            <a:spLocks noGrp="1" noChangeArrowheads="1"/>
          </p:cNvSpPr>
          <p:nvPr>
            <p:ph type="body" idx="4294967295"/>
          </p:nvPr>
        </p:nvSpPr>
        <p:spPr>
          <a:xfrm>
            <a:off x="0" y="990600"/>
            <a:ext cx="9144000" cy="990600"/>
          </a:xfrm>
        </p:spPr>
        <p:txBody>
          <a:bodyPr/>
          <a:lstStyle/>
          <a:p>
            <a:pPr eaLnBrk="1" hangingPunct="1">
              <a:buFontTx/>
              <a:buNone/>
            </a:pPr>
            <a:r>
              <a:rPr lang="en-US" sz="2000"/>
              <a:t>Maybe wall color just isn’t a very salient property for toddlers. How about trying more salient landmarks? (Hermer &amp; Spelke 1996)</a:t>
            </a:r>
          </a:p>
        </p:txBody>
      </p:sp>
      <p:pic>
        <p:nvPicPr>
          <p:cNvPr id="1464324" name="Picture 4" descr="pic93"/>
          <p:cNvPicPr>
            <a:picLocks noChangeAspect="1" noChangeArrowheads="1"/>
          </p:cNvPicPr>
          <p:nvPr/>
        </p:nvPicPr>
        <p:blipFill>
          <a:blip r:embed="rId3"/>
          <a:srcRect/>
          <a:stretch>
            <a:fillRect/>
          </a:stretch>
        </p:blipFill>
        <p:spPr bwMode="auto">
          <a:xfrm>
            <a:off x="685800" y="1905000"/>
            <a:ext cx="7162800" cy="3838575"/>
          </a:xfrm>
          <a:prstGeom prst="rect">
            <a:avLst/>
          </a:prstGeom>
          <a:noFill/>
          <a:ln w="9525">
            <a:noFill/>
            <a:miter lim="800000"/>
            <a:headEnd/>
            <a:tailEnd/>
          </a:ln>
        </p:spPr>
      </p:pic>
      <p:sp>
        <p:nvSpPr>
          <p:cNvPr id="1464325" name="Text Box 5"/>
          <p:cNvSpPr txBox="1">
            <a:spLocks noChangeArrowheads="1"/>
          </p:cNvSpPr>
          <p:nvPr/>
        </p:nvSpPr>
        <p:spPr bwMode="auto">
          <a:xfrm>
            <a:off x="838200" y="3429000"/>
            <a:ext cx="167640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US" sz="1800" b="0" dirty="0">
              <a:latin typeface="Calibri"/>
            </a:endParaRPr>
          </a:p>
        </p:txBody>
      </p:sp>
      <p:sp>
        <p:nvSpPr>
          <p:cNvPr id="1464326" name="Text Box 6"/>
          <p:cNvSpPr txBox="1">
            <a:spLocks noChangeArrowheads="1"/>
          </p:cNvSpPr>
          <p:nvPr/>
        </p:nvSpPr>
        <p:spPr bwMode="auto">
          <a:xfrm>
            <a:off x="838200" y="3352800"/>
            <a:ext cx="190500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US" sz="1800" b="0" dirty="0">
              <a:latin typeface="Calibri"/>
            </a:endParaRPr>
          </a:p>
        </p:txBody>
      </p:sp>
      <p:pic>
        <p:nvPicPr>
          <p:cNvPr id="1464327" name="Picture 7" descr="_ha10726"/>
          <p:cNvPicPr>
            <a:picLocks noChangeAspect="1" noChangeArrowheads="1"/>
          </p:cNvPicPr>
          <p:nvPr/>
        </p:nvPicPr>
        <p:blipFill>
          <a:blip r:embed="rId4"/>
          <a:srcRect/>
          <a:stretch>
            <a:fillRect/>
          </a:stretch>
        </p:blipFill>
        <p:spPr bwMode="auto">
          <a:xfrm>
            <a:off x="762000" y="3276600"/>
            <a:ext cx="990600" cy="990600"/>
          </a:xfrm>
          <a:prstGeom prst="rect">
            <a:avLst/>
          </a:prstGeom>
          <a:noFill/>
          <a:ln w="9525">
            <a:noFill/>
            <a:miter lim="800000"/>
            <a:headEnd/>
            <a:tailEnd/>
          </a:ln>
        </p:spPr>
      </p:pic>
      <p:pic>
        <p:nvPicPr>
          <p:cNvPr id="1464328" name="Picture 8" descr="pl13950"/>
          <p:cNvPicPr>
            <a:picLocks noChangeAspect="1" noChangeArrowheads="1"/>
          </p:cNvPicPr>
          <p:nvPr/>
        </p:nvPicPr>
        <p:blipFill>
          <a:blip r:embed="rId5"/>
          <a:srcRect/>
          <a:stretch>
            <a:fillRect/>
          </a:stretch>
        </p:blipFill>
        <p:spPr bwMode="auto">
          <a:xfrm>
            <a:off x="6781800" y="3276600"/>
            <a:ext cx="952500" cy="952500"/>
          </a:xfrm>
          <a:prstGeom prst="rect">
            <a:avLst/>
          </a:prstGeom>
          <a:noFill/>
          <a:ln w="9525">
            <a:noFill/>
            <a:miter lim="800000"/>
            <a:headEnd/>
            <a:tailEnd/>
          </a:ln>
        </p:spPr>
      </p:pic>
      <p:pic>
        <p:nvPicPr>
          <p:cNvPr id="1464329" name="Picture 9"/>
          <p:cNvPicPr>
            <a:picLocks noChangeAspect="1" noChangeArrowheads="1"/>
          </p:cNvPicPr>
          <p:nvPr/>
        </p:nvPicPr>
        <p:blipFill>
          <a:blip r:embed="rId6"/>
          <a:srcRect/>
          <a:stretch>
            <a:fillRect/>
          </a:stretch>
        </p:blipFill>
        <p:spPr bwMode="auto">
          <a:xfrm>
            <a:off x="3486150" y="2528888"/>
            <a:ext cx="1895475" cy="2667000"/>
          </a:xfrm>
          <a:prstGeom prst="rect">
            <a:avLst/>
          </a:prstGeom>
          <a:noFill/>
          <a:ln w="9525">
            <a:noFill/>
            <a:miter lim="800000"/>
            <a:headEnd/>
            <a:tailEnd/>
          </a:ln>
        </p:spPr>
      </p:pic>
      <p:sp>
        <p:nvSpPr>
          <p:cNvPr id="1464332" name="Text Box 12"/>
          <p:cNvSpPr txBox="1">
            <a:spLocks noChangeArrowheads="1"/>
          </p:cNvSpPr>
          <p:nvPr/>
        </p:nvSpPr>
        <p:spPr bwMode="auto">
          <a:xfrm>
            <a:off x="304800" y="5867400"/>
            <a:ext cx="3444875" cy="457200"/>
          </a:xfrm>
          <a:prstGeom prst="rect">
            <a:avLst/>
          </a:prstGeom>
          <a:noFill/>
          <a:ln w="9525">
            <a:noFill/>
            <a:miter lim="800000"/>
            <a:headEnd/>
            <a:tailEnd/>
          </a:ln>
        </p:spPr>
        <p:txBody>
          <a:bodyPr>
            <a:prstTxWarp prst="textNoShape">
              <a:avLst/>
            </a:prstTxWarp>
            <a:spAutoFit/>
          </a:bodyPr>
          <a:lstStyle/>
          <a:p>
            <a:r>
              <a:rPr lang="en-US" dirty="0">
                <a:latin typeface="Calibri"/>
              </a:rPr>
              <a:t>“Left of the truck”?</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6370" name="Rectangle 4"/>
          <p:cNvSpPr>
            <a:spLocks noGrp="1" noChangeArrowheads="1"/>
          </p:cNvSpPr>
          <p:nvPr>
            <p:ph type="title" idx="4294967295"/>
          </p:nvPr>
        </p:nvSpPr>
        <p:spPr>
          <a:xfrm>
            <a:off x="228600" y="0"/>
            <a:ext cx="8915400" cy="1143000"/>
          </a:xfrm>
        </p:spPr>
        <p:txBody>
          <a:bodyPr/>
          <a:lstStyle/>
          <a:p>
            <a:pPr eaLnBrk="1" hangingPunct="1"/>
            <a:r>
              <a:rPr lang="en-US" sz="3200"/>
              <a:t>But can toddlers</a:t>
            </a:r>
            <a:r>
              <a:rPr lang="en-US" sz="3200" i="1"/>
              <a:t> really </a:t>
            </a:r>
            <a:r>
              <a:rPr lang="en-US" sz="3200"/>
              <a:t>not do it?</a:t>
            </a:r>
            <a:endParaRPr lang="en-US"/>
          </a:p>
        </p:txBody>
      </p:sp>
      <p:sp>
        <p:nvSpPr>
          <p:cNvPr id="1466371" name="Rectangle 5"/>
          <p:cNvSpPr>
            <a:spLocks noGrp="1" noChangeArrowheads="1"/>
          </p:cNvSpPr>
          <p:nvPr>
            <p:ph type="body" idx="4294967295"/>
          </p:nvPr>
        </p:nvSpPr>
        <p:spPr>
          <a:xfrm>
            <a:off x="0" y="990600"/>
            <a:ext cx="9144000" cy="990600"/>
          </a:xfrm>
        </p:spPr>
        <p:txBody>
          <a:bodyPr/>
          <a:lstStyle/>
          <a:p>
            <a:pPr eaLnBrk="1" hangingPunct="1">
              <a:buFontTx/>
              <a:buNone/>
            </a:pPr>
            <a:r>
              <a:rPr lang="en-US" sz="2000"/>
              <a:t>Maybe wall color just isn’t a very salient property for toddlers. How about trying more salient landmarks? (Hermer &amp; Spelke 1996)</a:t>
            </a:r>
          </a:p>
        </p:txBody>
      </p:sp>
      <p:pic>
        <p:nvPicPr>
          <p:cNvPr id="1466372" name="Picture 6" descr="pic93"/>
          <p:cNvPicPr>
            <a:picLocks noChangeAspect="1" noChangeArrowheads="1"/>
          </p:cNvPicPr>
          <p:nvPr/>
        </p:nvPicPr>
        <p:blipFill>
          <a:blip r:embed="rId3"/>
          <a:srcRect/>
          <a:stretch>
            <a:fillRect/>
          </a:stretch>
        </p:blipFill>
        <p:spPr bwMode="auto">
          <a:xfrm>
            <a:off x="685800" y="1905000"/>
            <a:ext cx="7162800" cy="3838575"/>
          </a:xfrm>
          <a:prstGeom prst="rect">
            <a:avLst/>
          </a:prstGeom>
          <a:noFill/>
          <a:ln w="9525">
            <a:noFill/>
            <a:miter lim="800000"/>
            <a:headEnd/>
            <a:tailEnd/>
          </a:ln>
        </p:spPr>
      </p:pic>
      <p:sp>
        <p:nvSpPr>
          <p:cNvPr id="1466373" name="Text Box 7"/>
          <p:cNvSpPr txBox="1">
            <a:spLocks noChangeArrowheads="1"/>
          </p:cNvSpPr>
          <p:nvPr/>
        </p:nvSpPr>
        <p:spPr bwMode="auto">
          <a:xfrm>
            <a:off x="838200" y="3429000"/>
            <a:ext cx="167640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US" sz="1800" b="0" dirty="0">
              <a:latin typeface="Calibri"/>
            </a:endParaRPr>
          </a:p>
        </p:txBody>
      </p:sp>
      <p:sp>
        <p:nvSpPr>
          <p:cNvPr id="1466374" name="Text Box 8"/>
          <p:cNvSpPr txBox="1">
            <a:spLocks noChangeArrowheads="1"/>
          </p:cNvSpPr>
          <p:nvPr/>
        </p:nvSpPr>
        <p:spPr bwMode="auto">
          <a:xfrm>
            <a:off x="838200" y="3352800"/>
            <a:ext cx="190500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US" sz="1800" b="0" dirty="0">
              <a:latin typeface="Calibri"/>
            </a:endParaRPr>
          </a:p>
        </p:txBody>
      </p:sp>
      <p:pic>
        <p:nvPicPr>
          <p:cNvPr id="1466375" name="Picture 9" descr="_ha10726"/>
          <p:cNvPicPr>
            <a:picLocks noChangeAspect="1" noChangeArrowheads="1"/>
          </p:cNvPicPr>
          <p:nvPr/>
        </p:nvPicPr>
        <p:blipFill>
          <a:blip r:embed="rId4"/>
          <a:srcRect/>
          <a:stretch>
            <a:fillRect/>
          </a:stretch>
        </p:blipFill>
        <p:spPr bwMode="auto">
          <a:xfrm>
            <a:off x="762000" y="3276600"/>
            <a:ext cx="990600" cy="990600"/>
          </a:xfrm>
          <a:prstGeom prst="rect">
            <a:avLst/>
          </a:prstGeom>
          <a:noFill/>
          <a:ln w="9525">
            <a:noFill/>
            <a:miter lim="800000"/>
            <a:headEnd/>
            <a:tailEnd/>
          </a:ln>
        </p:spPr>
      </p:pic>
      <p:pic>
        <p:nvPicPr>
          <p:cNvPr id="1466376" name="Picture 10" descr="pl13950"/>
          <p:cNvPicPr>
            <a:picLocks noChangeAspect="1" noChangeArrowheads="1"/>
          </p:cNvPicPr>
          <p:nvPr/>
        </p:nvPicPr>
        <p:blipFill>
          <a:blip r:embed="rId5"/>
          <a:srcRect/>
          <a:stretch>
            <a:fillRect/>
          </a:stretch>
        </p:blipFill>
        <p:spPr bwMode="auto">
          <a:xfrm>
            <a:off x="6781800" y="3276600"/>
            <a:ext cx="952500" cy="952500"/>
          </a:xfrm>
          <a:prstGeom prst="rect">
            <a:avLst/>
          </a:prstGeom>
          <a:noFill/>
          <a:ln w="9525">
            <a:noFill/>
            <a:miter lim="800000"/>
            <a:headEnd/>
            <a:tailEnd/>
          </a:ln>
        </p:spPr>
      </p:pic>
      <p:pic>
        <p:nvPicPr>
          <p:cNvPr id="1466377" name="Picture 11"/>
          <p:cNvPicPr>
            <a:picLocks noChangeAspect="1" noChangeArrowheads="1"/>
          </p:cNvPicPr>
          <p:nvPr/>
        </p:nvPicPr>
        <p:blipFill>
          <a:blip r:embed="rId6"/>
          <a:srcRect/>
          <a:stretch>
            <a:fillRect/>
          </a:stretch>
        </p:blipFill>
        <p:spPr bwMode="auto">
          <a:xfrm>
            <a:off x="3486150" y="2528888"/>
            <a:ext cx="1895475" cy="2667000"/>
          </a:xfrm>
          <a:prstGeom prst="rect">
            <a:avLst/>
          </a:prstGeom>
          <a:noFill/>
          <a:ln w="9525">
            <a:noFill/>
            <a:miter lim="800000"/>
            <a:headEnd/>
            <a:tailEnd/>
          </a:ln>
        </p:spPr>
      </p:pic>
      <p:sp>
        <p:nvSpPr>
          <p:cNvPr id="1466378" name="Rectangle 12"/>
          <p:cNvSpPr>
            <a:spLocks noChangeArrowheads="1"/>
          </p:cNvSpPr>
          <p:nvPr/>
        </p:nvSpPr>
        <p:spPr bwMode="auto">
          <a:xfrm>
            <a:off x="152400" y="5867400"/>
            <a:ext cx="9144000" cy="990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solidFill>
                  <a:schemeClr val="tx2"/>
                </a:solidFill>
                <a:latin typeface="Calibri"/>
                <a:ea typeface="Osaka" pitchFamily="-1" charset="-128"/>
                <a:cs typeface="Osaka" pitchFamily="-1" charset="-128"/>
              </a:rPr>
              <a:t>No change in navigation behavior in toddlers even with more salient landmarks (toys like truck and teddy bear).</a:t>
            </a:r>
          </a:p>
        </p:txBody>
      </p:sp>
      <p:sp>
        <p:nvSpPr>
          <p:cNvPr id="1466379" name="Oval 13"/>
          <p:cNvSpPr>
            <a:spLocks noChangeArrowheads="1"/>
          </p:cNvSpPr>
          <p:nvPr/>
        </p:nvSpPr>
        <p:spPr bwMode="auto">
          <a:xfrm>
            <a:off x="6477000" y="1828800"/>
            <a:ext cx="1676400" cy="1295400"/>
          </a:xfrm>
          <a:prstGeom prst="ellipse">
            <a:avLst/>
          </a:prstGeom>
          <a:noFill/>
          <a:ln w="63500">
            <a:solidFill>
              <a:schemeClr val="tx2"/>
            </a:solidFill>
            <a:round/>
            <a:headEnd/>
            <a:tailEnd/>
          </a:ln>
        </p:spPr>
        <p:txBody>
          <a:bodyPr wrap="none" anchor="ctr">
            <a:prstTxWarp prst="textNoShape">
              <a:avLst/>
            </a:prstTxWarp>
          </a:bodyPr>
          <a:lstStyle/>
          <a:p>
            <a:endParaRPr lang="en-US" dirty="0">
              <a:latin typeface="Calibri"/>
            </a:endParaRPr>
          </a:p>
        </p:txBody>
      </p:sp>
      <p:sp>
        <p:nvSpPr>
          <p:cNvPr id="1466380" name="Oval 14"/>
          <p:cNvSpPr>
            <a:spLocks noChangeArrowheads="1"/>
          </p:cNvSpPr>
          <p:nvPr/>
        </p:nvSpPr>
        <p:spPr bwMode="auto">
          <a:xfrm>
            <a:off x="609600" y="4648200"/>
            <a:ext cx="1676400" cy="1219200"/>
          </a:xfrm>
          <a:prstGeom prst="ellipse">
            <a:avLst/>
          </a:prstGeom>
          <a:noFill/>
          <a:ln w="63500">
            <a:solidFill>
              <a:schemeClr val="tx2"/>
            </a:solidFill>
            <a:round/>
            <a:headEnd/>
            <a:tailEnd/>
          </a:ln>
        </p:spPr>
        <p:txBody>
          <a:bodyPr wrap="none" anchor="ctr">
            <a:prstTxWarp prst="textNoShape">
              <a:avLst/>
            </a:prstTxWarp>
          </a:bodyPr>
          <a:lstStyle/>
          <a:p>
            <a:endParaRPr lang="en-US"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8418" name="Rectangle 2"/>
          <p:cNvSpPr>
            <a:spLocks noGrp="1" noChangeArrowheads="1"/>
          </p:cNvSpPr>
          <p:nvPr>
            <p:ph type="title" idx="4294967295"/>
          </p:nvPr>
        </p:nvSpPr>
        <p:spPr>
          <a:xfrm>
            <a:off x="0" y="0"/>
            <a:ext cx="9144000" cy="1143000"/>
          </a:xfrm>
        </p:spPr>
        <p:txBody>
          <a:bodyPr/>
          <a:lstStyle/>
          <a:p>
            <a:pPr eaLnBrk="1" hangingPunct="1"/>
            <a:r>
              <a:rPr lang="en-US" sz="3200"/>
              <a:t>So when does this ability develop?</a:t>
            </a:r>
            <a:endParaRPr lang="en-US"/>
          </a:p>
        </p:txBody>
      </p:sp>
      <p:sp>
        <p:nvSpPr>
          <p:cNvPr id="1468419" name="Rectangle 3"/>
          <p:cNvSpPr>
            <a:spLocks noGrp="1" noChangeArrowheads="1"/>
          </p:cNvSpPr>
          <p:nvPr>
            <p:ph type="body" idx="4294967295"/>
          </p:nvPr>
        </p:nvSpPr>
        <p:spPr>
          <a:xfrm>
            <a:off x="0" y="1066800"/>
            <a:ext cx="9144000" cy="4572000"/>
          </a:xfrm>
        </p:spPr>
        <p:txBody>
          <a:bodyPr/>
          <a:lstStyle/>
          <a:p>
            <a:pPr eaLnBrk="1" hangingPunct="1">
              <a:lnSpc>
                <a:spcPct val="90000"/>
              </a:lnSpc>
              <a:buFontTx/>
              <a:buNone/>
            </a:pPr>
            <a:r>
              <a:rPr lang="en-US" sz="2400"/>
              <a:t>Hermer-Vazquez, Moffet &amp; Munkholm 2001: children with a high production of </a:t>
            </a:r>
            <a:r>
              <a:rPr lang="en-US" sz="2400">
                <a:solidFill>
                  <a:schemeClr val="bg2"/>
                </a:solidFill>
              </a:rPr>
              <a:t>spatial language </a:t>
            </a:r>
            <a:r>
              <a:rPr lang="en-US" sz="2400"/>
              <a:t>(like “left” and “right”) succeed.  This usually happens somewhere between 4 and 5 years old.</a:t>
            </a:r>
          </a:p>
          <a:p>
            <a:pPr eaLnBrk="1" hangingPunct="1">
              <a:lnSpc>
                <a:spcPct val="90000"/>
              </a:lnSpc>
              <a:buFontTx/>
              <a:buNone/>
            </a:pPr>
            <a:endParaRPr lang="en-US" sz="2400"/>
          </a:p>
          <a:p>
            <a:pPr eaLnBrk="1" hangingPunct="1">
              <a:lnSpc>
                <a:spcPct val="90000"/>
              </a:lnSpc>
              <a:buFontTx/>
              <a:buNone/>
            </a:pPr>
            <a:r>
              <a:rPr lang="en-US" sz="2400"/>
              <a:t>Shusterman, Lee, &amp; Spelke 2011: 4-year-old children can combine spatial and landmark cues when specifically </a:t>
            </a:r>
            <a:r>
              <a:rPr lang="en-US" sz="2400">
                <a:solidFill>
                  <a:srgbClr val="1711FF"/>
                </a:solidFill>
              </a:rPr>
              <a:t>told</a:t>
            </a:r>
            <a:r>
              <a:rPr lang="en-US" sz="2400"/>
              <a:t> a landmark will be useful for navigation. (Ex: “The black wall can help you get the sticker.”) </a:t>
            </a:r>
          </a:p>
          <a:p>
            <a:pPr eaLnBrk="1" hangingPunct="1">
              <a:lnSpc>
                <a:spcPct val="90000"/>
              </a:lnSpc>
              <a:buFontTx/>
              <a:buNone/>
            </a:pPr>
            <a:endParaRPr lang="en-US" sz="2400"/>
          </a:p>
          <a:p>
            <a:pPr eaLnBrk="1" hangingPunct="1">
              <a:lnSpc>
                <a:spcPct val="90000"/>
              </a:lnSpc>
              <a:buFontTx/>
              <a:buNone/>
            </a:pPr>
            <a:r>
              <a:rPr lang="en-US" sz="2400"/>
              <a:t>Hyde, Winkler-Rhoades, Lee, Izard, Shapiro, &amp; Spelke 2011: a 13-year-old deaf child, deprived of most </a:t>
            </a:r>
            <a:r>
              <a:rPr lang="en-US" sz="2400">
                <a:solidFill>
                  <a:srgbClr val="1711FF"/>
                </a:solidFill>
              </a:rPr>
              <a:t>linguistic</a:t>
            </a:r>
            <a:r>
              <a:rPr lang="en-US" sz="2400"/>
              <a:t> input after late infancy, performs like toddlers do (very poor when cues must be combined to solve navigation).</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chemeClr val="tx2"/>
                </a:solidFill>
                <a:effectLst/>
                <a:uLnTx/>
                <a:uFillTx/>
                <a:latin typeface="Calibri"/>
                <a:ea typeface="+mj-ea"/>
                <a:cs typeface="+mj-cs"/>
              </a:rPr>
              <a:t>So when does this ability develop?</a:t>
            </a:r>
            <a:endParaRPr kumimoji="0" lang="en-US" sz="4400" b="0" i="0" u="none" strike="noStrike" kern="0" cap="none" spc="0" normalizeH="0" baseline="0" noProof="0" dirty="0">
              <a:ln>
                <a:noFill/>
              </a:ln>
              <a:solidFill>
                <a:schemeClr val="tx2"/>
              </a:solidFill>
              <a:effectLst/>
              <a:uLnTx/>
              <a:uFillTx/>
              <a:latin typeface="Calibri"/>
              <a:ea typeface="+mj-ea"/>
              <a:cs typeface="+mj-cs"/>
            </a:endParaRPr>
          </a:p>
        </p:txBody>
      </p:sp>
      <p:sp>
        <p:nvSpPr>
          <p:cNvPr id="3" name="Rectangle 3"/>
          <p:cNvSpPr txBox="1">
            <a:spLocks noChangeArrowheads="1"/>
          </p:cNvSpPr>
          <p:nvPr/>
        </p:nvSpPr>
        <p:spPr bwMode="auto">
          <a:xfrm>
            <a:off x="0" y="1066800"/>
            <a:ext cx="9144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en-US" sz="2400" b="0" i="0" u="none" strike="noStrike" kern="0" cap="none" spc="0" normalizeH="0" baseline="0" noProof="0" dirty="0">
              <a:ln>
                <a:noFill/>
              </a:ln>
              <a:solidFill>
                <a:schemeClr val="tx1"/>
              </a:solidFill>
              <a:effectLst/>
              <a:uLnTx/>
              <a:uFillTx/>
              <a:latin typeface="Calibri"/>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en-US" sz="2400" b="0" i="0" u="none" strike="noStrike" kern="0" cap="none" spc="0" normalizeH="0" baseline="0" noProof="0" dirty="0">
              <a:ln>
                <a:noFill/>
              </a:ln>
              <a:solidFill>
                <a:schemeClr val="tx1"/>
              </a:solidFill>
              <a:effectLst/>
              <a:uLnTx/>
              <a:uFillTx/>
              <a:latin typeface="Calibri"/>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2400" b="0" i="0" u="none" strike="noStrike" kern="0" cap="none" spc="0" normalizeH="0" baseline="0" noProof="0" dirty="0">
                <a:ln>
                  <a:noFill/>
                </a:ln>
                <a:solidFill>
                  <a:schemeClr val="tx1"/>
                </a:solidFill>
                <a:effectLst/>
                <a:uLnTx/>
                <a:uFillTx/>
                <a:latin typeface="Calibri"/>
                <a:ea typeface="+mn-ea"/>
                <a:cs typeface="+mn-cs"/>
              </a:rPr>
              <a:t>Implication: </a:t>
            </a:r>
            <a:r>
              <a:rPr lang="en-US" b="0" kern="0" dirty="0">
                <a:solidFill>
                  <a:schemeClr val="hlink"/>
                </a:solidFill>
                <a:latin typeface="Calibri"/>
                <a:ea typeface="+mn-ea"/>
                <a:cs typeface="+mn-cs"/>
              </a:rPr>
              <a:t>L</a:t>
            </a:r>
            <a:r>
              <a:rPr kumimoji="0" lang="en-US" sz="2400" b="0" i="0" u="none" strike="noStrike" kern="0" cap="none" spc="0" normalizeH="0" baseline="0" noProof="0" dirty="0" err="1">
                <a:ln>
                  <a:noFill/>
                </a:ln>
                <a:solidFill>
                  <a:schemeClr val="hlink"/>
                </a:solidFill>
                <a:effectLst/>
                <a:uLnTx/>
                <a:uFillTx/>
                <a:latin typeface="Calibri"/>
                <a:ea typeface="+mn-ea"/>
                <a:cs typeface="+mn-cs"/>
              </a:rPr>
              <a:t>anguage</a:t>
            </a:r>
            <a:r>
              <a:rPr kumimoji="0" lang="en-US" sz="2400" b="0" i="0" u="none" strike="noStrike" kern="0" cap="none" spc="0" normalizeH="0" baseline="0" noProof="0" dirty="0">
                <a:ln>
                  <a:noFill/>
                </a:ln>
                <a:solidFill>
                  <a:schemeClr val="hlink"/>
                </a:solidFill>
                <a:effectLst/>
                <a:uLnTx/>
                <a:uFillTx/>
                <a:latin typeface="Calibri"/>
                <a:ea typeface="+mn-ea"/>
                <a:cs typeface="+mn-cs"/>
              </a:rPr>
              <a:t> use seems integral</a:t>
            </a:r>
            <a:r>
              <a:rPr kumimoji="0" lang="en-US" sz="2400" b="0" i="0" u="none" strike="noStrike" kern="0" cap="none" spc="0" normalizeH="0" baseline="0" noProof="0" dirty="0">
                <a:ln>
                  <a:noFill/>
                </a:ln>
                <a:solidFill>
                  <a:schemeClr val="tx1"/>
                </a:solidFill>
                <a:effectLst/>
                <a:uLnTx/>
                <a:uFillTx/>
                <a:latin typeface="Calibri"/>
                <a:ea typeface="+mn-ea"/>
                <a:cs typeface="+mn-cs"/>
              </a:rPr>
              <a:t> in solving this task that requires representing information from different domains (geometry &amp; color). Children can be prompted through language to pay attention to it</a:t>
            </a:r>
            <a:r>
              <a:rPr lang="en-US" b="0" kern="0" dirty="0">
                <a:latin typeface="Calibri"/>
                <a:ea typeface="+mn-ea"/>
                <a:cs typeface="+mn-cs"/>
              </a:rPr>
              <a:t>, but without language, it seems difficult for humans to solve these kind of tasks.</a:t>
            </a:r>
            <a:endParaRPr kumimoji="0" lang="en-US" sz="2400" b="0" i="0" u="none" strike="noStrike" kern="0" cap="none" spc="0" normalizeH="0" baseline="0" noProof="0" dirty="0">
              <a:ln>
                <a:noFill/>
              </a:ln>
              <a:solidFill>
                <a:schemeClr val="tx1"/>
              </a:solidFill>
              <a:effectLst/>
              <a:uLnTx/>
              <a:uFillTx/>
              <a:latin typeface="Calibri"/>
              <a:ea typeface="+mn-ea"/>
              <a:cs typeface="+mn-cs"/>
            </a:endParaRPr>
          </a:p>
        </p:txBody>
      </p:sp>
      <p:pic>
        <p:nvPicPr>
          <p:cNvPr id="4" name="Picture 3"/>
          <p:cNvPicPr>
            <a:picLocks noChangeAspect="1"/>
          </p:cNvPicPr>
          <p:nvPr/>
        </p:nvPicPr>
        <p:blipFill>
          <a:blip r:embed="rId2"/>
          <a:stretch>
            <a:fillRect/>
          </a:stretch>
        </p:blipFill>
        <p:spPr>
          <a:xfrm>
            <a:off x="3352800" y="4343400"/>
            <a:ext cx="1917700" cy="191222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chemeClr val="tx2"/>
                </a:solidFill>
                <a:effectLst/>
                <a:uLnTx/>
                <a:uFillTx/>
                <a:latin typeface="Calibri"/>
                <a:ea typeface="+mj-ea"/>
                <a:cs typeface="+mj-cs"/>
              </a:rPr>
              <a:t>So when does this ability develop?</a:t>
            </a:r>
            <a:endParaRPr kumimoji="0" lang="en-US" sz="4400" b="0" i="0" u="none" strike="noStrike" kern="0" cap="none" spc="0" normalizeH="0" baseline="0" noProof="0" dirty="0">
              <a:ln>
                <a:noFill/>
              </a:ln>
              <a:solidFill>
                <a:schemeClr val="tx2"/>
              </a:solidFill>
              <a:effectLst/>
              <a:uLnTx/>
              <a:uFillTx/>
              <a:latin typeface="Calibri"/>
              <a:ea typeface="+mj-ea"/>
              <a:cs typeface="+mj-cs"/>
            </a:endParaRPr>
          </a:p>
        </p:txBody>
      </p:sp>
      <p:sp>
        <p:nvSpPr>
          <p:cNvPr id="3" name="Rectangle 3"/>
          <p:cNvSpPr txBox="1">
            <a:spLocks noChangeArrowheads="1"/>
          </p:cNvSpPr>
          <p:nvPr/>
        </p:nvSpPr>
        <p:spPr bwMode="auto">
          <a:xfrm>
            <a:off x="0" y="1066800"/>
            <a:ext cx="9144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en-US" sz="2400" b="0" i="0" u="none" strike="noStrike" kern="0" cap="none" spc="0" normalizeH="0" baseline="0" noProof="0" dirty="0">
              <a:ln>
                <a:noFill/>
              </a:ln>
              <a:solidFill>
                <a:schemeClr val="tx1"/>
              </a:solidFill>
              <a:effectLst/>
              <a:uLnTx/>
              <a:uFillTx/>
              <a:latin typeface="Calibri"/>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2400" b="0" i="0" u="none" strike="noStrike" kern="0" cap="none" spc="0" normalizeH="0" baseline="0" noProof="0" dirty="0">
                <a:ln>
                  <a:noFill/>
                </a:ln>
                <a:solidFill>
                  <a:schemeClr val="tx1"/>
                </a:solidFill>
                <a:effectLst/>
                <a:uLnTx/>
                <a:uFillTx/>
                <a:latin typeface="Calibri"/>
                <a:ea typeface="+mn-ea"/>
                <a:cs typeface="+mn-cs"/>
              </a:rPr>
              <a:t>However… rats (who don’t have spatial language) can be trained to do the same thing, though only after hundreds of trials.  </a:t>
            </a:r>
            <a:r>
              <a:rPr lang="en-US" b="0" kern="0" dirty="0">
                <a:solidFill>
                  <a:srgbClr val="0B1FFF"/>
                </a:solidFill>
                <a:latin typeface="Calibri"/>
                <a:ea typeface="+mn-ea"/>
                <a:cs typeface="+mn-cs"/>
              </a:rPr>
              <a:t>L</a:t>
            </a:r>
            <a:r>
              <a:rPr kumimoji="0" lang="en-US" sz="2400" b="0" i="0" u="none" strike="noStrike" kern="0" cap="none" spc="0" normalizeH="0" baseline="0" noProof="0" dirty="0" err="1">
                <a:ln>
                  <a:noFill/>
                </a:ln>
                <a:solidFill>
                  <a:srgbClr val="0B1FFF"/>
                </a:solidFill>
                <a:effectLst/>
                <a:uLnTx/>
                <a:uFillTx/>
                <a:latin typeface="Calibri"/>
                <a:ea typeface="+mn-ea"/>
                <a:cs typeface="+mn-cs"/>
              </a:rPr>
              <a:t>anguage</a:t>
            </a:r>
            <a:r>
              <a:rPr kumimoji="0" lang="en-US" sz="2400" b="0" i="0" u="none" strike="noStrike" kern="0" cap="none" spc="0" normalizeH="0" baseline="0" noProof="0" dirty="0">
                <a:ln>
                  <a:noFill/>
                </a:ln>
                <a:solidFill>
                  <a:srgbClr val="0B1FFF"/>
                </a:solidFill>
                <a:effectLst/>
                <a:uLnTx/>
                <a:uFillTx/>
                <a:latin typeface="Calibri"/>
                <a:ea typeface="+mn-ea"/>
                <a:cs typeface="+mn-cs"/>
              </a:rPr>
              <a:t> is useful (speeds things up), but not necessary?</a:t>
            </a:r>
          </a:p>
        </p:txBody>
      </p:sp>
      <p:pic>
        <p:nvPicPr>
          <p:cNvPr id="4" name="Picture 3"/>
          <p:cNvPicPr>
            <a:picLocks noChangeAspect="1"/>
          </p:cNvPicPr>
          <p:nvPr/>
        </p:nvPicPr>
        <p:blipFill>
          <a:blip r:embed="rId2"/>
          <a:stretch>
            <a:fillRect/>
          </a:stretch>
        </p:blipFill>
        <p:spPr>
          <a:xfrm>
            <a:off x="2819400" y="2971800"/>
            <a:ext cx="3086100" cy="317525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0466" name="Rectangle 2"/>
          <p:cNvSpPr>
            <a:spLocks noGrp="1" noChangeArrowheads="1"/>
          </p:cNvSpPr>
          <p:nvPr>
            <p:ph type="title" idx="4294967295"/>
          </p:nvPr>
        </p:nvSpPr>
        <p:spPr>
          <a:xfrm>
            <a:off x="-152400" y="0"/>
            <a:ext cx="9144000" cy="1143000"/>
          </a:xfrm>
        </p:spPr>
        <p:txBody>
          <a:bodyPr/>
          <a:lstStyle/>
          <a:p>
            <a:pPr eaLnBrk="1" hangingPunct="1"/>
            <a:r>
              <a:rPr lang="en-US" sz="3200"/>
              <a:t>Is language really responsible?</a:t>
            </a:r>
            <a:endParaRPr lang="en-US"/>
          </a:p>
        </p:txBody>
      </p:sp>
      <p:sp>
        <p:nvSpPr>
          <p:cNvPr id="1470467" name="Rectangle 3"/>
          <p:cNvSpPr>
            <a:spLocks noGrp="1" noChangeArrowheads="1"/>
          </p:cNvSpPr>
          <p:nvPr>
            <p:ph type="body" idx="4294967295"/>
          </p:nvPr>
        </p:nvSpPr>
        <p:spPr>
          <a:xfrm>
            <a:off x="0" y="1143000"/>
            <a:ext cx="8686800" cy="609600"/>
          </a:xfrm>
        </p:spPr>
        <p:txBody>
          <a:bodyPr/>
          <a:lstStyle/>
          <a:p>
            <a:pPr eaLnBrk="1" hangingPunct="1">
              <a:buFontTx/>
              <a:buNone/>
            </a:pPr>
            <a:r>
              <a:rPr lang="en-US" sz="2400"/>
              <a:t>Hermer-Vazquez, Spelke &amp; Katnelson 1999</a:t>
            </a:r>
          </a:p>
        </p:txBody>
      </p:sp>
      <p:sp>
        <p:nvSpPr>
          <p:cNvPr id="1470468" name="Rectangle 4"/>
          <p:cNvSpPr>
            <a:spLocks noChangeArrowheads="1"/>
          </p:cNvSpPr>
          <p:nvPr/>
        </p:nvSpPr>
        <p:spPr bwMode="auto">
          <a:xfrm>
            <a:off x="0" y="1905000"/>
            <a:ext cx="9144000" cy="1926168"/>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20000"/>
              </a:spcBef>
            </a:pPr>
            <a:r>
              <a:rPr lang="en-US" sz="2200" b="0" dirty="0">
                <a:latin typeface="Calibri"/>
                <a:ea typeface="Osaka" pitchFamily="-1" charset="-128"/>
                <a:cs typeface="Osaka" pitchFamily="-1" charset="-128"/>
              </a:rPr>
              <a:t>Testing adults, who were asked to verbally shadow as they performed the task.  </a:t>
            </a:r>
            <a:r>
              <a:rPr lang="en-US" sz="2200" b="0" dirty="0">
                <a:solidFill>
                  <a:srgbClr val="0B1FFF"/>
                </a:solidFill>
                <a:latin typeface="Calibri"/>
                <a:ea typeface="Osaka" pitchFamily="-1" charset="-128"/>
                <a:cs typeface="Osaka" pitchFamily="-1" charset="-128"/>
              </a:rPr>
              <a:t>Verbal</a:t>
            </a:r>
            <a:r>
              <a:rPr lang="en-US" sz="2200" b="0" dirty="0">
                <a:solidFill>
                  <a:srgbClr val="2CF1E9"/>
                </a:solidFill>
                <a:latin typeface="Calibri"/>
                <a:ea typeface="Osaka" pitchFamily="-1" charset="-128"/>
                <a:cs typeface="Osaka" pitchFamily="-1" charset="-128"/>
              </a:rPr>
              <a:t> </a:t>
            </a:r>
            <a:r>
              <a:rPr lang="en-US" sz="2200" b="0" dirty="0">
                <a:solidFill>
                  <a:srgbClr val="0B1FFF"/>
                </a:solidFill>
                <a:latin typeface="Calibri"/>
                <a:ea typeface="Osaka" pitchFamily="-1" charset="-128"/>
                <a:cs typeface="Osaka" pitchFamily="-1" charset="-128"/>
              </a:rPr>
              <a:t>shadowing</a:t>
            </a:r>
            <a:r>
              <a:rPr lang="en-US" sz="2200" b="0" dirty="0">
                <a:solidFill>
                  <a:srgbClr val="2CF1E9"/>
                </a:solidFill>
                <a:latin typeface="Calibri"/>
                <a:ea typeface="Osaka" pitchFamily="-1" charset="-128"/>
                <a:cs typeface="Osaka" pitchFamily="-1" charset="-128"/>
              </a:rPr>
              <a:t> </a:t>
            </a:r>
            <a:r>
              <a:rPr lang="en-US" sz="2200" b="0" dirty="0">
                <a:latin typeface="Calibri"/>
                <a:ea typeface="Osaka" pitchFamily="-1" charset="-128"/>
                <a:cs typeface="Osaka" pitchFamily="-1" charset="-128"/>
              </a:rPr>
              <a:t>(</a:t>
            </a:r>
            <a:r>
              <a:rPr lang="en-US" sz="2200" b="0" dirty="0">
                <a:solidFill>
                  <a:srgbClr val="0B1FFF"/>
                </a:solidFill>
                <a:latin typeface="Calibri"/>
                <a:ea typeface="Osaka" pitchFamily="-1" charset="-128"/>
                <a:cs typeface="Osaka" pitchFamily="-1" charset="-128"/>
              </a:rPr>
              <a:t>language</a:t>
            </a:r>
            <a:r>
              <a:rPr lang="en-US" sz="2200" b="0" dirty="0">
                <a:solidFill>
                  <a:srgbClr val="2CF1E9"/>
                </a:solidFill>
                <a:latin typeface="Calibri"/>
                <a:ea typeface="Osaka" pitchFamily="-1" charset="-128"/>
                <a:cs typeface="Osaka" pitchFamily="-1" charset="-128"/>
              </a:rPr>
              <a:t> </a:t>
            </a:r>
            <a:r>
              <a:rPr lang="en-US" sz="2200" b="0" dirty="0">
                <a:solidFill>
                  <a:srgbClr val="0B1FFF"/>
                </a:solidFill>
                <a:latin typeface="Calibri"/>
                <a:ea typeface="Osaka" pitchFamily="-1" charset="-128"/>
                <a:cs typeface="Osaka" pitchFamily="-1" charset="-128"/>
              </a:rPr>
              <a:t>as</a:t>
            </a:r>
            <a:r>
              <a:rPr lang="en-US" sz="2200" b="0" dirty="0">
                <a:solidFill>
                  <a:srgbClr val="2CF1E9"/>
                </a:solidFill>
                <a:latin typeface="Calibri"/>
                <a:ea typeface="Osaka" pitchFamily="-1" charset="-128"/>
                <a:cs typeface="Osaka" pitchFamily="-1" charset="-128"/>
              </a:rPr>
              <a:t> </a:t>
            </a:r>
            <a:r>
              <a:rPr lang="en-US" sz="2200" b="0" dirty="0">
                <a:solidFill>
                  <a:srgbClr val="0B1FFF"/>
                </a:solidFill>
                <a:latin typeface="Calibri"/>
                <a:ea typeface="Osaka" pitchFamily="-1" charset="-128"/>
                <a:cs typeface="Osaka" pitchFamily="-1" charset="-128"/>
              </a:rPr>
              <a:t>meddler</a:t>
            </a:r>
            <a:r>
              <a:rPr lang="en-US" sz="2200" b="0" dirty="0">
                <a:latin typeface="Calibri"/>
                <a:ea typeface="Osaka" pitchFamily="-1" charset="-128"/>
                <a:cs typeface="Osaka" pitchFamily="-1" charset="-128"/>
              </a:rPr>
              <a:t>: Wolff &amp; Holmes (2010)) = repeating as fast as they could a passage recorded on tape.  Interferes with linguistic combination abilities. [</a:t>
            </a:r>
            <a:r>
              <a:rPr lang="en-US" sz="2200" b="0" dirty="0">
                <a:solidFill>
                  <a:schemeClr val="tx2"/>
                </a:solidFill>
                <a:latin typeface="Calibri"/>
                <a:ea typeface="Osaka" pitchFamily="-1" charset="-128"/>
                <a:cs typeface="Osaka" pitchFamily="-1" charset="-128"/>
              </a:rPr>
              <a:t>Class demo of verbal shadowing: repeat a passage while imagining that you’re giving precise directions from here to the student union.</a:t>
            </a:r>
            <a:r>
              <a:rPr lang="en-US" sz="2200" b="0" dirty="0">
                <a:latin typeface="Calibri"/>
                <a:ea typeface="Osaka" pitchFamily="-1" charset="-128"/>
                <a:cs typeface="Osaka" pitchFamily="-1" charset="-128"/>
              </a:rPr>
              <a:t>]</a:t>
            </a:r>
            <a:endParaRPr lang="en-US" b="0" dirty="0">
              <a:latin typeface="Calibri"/>
              <a:ea typeface="Osaka" pitchFamily="-1" charset="-128"/>
              <a:cs typeface="Osaka" pitchFamily="-1" charset="-128"/>
            </a:endParaRPr>
          </a:p>
        </p:txBody>
      </p:sp>
      <p:pic>
        <p:nvPicPr>
          <p:cNvPr id="1470469" name="Picture 5"/>
          <p:cNvPicPr>
            <a:picLocks noChangeAspect="1" noChangeArrowheads="1"/>
          </p:cNvPicPr>
          <p:nvPr/>
        </p:nvPicPr>
        <p:blipFill>
          <a:blip r:embed="rId3"/>
          <a:srcRect/>
          <a:stretch>
            <a:fillRect/>
          </a:stretch>
        </p:blipFill>
        <p:spPr bwMode="auto">
          <a:xfrm>
            <a:off x="2590800" y="4267200"/>
            <a:ext cx="3098800" cy="2286000"/>
          </a:xfrm>
          <a:prstGeom prst="rect">
            <a:avLst/>
          </a:prstGeom>
          <a:noFill/>
          <a:ln w="9525">
            <a:noFill/>
            <a:miter lim="800000"/>
            <a:headEnd/>
            <a:tailEnd/>
          </a:ln>
        </p:spPr>
      </p:pic>
      <p:sp>
        <p:nvSpPr>
          <p:cNvPr id="1470470" name="AutoShape 6"/>
          <p:cNvSpPr>
            <a:spLocks noChangeArrowheads="1"/>
          </p:cNvSpPr>
          <p:nvPr/>
        </p:nvSpPr>
        <p:spPr bwMode="auto">
          <a:xfrm>
            <a:off x="3200400" y="4840288"/>
            <a:ext cx="1752600" cy="1103312"/>
          </a:xfrm>
          <a:prstGeom prst="roundRect">
            <a:avLst>
              <a:gd name="adj" fmla="val 16667"/>
            </a:avLst>
          </a:prstGeom>
          <a:solidFill>
            <a:srgbClr val="F3F3F3"/>
          </a:solidFill>
          <a:ln w="9525">
            <a:solidFill>
              <a:srgbClr val="F3F3F3"/>
            </a:solidFill>
            <a:round/>
            <a:headEnd/>
            <a:tailEnd/>
          </a:ln>
        </p:spPr>
        <p:txBody>
          <a:bodyPr wrap="none" anchor="ctr">
            <a:prstTxWarp prst="textNoShape">
              <a:avLst/>
            </a:prstTxWarp>
          </a:bodyPr>
          <a:lstStyle/>
          <a:p>
            <a:endParaRPr lang="en-US" dirty="0">
              <a:latin typeface="Calibri"/>
            </a:endParaRPr>
          </a:p>
        </p:txBody>
      </p:sp>
      <p:sp>
        <p:nvSpPr>
          <p:cNvPr id="1470475" name="Text Box 11"/>
          <p:cNvSpPr txBox="1">
            <a:spLocks noChangeArrowheads="1"/>
          </p:cNvSpPr>
          <p:nvPr/>
        </p:nvSpPr>
        <p:spPr bwMode="auto">
          <a:xfrm>
            <a:off x="5013325" y="4430713"/>
            <a:ext cx="354183" cy="461665"/>
          </a:xfrm>
          <a:prstGeom prst="rect">
            <a:avLst/>
          </a:prstGeom>
          <a:noFill/>
          <a:ln w="9525">
            <a:noFill/>
            <a:miter lim="800000"/>
            <a:headEnd/>
            <a:tailEnd/>
          </a:ln>
        </p:spPr>
        <p:txBody>
          <a:bodyPr wrap="none">
            <a:prstTxWarp prst="textNoShape">
              <a:avLst/>
            </a:prstTxWarp>
            <a:spAutoFit/>
          </a:bodyPr>
          <a:lstStyle/>
          <a:p>
            <a:r>
              <a:rPr lang="en-US" dirty="0">
                <a:latin typeface="Calibri"/>
              </a:rPr>
              <a:t>X</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2514" name="Rectangle 4"/>
          <p:cNvSpPr>
            <a:spLocks noGrp="1" noChangeArrowheads="1"/>
          </p:cNvSpPr>
          <p:nvPr>
            <p:ph type="title" idx="4294967295"/>
          </p:nvPr>
        </p:nvSpPr>
        <p:spPr>
          <a:xfrm>
            <a:off x="0" y="0"/>
            <a:ext cx="9144000" cy="1143000"/>
          </a:xfrm>
        </p:spPr>
        <p:txBody>
          <a:bodyPr/>
          <a:lstStyle/>
          <a:p>
            <a:pPr eaLnBrk="1" hangingPunct="1"/>
            <a:r>
              <a:rPr lang="en-US" sz="3200"/>
              <a:t>Is language really responsible?</a:t>
            </a:r>
            <a:endParaRPr lang="en-US"/>
          </a:p>
        </p:txBody>
      </p:sp>
      <p:sp>
        <p:nvSpPr>
          <p:cNvPr id="1472515" name="Rectangle 5"/>
          <p:cNvSpPr>
            <a:spLocks noGrp="1" noChangeArrowheads="1"/>
          </p:cNvSpPr>
          <p:nvPr>
            <p:ph type="body" idx="4294967295"/>
          </p:nvPr>
        </p:nvSpPr>
        <p:spPr>
          <a:xfrm>
            <a:off x="152400" y="1143000"/>
            <a:ext cx="8686800" cy="609600"/>
          </a:xfrm>
        </p:spPr>
        <p:txBody>
          <a:bodyPr/>
          <a:lstStyle/>
          <a:p>
            <a:pPr eaLnBrk="1" hangingPunct="1">
              <a:buFontTx/>
              <a:buNone/>
            </a:pPr>
            <a:r>
              <a:rPr lang="en-US" sz="2400"/>
              <a:t>Hermer-Vazquez, Spelke &amp; Katnelson 1999</a:t>
            </a:r>
          </a:p>
        </p:txBody>
      </p:sp>
      <p:sp>
        <p:nvSpPr>
          <p:cNvPr id="1472516" name="Rectangle 6"/>
          <p:cNvSpPr>
            <a:spLocks noChangeArrowheads="1"/>
          </p:cNvSpPr>
          <p:nvPr/>
        </p:nvSpPr>
        <p:spPr bwMode="auto">
          <a:xfrm>
            <a:off x="152400" y="1905000"/>
            <a:ext cx="8686800" cy="1428083"/>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20000"/>
              </a:spcBef>
            </a:pPr>
            <a:r>
              <a:rPr lang="en-US" b="0" dirty="0">
                <a:solidFill>
                  <a:schemeClr val="bg2"/>
                </a:solidFill>
                <a:latin typeface="Calibri"/>
                <a:ea typeface="Osaka" pitchFamily="-1" charset="-128"/>
                <a:cs typeface="Osaka" pitchFamily="-1" charset="-128"/>
              </a:rPr>
              <a:t>Verbal-shadowing adults behaved just like toddlers</a:t>
            </a:r>
            <a:r>
              <a:rPr lang="en-US" b="0" dirty="0">
                <a:latin typeface="Calibri"/>
                <a:ea typeface="Osaka" pitchFamily="-1" charset="-128"/>
                <a:cs typeface="Osaka" pitchFamily="-1" charset="-128"/>
              </a:rPr>
              <a:t>!  They searched equally the correct corner and the rotationally equivalent one, seemingly unable to combine the information from geometry and color.</a:t>
            </a:r>
          </a:p>
        </p:txBody>
      </p:sp>
      <p:pic>
        <p:nvPicPr>
          <p:cNvPr id="1472517" name="Picture 7"/>
          <p:cNvPicPr>
            <a:picLocks noChangeAspect="1" noChangeArrowheads="1"/>
          </p:cNvPicPr>
          <p:nvPr/>
        </p:nvPicPr>
        <p:blipFill>
          <a:blip r:embed="rId3"/>
          <a:srcRect/>
          <a:stretch>
            <a:fillRect/>
          </a:stretch>
        </p:blipFill>
        <p:spPr bwMode="auto">
          <a:xfrm>
            <a:off x="2667000" y="4303713"/>
            <a:ext cx="3098800" cy="2286000"/>
          </a:xfrm>
          <a:prstGeom prst="rect">
            <a:avLst/>
          </a:prstGeom>
          <a:noFill/>
          <a:ln w="9525">
            <a:noFill/>
            <a:miter lim="800000"/>
            <a:headEnd/>
            <a:tailEnd/>
          </a:ln>
        </p:spPr>
      </p:pic>
      <p:sp>
        <p:nvSpPr>
          <p:cNvPr id="1472523" name="Text Box 13"/>
          <p:cNvSpPr txBox="1">
            <a:spLocks noChangeArrowheads="1"/>
          </p:cNvSpPr>
          <p:nvPr/>
        </p:nvSpPr>
        <p:spPr bwMode="auto">
          <a:xfrm>
            <a:off x="5089525" y="4467225"/>
            <a:ext cx="354183" cy="461665"/>
          </a:xfrm>
          <a:prstGeom prst="rect">
            <a:avLst/>
          </a:prstGeom>
          <a:noFill/>
          <a:ln w="9525">
            <a:noFill/>
            <a:miter lim="800000"/>
            <a:headEnd/>
            <a:tailEnd/>
          </a:ln>
        </p:spPr>
        <p:txBody>
          <a:bodyPr wrap="none">
            <a:prstTxWarp prst="textNoShape">
              <a:avLst/>
            </a:prstTxWarp>
            <a:spAutoFit/>
          </a:bodyPr>
          <a:lstStyle/>
          <a:p>
            <a:r>
              <a:rPr lang="en-US" dirty="0">
                <a:latin typeface="Calibri"/>
              </a:rPr>
              <a:t>X</a:t>
            </a:r>
          </a:p>
        </p:txBody>
      </p:sp>
      <p:sp>
        <p:nvSpPr>
          <p:cNvPr id="1472525" name="AutoShape 6"/>
          <p:cNvSpPr>
            <a:spLocks noChangeArrowheads="1"/>
          </p:cNvSpPr>
          <p:nvPr/>
        </p:nvSpPr>
        <p:spPr bwMode="auto">
          <a:xfrm>
            <a:off x="3200400" y="4840288"/>
            <a:ext cx="1828800" cy="1103312"/>
          </a:xfrm>
          <a:prstGeom prst="roundRect">
            <a:avLst>
              <a:gd name="adj" fmla="val 16667"/>
            </a:avLst>
          </a:prstGeom>
          <a:solidFill>
            <a:srgbClr val="F3F3F3"/>
          </a:solidFill>
          <a:ln w="9525">
            <a:solidFill>
              <a:srgbClr val="F3F3F3"/>
            </a:solidFill>
            <a:round/>
            <a:headEnd/>
            <a:tailEnd/>
          </a:ln>
        </p:spPr>
        <p:txBody>
          <a:bodyPr wrap="none" anchor="ctr">
            <a:prstTxWarp prst="textNoShape">
              <a:avLst/>
            </a:prstTxWarp>
          </a:bodyPr>
          <a:lstStyle/>
          <a:p>
            <a:endParaRPr lang="en-US" dirty="0">
              <a:latin typeface="Calibri"/>
            </a:endParaRPr>
          </a:p>
        </p:txBody>
      </p:sp>
      <p:sp>
        <p:nvSpPr>
          <p:cNvPr id="1472526" name="Oval 12"/>
          <p:cNvSpPr>
            <a:spLocks noChangeArrowheads="1"/>
          </p:cNvSpPr>
          <p:nvPr/>
        </p:nvSpPr>
        <p:spPr bwMode="auto">
          <a:xfrm>
            <a:off x="4648200" y="3886200"/>
            <a:ext cx="1600200" cy="1600200"/>
          </a:xfrm>
          <a:prstGeom prst="ellipse">
            <a:avLst/>
          </a:prstGeom>
          <a:noFill/>
          <a:ln w="63500">
            <a:solidFill>
              <a:schemeClr val="accent1"/>
            </a:solidFill>
            <a:round/>
            <a:headEnd/>
            <a:tailEnd/>
          </a:ln>
        </p:spPr>
        <p:txBody>
          <a:bodyPr wrap="none" anchor="ctr">
            <a:prstTxWarp prst="textNoShape">
              <a:avLst/>
            </a:prstTxWarp>
          </a:bodyPr>
          <a:lstStyle/>
          <a:p>
            <a:endParaRPr lang="en-US" dirty="0">
              <a:latin typeface="Calibri"/>
            </a:endParaRPr>
          </a:p>
        </p:txBody>
      </p:sp>
      <p:sp>
        <p:nvSpPr>
          <p:cNvPr id="1472527" name="Oval 14"/>
          <p:cNvSpPr>
            <a:spLocks noChangeArrowheads="1"/>
          </p:cNvSpPr>
          <p:nvPr/>
        </p:nvSpPr>
        <p:spPr bwMode="auto">
          <a:xfrm>
            <a:off x="2057400" y="5257800"/>
            <a:ext cx="1600200" cy="1447800"/>
          </a:xfrm>
          <a:prstGeom prst="ellipse">
            <a:avLst/>
          </a:prstGeom>
          <a:noFill/>
          <a:ln w="63500">
            <a:solidFill>
              <a:schemeClr val="accent1"/>
            </a:solidFill>
            <a:round/>
            <a:headEnd/>
            <a:tailEnd/>
          </a:ln>
        </p:spPr>
        <p:txBody>
          <a:bodyPr wrap="none" anchor="ctr">
            <a:prstTxWarp prst="textNoShape">
              <a:avLst/>
            </a:prstTxWarp>
          </a:bodyPr>
          <a:lstStyle/>
          <a:p>
            <a:endParaRPr lang="en-US"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62" name="Rectangle 4"/>
          <p:cNvSpPr>
            <a:spLocks noGrp="1" noChangeArrowheads="1"/>
          </p:cNvSpPr>
          <p:nvPr>
            <p:ph type="title" idx="4294967295"/>
          </p:nvPr>
        </p:nvSpPr>
        <p:spPr>
          <a:xfrm>
            <a:off x="0" y="0"/>
            <a:ext cx="9144000" cy="1143000"/>
          </a:xfrm>
        </p:spPr>
        <p:txBody>
          <a:bodyPr/>
          <a:lstStyle/>
          <a:p>
            <a:pPr eaLnBrk="1" hangingPunct="1"/>
            <a:r>
              <a:rPr lang="en-US" sz="3200"/>
              <a:t>Is language really responsible?</a:t>
            </a:r>
            <a:endParaRPr lang="en-US"/>
          </a:p>
        </p:txBody>
      </p:sp>
      <p:sp>
        <p:nvSpPr>
          <p:cNvPr id="1474563" name="Rectangle 5"/>
          <p:cNvSpPr>
            <a:spLocks noGrp="1" noChangeArrowheads="1"/>
          </p:cNvSpPr>
          <p:nvPr>
            <p:ph type="body" idx="4294967295"/>
          </p:nvPr>
        </p:nvSpPr>
        <p:spPr>
          <a:xfrm>
            <a:off x="152400" y="1143000"/>
            <a:ext cx="8686800" cy="609600"/>
          </a:xfrm>
        </p:spPr>
        <p:txBody>
          <a:bodyPr/>
          <a:lstStyle/>
          <a:p>
            <a:pPr eaLnBrk="1" hangingPunct="1">
              <a:buFontTx/>
              <a:buNone/>
            </a:pPr>
            <a:r>
              <a:rPr lang="en-US" sz="2400"/>
              <a:t>Hermer-Vazquez, Spelke &amp; Katnelson 1999</a:t>
            </a:r>
          </a:p>
        </p:txBody>
      </p:sp>
      <p:sp>
        <p:nvSpPr>
          <p:cNvPr id="1474564" name="Rectangle 6"/>
          <p:cNvSpPr>
            <a:spLocks noChangeArrowheads="1"/>
          </p:cNvSpPr>
          <p:nvPr/>
        </p:nvSpPr>
        <p:spPr bwMode="auto">
          <a:xfrm>
            <a:off x="0" y="1981200"/>
            <a:ext cx="9144000" cy="1926168"/>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20000"/>
              </a:spcBef>
            </a:pPr>
            <a:r>
              <a:rPr lang="en-US" sz="2200" b="0" dirty="0">
                <a:latin typeface="Calibri"/>
                <a:ea typeface="Osaka" pitchFamily="-1" charset="-128"/>
                <a:cs typeface="Osaka" pitchFamily="-1" charset="-128"/>
              </a:rPr>
              <a:t>Experiments with adults who were doing </a:t>
            </a:r>
            <a:r>
              <a:rPr lang="en-US" sz="2200" b="0" dirty="0">
                <a:solidFill>
                  <a:srgbClr val="B3129A"/>
                </a:solidFill>
                <a:latin typeface="Calibri"/>
                <a:ea typeface="Osaka" pitchFamily="-1" charset="-128"/>
                <a:cs typeface="Osaka" pitchFamily="-1" charset="-128"/>
              </a:rPr>
              <a:t>nonverbal shadowing (repeating a rhythm by clapping) did not show this result</a:t>
            </a:r>
            <a:r>
              <a:rPr lang="en-US" sz="2200" b="0" dirty="0">
                <a:latin typeface="Calibri"/>
                <a:ea typeface="Osaka" pitchFamily="-1" charset="-128"/>
                <a:cs typeface="Osaka" pitchFamily="-1" charset="-128"/>
              </a:rPr>
              <a:t>, despite the fact that the nonverbal shadowing (rhythm shadowing in this case) is as cognitively taxing as verbal shadowing. [</a:t>
            </a:r>
            <a:r>
              <a:rPr lang="en-US" sz="2200" b="0" dirty="0">
                <a:solidFill>
                  <a:schemeClr val="tx2"/>
                </a:solidFill>
                <a:latin typeface="Calibri"/>
                <a:ea typeface="Osaka" pitchFamily="-1" charset="-128"/>
                <a:cs typeface="Osaka" pitchFamily="-1" charset="-128"/>
              </a:rPr>
              <a:t>Class demo of rhythm shadowing: repeat the clapping pattern while imagining that you’re giving precise directions from here to the </a:t>
            </a:r>
            <a:r>
              <a:rPr lang="en-US" sz="2200" b="0" dirty="0" smtClean="0">
                <a:solidFill>
                  <a:schemeClr val="tx2"/>
                </a:solidFill>
                <a:latin typeface="Calibri"/>
                <a:ea typeface="Osaka" pitchFamily="-1" charset="-128"/>
                <a:cs typeface="Osaka" pitchFamily="-1" charset="-128"/>
              </a:rPr>
              <a:t>student center.</a:t>
            </a:r>
            <a:r>
              <a:rPr lang="en-US" sz="2200" b="0" dirty="0">
                <a:latin typeface="Calibri"/>
                <a:ea typeface="Osaka" pitchFamily="-1" charset="-128"/>
                <a:cs typeface="Osaka" pitchFamily="-1" charset="-128"/>
              </a:rPr>
              <a:t>]</a:t>
            </a:r>
            <a:endParaRPr lang="en-US" b="0" dirty="0">
              <a:latin typeface="Calibri"/>
              <a:ea typeface="Osaka" pitchFamily="-1" charset="-128"/>
              <a:cs typeface="Osaka" pitchFamily="-1" charset="-128"/>
            </a:endParaRPr>
          </a:p>
        </p:txBody>
      </p:sp>
      <p:pic>
        <p:nvPicPr>
          <p:cNvPr id="1474572" name="Picture 7"/>
          <p:cNvPicPr>
            <a:picLocks noChangeAspect="1" noChangeArrowheads="1"/>
          </p:cNvPicPr>
          <p:nvPr/>
        </p:nvPicPr>
        <p:blipFill>
          <a:blip r:embed="rId3"/>
          <a:srcRect/>
          <a:stretch>
            <a:fillRect/>
          </a:stretch>
        </p:blipFill>
        <p:spPr bwMode="auto">
          <a:xfrm>
            <a:off x="2667000" y="4303713"/>
            <a:ext cx="3098800" cy="2286000"/>
          </a:xfrm>
          <a:prstGeom prst="rect">
            <a:avLst/>
          </a:prstGeom>
          <a:noFill/>
          <a:ln w="9525">
            <a:noFill/>
            <a:miter lim="800000"/>
            <a:headEnd/>
            <a:tailEnd/>
          </a:ln>
        </p:spPr>
      </p:pic>
      <p:sp>
        <p:nvSpPr>
          <p:cNvPr id="1474573" name="Text Box 13"/>
          <p:cNvSpPr txBox="1">
            <a:spLocks noChangeArrowheads="1"/>
          </p:cNvSpPr>
          <p:nvPr/>
        </p:nvSpPr>
        <p:spPr bwMode="auto">
          <a:xfrm>
            <a:off x="5089525" y="4467225"/>
            <a:ext cx="354183" cy="461665"/>
          </a:xfrm>
          <a:prstGeom prst="rect">
            <a:avLst/>
          </a:prstGeom>
          <a:noFill/>
          <a:ln w="9525">
            <a:noFill/>
            <a:miter lim="800000"/>
            <a:headEnd/>
            <a:tailEnd/>
          </a:ln>
        </p:spPr>
        <p:txBody>
          <a:bodyPr wrap="none">
            <a:prstTxWarp prst="textNoShape">
              <a:avLst/>
            </a:prstTxWarp>
            <a:spAutoFit/>
          </a:bodyPr>
          <a:lstStyle/>
          <a:p>
            <a:r>
              <a:rPr lang="en-US" dirty="0">
                <a:latin typeface="Calibri"/>
              </a:rPr>
              <a:t>X</a:t>
            </a:r>
          </a:p>
        </p:txBody>
      </p:sp>
      <p:sp>
        <p:nvSpPr>
          <p:cNvPr id="1474574" name="AutoShape 6"/>
          <p:cNvSpPr>
            <a:spLocks noChangeArrowheads="1"/>
          </p:cNvSpPr>
          <p:nvPr/>
        </p:nvSpPr>
        <p:spPr bwMode="auto">
          <a:xfrm>
            <a:off x="3200400" y="4840288"/>
            <a:ext cx="1905000" cy="1103312"/>
          </a:xfrm>
          <a:prstGeom prst="roundRect">
            <a:avLst>
              <a:gd name="adj" fmla="val 16667"/>
            </a:avLst>
          </a:prstGeom>
          <a:solidFill>
            <a:srgbClr val="F3F3F3"/>
          </a:solidFill>
          <a:ln w="9525">
            <a:solidFill>
              <a:srgbClr val="F3F3F3"/>
            </a:solidFill>
            <a:round/>
            <a:headEnd/>
            <a:tailEnd/>
          </a:ln>
        </p:spPr>
        <p:txBody>
          <a:bodyPr wrap="none" anchor="ctr">
            <a:prstTxWarp prst="textNoShape">
              <a:avLst/>
            </a:prstTxWarp>
          </a:bodyPr>
          <a:lstStyle/>
          <a:p>
            <a:endParaRPr lang="en-US" dirty="0">
              <a:latin typeface="Calibri"/>
            </a:endParaRPr>
          </a:p>
        </p:txBody>
      </p:sp>
      <p:sp>
        <p:nvSpPr>
          <p:cNvPr id="1474575" name="Oval 12"/>
          <p:cNvSpPr>
            <a:spLocks noChangeArrowheads="1"/>
          </p:cNvSpPr>
          <p:nvPr/>
        </p:nvSpPr>
        <p:spPr bwMode="auto">
          <a:xfrm>
            <a:off x="4876800" y="3886200"/>
            <a:ext cx="1600200" cy="1600200"/>
          </a:xfrm>
          <a:prstGeom prst="ellipse">
            <a:avLst/>
          </a:prstGeom>
          <a:noFill/>
          <a:ln w="63500">
            <a:solidFill>
              <a:schemeClr val="bg2"/>
            </a:solidFill>
            <a:round/>
            <a:headEnd/>
            <a:tailEnd/>
          </a:ln>
        </p:spPr>
        <p:txBody>
          <a:bodyPr wrap="none" anchor="ctr">
            <a:prstTxWarp prst="textNoShape">
              <a:avLst/>
            </a:prstTxWarp>
          </a:bodyPr>
          <a:lstStyle/>
          <a:p>
            <a:endParaRPr lang="en-US"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6610" name="Rectangle 4"/>
          <p:cNvSpPr>
            <a:spLocks noGrp="1" noChangeArrowheads="1"/>
          </p:cNvSpPr>
          <p:nvPr>
            <p:ph type="title" idx="4294967295"/>
          </p:nvPr>
        </p:nvSpPr>
        <p:spPr>
          <a:xfrm>
            <a:off x="0" y="0"/>
            <a:ext cx="9144000" cy="1143000"/>
          </a:xfrm>
        </p:spPr>
        <p:txBody>
          <a:bodyPr/>
          <a:lstStyle/>
          <a:p>
            <a:pPr eaLnBrk="1" hangingPunct="1"/>
            <a:r>
              <a:rPr lang="en-US" sz="3200"/>
              <a:t>Is language really </a:t>
            </a:r>
            <a:r>
              <a:rPr lang="en-US" sz="3200" i="1"/>
              <a:t>necessary</a:t>
            </a:r>
            <a:r>
              <a:rPr lang="en-US" sz="3200"/>
              <a:t>?</a:t>
            </a:r>
            <a:endParaRPr lang="en-US"/>
          </a:p>
        </p:txBody>
      </p:sp>
      <p:sp>
        <p:nvSpPr>
          <p:cNvPr id="1476611" name="Rectangle 5"/>
          <p:cNvSpPr>
            <a:spLocks noGrp="1" noChangeArrowheads="1"/>
          </p:cNvSpPr>
          <p:nvPr>
            <p:ph type="body" idx="4294967295"/>
          </p:nvPr>
        </p:nvSpPr>
        <p:spPr>
          <a:xfrm>
            <a:off x="152400" y="1143000"/>
            <a:ext cx="6096000" cy="1371600"/>
          </a:xfrm>
        </p:spPr>
        <p:txBody>
          <a:bodyPr/>
          <a:lstStyle/>
          <a:p>
            <a:pPr eaLnBrk="1" hangingPunct="1">
              <a:buFontTx/>
              <a:buNone/>
            </a:pPr>
            <a:r>
              <a:rPr lang="en-US" sz="2400"/>
              <a:t>Gouteux, Thinus-Blanc, &amp; Vauclair 2001: testing Rhesus monkeys (who do not have spatial language)  </a:t>
            </a:r>
          </a:p>
        </p:txBody>
      </p:sp>
      <p:sp>
        <p:nvSpPr>
          <p:cNvPr id="1476612" name="Rectangle 6"/>
          <p:cNvSpPr>
            <a:spLocks noChangeArrowheads="1"/>
          </p:cNvSpPr>
          <p:nvPr/>
        </p:nvSpPr>
        <p:spPr bwMode="auto">
          <a:xfrm>
            <a:off x="152400" y="2514600"/>
            <a:ext cx="5181600" cy="3200876"/>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20000"/>
              </a:spcBef>
            </a:pPr>
            <a:r>
              <a:rPr lang="en-US" b="0" dirty="0">
                <a:latin typeface="Calibri"/>
                <a:ea typeface="Osaka" pitchFamily="-1" charset="-128"/>
                <a:cs typeface="Osaka" pitchFamily="-1" charset="-128"/>
              </a:rPr>
              <a:t>Tested 3 monkeys on location “left of wall opposite the blue wall”. </a:t>
            </a:r>
          </a:p>
          <a:p>
            <a:pPr eaLnBrk="1" hangingPunct="1">
              <a:lnSpc>
                <a:spcPct val="90000"/>
              </a:lnSpc>
              <a:spcBef>
                <a:spcPct val="20000"/>
              </a:spcBef>
            </a:pPr>
            <a:r>
              <a:rPr lang="en-US" b="0" dirty="0">
                <a:latin typeface="Calibri"/>
                <a:ea typeface="Osaka" pitchFamily="-1" charset="-128"/>
                <a:cs typeface="Osaka" pitchFamily="-1" charset="-128"/>
              </a:rPr>
              <a:t>~50 trials each.</a:t>
            </a:r>
          </a:p>
          <a:p>
            <a:pPr eaLnBrk="1" hangingPunct="1">
              <a:lnSpc>
                <a:spcPct val="90000"/>
              </a:lnSpc>
              <a:spcBef>
                <a:spcPct val="20000"/>
              </a:spcBef>
            </a:pPr>
            <a:endParaRPr lang="en-US" b="0" dirty="0">
              <a:latin typeface="Calibri"/>
              <a:ea typeface="Osaka" pitchFamily="-1" charset="-128"/>
              <a:cs typeface="Osaka" pitchFamily="-1" charset="-128"/>
            </a:endParaRPr>
          </a:p>
          <a:p>
            <a:pPr eaLnBrk="1" hangingPunct="1">
              <a:lnSpc>
                <a:spcPct val="90000"/>
              </a:lnSpc>
              <a:spcBef>
                <a:spcPct val="20000"/>
              </a:spcBef>
            </a:pPr>
            <a:r>
              <a:rPr lang="en-US" b="0" dirty="0">
                <a:latin typeface="Calibri"/>
                <a:ea typeface="Osaka" pitchFamily="-1" charset="-128"/>
                <a:cs typeface="Osaka" pitchFamily="-1" charset="-128"/>
              </a:rPr>
              <a:t>Two monkeys: ~85% correct</a:t>
            </a:r>
          </a:p>
          <a:p>
            <a:pPr eaLnBrk="1" hangingPunct="1">
              <a:lnSpc>
                <a:spcPct val="90000"/>
              </a:lnSpc>
              <a:spcBef>
                <a:spcPct val="20000"/>
              </a:spcBef>
            </a:pPr>
            <a:r>
              <a:rPr lang="en-US" b="0" dirty="0">
                <a:latin typeface="Calibri"/>
                <a:ea typeface="Osaka" pitchFamily="-1" charset="-128"/>
                <a:cs typeface="Osaka" pitchFamily="-1" charset="-128"/>
              </a:rPr>
              <a:t>Other monkey: ~70% correct</a:t>
            </a:r>
          </a:p>
          <a:p>
            <a:pPr eaLnBrk="1" hangingPunct="1">
              <a:lnSpc>
                <a:spcPct val="90000"/>
              </a:lnSpc>
              <a:spcBef>
                <a:spcPct val="20000"/>
              </a:spcBef>
            </a:pPr>
            <a:endParaRPr lang="en-US" b="0" dirty="0">
              <a:latin typeface="Calibri"/>
              <a:ea typeface="Osaka" pitchFamily="-1" charset="-128"/>
              <a:cs typeface="Osaka" pitchFamily="-1" charset="-128"/>
            </a:endParaRPr>
          </a:p>
          <a:p>
            <a:pPr eaLnBrk="1" hangingPunct="1">
              <a:lnSpc>
                <a:spcPct val="90000"/>
              </a:lnSpc>
              <a:spcBef>
                <a:spcPct val="20000"/>
              </a:spcBef>
            </a:pPr>
            <a:r>
              <a:rPr lang="en-US" b="0" dirty="0">
                <a:latin typeface="Calibri"/>
                <a:ea typeface="Osaka" pitchFamily="-1" charset="-128"/>
                <a:cs typeface="Osaka" pitchFamily="-1" charset="-128"/>
              </a:rPr>
              <a:t>Pretty good for no spatial language!</a:t>
            </a:r>
          </a:p>
        </p:txBody>
      </p:sp>
      <p:pic>
        <p:nvPicPr>
          <p:cNvPr id="1476613" name="Picture 7"/>
          <p:cNvPicPr>
            <a:picLocks noChangeAspect="1" noChangeArrowheads="1"/>
          </p:cNvPicPr>
          <p:nvPr/>
        </p:nvPicPr>
        <p:blipFill>
          <a:blip r:embed="rId3"/>
          <a:srcRect/>
          <a:stretch>
            <a:fillRect/>
          </a:stretch>
        </p:blipFill>
        <p:spPr bwMode="auto">
          <a:xfrm>
            <a:off x="5638800" y="4114800"/>
            <a:ext cx="3098800" cy="2286000"/>
          </a:xfrm>
          <a:prstGeom prst="rect">
            <a:avLst/>
          </a:prstGeom>
          <a:noFill/>
          <a:ln w="9525">
            <a:noFill/>
            <a:miter lim="800000"/>
            <a:headEnd/>
            <a:tailEnd/>
          </a:ln>
        </p:spPr>
      </p:pic>
      <p:sp>
        <p:nvSpPr>
          <p:cNvPr id="1476614" name="AutoShape 8"/>
          <p:cNvSpPr>
            <a:spLocks noChangeArrowheads="1"/>
          </p:cNvSpPr>
          <p:nvPr/>
        </p:nvSpPr>
        <p:spPr bwMode="auto">
          <a:xfrm>
            <a:off x="6248400" y="4687888"/>
            <a:ext cx="1828800" cy="1179512"/>
          </a:xfrm>
          <a:prstGeom prst="roundRect">
            <a:avLst>
              <a:gd name="adj" fmla="val 16667"/>
            </a:avLst>
          </a:prstGeom>
          <a:solidFill>
            <a:srgbClr val="F3F3F3"/>
          </a:solidFill>
          <a:ln w="9525">
            <a:solidFill>
              <a:srgbClr val="F3F3F3"/>
            </a:solidFill>
            <a:round/>
            <a:headEnd/>
            <a:tailEnd/>
          </a:ln>
        </p:spPr>
        <p:txBody>
          <a:bodyPr wrap="none" anchor="ctr">
            <a:prstTxWarp prst="textNoShape">
              <a:avLst/>
            </a:prstTxWarp>
          </a:bodyPr>
          <a:lstStyle/>
          <a:p>
            <a:endParaRPr lang="en-US" dirty="0">
              <a:latin typeface="Calibri"/>
            </a:endParaRPr>
          </a:p>
        </p:txBody>
      </p:sp>
      <p:sp>
        <p:nvSpPr>
          <p:cNvPr id="1476618" name="Oval 12"/>
          <p:cNvSpPr>
            <a:spLocks noChangeArrowheads="1"/>
          </p:cNvSpPr>
          <p:nvPr/>
        </p:nvSpPr>
        <p:spPr bwMode="auto">
          <a:xfrm>
            <a:off x="5334000" y="5257800"/>
            <a:ext cx="1447800" cy="1447800"/>
          </a:xfrm>
          <a:prstGeom prst="ellipse">
            <a:avLst/>
          </a:prstGeom>
          <a:noFill/>
          <a:ln w="63500">
            <a:solidFill>
              <a:schemeClr val="tx2"/>
            </a:solidFill>
            <a:round/>
            <a:headEnd/>
            <a:tailEnd/>
          </a:ln>
        </p:spPr>
        <p:txBody>
          <a:bodyPr wrap="none" anchor="ctr">
            <a:prstTxWarp prst="textNoShape">
              <a:avLst/>
            </a:prstTxWarp>
          </a:bodyPr>
          <a:lstStyle/>
          <a:p>
            <a:endParaRPr lang="en-US" dirty="0">
              <a:latin typeface="Calibri"/>
            </a:endParaRPr>
          </a:p>
        </p:txBody>
      </p:sp>
      <p:sp>
        <p:nvSpPr>
          <p:cNvPr id="1476619" name="Text Box 13"/>
          <p:cNvSpPr txBox="1">
            <a:spLocks noChangeArrowheads="1"/>
          </p:cNvSpPr>
          <p:nvPr/>
        </p:nvSpPr>
        <p:spPr bwMode="auto">
          <a:xfrm>
            <a:off x="5791200" y="5715000"/>
            <a:ext cx="354183" cy="461665"/>
          </a:xfrm>
          <a:prstGeom prst="rect">
            <a:avLst/>
          </a:prstGeom>
          <a:noFill/>
          <a:ln w="9525">
            <a:noFill/>
            <a:miter lim="800000"/>
            <a:headEnd/>
            <a:tailEnd/>
          </a:ln>
        </p:spPr>
        <p:txBody>
          <a:bodyPr wrap="none">
            <a:prstTxWarp prst="textNoShape">
              <a:avLst/>
            </a:prstTxWarp>
            <a:spAutoFit/>
          </a:bodyPr>
          <a:lstStyle/>
          <a:p>
            <a:r>
              <a:rPr lang="en-US" dirty="0">
                <a:solidFill>
                  <a:schemeClr val="bg1"/>
                </a:solidFill>
                <a:latin typeface="Calibri"/>
              </a:rPr>
              <a:t>X</a:t>
            </a:r>
          </a:p>
        </p:txBody>
      </p:sp>
      <p:pic>
        <p:nvPicPr>
          <p:cNvPr id="1476620" name="Picture 14"/>
          <p:cNvPicPr>
            <a:picLocks noChangeAspect="1" noChangeArrowheads="1"/>
          </p:cNvPicPr>
          <p:nvPr/>
        </p:nvPicPr>
        <p:blipFill>
          <a:blip r:embed="rId4"/>
          <a:srcRect/>
          <a:stretch>
            <a:fillRect/>
          </a:stretch>
        </p:blipFill>
        <p:spPr bwMode="auto">
          <a:xfrm>
            <a:off x="6477000" y="1066800"/>
            <a:ext cx="2489200" cy="24542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8658" name="Rectangle 2"/>
          <p:cNvSpPr>
            <a:spLocks noGrp="1" noChangeArrowheads="1"/>
          </p:cNvSpPr>
          <p:nvPr>
            <p:ph type="title" idx="4294967295"/>
          </p:nvPr>
        </p:nvSpPr>
        <p:spPr>
          <a:xfrm>
            <a:off x="0" y="1219200"/>
            <a:ext cx="8915400" cy="3505200"/>
          </a:xfrm>
        </p:spPr>
        <p:txBody>
          <a:bodyPr/>
          <a:lstStyle/>
          <a:p>
            <a:pPr algn="l" eaLnBrk="1" hangingPunct="1"/>
            <a:r>
              <a:rPr lang="en-US" sz="2400">
                <a:solidFill>
                  <a:schemeClr val="tx1"/>
                </a:solidFill>
              </a:rPr>
              <a:t>So language </a:t>
            </a:r>
            <a:r>
              <a:rPr lang="en-US" sz="2400" i="1">
                <a:solidFill>
                  <a:schemeClr val="tx1"/>
                </a:solidFill>
              </a:rPr>
              <a:t>does</a:t>
            </a:r>
            <a:r>
              <a:rPr lang="en-US" sz="2400">
                <a:solidFill>
                  <a:schemeClr val="tx1"/>
                </a:solidFill>
              </a:rPr>
              <a:t> seem to play a very important role in the ability to combine information from different core knowledge systems. (</a:t>
            </a:r>
            <a:r>
              <a:rPr lang="en-US" sz="2400">
                <a:solidFill>
                  <a:schemeClr val="folHlink"/>
                </a:solidFill>
              </a:rPr>
              <a:t>Perhaps not absolutely necessary, but extraordinarily helpful</a:t>
            </a:r>
            <a:r>
              <a:rPr lang="en-US" sz="2400">
                <a:solidFill>
                  <a:srgbClr val="ED5EFF"/>
                </a:solidFill>
              </a:rPr>
              <a:t> </a:t>
            </a:r>
            <a:r>
              <a:rPr lang="en-US" sz="2400">
                <a:solidFill>
                  <a:schemeClr val="tx1"/>
                </a:solidFill>
              </a:rPr>
              <a:t>- kind of like motherese for language development.)</a:t>
            </a:r>
            <a:br>
              <a:rPr lang="en-US" sz="2400">
                <a:solidFill>
                  <a:schemeClr val="tx1"/>
                </a:solidFill>
              </a:rPr>
            </a:br>
            <a:r>
              <a:rPr lang="en-US" sz="2400">
                <a:solidFill>
                  <a:schemeClr val="tx1"/>
                </a:solidFill>
              </a:rPr>
              <a:t/>
            </a:r>
            <a:br>
              <a:rPr lang="en-US" sz="2400">
                <a:solidFill>
                  <a:schemeClr val="tx1"/>
                </a:solidFill>
              </a:rPr>
            </a:br>
            <a:r>
              <a:rPr lang="en-US" sz="2400">
                <a:solidFill>
                  <a:schemeClr val="tx1"/>
                </a:solidFill>
              </a:rPr>
              <a:t>Or maybe rhesus monkeys are just clever enough to do this without the spatial language that humans seem to rely on. Maybe humans rely on language because they have it as a tool at their disposal… </a:t>
            </a:r>
            <a:endParaRPr lang="en-US"/>
          </a:p>
        </p:txBody>
      </p:sp>
      <p:sp>
        <p:nvSpPr>
          <p:cNvPr id="1478659" name="Rectangle 4"/>
          <p:cNvSpPr>
            <a:spLocks noChangeArrowheads="1"/>
          </p:cNvSpPr>
          <p:nvPr/>
        </p:nvSpPr>
        <p:spPr bwMode="auto">
          <a:xfrm>
            <a:off x="0" y="0"/>
            <a:ext cx="91440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dirty="0">
                <a:solidFill>
                  <a:schemeClr val="tx2"/>
                </a:solidFill>
                <a:latin typeface="Calibri"/>
                <a:ea typeface="Osaka" pitchFamily="-1" charset="-128"/>
                <a:cs typeface="Osaka" pitchFamily="-1" charset="-128"/>
              </a:rPr>
              <a:t>Is language really </a:t>
            </a:r>
            <a:r>
              <a:rPr lang="en-US" sz="3200" b="0" i="1" dirty="0">
                <a:solidFill>
                  <a:schemeClr val="tx2"/>
                </a:solidFill>
                <a:latin typeface="Calibri"/>
                <a:ea typeface="Osaka" pitchFamily="-1" charset="-128"/>
                <a:cs typeface="Osaka" pitchFamily="-1" charset="-128"/>
              </a:rPr>
              <a:t>necessary</a:t>
            </a:r>
            <a:r>
              <a:rPr lang="en-US" sz="3200" b="0" dirty="0">
                <a:solidFill>
                  <a:schemeClr val="tx2"/>
                </a:solidFill>
                <a:latin typeface="Calibri"/>
                <a:ea typeface="Osaka" pitchFamily="-1" charset="-128"/>
                <a:cs typeface="Osaka" pitchFamily="-1" charset="-128"/>
              </a:rPr>
              <a:t>?</a:t>
            </a:r>
            <a:endParaRPr lang="en-US" sz="4400" b="0" dirty="0">
              <a:solidFill>
                <a:schemeClr val="tx2"/>
              </a:solidFill>
              <a:latin typeface="Calibri"/>
              <a:ea typeface="Osaka" pitchFamily="-1" charset="-128"/>
              <a:cs typeface="Osaka" pitchFamily="-1" charset="-128"/>
            </a:endParaRPr>
          </a:p>
        </p:txBody>
      </p:sp>
      <p:pic>
        <p:nvPicPr>
          <p:cNvPr id="1478660" name="Picture 4"/>
          <p:cNvPicPr>
            <a:picLocks noChangeAspect="1" noChangeArrowheads="1"/>
          </p:cNvPicPr>
          <p:nvPr/>
        </p:nvPicPr>
        <p:blipFill>
          <a:blip r:embed="rId3"/>
          <a:srcRect/>
          <a:stretch>
            <a:fillRect/>
          </a:stretch>
        </p:blipFill>
        <p:spPr bwMode="auto">
          <a:xfrm>
            <a:off x="3200400" y="4572000"/>
            <a:ext cx="2108200" cy="19685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9986" name="Rectangle 2"/>
          <p:cNvSpPr>
            <a:spLocks noGrp="1" noChangeArrowheads="1"/>
          </p:cNvSpPr>
          <p:nvPr>
            <p:ph type="title" idx="4294967295"/>
          </p:nvPr>
        </p:nvSpPr>
        <p:spPr/>
        <p:txBody>
          <a:bodyPr/>
          <a:lstStyle/>
          <a:p>
            <a:pPr eaLnBrk="1" hangingPunct="1"/>
            <a:r>
              <a:rPr lang="en-US" sz="3200"/>
              <a:t>Announcements</a:t>
            </a:r>
          </a:p>
        </p:txBody>
      </p:sp>
      <p:sp>
        <p:nvSpPr>
          <p:cNvPr id="1449987" name="Rectangle 3"/>
          <p:cNvSpPr>
            <a:spLocks noGrp="1" noChangeArrowheads="1"/>
          </p:cNvSpPr>
          <p:nvPr>
            <p:ph type="body" idx="4294967295"/>
          </p:nvPr>
        </p:nvSpPr>
        <p:spPr>
          <a:xfrm>
            <a:off x="533400" y="1600200"/>
            <a:ext cx="7772400" cy="4800600"/>
          </a:xfrm>
        </p:spPr>
        <p:txBody>
          <a:bodyPr/>
          <a:lstStyle/>
          <a:p>
            <a:pPr eaLnBrk="1" hangingPunct="1">
              <a:buFontTx/>
              <a:buNone/>
            </a:pPr>
            <a:r>
              <a:rPr lang="en-US" sz="2400" smtClean="0"/>
              <a:t>Be working on HW3</a:t>
            </a:r>
          </a:p>
          <a:p>
            <a:pPr eaLnBrk="1" hangingPunct="1">
              <a:buFontTx/>
              <a:buNone/>
            </a:pPr>
            <a:endParaRPr lang="en-US" sz="2400" smtClean="0"/>
          </a:p>
          <a:p>
            <a:pPr eaLnBrk="1" hangingPunct="1">
              <a:buFontTx/>
              <a:buNone/>
            </a:pPr>
            <a:r>
              <a:rPr lang="en-US" sz="2400" smtClean="0"/>
              <a:t>Review questions available for language and cognition</a:t>
            </a:r>
          </a:p>
          <a:p>
            <a:pPr eaLnBrk="1" hangingPunct="1">
              <a:buFontTx/>
              <a:buNone/>
            </a:pPr>
            <a:endParaRPr lang="en-US" sz="2400" smtClean="0"/>
          </a:p>
          <a:p>
            <a:pPr eaLnBrk="1" hangingPunct="1">
              <a:buFontTx/>
              <a:buNone/>
            </a:pPr>
            <a:r>
              <a:rPr lang="en-US" sz="2400" smtClean="0"/>
              <a:t>Please fill out course evaluations for this class</a:t>
            </a:r>
          </a:p>
          <a:p>
            <a:pPr eaLnBrk="1" hangingPunct="1">
              <a:buFontTx/>
              <a:buNone/>
            </a:pPr>
            <a:endParaRPr lang="en-US" sz="2400" smtClean="0"/>
          </a:p>
          <a:p>
            <a:pPr eaLnBrk="1" hangingPunct="1">
              <a:buFontTx/>
              <a:buNone/>
            </a:pPr>
            <a:r>
              <a:rPr lang="en-US" sz="2400" smtClean="0"/>
              <a:t>Remember to look at extra credit options (especially the first one, which is a webgame)</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0706" name="Rectangle 2"/>
          <p:cNvSpPr>
            <a:spLocks noGrp="1" noChangeArrowheads="1"/>
          </p:cNvSpPr>
          <p:nvPr>
            <p:ph type="title" idx="4294967295"/>
          </p:nvPr>
        </p:nvSpPr>
        <p:spPr>
          <a:xfrm>
            <a:off x="0" y="0"/>
            <a:ext cx="8686800" cy="1143000"/>
          </a:xfrm>
        </p:spPr>
        <p:txBody>
          <a:bodyPr/>
          <a:lstStyle/>
          <a:p>
            <a:pPr eaLnBrk="1" hangingPunct="1"/>
            <a:r>
              <a:rPr lang="en-US" sz="3200"/>
              <a:t>Number</a:t>
            </a:r>
            <a:endParaRPr lang="en-US"/>
          </a:p>
        </p:txBody>
      </p:sp>
      <p:sp>
        <p:nvSpPr>
          <p:cNvPr id="47107" name="Rectangle 3"/>
          <p:cNvSpPr>
            <a:spLocks noGrp="1" noChangeArrowheads="1"/>
          </p:cNvSpPr>
          <p:nvPr>
            <p:ph type="body" idx="4294967295"/>
          </p:nvPr>
        </p:nvSpPr>
        <p:spPr>
          <a:xfrm>
            <a:off x="0" y="2362200"/>
            <a:ext cx="9144000" cy="4114800"/>
          </a:xfrm>
        </p:spPr>
        <p:txBody>
          <a:bodyPr/>
          <a:lstStyle/>
          <a:p>
            <a:pPr eaLnBrk="1" hangingPunct="1">
              <a:buFontTx/>
              <a:buNone/>
            </a:pPr>
            <a:r>
              <a:rPr lang="en-US" sz="2400"/>
              <a:t>Core number systems shared by humans and other animals:</a:t>
            </a:r>
          </a:p>
          <a:p>
            <a:pPr eaLnBrk="1" hangingPunct="1">
              <a:buFontTx/>
              <a:buNone/>
            </a:pPr>
            <a:endParaRPr lang="en-US" sz="2400"/>
          </a:p>
          <a:p>
            <a:pPr eaLnBrk="1" hangingPunct="1">
              <a:buFontTx/>
              <a:buNone/>
            </a:pPr>
            <a:r>
              <a:rPr lang="en-US" sz="2400"/>
              <a:t>System for representing approximate numerical magnitudes (</a:t>
            </a:r>
            <a:r>
              <a:rPr lang="en-US" sz="2400">
                <a:solidFill>
                  <a:schemeClr val="tx2"/>
                </a:solidFill>
              </a:rPr>
              <a:t>large, approximate number sense</a:t>
            </a:r>
            <a:r>
              <a:rPr lang="en-US" sz="2400"/>
              <a:t>)</a:t>
            </a:r>
          </a:p>
          <a:p>
            <a:pPr eaLnBrk="1" hangingPunct="1"/>
            <a:endParaRPr lang="en-US" sz="2400"/>
          </a:p>
          <a:p>
            <a:pPr eaLnBrk="1" hangingPunct="1">
              <a:buFontTx/>
              <a:buNone/>
            </a:pPr>
            <a:r>
              <a:rPr lang="en-US" sz="2400"/>
              <a:t>System for representing persistent, numerically distinct individuals (</a:t>
            </a:r>
            <a:r>
              <a:rPr lang="en-US" sz="2400">
                <a:solidFill>
                  <a:schemeClr val="bg2"/>
                </a:solidFill>
              </a:rPr>
              <a:t>small, exact number sense</a:t>
            </a:r>
            <a:r>
              <a:rPr lang="en-US" sz="2400"/>
              <a:t>)</a:t>
            </a:r>
            <a:endParaRPr lang="en-US" sz="2800"/>
          </a:p>
        </p:txBody>
      </p:sp>
      <p:pic>
        <p:nvPicPr>
          <p:cNvPr id="1480708" name="Picture 4"/>
          <p:cNvPicPr>
            <a:picLocks noChangeAspect="1" noChangeArrowheads="1"/>
          </p:cNvPicPr>
          <p:nvPr/>
        </p:nvPicPr>
        <p:blipFill>
          <a:blip r:embed="rId3"/>
          <a:srcRect/>
          <a:stretch>
            <a:fillRect/>
          </a:stretch>
        </p:blipFill>
        <p:spPr bwMode="auto">
          <a:xfrm>
            <a:off x="5791200" y="381000"/>
            <a:ext cx="1812925" cy="16081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2754" name="Rectangle 2"/>
          <p:cNvSpPr>
            <a:spLocks noGrp="1" noChangeArrowheads="1"/>
          </p:cNvSpPr>
          <p:nvPr>
            <p:ph type="title" idx="4294967295"/>
          </p:nvPr>
        </p:nvSpPr>
        <p:spPr>
          <a:xfrm>
            <a:off x="1219200" y="2133600"/>
            <a:ext cx="6781800" cy="1143000"/>
          </a:xfrm>
        </p:spPr>
        <p:txBody>
          <a:bodyPr/>
          <a:lstStyle/>
          <a:p>
            <a:pPr eaLnBrk="1" hangingPunct="1"/>
            <a:r>
              <a:rPr lang="en-US"/>
              <a:t>Decide Fast:</a:t>
            </a:r>
            <a:br>
              <a:rPr lang="en-US"/>
            </a:br>
            <a:r>
              <a:rPr lang="en-US"/>
              <a:t>How Many?</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02" name="Oval 2" descr="Purple mesh"/>
          <p:cNvSpPr>
            <a:spLocks noChangeArrowheads="1"/>
          </p:cNvSpPr>
          <p:nvPr/>
        </p:nvSpPr>
        <p:spPr bwMode="auto">
          <a:xfrm>
            <a:off x="4305300" y="2667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84803" name="Oval 3" descr="Purple mesh"/>
          <p:cNvSpPr>
            <a:spLocks noChangeArrowheads="1"/>
          </p:cNvSpPr>
          <p:nvPr/>
        </p:nvSpPr>
        <p:spPr bwMode="auto">
          <a:xfrm>
            <a:off x="3467100" y="35433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84804" name="Oval 4" descr="Purple mesh"/>
          <p:cNvSpPr>
            <a:spLocks noChangeArrowheads="1"/>
          </p:cNvSpPr>
          <p:nvPr/>
        </p:nvSpPr>
        <p:spPr bwMode="auto">
          <a:xfrm>
            <a:off x="4762500" y="3810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6850" name="Oval 2" descr="Purple mesh"/>
          <p:cNvSpPr>
            <a:spLocks noChangeArrowheads="1"/>
          </p:cNvSpPr>
          <p:nvPr/>
        </p:nvSpPr>
        <p:spPr bwMode="auto">
          <a:xfrm>
            <a:off x="4762500" y="3810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8898" name="Oval 2" descr="Purple mesh"/>
          <p:cNvSpPr>
            <a:spLocks noChangeArrowheads="1"/>
          </p:cNvSpPr>
          <p:nvPr/>
        </p:nvSpPr>
        <p:spPr bwMode="auto">
          <a:xfrm>
            <a:off x="3505200" y="26289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88899" name="Oval 3" descr="Purple mesh"/>
          <p:cNvSpPr>
            <a:spLocks noChangeArrowheads="1"/>
          </p:cNvSpPr>
          <p:nvPr/>
        </p:nvSpPr>
        <p:spPr bwMode="auto">
          <a:xfrm>
            <a:off x="4610100" y="28194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88900" name="Oval 4" descr="Purple mesh"/>
          <p:cNvSpPr>
            <a:spLocks noChangeArrowheads="1"/>
          </p:cNvSpPr>
          <p:nvPr/>
        </p:nvSpPr>
        <p:spPr bwMode="auto">
          <a:xfrm>
            <a:off x="4076700" y="35814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88901" name="Oval 5" descr="Purple mesh"/>
          <p:cNvSpPr>
            <a:spLocks noChangeArrowheads="1"/>
          </p:cNvSpPr>
          <p:nvPr/>
        </p:nvSpPr>
        <p:spPr bwMode="auto">
          <a:xfrm>
            <a:off x="4991100" y="37338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0946" name="Oval 1026" descr="Purple mesh"/>
          <p:cNvSpPr>
            <a:spLocks noChangeArrowheads="1"/>
          </p:cNvSpPr>
          <p:nvPr/>
        </p:nvSpPr>
        <p:spPr bwMode="auto">
          <a:xfrm>
            <a:off x="4038600" y="28956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0947" name="Oval 1027" descr="Purple mesh"/>
          <p:cNvSpPr>
            <a:spLocks noChangeArrowheads="1"/>
          </p:cNvSpPr>
          <p:nvPr/>
        </p:nvSpPr>
        <p:spPr bwMode="auto">
          <a:xfrm>
            <a:off x="3467100" y="35433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0948" name="Oval 1028" descr="Purple mesh"/>
          <p:cNvSpPr>
            <a:spLocks noChangeArrowheads="1"/>
          </p:cNvSpPr>
          <p:nvPr/>
        </p:nvSpPr>
        <p:spPr bwMode="auto">
          <a:xfrm>
            <a:off x="5105400" y="25146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0949" name="Oval 1029" descr="Purple mesh"/>
          <p:cNvSpPr>
            <a:spLocks noChangeArrowheads="1"/>
          </p:cNvSpPr>
          <p:nvPr/>
        </p:nvSpPr>
        <p:spPr bwMode="auto">
          <a:xfrm>
            <a:off x="4572000" y="37338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0950" name="Oval 1030" descr="Purple mesh"/>
          <p:cNvSpPr>
            <a:spLocks noChangeArrowheads="1"/>
          </p:cNvSpPr>
          <p:nvPr/>
        </p:nvSpPr>
        <p:spPr bwMode="auto">
          <a:xfrm>
            <a:off x="5257800" y="31623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0951" name="Oval 1031" descr="Purple mesh"/>
          <p:cNvSpPr>
            <a:spLocks noChangeArrowheads="1"/>
          </p:cNvSpPr>
          <p:nvPr/>
        </p:nvSpPr>
        <p:spPr bwMode="auto">
          <a:xfrm>
            <a:off x="4038600" y="44958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0952" name="Oval 1032" descr="Purple mesh"/>
          <p:cNvSpPr>
            <a:spLocks noChangeArrowheads="1"/>
          </p:cNvSpPr>
          <p:nvPr/>
        </p:nvSpPr>
        <p:spPr bwMode="auto">
          <a:xfrm>
            <a:off x="4953000" y="4648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2994" name="Oval 2" descr="Purple mesh"/>
          <p:cNvSpPr>
            <a:spLocks noChangeArrowheads="1"/>
          </p:cNvSpPr>
          <p:nvPr/>
        </p:nvSpPr>
        <p:spPr bwMode="auto">
          <a:xfrm>
            <a:off x="4572000" y="28956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2995" name="Oval 3" descr="Purple mesh"/>
          <p:cNvSpPr>
            <a:spLocks noChangeArrowheads="1"/>
          </p:cNvSpPr>
          <p:nvPr/>
        </p:nvSpPr>
        <p:spPr bwMode="auto">
          <a:xfrm>
            <a:off x="5257800" y="28956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2996" name="Oval 4" descr="Purple mesh"/>
          <p:cNvSpPr>
            <a:spLocks noChangeArrowheads="1"/>
          </p:cNvSpPr>
          <p:nvPr/>
        </p:nvSpPr>
        <p:spPr bwMode="auto">
          <a:xfrm>
            <a:off x="3886200" y="28956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2997" name="Oval 5" descr="Purple mesh"/>
          <p:cNvSpPr>
            <a:spLocks noChangeArrowheads="1"/>
          </p:cNvSpPr>
          <p:nvPr/>
        </p:nvSpPr>
        <p:spPr bwMode="auto">
          <a:xfrm>
            <a:off x="4572000" y="35814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2998" name="Oval 6" descr="Purple mesh"/>
          <p:cNvSpPr>
            <a:spLocks noChangeArrowheads="1"/>
          </p:cNvSpPr>
          <p:nvPr/>
        </p:nvSpPr>
        <p:spPr bwMode="auto">
          <a:xfrm>
            <a:off x="5257800" y="35814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2999" name="Oval 7" descr="Purple mesh"/>
          <p:cNvSpPr>
            <a:spLocks noChangeArrowheads="1"/>
          </p:cNvSpPr>
          <p:nvPr/>
        </p:nvSpPr>
        <p:spPr bwMode="auto">
          <a:xfrm>
            <a:off x="3886200" y="35814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3000" name="Oval 8" descr="Purple mesh"/>
          <p:cNvSpPr>
            <a:spLocks noChangeArrowheads="1"/>
          </p:cNvSpPr>
          <p:nvPr/>
        </p:nvSpPr>
        <p:spPr bwMode="auto">
          <a:xfrm>
            <a:off x="4572000" y="4267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3001" name="Oval 9" descr="Purple mesh"/>
          <p:cNvSpPr>
            <a:spLocks noChangeArrowheads="1"/>
          </p:cNvSpPr>
          <p:nvPr/>
        </p:nvSpPr>
        <p:spPr bwMode="auto">
          <a:xfrm>
            <a:off x="5257800" y="4267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3002" name="Oval 10" descr="Purple mesh"/>
          <p:cNvSpPr>
            <a:spLocks noChangeArrowheads="1"/>
          </p:cNvSpPr>
          <p:nvPr/>
        </p:nvSpPr>
        <p:spPr bwMode="auto">
          <a:xfrm>
            <a:off x="3886200" y="4267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42" name="Rectangle 4"/>
          <p:cNvSpPr>
            <a:spLocks noGrp="1" noChangeArrowheads="1"/>
          </p:cNvSpPr>
          <p:nvPr>
            <p:ph type="title" idx="4294967295"/>
          </p:nvPr>
        </p:nvSpPr>
        <p:spPr>
          <a:xfrm>
            <a:off x="1219200" y="2133600"/>
            <a:ext cx="6781800" cy="1143000"/>
          </a:xfrm>
        </p:spPr>
        <p:txBody>
          <a:bodyPr/>
          <a:lstStyle/>
          <a:p>
            <a:pPr eaLnBrk="1" hangingPunct="1"/>
            <a:r>
              <a:rPr lang="en-US"/>
              <a:t>Decide Fast:</a:t>
            </a:r>
            <a:br>
              <a:rPr lang="en-US"/>
            </a:br>
            <a:r>
              <a:rPr lang="en-US"/>
              <a:t>Which side has more?</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7090" name="Line 4"/>
          <p:cNvSpPr>
            <a:spLocks noChangeShapeType="1"/>
          </p:cNvSpPr>
          <p:nvPr/>
        </p:nvSpPr>
        <p:spPr bwMode="auto">
          <a:xfrm>
            <a:off x="4267200" y="533400"/>
            <a:ext cx="0" cy="5943600"/>
          </a:xfrm>
          <a:prstGeom prst="line">
            <a:avLst/>
          </a:prstGeom>
          <a:noFill/>
          <a:ln w="63500">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7091" name="Oval 5" descr="Purple mesh"/>
          <p:cNvSpPr>
            <a:spLocks noChangeArrowheads="1"/>
          </p:cNvSpPr>
          <p:nvPr/>
        </p:nvSpPr>
        <p:spPr bwMode="auto">
          <a:xfrm>
            <a:off x="990600" y="13716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7092" name="Oval 6" descr="Purple mesh"/>
          <p:cNvSpPr>
            <a:spLocks noChangeArrowheads="1"/>
          </p:cNvSpPr>
          <p:nvPr/>
        </p:nvSpPr>
        <p:spPr bwMode="auto">
          <a:xfrm>
            <a:off x="419100" y="20193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7093" name="Oval 7" descr="Purple mesh"/>
          <p:cNvSpPr>
            <a:spLocks noChangeArrowheads="1"/>
          </p:cNvSpPr>
          <p:nvPr/>
        </p:nvSpPr>
        <p:spPr bwMode="auto">
          <a:xfrm>
            <a:off x="2057400" y="9906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7094" name="Oval 8" descr="Purple mesh"/>
          <p:cNvSpPr>
            <a:spLocks noChangeArrowheads="1"/>
          </p:cNvSpPr>
          <p:nvPr/>
        </p:nvSpPr>
        <p:spPr bwMode="auto">
          <a:xfrm>
            <a:off x="1524000" y="22098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7095" name="Oval 9" descr="Purple mesh"/>
          <p:cNvSpPr>
            <a:spLocks noChangeArrowheads="1"/>
          </p:cNvSpPr>
          <p:nvPr/>
        </p:nvSpPr>
        <p:spPr bwMode="auto">
          <a:xfrm>
            <a:off x="2209800" y="16383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7096" name="Oval 10" descr="Purple mesh"/>
          <p:cNvSpPr>
            <a:spLocks noChangeArrowheads="1"/>
          </p:cNvSpPr>
          <p:nvPr/>
        </p:nvSpPr>
        <p:spPr bwMode="auto">
          <a:xfrm>
            <a:off x="990600" y="29718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7097" name="Oval 11" descr="Purple mesh"/>
          <p:cNvSpPr>
            <a:spLocks noChangeArrowheads="1"/>
          </p:cNvSpPr>
          <p:nvPr/>
        </p:nvSpPr>
        <p:spPr bwMode="auto">
          <a:xfrm>
            <a:off x="1905000" y="3124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7098" name="Oval 12" descr="Purple mesh"/>
          <p:cNvSpPr>
            <a:spLocks noChangeArrowheads="1"/>
          </p:cNvSpPr>
          <p:nvPr/>
        </p:nvSpPr>
        <p:spPr bwMode="auto">
          <a:xfrm>
            <a:off x="1485900" y="40005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7099" name="Oval 13" descr="Purple mesh"/>
          <p:cNvSpPr>
            <a:spLocks noChangeArrowheads="1"/>
          </p:cNvSpPr>
          <p:nvPr/>
        </p:nvSpPr>
        <p:spPr bwMode="auto">
          <a:xfrm>
            <a:off x="914400" y="4648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7100" name="Oval 14" descr="Purple mesh"/>
          <p:cNvSpPr>
            <a:spLocks noChangeArrowheads="1"/>
          </p:cNvSpPr>
          <p:nvPr/>
        </p:nvSpPr>
        <p:spPr bwMode="auto">
          <a:xfrm>
            <a:off x="2590800" y="2667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7101" name="Oval 15" descr="Purple mesh"/>
          <p:cNvSpPr>
            <a:spLocks noChangeArrowheads="1"/>
          </p:cNvSpPr>
          <p:nvPr/>
        </p:nvSpPr>
        <p:spPr bwMode="auto">
          <a:xfrm>
            <a:off x="2019300" y="48387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7102" name="Oval 16" descr="Purple mesh"/>
          <p:cNvSpPr>
            <a:spLocks noChangeArrowheads="1"/>
          </p:cNvSpPr>
          <p:nvPr/>
        </p:nvSpPr>
        <p:spPr bwMode="auto">
          <a:xfrm>
            <a:off x="2514600" y="3810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7103" name="Oval 17" descr="Purple mesh"/>
          <p:cNvSpPr>
            <a:spLocks noChangeArrowheads="1"/>
          </p:cNvSpPr>
          <p:nvPr/>
        </p:nvSpPr>
        <p:spPr bwMode="auto">
          <a:xfrm>
            <a:off x="1485900" y="56007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7104" name="Oval 18" descr="Purple mesh"/>
          <p:cNvSpPr>
            <a:spLocks noChangeArrowheads="1"/>
          </p:cNvSpPr>
          <p:nvPr/>
        </p:nvSpPr>
        <p:spPr bwMode="auto">
          <a:xfrm>
            <a:off x="2400300" y="57531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7105" name="Oval 20" descr="Purple mesh"/>
          <p:cNvSpPr>
            <a:spLocks noChangeArrowheads="1"/>
          </p:cNvSpPr>
          <p:nvPr/>
        </p:nvSpPr>
        <p:spPr bwMode="auto">
          <a:xfrm>
            <a:off x="5334000" y="25908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7106" name="Oval 21" descr="Purple mesh"/>
          <p:cNvSpPr>
            <a:spLocks noChangeArrowheads="1"/>
          </p:cNvSpPr>
          <p:nvPr/>
        </p:nvSpPr>
        <p:spPr bwMode="auto">
          <a:xfrm>
            <a:off x="6400800" y="24384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7107" name="Oval 24" descr="Purple mesh"/>
          <p:cNvSpPr>
            <a:spLocks noChangeArrowheads="1"/>
          </p:cNvSpPr>
          <p:nvPr/>
        </p:nvSpPr>
        <p:spPr bwMode="auto">
          <a:xfrm>
            <a:off x="5181600" y="37338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7108" name="Oval 29" descr="Purple mesh"/>
          <p:cNvSpPr>
            <a:spLocks noChangeArrowheads="1"/>
          </p:cNvSpPr>
          <p:nvPr/>
        </p:nvSpPr>
        <p:spPr bwMode="auto">
          <a:xfrm>
            <a:off x="6705600" y="44196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7109" name="Oval 30" descr="Purple mesh"/>
          <p:cNvSpPr>
            <a:spLocks noChangeArrowheads="1"/>
          </p:cNvSpPr>
          <p:nvPr/>
        </p:nvSpPr>
        <p:spPr bwMode="auto">
          <a:xfrm>
            <a:off x="7391400" y="38481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7110" name="Oval 31" descr="Purple mesh"/>
          <p:cNvSpPr>
            <a:spLocks noChangeArrowheads="1"/>
          </p:cNvSpPr>
          <p:nvPr/>
        </p:nvSpPr>
        <p:spPr bwMode="auto">
          <a:xfrm>
            <a:off x="6172200" y="51816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7111" name="Oval 32" descr="Purple mesh"/>
          <p:cNvSpPr>
            <a:spLocks noChangeArrowheads="1"/>
          </p:cNvSpPr>
          <p:nvPr/>
        </p:nvSpPr>
        <p:spPr bwMode="auto">
          <a:xfrm>
            <a:off x="7086600" y="5334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7112" name="Oval 33" descr="Purple mesh"/>
          <p:cNvSpPr>
            <a:spLocks noChangeArrowheads="1"/>
          </p:cNvSpPr>
          <p:nvPr/>
        </p:nvSpPr>
        <p:spPr bwMode="auto">
          <a:xfrm>
            <a:off x="2971800" y="9144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7113" name="Oval 34" descr="Purple mesh"/>
          <p:cNvSpPr>
            <a:spLocks noChangeArrowheads="1"/>
          </p:cNvSpPr>
          <p:nvPr/>
        </p:nvSpPr>
        <p:spPr bwMode="auto">
          <a:xfrm>
            <a:off x="3200400" y="1981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7114" name="Oval 35" descr="Purple mesh"/>
          <p:cNvSpPr>
            <a:spLocks noChangeArrowheads="1"/>
          </p:cNvSpPr>
          <p:nvPr/>
        </p:nvSpPr>
        <p:spPr bwMode="auto">
          <a:xfrm>
            <a:off x="3352800" y="3505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7115" name="Oval 36" descr="Purple mesh"/>
          <p:cNvSpPr>
            <a:spLocks noChangeArrowheads="1"/>
          </p:cNvSpPr>
          <p:nvPr/>
        </p:nvSpPr>
        <p:spPr bwMode="auto">
          <a:xfrm>
            <a:off x="3048000" y="47244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7116" name="Oval 37" descr="Purple mesh"/>
          <p:cNvSpPr>
            <a:spLocks noChangeArrowheads="1"/>
          </p:cNvSpPr>
          <p:nvPr/>
        </p:nvSpPr>
        <p:spPr bwMode="auto">
          <a:xfrm>
            <a:off x="685800" y="6096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7117" name="Oval 38" descr="Purple mesh"/>
          <p:cNvSpPr>
            <a:spLocks noChangeArrowheads="1"/>
          </p:cNvSpPr>
          <p:nvPr/>
        </p:nvSpPr>
        <p:spPr bwMode="auto">
          <a:xfrm>
            <a:off x="609600" y="35814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7118" name="Oval 39" descr="Purple mesh"/>
          <p:cNvSpPr>
            <a:spLocks noChangeArrowheads="1"/>
          </p:cNvSpPr>
          <p:nvPr/>
        </p:nvSpPr>
        <p:spPr bwMode="auto">
          <a:xfrm>
            <a:off x="6019800" y="32766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7119" name="Oval 40" descr="Purple mesh"/>
          <p:cNvSpPr>
            <a:spLocks noChangeArrowheads="1"/>
          </p:cNvSpPr>
          <p:nvPr/>
        </p:nvSpPr>
        <p:spPr bwMode="auto">
          <a:xfrm>
            <a:off x="6019800" y="40386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7120" name="Oval 41" descr="Purple mesh"/>
          <p:cNvSpPr>
            <a:spLocks noChangeArrowheads="1"/>
          </p:cNvSpPr>
          <p:nvPr/>
        </p:nvSpPr>
        <p:spPr bwMode="auto">
          <a:xfrm>
            <a:off x="7391400" y="2743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9138" name="Line 4"/>
          <p:cNvSpPr>
            <a:spLocks noChangeShapeType="1"/>
          </p:cNvSpPr>
          <p:nvPr/>
        </p:nvSpPr>
        <p:spPr bwMode="auto">
          <a:xfrm>
            <a:off x="4267200" y="533400"/>
            <a:ext cx="0" cy="5943600"/>
          </a:xfrm>
          <a:prstGeom prst="line">
            <a:avLst/>
          </a:prstGeom>
          <a:noFill/>
          <a:ln w="63500">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9139" name="Oval 5" descr="Purple mesh"/>
          <p:cNvSpPr>
            <a:spLocks noChangeArrowheads="1"/>
          </p:cNvSpPr>
          <p:nvPr/>
        </p:nvSpPr>
        <p:spPr bwMode="auto">
          <a:xfrm>
            <a:off x="5486400" y="1219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9140" name="Oval 6" descr="Purple mesh"/>
          <p:cNvSpPr>
            <a:spLocks noChangeArrowheads="1"/>
          </p:cNvSpPr>
          <p:nvPr/>
        </p:nvSpPr>
        <p:spPr bwMode="auto">
          <a:xfrm>
            <a:off x="4724400" y="40386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9141" name="Oval 7" descr="Purple mesh"/>
          <p:cNvSpPr>
            <a:spLocks noChangeArrowheads="1"/>
          </p:cNvSpPr>
          <p:nvPr/>
        </p:nvSpPr>
        <p:spPr bwMode="auto">
          <a:xfrm>
            <a:off x="6553200" y="838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9142" name="Oval 8" descr="Purple mesh"/>
          <p:cNvSpPr>
            <a:spLocks noChangeArrowheads="1"/>
          </p:cNvSpPr>
          <p:nvPr/>
        </p:nvSpPr>
        <p:spPr bwMode="auto">
          <a:xfrm>
            <a:off x="6248400" y="28194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9143" name="Oval 9" descr="Purple mesh"/>
          <p:cNvSpPr>
            <a:spLocks noChangeArrowheads="1"/>
          </p:cNvSpPr>
          <p:nvPr/>
        </p:nvSpPr>
        <p:spPr bwMode="auto">
          <a:xfrm>
            <a:off x="8001000" y="2667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9144" name="Oval 10" descr="Purple mesh"/>
          <p:cNvSpPr>
            <a:spLocks noChangeArrowheads="1"/>
          </p:cNvSpPr>
          <p:nvPr/>
        </p:nvSpPr>
        <p:spPr bwMode="auto">
          <a:xfrm>
            <a:off x="5486400" y="28194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9145" name="Oval 11" descr="Purple mesh"/>
          <p:cNvSpPr>
            <a:spLocks noChangeArrowheads="1"/>
          </p:cNvSpPr>
          <p:nvPr/>
        </p:nvSpPr>
        <p:spPr bwMode="auto">
          <a:xfrm>
            <a:off x="6858000" y="2362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9146" name="Oval 12" descr="Purple mesh"/>
          <p:cNvSpPr>
            <a:spLocks noChangeArrowheads="1"/>
          </p:cNvSpPr>
          <p:nvPr/>
        </p:nvSpPr>
        <p:spPr bwMode="auto">
          <a:xfrm>
            <a:off x="5981700" y="38481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9147" name="Oval 13" descr="Purple mesh"/>
          <p:cNvSpPr>
            <a:spLocks noChangeArrowheads="1"/>
          </p:cNvSpPr>
          <p:nvPr/>
        </p:nvSpPr>
        <p:spPr bwMode="auto">
          <a:xfrm>
            <a:off x="5410200" y="44958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9148" name="Oval 14" descr="Purple mesh"/>
          <p:cNvSpPr>
            <a:spLocks noChangeArrowheads="1"/>
          </p:cNvSpPr>
          <p:nvPr/>
        </p:nvSpPr>
        <p:spPr bwMode="auto">
          <a:xfrm>
            <a:off x="8305800" y="41148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9149" name="Oval 15" descr="Purple mesh"/>
          <p:cNvSpPr>
            <a:spLocks noChangeArrowheads="1"/>
          </p:cNvSpPr>
          <p:nvPr/>
        </p:nvSpPr>
        <p:spPr bwMode="auto">
          <a:xfrm>
            <a:off x="6515100" y="46863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9150" name="Oval 16" descr="Purple mesh"/>
          <p:cNvSpPr>
            <a:spLocks noChangeArrowheads="1"/>
          </p:cNvSpPr>
          <p:nvPr/>
        </p:nvSpPr>
        <p:spPr bwMode="auto">
          <a:xfrm>
            <a:off x="7010400" y="36576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9151" name="Oval 17" descr="Purple mesh"/>
          <p:cNvSpPr>
            <a:spLocks noChangeArrowheads="1"/>
          </p:cNvSpPr>
          <p:nvPr/>
        </p:nvSpPr>
        <p:spPr bwMode="auto">
          <a:xfrm>
            <a:off x="5981700" y="54483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9152" name="Oval 18" descr="Purple mesh"/>
          <p:cNvSpPr>
            <a:spLocks noChangeArrowheads="1"/>
          </p:cNvSpPr>
          <p:nvPr/>
        </p:nvSpPr>
        <p:spPr bwMode="auto">
          <a:xfrm>
            <a:off x="6896100" y="56007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9153" name="Oval 26" descr="Purple mesh"/>
          <p:cNvSpPr>
            <a:spLocks noChangeArrowheads="1"/>
          </p:cNvSpPr>
          <p:nvPr/>
        </p:nvSpPr>
        <p:spPr bwMode="auto">
          <a:xfrm>
            <a:off x="7467600" y="762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9154" name="Oval 27" descr="Purple mesh"/>
          <p:cNvSpPr>
            <a:spLocks noChangeArrowheads="1"/>
          </p:cNvSpPr>
          <p:nvPr/>
        </p:nvSpPr>
        <p:spPr bwMode="auto">
          <a:xfrm>
            <a:off x="7696200" y="18288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9155" name="Oval 28" descr="Purple mesh"/>
          <p:cNvSpPr>
            <a:spLocks noChangeArrowheads="1"/>
          </p:cNvSpPr>
          <p:nvPr/>
        </p:nvSpPr>
        <p:spPr bwMode="auto">
          <a:xfrm>
            <a:off x="7848600" y="33528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9156" name="Oval 29" descr="Purple mesh"/>
          <p:cNvSpPr>
            <a:spLocks noChangeArrowheads="1"/>
          </p:cNvSpPr>
          <p:nvPr/>
        </p:nvSpPr>
        <p:spPr bwMode="auto">
          <a:xfrm>
            <a:off x="7543800" y="4572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9157" name="Oval 30" descr="Purple mesh"/>
          <p:cNvSpPr>
            <a:spLocks noChangeArrowheads="1"/>
          </p:cNvSpPr>
          <p:nvPr/>
        </p:nvSpPr>
        <p:spPr bwMode="auto">
          <a:xfrm>
            <a:off x="5181600" y="21336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9158" name="Oval 31" descr="Purple mesh"/>
          <p:cNvSpPr>
            <a:spLocks noChangeArrowheads="1"/>
          </p:cNvSpPr>
          <p:nvPr/>
        </p:nvSpPr>
        <p:spPr bwMode="auto">
          <a:xfrm>
            <a:off x="5105400" y="3429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9159" name="Oval 35" descr="Purple mesh"/>
          <p:cNvSpPr>
            <a:spLocks noChangeArrowheads="1"/>
          </p:cNvSpPr>
          <p:nvPr/>
        </p:nvSpPr>
        <p:spPr bwMode="auto">
          <a:xfrm>
            <a:off x="762000" y="1219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9160" name="Oval 36" descr="Purple mesh"/>
          <p:cNvSpPr>
            <a:spLocks noChangeArrowheads="1"/>
          </p:cNvSpPr>
          <p:nvPr/>
        </p:nvSpPr>
        <p:spPr bwMode="auto">
          <a:xfrm>
            <a:off x="1828800" y="838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9161" name="Oval 37" descr="Purple mesh"/>
          <p:cNvSpPr>
            <a:spLocks noChangeArrowheads="1"/>
          </p:cNvSpPr>
          <p:nvPr/>
        </p:nvSpPr>
        <p:spPr bwMode="auto">
          <a:xfrm>
            <a:off x="1524000" y="28194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9162" name="Oval 38" descr="Purple mesh"/>
          <p:cNvSpPr>
            <a:spLocks noChangeArrowheads="1"/>
          </p:cNvSpPr>
          <p:nvPr/>
        </p:nvSpPr>
        <p:spPr bwMode="auto">
          <a:xfrm>
            <a:off x="3276600" y="2667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9163" name="Oval 39" descr="Purple mesh"/>
          <p:cNvSpPr>
            <a:spLocks noChangeArrowheads="1"/>
          </p:cNvSpPr>
          <p:nvPr/>
        </p:nvSpPr>
        <p:spPr bwMode="auto">
          <a:xfrm>
            <a:off x="762000" y="28194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9164" name="Oval 40" descr="Purple mesh"/>
          <p:cNvSpPr>
            <a:spLocks noChangeArrowheads="1"/>
          </p:cNvSpPr>
          <p:nvPr/>
        </p:nvSpPr>
        <p:spPr bwMode="auto">
          <a:xfrm>
            <a:off x="2133600" y="2362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9165" name="Oval 41" descr="Purple mesh"/>
          <p:cNvSpPr>
            <a:spLocks noChangeArrowheads="1"/>
          </p:cNvSpPr>
          <p:nvPr/>
        </p:nvSpPr>
        <p:spPr bwMode="auto">
          <a:xfrm>
            <a:off x="2743200" y="762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9166" name="Oval 42" descr="Purple mesh"/>
          <p:cNvSpPr>
            <a:spLocks noChangeArrowheads="1"/>
          </p:cNvSpPr>
          <p:nvPr/>
        </p:nvSpPr>
        <p:spPr bwMode="auto">
          <a:xfrm>
            <a:off x="2971800" y="18288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9167" name="Oval 43" descr="Purple mesh"/>
          <p:cNvSpPr>
            <a:spLocks noChangeArrowheads="1"/>
          </p:cNvSpPr>
          <p:nvPr/>
        </p:nvSpPr>
        <p:spPr bwMode="auto">
          <a:xfrm>
            <a:off x="3124200" y="33528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9168" name="Oval 44" descr="Purple mesh"/>
          <p:cNvSpPr>
            <a:spLocks noChangeArrowheads="1"/>
          </p:cNvSpPr>
          <p:nvPr/>
        </p:nvSpPr>
        <p:spPr bwMode="auto">
          <a:xfrm>
            <a:off x="457200" y="21336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9169" name="Oval 45" descr="Purple mesh"/>
          <p:cNvSpPr>
            <a:spLocks noChangeArrowheads="1"/>
          </p:cNvSpPr>
          <p:nvPr/>
        </p:nvSpPr>
        <p:spPr bwMode="auto">
          <a:xfrm>
            <a:off x="381000" y="3429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9170" name="Oval 46" descr="Purple mesh"/>
          <p:cNvSpPr>
            <a:spLocks noChangeArrowheads="1"/>
          </p:cNvSpPr>
          <p:nvPr/>
        </p:nvSpPr>
        <p:spPr bwMode="auto">
          <a:xfrm>
            <a:off x="2286000" y="36576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9171" name="Oval 47" descr="Purple mesh"/>
          <p:cNvSpPr>
            <a:spLocks noChangeArrowheads="1"/>
          </p:cNvSpPr>
          <p:nvPr/>
        </p:nvSpPr>
        <p:spPr bwMode="auto">
          <a:xfrm>
            <a:off x="1524000" y="37338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9172" name="Oval 48" descr="Purple mesh"/>
          <p:cNvSpPr>
            <a:spLocks noChangeArrowheads="1"/>
          </p:cNvSpPr>
          <p:nvPr/>
        </p:nvSpPr>
        <p:spPr bwMode="auto">
          <a:xfrm>
            <a:off x="685800" y="43434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99173" name="Oval 49" descr="Purple mesh"/>
          <p:cNvSpPr>
            <a:spLocks noChangeArrowheads="1"/>
          </p:cNvSpPr>
          <p:nvPr/>
        </p:nvSpPr>
        <p:spPr bwMode="auto">
          <a:xfrm>
            <a:off x="1981200" y="4572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2034" name="Rectangle 2"/>
          <p:cNvSpPr>
            <a:spLocks noGrp="1" noChangeArrowheads="1"/>
          </p:cNvSpPr>
          <p:nvPr>
            <p:ph type="title" idx="4294967295"/>
          </p:nvPr>
        </p:nvSpPr>
        <p:spPr>
          <a:xfrm>
            <a:off x="0" y="0"/>
            <a:ext cx="9144000" cy="1143000"/>
          </a:xfrm>
        </p:spPr>
        <p:txBody>
          <a:bodyPr/>
          <a:lstStyle/>
          <a:p>
            <a:pPr eaLnBrk="1" hangingPunct="1"/>
            <a:r>
              <a:rPr lang="en-US" sz="3200"/>
              <a:t>Sapir Whorf Hypothesis</a:t>
            </a:r>
            <a:endParaRPr lang="en-US"/>
          </a:p>
        </p:txBody>
      </p:sp>
      <p:sp>
        <p:nvSpPr>
          <p:cNvPr id="1452035" name="Rectangle 3"/>
          <p:cNvSpPr>
            <a:spLocks noGrp="1" noChangeArrowheads="1"/>
          </p:cNvSpPr>
          <p:nvPr>
            <p:ph type="body" idx="4294967295"/>
          </p:nvPr>
        </p:nvSpPr>
        <p:spPr>
          <a:xfrm>
            <a:off x="0" y="1143000"/>
            <a:ext cx="9144000" cy="1295400"/>
          </a:xfrm>
        </p:spPr>
        <p:txBody>
          <a:bodyPr/>
          <a:lstStyle/>
          <a:p>
            <a:pPr eaLnBrk="1" hangingPunct="1">
              <a:buFontTx/>
              <a:buNone/>
            </a:pPr>
            <a:r>
              <a:rPr lang="en-US" sz="2400"/>
              <a:t>The structure of one’s language influences the manner in which one perceives and understands the world</a:t>
            </a:r>
            <a:r>
              <a:rPr lang="en-US" sz="2400" i="1"/>
              <a:t>. </a:t>
            </a:r>
            <a:endParaRPr lang="en-US" sz="2400" i="1" u="sng"/>
          </a:p>
        </p:txBody>
      </p:sp>
      <p:sp>
        <p:nvSpPr>
          <p:cNvPr id="1452036" name="Rectangle 4"/>
          <p:cNvSpPr>
            <a:spLocks noChangeArrowheads="1"/>
          </p:cNvSpPr>
          <p:nvPr/>
        </p:nvSpPr>
        <p:spPr bwMode="auto">
          <a:xfrm>
            <a:off x="0" y="3124200"/>
            <a:ext cx="9144000" cy="2514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“Don’t you see that the whole aim of Newspeak is to narrow the range of thought?  In the end, we shall make thought crime literally impossible, because there will be no words in which to express it…” - George Orwell, </a:t>
            </a:r>
            <a:r>
              <a:rPr lang="en-US" b="0" i="1" dirty="0">
                <a:latin typeface="Calibri"/>
                <a:ea typeface="Osaka" pitchFamily="-1" charset="-128"/>
                <a:cs typeface="Osaka" pitchFamily="-1" charset="-128"/>
              </a:rPr>
              <a:t>1984</a:t>
            </a:r>
            <a:endParaRPr lang="en-US" b="0" dirty="0">
              <a:latin typeface="Calibri"/>
              <a:ea typeface="Osaka" pitchFamily="-1" charset="-128"/>
              <a:cs typeface="Osaka" pitchFamily="-1" charset="-128"/>
            </a:endParaRPr>
          </a:p>
        </p:txBody>
      </p:sp>
      <p:pic>
        <p:nvPicPr>
          <p:cNvPr id="1452037" name="Picture 5"/>
          <p:cNvPicPr>
            <a:picLocks noChangeAspect="1" noChangeArrowheads="1"/>
          </p:cNvPicPr>
          <p:nvPr/>
        </p:nvPicPr>
        <p:blipFill>
          <a:blip r:embed="rId3"/>
          <a:srcRect/>
          <a:stretch>
            <a:fillRect/>
          </a:stretch>
        </p:blipFill>
        <p:spPr bwMode="auto">
          <a:xfrm>
            <a:off x="6096000" y="4495800"/>
            <a:ext cx="1341438" cy="19256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1186" name="Line 4"/>
          <p:cNvSpPr>
            <a:spLocks noChangeShapeType="1"/>
          </p:cNvSpPr>
          <p:nvPr/>
        </p:nvSpPr>
        <p:spPr bwMode="auto">
          <a:xfrm>
            <a:off x="4267200" y="533400"/>
            <a:ext cx="0" cy="5943600"/>
          </a:xfrm>
          <a:prstGeom prst="line">
            <a:avLst/>
          </a:prstGeom>
          <a:noFill/>
          <a:ln w="63500">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1187" name="Oval 5" descr="Purple mesh"/>
          <p:cNvSpPr>
            <a:spLocks noChangeArrowheads="1"/>
          </p:cNvSpPr>
          <p:nvPr/>
        </p:nvSpPr>
        <p:spPr bwMode="auto">
          <a:xfrm>
            <a:off x="5486400" y="1219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1188" name="Oval 6" descr="Purple mesh"/>
          <p:cNvSpPr>
            <a:spLocks noChangeArrowheads="1"/>
          </p:cNvSpPr>
          <p:nvPr/>
        </p:nvSpPr>
        <p:spPr bwMode="auto">
          <a:xfrm>
            <a:off x="6096000" y="55626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1189" name="Oval 7" descr="Purple mesh"/>
          <p:cNvSpPr>
            <a:spLocks noChangeArrowheads="1"/>
          </p:cNvSpPr>
          <p:nvPr/>
        </p:nvSpPr>
        <p:spPr bwMode="auto">
          <a:xfrm>
            <a:off x="6553200" y="838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1190" name="Oval 8" descr="Purple mesh"/>
          <p:cNvSpPr>
            <a:spLocks noChangeArrowheads="1"/>
          </p:cNvSpPr>
          <p:nvPr/>
        </p:nvSpPr>
        <p:spPr bwMode="auto">
          <a:xfrm>
            <a:off x="6248400" y="28194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1191" name="Oval 9" descr="Purple mesh"/>
          <p:cNvSpPr>
            <a:spLocks noChangeArrowheads="1"/>
          </p:cNvSpPr>
          <p:nvPr/>
        </p:nvSpPr>
        <p:spPr bwMode="auto">
          <a:xfrm>
            <a:off x="8001000" y="2667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1192" name="Oval 10" descr="Purple mesh"/>
          <p:cNvSpPr>
            <a:spLocks noChangeArrowheads="1"/>
          </p:cNvSpPr>
          <p:nvPr/>
        </p:nvSpPr>
        <p:spPr bwMode="auto">
          <a:xfrm>
            <a:off x="5486400" y="28194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1193" name="Oval 11" descr="Purple mesh"/>
          <p:cNvSpPr>
            <a:spLocks noChangeArrowheads="1"/>
          </p:cNvSpPr>
          <p:nvPr/>
        </p:nvSpPr>
        <p:spPr bwMode="auto">
          <a:xfrm>
            <a:off x="6858000" y="2362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1194" name="Oval 12" descr="Purple mesh"/>
          <p:cNvSpPr>
            <a:spLocks noChangeArrowheads="1"/>
          </p:cNvSpPr>
          <p:nvPr/>
        </p:nvSpPr>
        <p:spPr bwMode="auto">
          <a:xfrm>
            <a:off x="5981700" y="38481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1195" name="Oval 13" descr="Purple mesh"/>
          <p:cNvSpPr>
            <a:spLocks noChangeArrowheads="1"/>
          </p:cNvSpPr>
          <p:nvPr/>
        </p:nvSpPr>
        <p:spPr bwMode="auto">
          <a:xfrm>
            <a:off x="5486400" y="48768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1196" name="Oval 14" descr="Purple mesh"/>
          <p:cNvSpPr>
            <a:spLocks noChangeArrowheads="1"/>
          </p:cNvSpPr>
          <p:nvPr/>
        </p:nvSpPr>
        <p:spPr bwMode="auto">
          <a:xfrm>
            <a:off x="8305800" y="41148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1197" name="Oval 15" descr="Purple mesh"/>
          <p:cNvSpPr>
            <a:spLocks noChangeArrowheads="1"/>
          </p:cNvSpPr>
          <p:nvPr/>
        </p:nvSpPr>
        <p:spPr bwMode="auto">
          <a:xfrm>
            <a:off x="6553200" y="47244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1198" name="Oval 16" descr="Purple mesh"/>
          <p:cNvSpPr>
            <a:spLocks noChangeArrowheads="1"/>
          </p:cNvSpPr>
          <p:nvPr/>
        </p:nvSpPr>
        <p:spPr bwMode="auto">
          <a:xfrm>
            <a:off x="7010400" y="36576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1199" name="Oval 17" descr="Purple mesh"/>
          <p:cNvSpPr>
            <a:spLocks noChangeArrowheads="1"/>
          </p:cNvSpPr>
          <p:nvPr/>
        </p:nvSpPr>
        <p:spPr bwMode="auto">
          <a:xfrm>
            <a:off x="2895600" y="4267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1200" name="Oval 18" descr="Purple mesh"/>
          <p:cNvSpPr>
            <a:spLocks noChangeArrowheads="1"/>
          </p:cNvSpPr>
          <p:nvPr/>
        </p:nvSpPr>
        <p:spPr bwMode="auto">
          <a:xfrm>
            <a:off x="1295400" y="5029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1201" name="Oval 20" descr="Purple mesh"/>
          <p:cNvSpPr>
            <a:spLocks noChangeArrowheads="1"/>
          </p:cNvSpPr>
          <p:nvPr/>
        </p:nvSpPr>
        <p:spPr bwMode="auto">
          <a:xfrm>
            <a:off x="7696200" y="18288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1202" name="Oval 21" descr="Purple mesh"/>
          <p:cNvSpPr>
            <a:spLocks noChangeArrowheads="1"/>
          </p:cNvSpPr>
          <p:nvPr/>
        </p:nvSpPr>
        <p:spPr bwMode="auto">
          <a:xfrm>
            <a:off x="7848600" y="33528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1203" name="Oval 22" descr="Purple mesh"/>
          <p:cNvSpPr>
            <a:spLocks noChangeArrowheads="1"/>
          </p:cNvSpPr>
          <p:nvPr/>
        </p:nvSpPr>
        <p:spPr bwMode="auto">
          <a:xfrm>
            <a:off x="7543800" y="4572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1204" name="Oval 23" descr="Purple mesh"/>
          <p:cNvSpPr>
            <a:spLocks noChangeArrowheads="1"/>
          </p:cNvSpPr>
          <p:nvPr/>
        </p:nvSpPr>
        <p:spPr bwMode="auto">
          <a:xfrm>
            <a:off x="5181600" y="21336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1205" name="Oval 24" descr="Purple mesh"/>
          <p:cNvSpPr>
            <a:spLocks noChangeArrowheads="1"/>
          </p:cNvSpPr>
          <p:nvPr/>
        </p:nvSpPr>
        <p:spPr bwMode="auto">
          <a:xfrm>
            <a:off x="5029200" y="40386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1206" name="Oval 25" descr="Purple mesh"/>
          <p:cNvSpPr>
            <a:spLocks noChangeArrowheads="1"/>
          </p:cNvSpPr>
          <p:nvPr/>
        </p:nvSpPr>
        <p:spPr bwMode="auto">
          <a:xfrm>
            <a:off x="762000" y="1219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1207" name="Oval 26" descr="Purple mesh"/>
          <p:cNvSpPr>
            <a:spLocks noChangeArrowheads="1"/>
          </p:cNvSpPr>
          <p:nvPr/>
        </p:nvSpPr>
        <p:spPr bwMode="auto">
          <a:xfrm>
            <a:off x="1828800" y="838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1208" name="Oval 27" descr="Purple mesh"/>
          <p:cNvSpPr>
            <a:spLocks noChangeArrowheads="1"/>
          </p:cNvSpPr>
          <p:nvPr/>
        </p:nvSpPr>
        <p:spPr bwMode="auto">
          <a:xfrm>
            <a:off x="1524000" y="28194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1209" name="Oval 28" descr="Purple mesh"/>
          <p:cNvSpPr>
            <a:spLocks noChangeArrowheads="1"/>
          </p:cNvSpPr>
          <p:nvPr/>
        </p:nvSpPr>
        <p:spPr bwMode="auto">
          <a:xfrm>
            <a:off x="3276600" y="2667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1210" name="Oval 29" descr="Purple mesh"/>
          <p:cNvSpPr>
            <a:spLocks noChangeArrowheads="1"/>
          </p:cNvSpPr>
          <p:nvPr/>
        </p:nvSpPr>
        <p:spPr bwMode="auto">
          <a:xfrm>
            <a:off x="762000" y="28194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1211" name="Oval 30" descr="Purple mesh"/>
          <p:cNvSpPr>
            <a:spLocks noChangeArrowheads="1"/>
          </p:cNvSpPr>
          <p:nvPr/>
        </p:nvSpPr>
        <p:spPr bwMode="auto">
          <a:xfrm>
            <a:off x="2133600" y="2362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1212" name="Oval 31" descr="Purple mesh"/>
          <p:cNvSpPr>
            <a:spLocks noChangeArrowheads="1"/>
          </p:cNvSpPr>
          <p:nvPr/>
        </p:nvSpPr>
        <p:spPr bwMode="auto">
          <a:xfrm>
            <a:off x="2743200" y="762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1213" name="Oval 32" descr="Purple mesh"/>
          <p:cNvSpPr>
            <a:spLocks noChangeArrowheads="1"/>
          </p:cNvSpPr>
          <p:nvPr/>
        </p:nvSpPr>
        <p:spPr bwMode="auto">
          <a:xfrm>
            <a:off x="2971800" y="18288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1214" name="Oval 33" descr="Purple mesh"/>
          <p:cNvSpPr>
            <a:spLocks noChangeArrowheads="1"/>
          </p:cNvSpPr>
          <p:nvPr/>
        </p:nvSpPr>
        <p:spPr bwMode="auto">
          <a:xfrm>
            <a:off x="3124200" y="33528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1215" name="Oval 34" descr="Purple mesh"/>
          <p:cNvSpPr>
            <a:spLocks noChangeArrowheads="1"/>
          </p:cNvSpPr>
          <p:nvPr/>
        </p:nvSpPr>
        <p:spPr bwMode="auto">
          <a:xfrm>
            <a:off x="457200" y="21336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1216" name="Oval 35" descr="Purple mesh"/>
          <p:cNvSpPr>
            <a:spLocks noChangeArrowheads="1"/>
          </p:cNvSpPr>
          <p:nvPr/>
        </p:nvSpPr>
        <p:spPr bwMode="auto">
          <a:xfrm>
            <a:off x="381000" y="3429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1217" name="Oval 36" descr="Purple mesh"/>
          <p:cNvSpPr>
            <a:spLocks noChangeArrowheads="1"/>
          </p:cNvSpPr>
          <p:nvPr/>
        </p:nvSpPr>
        <p:spPr bwMode="auto">
          <a:xfrm>
            <a:off x="2286000" y="36576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1218" name="Oval 37" descr="Purple mesh"/>
          <p:cNvSpPr>
            <a:spLocks noChangeArrowheads="1"/>
          </p:cNvSpPr>
          <p:nvPr/>
        </p:nvSpPr>
        <p:spPr bwMode="auto">
          <a:xfrm>
            <a:off x="1524000" y="37338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1219" name="Oval 38" descr="Purple mesh"/>
          <p:cNvSpPr>
            <a:spLocks noChangeArrowheads="1"/>
          </p:cNvSpPr>
          <p:nvPr/>
        </p:nvSpPr>
        <p:spPr bwMode="auto">
          <a:xfrm>
            <a:off x="685800" y="43434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1220" name="Oval 39" descr="Purple mesh"/>
          <p:cNvSpPr>
            <a:spLocks noChangeArrowheads="1"/>
          </p:cNvSpPr>
          <p:nvPr/>
        </p:nvSpPr>
        <p:spPr bwMode="auto">
          <a:xfrm>
            <a:off x="1981200" y="4572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1221" name="Oval 40" descr="Purple mesh"/>
          <p:cNvSpPr>
            <a:spLocks noChangeArrowheads="1"/>
          </p:cNvSpPr>
          <p:nvPr/>
        </p:nvSpPr>
        <p:spPr bwMode="auto">
          <a:xfrm>
            <a:off x="7162800" y="51054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3234" name="Line 4"/>
          <p:cNvSpPr>
            <a:spLocks noChangeShapeType="1"/>
          </p:cNvSpPr>
          <p:nvPr/>
        </p:nvSpPr>
        <p:spPr bwMode="auto">
          <a:xfrm>
            <a:off x="4267200" y="533400"/>
            <a:ext cx="0" cy="5943600"/>
          </a:xfrm>
          <a:prstGeom prst="line">
            <a:avLst/>
          </a:prstGeom>
          <a:noFill/>
          <a:ln w="63500">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3235" name="Oval 17" descr="Purple mesh"/>
          <p:cNvSpPr>
            <a:spLocks noChangeArrowheads="1"/>
          </p:cNvSpPr>
          <p:nvPr/>
        </p:nvSpPr>
        <p:spPr bwMode="auto">
          <a:xfrm>
            <a:off x="2971800" y="32766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3236" name="Oval 18" descr="Purple mesh"/>
          <p:cNvSpPr>
            <a:spLocks noChangeArrowheads="1"/>
          </p:cNvSpPr>
          <p:nvPr/>
        </p:nvSpPr>
        <p:spPr bwMode="auto">
          <a:xfrm>
            <a:off x="1828800" y="3810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3237" name="Oval 25" descr="Purple mesh"/>
          <p:cNvSpPr>
            <a:spLocks noChangeArrowheads="1"/>
          </p:cNvSpPr>
          <p:nvPr/>
        </p:nvSpPr>
        <p:spPr bwMode="auto">
          <a:xfrm>
            <a:off x="762000" y="1219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3238" name="Oval 26" descr="Purple mesh"/>
          <p:cNvSpPr>
            <a:spLocks noChangeArrowheads="1"/>
          </p:cNvSpPr>
          <p:nvPr/>
        </p:nvSpPr>
        <p:spPr bwMode="auto">
          <a:xfrm>
            <a:off x="1447800" y="1219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3239" name="Oval 27" descr="Purple mesh"/>
          <p:cNvSpPr>
            <a:spLocks noChangeArrowheads="1"/>
          </p:cNvSpPr>
          <p:nvPr/>
        </p:nvSpPr>
        <p:spPr bwMode="auto">
          <a:xfrm>
            <a:off x="2133600" y="1905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3240" name="Oval 28" descr="Purple mesh"/>
          <p:cNvSpPr>
            <a:spLocks noChangeArrowheads="1"/>
          </p:cNvSpPr>
          <p:nvPr/>
        </p:nvSpPr>
        <p:spPr bwMode="auto">
          <a:xfrm>
            <a:off x="2819400" y="1905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3241" name="Oval 29" descr="Purple mesh"/>
          <p:cNvSpPr>
            <a:spLocks noChangeArrowheads="1"/>
          </p:cNvSpPr>
          <p:nvPr/>
        </p:nvSpPr>
        <p:spPr bwMode="auto">
          <a:xfrm>
            <a:off x="685800" y="25908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3242" name="Oval 30" descr="Purple mesh"/>
          <p:cNvSpPr>
            <a:spLocks noChangeArrowheads="1"/>
          </p:cNvSpPr>
          <p:nvPr/>
        </p:nvSpPr>
        <p:spPr bwMode="auto">
          <a:xfrm>
            <a:off x="1447800" y="1905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3243" name="Oval 31" descr="Purple mesh"/>
          <p:cNvSpPr>
            <a:spLocks noChangeArrowheads="1"/>
          </p:cNvSpPr>
          <p:nvPr/>
        </p:nvSpPr>
        <p:spPr bwMode="auto">
          <a:xfrm>
            <a:off x="2133600" y="1219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3244" name="Oval 32" descr="Purple mesh"/>
          <p:cNvSpPr>
            <a:spLocks noChangeArrowheads="1"/>
          </p:cNvSpPr>
          <p:nvPr/>
        </p:nvSpPr>
        <p:spPr bwMode="auto">
          <a:xfrm>
            <a:off x="2819400" y="1219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3245" name="Oval 33" descr="Purple mesh"/>
          <p:cNvSpPr>
            <a:spLocks noChangeArrowheads="1"/>
          </p:cNvSpPr>
          <p:nvPr/>
        </p:nvSpPr>
        <p:spPr bwMode="auto">
          <a:xfrm>
            <a:off x="2895600" y="25908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3246" name="Oval 34" descr="Purple mesh"/>
          <p:cNvSpPr>
            <a:spLocks noChangeArrowheads="1"/>
          </p:cNvSpPr>
          <p:nvPr/>
        </p:nvSpPr>
        <p:spPr bwMode="auto">
          <a:xfrm>
            <a:off x="685800" y="1905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3247" name="Oval 35" descr="Purple mesh"/>
          <p:cNvSpPr>
            <a:spLocks noChangeArrowheads="1"/>
          </p:cNvSpPr>
          <p:nvPr/>
        </p:nvSpPr>
        <p:spPr bwMode="auto">
          <a:xfrm>
            <a:off x="1447800" y="25908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3248" name="Oval 36" descr="Purple mesh"/>
          <p:cNvSpPr>
            <a:spLocks noChangeArrowheads="1"/>
          </p:cNvSpPr>
          <p:nvPr/>
        </p:nvSpPr>
        <p:spPr bwMode="auto">
          <a:xfrm>
            <a:off x="2209800" y="25908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3249" name="Oval 37" descr="Purple mesh"/>
          <p:cNvSpPr>
            <a:spLocks noChangeArrowheads="1"/>
          </p:cNvSpPr>
          <p:nvPr/>
        </p:nvSpPr>
        <p:spPr bwMode="auto">
          <a:xfrm>
            <a:off x="685800" y="32004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3250" name="Oval 38" descr="Purple mesh"/>
          <p:cNvSpPr>
            <a:spLocks noChangeArrowheads="1"/>
          </p:cNvSpPr>
          <p:nvPr/>
        </p:nvSpPr>
        <p:spPr bwMode="auto">
          <a:xfrm>
            <a:off x="1447800" y="32004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3251" name="Oval 39" descr="Purple mesh"/>
          <p:cNvSpPr>
            <a:spLocks noChangeArrowheads="1"/>
          </p:cNvSpPr>
          <p:nvPr/>
        </p:nvSpPr>
        <p:spPr bwMode="auto">
          <a:xfrm>
            <a:off x="2209800" y="32004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3252" name="Oval 40" descr="Purple mesh"/>
          <p:cNvSpPr>
            <a:spLocks noChangeArrowheads="1"/>
          </p:cNvSpPr>
          <p:nvPr/>
        </p:nvSpPr>
        <p:spPr bwMode="auto">
          <a:xfrm>
            <a:off x="7315200" y="32766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3253" name="Oval 41" descr="Purple mesh"/>
          <p:cNvSpPr>
            <a:spLocks noChangeArrowheads="1"/>
          </p:cNvSpPr>
          <p:nvPr/>
        </p:nvSpPr>
        <p:spPr bwMode="auto">
          <a:xfrm>
            <a:off x="6172200" y="3810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3254" name="Oval 42" descr="Purple mesh"/>
          <p:cNvSpPr>
            <a:spLocks noChangeArrowheads="1"/>
          </p:cNvSpPr>
          <p:nvPr/>
        </p:nvSpPr>
        <p:spPr bwMode="auto">
          <a:xfrm>
            <a:off x="5105400" y="1219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3255" name="Oval 43" descr="Purple mesh"/>
          <p:cNvSpPr>
            <a:spLocks noChangeArrowheads="1"/>
          </p:cNvSpPr>
          <p:nvPr/>
        </p:nvSpPr>
        <p:spPr bwMode="auto">
          <a:xfrm>
            <a:off x="5791200" y="1219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3256" name="Oval 44" descr="Purple mesh"/>
          <p:cNvSpPr>
            <a:spLocks noChangeArrowheads="1"/>
          </p:cNvSpPr>
          <p:nvPr/>
        </p:nvSpPr>
        <p:spPr bwMode="auto">
          <a:xfrm>
            <a:off x="6477000" y="1905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3257" name="Oval 45" descr="Purple mesh"/>
          <p:cNvSpPr>
            <a:spLocks noChangeArrowheads="1"/>
          </p:cNvSpPr>
          <p:nvPr/>
        </p:nvSpPr>
        <p:spPr bwMode="auto">
          <a:xfrm>
            <a:off x="7162800" y="1905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3258" name="Oval 46" descr="Purple mesh"/>
          <p:cNvSpPr>
            <a:spLocks noChangeArrowheads="1"/>
          </p:cNvSpPr>
          <p:nvPr/>
        </p:nvSpPr>
        <p:spPr bwMode="auto">
          <a:xfrm>
            <a:off x="5029200" y="25908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3259" name="Oval 47" descr="Purple mesh"/>
          <p:cNvSpPr>
            <a:spLocks noChangeArrowheads="1"/>
          </p:cNvSpPr>
          <p:nvPr/>
        </p:nvSpPr>
        <p:spPr bwMode="auto">
          <a:xfrm>
            <a:off x="5791200" y="1905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3260" name="Oval 48" descr="Purple mesh"/>
          <p:cNvSpPr>
            <a:spLocks noChangeArrowheads="1"/>
          </p:cNvSpPr>
          <p:nvPr/>
        </p:nvSpPr>
        <p:spPr bwMode="auto">
          <a:xfrm>
            <a:off x="6477000" y="1219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3261" name="Oval 49" descr="Purple mesh"/>
          <p:cNvSpPr>
            <a:spLocks noChangeArrowheads="1"/>
          </p:cNvSpPr>
          <p:nvPr/>
        </p:nvSpPr>
        <p:spPr bwMode="auto">
          <a:xfrm>
            <a:off x="7162800" y="1219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3262" name="Oval 50" descr="Purple mesh"/>
          <p:cNvSpPr>
            <a:spLocks noChangeArrowheads="1"/>
          </p:cNvSpPr>
          <p:nvPr/>
        </p:nvSpPr>
        <p:spPr bwMode="auto">
          <a:xfrm>
            <a:off x="7239000" y="25908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3263" name="Oval 51" descr="Purple mesh"/>
          <p:cNvSpPr>
            <a:spLocks noChangeArrowheads="1"/>
          </p:cNvSpPr>
          <p:nvPr/>
        </p:nvSpPr>
        <p:spPr bwMode="auto">
          <a:xfrm>
            <a:off x="5029200" y="1905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3264" name="Oval 52" descr="Purple mesh"/>
          <p:cNvSpPr>
            <a:spLocks noChangeArrowheads="1"/>
          </p:cNvSpPr>
          <p:nvPr/>
        </p:nvSpPr>
        <p:spPr bwMode="auto">
          <a:xfrm>
            <a:off x="5791200" y="25908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3265" name="Oval 53" descr="Purple mesh"/>
          <p:cNvSpPr>
            <a:spLocks noChangeArrowheads="1"/>
          </p:cNvSpPr>
          <p:nvPr/>
        </p:nvSpPr>
        <p:spPr bwMode="auto">
          <a:xfrm>
            <a:off x="6553200" y="25908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3266" name="Oval 54" descr="Purple mesh"/>
          <p:cNvSpPr>
            <a:spLocks noChangeArrowheads="1"/>
          </p:cNvSpPr>
          <p:nvPr/>
        </p:nvSpPr>
        <p:spPr bwMode="auto">
          <a:xfrm>
            <a:off x="5029200" y="32004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3267" name="Oval 55" descr="Purple mesh"/>
          <p:cNvSpPr>
            <a:spLocks noChangeArrowheads="1"/>
          </p:cNvSpPr>
          <p:nvPr/>
        </p:nvSpPr>
        <p:spPr bwMode="auto">
          <a:xfrm>
            <a:off x="5791200" y="32004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3268" name="Oval 56" descr="Purple mesh"/>
          <p:cNvSpPr>
            <a:spLocks noChangeArrowheads="1"/>
          </p:cNvSpPr>
          <p:nvPr/>
        </p:nvSpPr>
        <p:spPr bwMode="auto">
          <a:xfrm>
            <a:off x="6553200" y="32004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03269" name="Oval 57" descr="Purple mesh"/>
          <p:cNvSpPr>
            <a:spLocks noChangeArrowheads="1"/>
          </p:cNvSpPr>
          <p:nvPr/>
        </p:nvSpPr>
        <p:spPr bwMode="auto">
          <a:xfrm>
            <a:off x="5486400" y="3810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82" name="Rectangle 2"/>
          <p:cNvSpPr>
            <a:spLocks noGrp="1" noChangeArrowheads="1"/>
          </p:cNvSpPr>
          <p:nvPr>
            <p:ph type="title" idx="4294967295"/>
          </p:nvPr>
        </p:nvSpPr>
        <p:spPr>
          <a:xfrm>
            <a:off x="685800" y="0"/>
            <a:ext cx="7772400" cy="1143000"/>
          </a:xfrm>
        </p:spPr>
        <p:txBody>
          <a:bodyPr/>
          <a:lstStyle/>
          <a:p>
            <a:pPr eaLnBrk="1" hangingPunct="1"/>
            <a:r>
              <a:rPr lang="en-US" sz="3200"/>
              <a:t>How We Deal With Number</a:t>
            </a:r>
          </a:p>
        </p:txBody>
      </p:sp>
      <p:graphicFrame>
        <p:nvGraphicFramePr>
          <p:cNvPr id="1505300" name="Group 20"/>
          <p:cNvGraphicFramePr>
            <a:graphicFrameLocks noGrp="1"/>
          </p:cNvGraphicFramePr>
          <p:nvPr/>
        </p:nvGraphicFramePr>
        <p:xfrm>
          <a:off x="304800" y="1066800"/>
          <a:ext cx="8153400" cy="5006340"/>
        </p:xfrm>
        <a:graphic>
          <a:graphicData uri="http://schemas.openxmlformats.org/drawingml/2006/table">
            <a:tbl>
              <a:tblPr/>
              <a:tblGrid>
                <a:gridCol w="3321050"/>
                <a:gridCol w="4832350"/>
              </a:tblGrid>
              <a:tr h="1028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2"/>
                          </a:solidFill>
                          <a:effectLst/>
                          <a:latin typeface="Calibri"/>
                          <a:ea typeface="Osaka" pitchFamily="-1" charset="-128"/>
                          <a:cs typeface="Osaka" pitchFamily="-1" charset="-128"/>
                        </a:rPr>
                        <a:t>Amount Being Represented</a:t>
                      </a:r>
                      <a:endParaRPr kumimoji="0" lang="en-US" sz="2400" b="0" i="0" u="none" strike="noStrike" cap="none" normalizeH="0" baseline="0" dirty="0">
                        <a:ln>
                          <a:noFill/>
                        </a:ln>
                        <a:solidFill>
                          <a:srgbClr val="D6C1FB"/>
                        </a:solidFill>
                        <a:effectLst/>
                        <a:latin typeface="Calibri"/>
                        <a:ea typeface="Osaka" pitchFamily="-1" charset="-128"/>
                        <a:cs typeface="Osaka" pitchFamily="-1"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2"/>
                          </a:solidFill>
                          <a:effectLst/>
                          <a:latin typeface="Calibri"/>
                          <a:ea typeface="Osaka" pitchFamily="-1" charset="-128"/>
                          <a:cs typeface="Osaka" pitchFamily="-1" charset="-128"/>
                        </a:rPr>
                        <a:t>How Represented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Osaka" pitchFamily="-1" charset="-128"/>
                          <a:cs typeface="Osaka" pitchFamily="-1" charset="-128"/>
                        </a:rPr>
                        <a:t>Very small numbers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Osaka" pitchFamily="-1" charset="-128"/>
                          <a:cs typeface="Osaka" pitchFamily="-1" charset="-128"/>
                        </a:rPr>
                        <a:t>“</a:t>
                      </a:r>
                      <a:r>
                        <a:rPr kumimoji="0" lang="en-US" sz="2400" b="0" i="0" u="none" strike="noStrike" cap="none" normalizeH="0" baseline="0" dirty="0" err="1">
                          <a:ln>
                            <a:noFill/>
                          </a:ln>
                          <a:solidFill>
                            <a:srgbClr val="0B1FFF"/>
                          </a:solidFill>
                          <a:effectLst/>
                          <a:latin typeface="Calibri"/>
                          <a:ea typeface="Osaka" pitchFamily="-1" charset="-128"/>
                          <a:cs typeface="Osaka" pitchFamily="-1" charset="-128"/>
                        </a:rPr>
                        <a:t>Subitizing</a:t>
                      </a:r>
                      <a:r>
                        <a:rPr kumimoji="0" lang="en-US" sz="2400" b="0" i="0" u="none" strike="noStrike" cap="none" normalizeH="0" baseline="0" dirty="0">
                          <a:ln>
                            <a:noFill/>
                          </a:ln>
                          <a:solidFill>
                            <a:schemeClr val="tx1"/>
                          </a:solidFill>
                          <a:effectLst/>
                          <a:latin typeface="Calibri"/>
                          <a:ea typeface="Osaka" pitchFamily="-1" charset="-128"/>
                          <a:cs typeface="Osaka" pitchFamily="-1" charset="-128"/>
                        </a:rPr>
                        <a:t>”- up to 4; can tell what set looks like at a glance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Osaka" pitchFamily="-1" charset="-128"/>
                          <a:cs typeface="Osaka" pitchFamily="-1" charset="-128"/>
                        </a:rPr>
                        <a:t>Large approximate </a:t>
                      </a:r>
                      <a:r>
                        <a:rPr kumimoji="0" lang="en-US" sz="2400" b="0" i="0" u="none" strike="noStrike" cap="none" normalizeH="0" baseline="0" dirty="0" err="1">
                          <a:ln>
                            <a:noFill/>
                          </a:ln>
                          <a:solidFill>
                            <a:schemeClr val="tx1"/>
                          </a:solidFill>
                          <a:effectLst/>
                          <a:latin typeface="Calibri"/>
                          <a:ea typeface="Osaka" pitchFamily="-1" charset="-128"/>
                          <a:cs typeface="Osaka" pitchFamily="-1" charset="-128"/>
                        </a:rPr>
                        <a:t>numerosities</a:t>
                      </a:r>
                      <a:endParaRPr kumimoji="0" lang="en-US" sz="2400" b="0" i="0" u="none" strike="noStrike" cap="none" normalizeH="0" baseline="0" dirty="0">
                        <a:ln>
                          <a:noFill/>
                        </a:ln>
                        <a:solidFill>
                          <a:schemeClr val="tx1"/>
                        </a:solidFill>
                        <a:effectLst/>
                        <a:latin typeface="Calibri"/>
                        <a:ea typeface="Osaka" pitchFamily="-1" charset="-128"/>
                        <a:cs typeface="Osaka" pitchFamily="-1"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Osaka" pitchFamily="-1" charset="-128"/>
                          <a:cs typeface="Osaka" pitchFamily="-1" charset="-128"/>
                        </a:rPr>
                        <a:t>System for representing approximate numerical magnitudes (adults at a glance can tell apart groups with a ratio of about 1.1 to 1 [</a:t>
                      </a:r>
                      <a:r>
                        <a:rPr kumimoji="0" lang="en-US" sz="2400" b="0" i="0" u="none" strike="noStrike" cap="none" normalizeH="0" baseline="0" dirty="0">
                          <a:ln>
                            <a:noFill/>
                          </a:ln>
                          <a:solidFill>
                            <a:srgbClr val="B3129A"/>
                          </a:solidFill>
                          <a:effectLst/>
                          <a:latin typeface="Calibri"/>
                          <a:ea typeface="Osaka" pitchFamily="-1" charset="-128"/>
                          <a:cs typeface="Osaka" pitchFamily="-1" charset="-128"/>
                        </a:rPr>
                        <a:t>Weber’s Law</a:t>
                      </a:r>
                      <a:r>
                        <a:rPr kumimoji="0" lang="en-US" sz="2400" b="0" i="0" u="none" strike="noStrike" cap="none" normalizeH="0" baseline="0" dirty="0">
                          <a:ln>
                            <a:noFill/>
                          </a:ln>
                          <a:solidFill>
                            <a:schemeClr val="tx1"/>
                          </a:solidFill>
                          <a:effectLst/>
                          <a:latin typeface="Calibri"/>
                          <a:ea typeface="Osaka" pitchFamily="-1" charset="-128"/>
                          <a:cs typeface="Osaka" pitchFamily="-1"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Osaka" pitchFamily="-1" charset="-128"/>
                          <a:cs typeface="Osaka" pitchFamily="-1" charset="-128"/>
                        </a:rPr>
                        <a:t>Large exact </a:t>
                      </a:r>
                      <a:r>
                        <a:rPr kumimoji="0" lang="en-US" sz="2400" b="0" i="0" u="none" strike="noStrike" cap="none" normalizeH="0" baseline="0" dirty="0" err="1">
                          <a:ln>
                            <a:noFill/>
                          </a:ln>
                          <a:solidFill>
                            <a:schemeClr val="tx1"/>
                          </a:solidFill>
                          <a:effectLst/>
                          <a:latin typeface="Calibri"/>
                          <a:ea typeface="Osaka" pitchFamily="-1" charset="-128"/>
                          <a:cs typeface="Osaka" pitchFamily="-1" charset="-128"/>
                        </a:rPr>
                        <a:t>numerosities</a:t>
                      </a:r>
                      <a:endParaRPr kumimoji="0" lang="en-US" sz="2400" b="0" i="0" u="none" strike="noStrike" cap="none" normalizeH="0" baseline="0" dirty="0">
                        <a:ln>
                          <a:noFill/>
                        </a:ln>
                        <a:solidFill>
                          <a:schemeClr val="tx1"/>
                        </a:solidFill>
                        <a:effectLst/>
                        <a:latin typeface="Calibri"/>
                        <a:ea typeface="Osaka" pitchFamily="-1" charset="-128"/>
                        <a:cs typeface="Osaka" pitchFamily="-1"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Osaka" pitchFamily="-1" charset="-128"/>
                          <a:cs typeface="Osaka" pitchFamily="-1" charset="-128"/>
                        </a:rPr>
                        <a:t>Combo of 2 above systems </a:t>
                      </a:r>
                      <a:r>
                        <a:rPr kumimoji="0" lang="en-US" sz="2400" b="0" i="0" u="none" strike="noStrike" cap="none" normalizeH="0" baseline="0" dirty="0">
                          <a:ln>
                            <a:noFill/>
                          </a:ln>
                          <a:solidFill>
                            <a:schemeClr val="hlink"/>
                          </a:solidFill>
                          <a:effectLst/>
                          <a:latin typeface="Calibri"/>
                          <a:ea typeface="Osaka" pitchFamily="-1" charset="-128"/>
                          <a:cs typeface="Osaka" pitchFamily="-1" charset="-128"/>
                        </a:rPr>
                        <a:t>plus language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9794" name="Rectangle 1026"/>
          <p:cNvSpPr>
            <a:spLocks noChangeArrowheads="1"/>
          </p:cNvSpPr>
          <p:nvPr/>
        </p:nvSpPr>
        <p:spPr bwMode="auto">
          <a:xfrm>
            <a:off x="152400" y="0"/>
            <a:ext cx="8991600" cy="1143000"/>
          </a:xfrm>
          <a:prstGeom prst="rect">
            <a:avLst/>
          </a:prstGeom>
          <a:noFill/>
          <a:ln w="9525">
            <a:noFill/>
            <a:miter lim="800000"/>
            <a:headEnd/>
            <a:tailEnd/>
          </a:ln>
          <a:effectLst/>
        </p:spPr>
        <p:txBody>
          <a:bodyPr anchor="ctr">
            <a:prstTxWarp prst="textNoShape">
              <a:avLst/>
            </a:prstTxWarp>
          </a:bodyPr>
          <a:lstStyle/>
          <a:p>
            <a:pPr algn="ctr"/>
            <a:r>
              <a:rPr lang="en-US" sz="3200" b="0" dirty="0">
                <a:solidFill>
                  <a:schemeClr val="tx2"/>
                </a:solidFill>
                <a:latin typeface="Calibri"/>
                <a:ea typeface="Osaka" pitchFamily="-1" charset="-128"/>
                <a:cs typeface="Osaka" pitchFamily="-1" charset="-128"/>
              </a:rPr>
              <a:t>A number sense in general isn’t special</a:t>
            </a:r>
          </a:p>
        </p:txBody>
      </p:sp>
      <p:sp>
        <p:nvSpPr>
          <p:cNvPr id="1569796" name="Rectangle 1028"/>
          <p:cNvSpPr>
            <a:spLocks noChangeArrowheads="1"/>
          </p:cNvSpPr>
          <p:nvPr/>
        </p:nvSpPr>
        <p:spPr bwMode="auto">
          <a:xfrm>
            <a:off x="152400" y="1066800"/>
            <a:ext cx="8839200" cy="4800600"/>
          </a:xfrm>
          <a:prstGeom prst="rect">
            <a:avLst/>
          </a:prstGeom>
          <a:noFill/>
          <a:ln w="9525">
            <a:noFill/>
            <a:miter lim="800000"/>
            <a:headEnd/>
            <a:tailEnd/>
          </a:ln>
          <a:effectLst/>
        </p:spPr>
        <p:txBody>
          <a:bodyPr>
            <a:prstTxWarp prst="textNoShape">
              <a:avLst/>
            </a:prstTxWarp>
          </a:bodyPr>
          <a:lstStyle/>
          <a:p>
            <a:pPr marL="342900" indent="-342900">
              <a:spcBef>
                <a:spcPct val="20000"/>
              </a:spcBef>
            </a:pPr>
            <a:r>
              <a:rPr lang="en-US" b="0" dirty="0" smtClean="0">
                <a:latin typeface="Calibri"/>
                <a:ea typeface="Osaka" pitchFamily="-1" charset="-128"/>
                <a:cs typeface="Osaka" pitchFamily="-1" charset="-128"/>
              </a:rPr>
              <a:t>	</a:t>
            </a:r>
            <a:r>
              <a:rPr lang="en-US" b="0" dirty="0" err="1" smtClean="0">
                <a:latin typeface="Calibri"/>
                <a:ea typeface="Osaka" pitchFamily="-1" charset="-128"/>
                <a:cs typeface="Osaka" pitchFamily="-1" charset="-128"/>
              </a:rPr>
              <a:t>Prelinguistic</a:t>
            </a:r>
            <a:r>
              <a:rPr lang="en-US" b="0" dirty="0" smtClean="0">
                <a:latin typeface="Calibri"/>
                <a:ea typeface="Osaka" pitchFamily="-1" charset="-128"/>
                <a:cs typeface="Osaka" pitchFamily="-1" charset="-128"/>
              </a:rPr>
              <a:t> </a:t>
            </a:r>
            <a:r>
              <a:rPr lang="en-US" b="0" dirty="0">
                <a:latin typeface="Calibri"/>
                <a:ea typeface="Osaka" pitchFamily="-1" charset="-128"/>
                <a:cs typeface="Osaka" pitchFamily="-1" charset="-128"/>
              </a:rPr>
              <a:t>infants have a system for approximating numerical magnitudes (</a:t>
            </a:r>
            <a:r>
              <a:rPr lang="en-US" b="0" dirty="0" err="1">
                <a:latin typeface="Calibri"/>
                <a:ea typeface="Osaka" pitchFamily="-1" charset="-128"/>
                <a:cs typeface="Osaka" pitchFamily="-1" charset="-128"/>
              </a:rPr>
              <a:t>Dehaene</a:t>
            </a:r>
            <a:r>
              <a:rPr lang="en-US" b="0" dirty="0">
                <a:latin typeface="Calibri"/>
                <a:ea typeface="Osaka" pitchFamily="-1" charset="-128"/>
                <a:cs typeface="Osaka" pitchFamily="-1" charset="-128"/>
              </a:rPr>
              <a:t> 1997, </a:t>
            </a:r>
            <a:r>
              <a:rPr lang="en-US" b="0" dirty="0" err="1">
                <a:latin typeface="Calibri"/>
                <a:ea typeface="Osaka" pitchFamily="-1" charset="-128"/>
                <a:cs typeface="Osaka" pitchFamily="-1" charset="-128"/>
              </a:rPr>
              <a:t>Gallistel</a:t>
            </a:r>
            <a:r>
              <a:rPr lang="en-US" b="0" dirty="0">
                <a:latin typeface="Calibri"/>
                <a:ea typeface="Osaka" pitchFamily="-1" charset="-128"/>
                <a:cs typeface="Osaka" pitchFamily="-1" charset="-128"/>
              </a:rPr>
              <a:t> &amp; </a:t>
            </a:r>
            <a:r>
              <a:rPr lang="en-US" b="0" dirty="0" err="1">
                <a:latin typeface="Calibri"/>
                <a:ea typeface="Osaka" pitchFamily="-1" charset="-128"/>
                <a:cs typeface="Osaka" pitchFamily="-1" charset="-128"/>
              </a:rPr>
              <a:t>Gelman</a:t>
            </a:r>
            <a:r>
              <a:rPr lang="en-US" b="0" dirty="0">
                <a:latin typeface="Calibri"/>
                <a:ea typeface="Osaka" pitchFamily="-1" charset="-128"/>
                <a:cs typeface="Osaka" pitchFamily="-1" charset="-128"/>
              </a:rPr>
              <a:t> 2000), but so do pigeons, rats, fish, and other primates.</a:t>
            </a:r>
          </a:p>
        </p:txBody>
      </p:sp>
      <p:pic>
        <p:nvPicPr>
          <p:cNvPr id="1569797" name="Picture 1029"/>
          <p:cNvPicPr>
            <a:picLocks noChangeAspect="1" noChangeArrowheads="1"/>
          </p:cNvPicPr>
          <p:nvPr/>
        </p:nvPicPr>
        <p:blipFill>
          <a:blip r:embed="rId3"/>
          <a:srcRect/>
          <a:stretch>
            <a:fillRect/>
          </a:stretch>
        </p:blipFill>
        <p:spPr bwMode="auto">
          <a:xfrm>
            <a:off x="1460500" y="3124200"/>
            <a:ext cx="6223000" cy="304800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8770" name="Rectangle 2"/>
          <p:cNvSpPr>
            <a:spLocks noChangeArrowheads="1"/>
          </p:cNvSpPr>
          <p:nvPr/>
        </p:nvSpPr>
        <p:spPr bwMode="auto">
          <a:xfrm>
            <a:off x="152400" y="0"/>
            <a:ext cx="8991600" cy="1143000"/>
          </a:xfrm>
          <a:prstGeom prst="rect">
            <a:avLst/>
          </a:prstGeom>
          <a:noFill/>
          <a:ln w="9525">
            <a:noFill/>
            <a:miter lim="800000"/>
            <a:headEnd/>
            <a:tailEnd/>
          </a:ln>
          <a:effectLst/>
        </p:spPr>
        <p:txBody>
          <a:bodyPr anchor="ctr">
            <a:prstTxWarp prst="textNoShape">
              <a:avLst/>
            </a:prstTxWarp>
          </a:bodyPr>
          <a:lstStyle/>
          <a:p>
            <a:pPr algn="ctr"/>
            <a:r>
              <a:rPr lang="en-US" sz="3200" b="0" dirty="0">
                <a:solidFill>
                  <a:schemeClr val="tx2"/>
                </a:solidFill>
                <a:latin typeface="Calibri"/>
                <a:ea typeface="Osaka" pitchFamily="-1" charset="-128"/>
                <a:cs typeface="Osaka" pitchFamily="-1" charset="-128"/>
              </a:rPr>
              <a:t>Weber Fraction Limit</a:t>
            </a:r>
            <a:br>
              <a:rPr lang="en-US" sz="3200" b="0" dirty="0">
                <a:solidFill>
                  <a:schemeClr val="tx2"/>
                </a:solidFill>
                <a:latin typeface="Calibri"/>
                <a:ea typeface="Osaka" pitchFamily="-1" charset="-128"/>
                <a:cs typeface="Osaka" pitchFamily="-1" charset="-128"/>
              </a:rPr>
            </a:br>
            <a:r>
              <a:rPr lang="en-US" sz="3200" b="0" dirty="0">
                <a:solidFill>
                  <a:schemeClr val="tx2"/>
                </a:solidFill>
                <a:latin typeface="Calibri"/>
                <a:ea typeface="Osaka" pitchFamily="-1" charset="-128"/>
                <a:cs typeface="Osaka" pitchFamily="-1" charset="-128"/>
              </a:rPr>
              <a:t>for telling apart large </a:t>
            </a:r>
            <a:r>
              <a:rPr lang="en-US" sz="3200" b="0" dirty="0" err="1">
                <a:solidFill>
                  <a:schemeClr val="tx2"/>
                </a:solidFill>
                <a:latin typeface="Calibri"/>
                <a:ea typeface="Osaka" pitchFamily="-1" charset="-128"/>
                <a:cs typeface="Osaka" pitchFamily="-1" charset="-128"/>
              </a:rPr>
              <a:t>numerosities</a:t>
            </a:r>
            <a:endParaRPr lang="en-US" sz="3200" b="0" dirty="0">
              <a:solidFill>
                <a:schemeClr val="tx2"/>
              </a:solidFill>
              <a:latin typeface="Calibri"/>
              <a:ea typeface="Osaka" pitchFamily="-1" charset="-128"/>
              <a:cs typeface="Osaka" pitchFamily="-1" charset="-128"/>
            </a:endParaRPr>
          </a:p>
        </p:txBody>
      </p:sp>
      <p:pic>
        <p:nvPicPr>
          <p:cNvPr id="1568771" name="Picture 3"/>
          <p:cNvPicPr>
            <a:picLocks noChangeAspect="1" noChangeArrowheads="1"/>
          </p:cNvPicPr>
          <p:nvPr/>
        </p:nvPicPr>
        <p:blipFill>
          <a:blip r:embed="rId3"/>
          <a:srcRect/>
          <a:stretch>
            <a:fillRect/>
          </a:stretch>
        </p:blipFill>
        <p:spPr bwMode="auto">
          <a:xfrm>
            <a:off x="457200" y="1905000"/>
            <a:ext cx="3086100" cy="1943100"/>
          </a:xfrm>
          <a:prstGeom prst="rect">
            <a:avLst/>
          </a:prstGeom>
          <a:noFill/>
          <a:ln w="9525">
            <a:noFill/>
            <a:miter lim="800000"/>
            <a:headEnd/>
            <a:tailEnd/>
          </a:ln>
          <a:effectLst/>
        </p:spPr>
      </p:pic>
      <p:sp>
        <p:nvSpPr>
          <p:cNvPr id="1568772" name="Rectangle 4"/>
          <p:cNvSpPr>
            <a:spLocks noChangeArrowheads="1"/>
          </p:cNvSpPr>
          <p:nvPr/>
        </p:nvSpPr>
        <p:spPr bwMode="auto">
          <a:xfrm>
            <a:off x="4572000" y="1752600"/>
            <a:ext cx="4572000" cy="4800600"/>
          </a:xfrm>
          <a:prstGeom prst="rect">
            <a:avLst/>
          </a:prstGeom>
          <a:noFill/>
          <a:ln w="9525">
            <a:noFill/>
            <a:miter lim="800000"/>
            <a:headEnd/>
            <a:tailEnd/>
          </a:ln>
          <a:effectLst/>
        </p:spPr>
        <p:txBody>
          <a:bodyPr>
            <a:prstTxWarp prst="textNoShape">
              <a:avLst/>
            </a:prstTxWarp>
          </a:bodyPr>
          <a:lstStyle/>
          <a:p>
            <a:pPr marL="342900" indent="-342900">
              <a:spcBef>
                <a:spcPct val="20000"/>
              </a:spcBef>
            </a:pPr>
            <a:r>
              <a:rPr lang="en-US" u="sng" dirty="0">
                <a:latin typeface="Calibri"/>
                <a:ea typeface="Osaka" pitchFamily="-1" charset="-128"/>
                <a:cs typeface="Osaka" pitchFamily="-1" charset="-128"/>
              </a:rPr>
              <a:t>Everyone</a:t>
            </a:r>
            <a:r>
              <a:rPr lang="en-US" dirty="0">
                <a:latin typeface="Calibri"/>
                <a:ea typeface="Osaka" pitchFamily="-1" charset="-128"/>
                <a:cs typeface="Osaka" pitchFamily="-1" charset="-128"/>
              </a:rPr>
              <a:t> can do</a:t>
            </a:r>
            <a:r>
              <a:rPr lang="en-US" b="0" dirty="0">
                <a:latin typeface="Calibri"/>
                <a:ea typeface="Osaka" pitchFamily="-1" charset="-128"/>
                <a:cs typeface="Osaka" pitchFamily="-1" charset="-128"/>
              </a:rPr>
              <a:t>: </a:t>
            </a:r>
          </a:p>
          <a:p>
            <a:pPr marL="342900" indent="-342900">
              <a:spcBef>
                <a:spcPct val="20000"/>
              </a:spcBef>
            </a:pPr>
            <a:r>
              <a:rPr lang="en-US" b="0" dirty="0">
                <a:latin typeface="Calibri"/>
                <a:ea typeface="Osaka" pitchFamily="-1" charset="-128"/>
                <a:cs typeface="Osaka" pitchFamily="-1" charset="-128"/>
              </a:rPr>
              <a:t>12 vs. 6 = 2.0</a:t>
            </a:r>
          </a:p>
          <a:p>
            <a:pPr marL="342900" indent="-342900">
              <a:spcBef>
                <a:spcPct val="20000"/>
              </a:spcBef>
            </a:pPr>
            <a:r>
              <a:rPr lang="en-US" b="0" dirty="0">
                <a:latin typeface="Calibri"/>
                <a:ea typeface="Osaka" pitchFamily="-1" charset="-128"/>
                <a:cs typeface="Osaka" pitchFamily="-1" charset="-128"/>
              </a:rPr>
              <a:t>32 </a:t>
            </a:r>
            <a:r>
              <a:rPr lang="en-US" b="0" dirty="0" err="1">
                <a:latin typeface="Calibri"/>
                <a:ea typeface="Osaka" pitchFamily="-1" charset="-128"/>
                <a:cs typeface="Osaka" pitchFamily="-1" charset="-128"/>
              </a:rPr>
              <a:t>vs</a:t>
            </a:r>
            <a:r>
              <a:rPr lang="en-US" b="0" dirty="0">
                <a:latin typeface="Calibri"/>
                <a:ea typeface="Osaka" pitchFamily="-1" charset="-128"/>
                <a:cs typeface="Osaka" pitchFamily="-1" charset="-128"/>
              </a:rPr>
              <a:t> 16 = 2.0 </a:t>
            </a:r>
          </a:p>
          <a:p>
            <a:pPr marL="342900" indent="-342900">
              <a:spcBef>
                <a:spcPct val="20000"/>
              </a:spcBef>
            </a:pPr>
            <a:r>
              <a:rPr lang="en-US" b="0" dirty="0">
                <a:latin typeface="Calibri"/>
                <a:ea typeface="Osaka" pitchFamily="-1" charset="-128"/>
                <a:cs typeface="Osaka" pitchFamily="-1" charset="-128"/>
              </a:rPr>
              <a:t>100 </a:t>
            </a:r>
            <a:r>
              <a:rPr lang="en-US" b="0" dirty="0" err="1">
                <a:latin typeface="Calibri"/>
                <a:ea typeface="Osaka" pitchFamily="-1" charset="-128"/>
                <a:cs typeface="Osaka" pitchFamily="-1" charset="-128"/>
              </a:rPr>
              <a:t>vs</a:t>
            </a:r>
            <a:r>
              <a:rPr lang="en-US" b="0" dirty="0">
                <a:latin typeface="Calibri"/>
                <a:ea typeface="Osaka" pitchFamily="-1" charset="-128"/>
                <a:cs typeface="Osaka" pitchFamily="-1" charset="-128"/>
              </a:rPr>
              <a:t> 50 = 2.0 </a:t>
            </a:r>
          </a:p>
          <a:p>
            <a:pPr marL="342900" indent="-342900">
              <a:spcBef>
                <a:spcPct val="20000"/>
              </a:spcBef>
            </a:pPr>
            <a:r>
              <a:rPr lang="en-US" dirty="0">
                <a:latin typeface="Calibri"/>
                <a:ea typeface="Osaka" pitchFamily="-1" charset="-128"/>
                <a:cs typeface="Osaka" pitchFamily="-1" charset="-128"/>
              </a:rPr>
              <a:t>6 month olds</a:t>
            </a:r>
            <a:r>
              <a:rPr lang="en-US" b="0" dirty="0">
                <a:latin typeface="Calibri"/>
                <a:ea typeface="Osaka" pitchFamily="-1" charset="-128"/>
                <a:cs typeface="Osaka" pitchFamily="-1" charset="-128"/>
              </a:rPr>
              <a:t> struggle:</a:t>
            </a:r>
          </a:p>
          <a:p>
            <a:pPr marL="342900" indent="-342900">
              <a:spcBef>
                <a:spcPct val="20000"/>
              </a:spcBef>
            </a:pPr>
            <a:r>
              <a:rPr lang="en-US" b="0" dirty="0">
                <a:latin typeface="Calibri"/>
                <a:ea typeface="Osaka" pitchFamily="-1" charset="-128"/>
                <a:cs typeface="Osaka" pitchFamily="-1" charset="-128"/>
              </a:rPr>
              <a:t>12 vs. 8 = 1.5 </a:t>
            </a:r>
          </a:p>
          <a:p>
            <a:pPr marL="342900" indent="-342900">
              <a:spcBef>
                <a:spcPct val="20000"/>
              </a:spcBef>
            </a:pPr>
            <a:r>
              <a:rPr lang="en-US" dirty="0">
                <a:latin typeface="Calibri"/>
                <a:ea typeface="Osaka" pitchFamily="-1" charset="-128"/>
                <a:cs typeface="Osaka" pitchFamily="-1" charset="-128"/>
              </a:rPr>
              <a:t>9 month olds</a:t>
            </a:r>
            <a:r>
              <a:rPr lang="en-US" b="0" dirty="0">
                <a:latin typeface="Calibri"/>
                <a:ea typeface="Osaka" pitchFamily="-1" charset="-128"/>
                <a:cs typeface="Osaka" pitchFamily="-1" charset="-128"/>
              </a:rPr>
              <a:t> struggle:</a:t>
            </a:r>
          </a:p>
          <a:p>
            <a:pPr marL="342900" indent="-342900">
              <a:spcBef>
                <a:spcPct val="20000"/>
              </a:spcBef>
            </a:pPr>
            <a:r>
              <a:rPr lang="en-US" b="0" dirty="0">
                <a:latin typeface="Calibri"/>
                <a:ea typeface="Osaka" pitchFamily="-1" charset="-128"/>
                <a:cs typeface="Osaka" pitchFamily="-1" charset="-128"/>
              </a:rPr>
              <a:t>12 vs. 10 = 1.2 </a:t>
            </a:r>
          </a:p>
          <a:p>
            <a:pPr marL="342900" indent="-342900">
              <a:spcBef>
                <a:spcPct val="20000"/>
              </a:spcBef>
            </a:pPr>
            <a:r>
              <a:rPr lang="en-US" dirty="0">
                <a:latin typeface="Calibri"/>
                <a:ea typeface="Osaka" pitchFamily="-1" charset="-128"/>
                <a:cs typeface="Osaka" pitchFamily="-1" charset="-128"/>
              </a:rPr>
              <a:t>Adults </a:t>
            </a:r>
            <a:r>
              <a:rPr lang="en-US" b="0" dirty="0">
                <a:latin typeface="Calibri"/>
                <a:ea typeface="Osaka" pitchFamily="-1" charset="-128"/>
                <a:cs typeface="Osaka" pitchFamily="-1" charset="-128"/>
              </a:rPr>
              <a:t>struggle:</a:t>
            </a:r>
          </a:p>
          <a:p>
            <a:pPr marL="342900" indent="-342900">
              <a:spcBef>
                <a:spcPct val="20000"/>
              </a:spcBef>
            </a:pPr>
            <a:r>
              <a:rPr lang="en-US" b="0" dirty="0">
                <a:latin typeface="Calibri"/>
                <a:ea typeface="Osaka" pitchFamily="-1" charset="-128"/>
                <a:cs typeface="Osaka" pitchFamily="-1" charset="-128"/>
              </a:rPr>
              <a:t>12 vs. 11 = 1.09</a:t>
            </a:r>
            <a:endParaRPr lang="en-US" sz="3200" b="0" dirty="0">
              <a:latin typeface="Calibri"/>
              <a:ea typeface="Osaka" pitchFamily="-1" charset="-128"/>
              <a:cs typeface="Osaka" pitchFamily="-1" charset="-128"/>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0818" name="Rectangle 2"/>
          <p:cNvSpPr>
            <a:spLocks noChangeArrowheads="1"/>
          </p:cNvSpPr>
          <p:nvPr/>
        </p:nvSpPr>
        <p:spPr bwMode="auto">
          <a:xfrm>
            <a:off x="152400" y="0"/>
            <a:ext cx="8991600" cy="1143000"/>
          </a:xfrm>
          <a:prstGeom prst="rect">
            <a:avLst/>
          </a:prstGeom>
          <a:noFill/>
          <a:ln w="9525">
            <a:noFill/>
            <a:miter lim="800000"/>
            <a:headEnd/>
            <a:tailEnd/>
          </a:ln>
          <a:effectLst/>
        </p:spPr>
        <p:txBody>
          <a:bodyPr anchor="ctr">
            <a:prstTxWarp prst="textNoShape">
              <a:avLst/>
            </a:prstTxWarp>
          </a:bodyPr>
          <a:lstStyle/>
          <a:p>
            <a:pPr algn="ctr"/>
            <a:r>
              <a:rPr lang="en-US" sz="3200" b="0" dirty="0">
                <a:solidFill>
                  <a:schemeClr val="tx2"/>
                </a:solidFill>
                <a:latin typeface="Calibri"/>
                <a:ea typeface="Osaka" pitchFamily="-1" charset="-128"/>
                <a:cs typeface="Osaka" pitchFamily="-1" charset="-128"/>
              </a:rPr>
              <a:t>What about small numbers?</a:t>
            </a:r>
          </a:p>
        </p:txBody>
      </p:sp>
      <p:sp>
        <p:nvSpPr>
          <p:cNvPr id="1570820" name="Rectangle 4"/>
          <p:cNvSpPr>
            <a:spLocks noChangeArrowheads="1"/>
          </p:cNvSpPr>
          <p:nvPr/>
        </p:nvSpPr>
        <p:spPr bwMode="auto">
          <a:xfrm>
            <a:off x="0" y="838200"/>
            <a:ext cx="9144000" cy="4800600"/>
          </a:xfrm>
          <a:prstGeom prst="rect">
            <a:avLst/>
          </a:prstGeom>
          <a:noFill/>
          <a:ln w="9525">
            <a:noFill/>
            <a:miter lim="800000"/>
            <a:headEnd/>
            <a:tailEnd/>
          </a:ln>
          <a:effectLst/>
        </p:spPr>
        <p:txBody>
          <a:bodyPr>
            <a:prstTxWarp prst="textNoShape">
              <a:avLst/>
            </a:prstTxWarp>
          </a:bodyPr>
          <a:lstStyle/>
          <a:p>
            <a:pPr marL="342900" indent="-342900">
              <a:spcBef>
                <a:spcPct val="20000"/>
              </a:spcBef>
            </a:pPr>
            <a:r>
              <a:rPr lang="en-US" b="0" dirty="0">
                <a:latin typeface="Calibri"/>
                <a:ea typeface="Osaka" pitchFamily="-1" charset="-128"/>
                <a:cs typeface="Osaka" pitchFamily="-1" charset="-128"/>
              </a:rPr>
              <a:t>Wynn 1998: </a:t>
            </a:r>
          </a:p>
          <a:p>
            <a:pPr marL="342900" indent="-342900">
              <a:spcBef>
                <a:spcPct val="20000"/>
              </a:spcBef>
            </a:pPr>
            <a:r>
              <a:rPr lang="en-US" b="0" dirty="0">
                <a:latin typeface="Calibri"/>
                <a:ea typeface="Osaka" pitchFamily="-1" charset="-128"/>
                <a:cs typeface="Osaka" pitchFamily="-1" charset="-128"/>
              </a:rPr>
              <a:t>Testing infant knowledge using a preferential looking paradigm. Infants are surprised by the “impossible” outcome, which means they can do </a:t>
            </a:r>
            <a:r>
              <a:rPr lang="en-US" b="0" dirty="0">
                <a:solidFill>
                  <a:schemeClr val="hlink"/>
                </a:solidFill>
                <a:latin typeface="Calibri"/>
                <a:ea typeface="Osaka" pitchFamily="-1" charset="-128"/>
                <a:cs typeface="Osaka" pitchFamily="-1" charset="-128"/>
              </a:rPr>
              <a:t>addition</a:t>
            </a:r>
            <a:r>
              <a:rPr lang="en-US" b="0" dirty="0">
                <a:latin typeface="Calibri"/>
                <a:ea typeface="Osaka" pitchFamily="-1" charset="-128"/>
                <a:cs typeface="Osaka" pitchFamily="-1" charset="-128"/>
              </a:rPr>
              <a:t> on very small </a:t>
            </a:r>
            <a:r>
              <a:rPr lang="en-US" b="0" dirty="0" err="1">
                <a:latin typeface="Calibri"/>
                <a:ea typeface="Osaka" pitchFamily="-1" charset="-128"/>
                <a:cs typeface="Osaka" pitchFamily="-1" charset="-128"/>
              </a:rPr>
              <a:t>numerosities</a:t>
            </a:r>
            <a:r>
              <a:rPr lang="en-US" b="0" dirty="0">
                <a:latin typeface="Calibri"/>
                <a:ea typeface="Osaka" pitchFamily="-1" charset="-128"/>
                <a:cs typeface="Osaka" pitchFamily="-1" charset="-128"/>
              </a:rPr>
              <a:t> precisely.</a:t>
            </a:r>
            <a:endParaRPr lang="en-US" sz="3200" b="0" dirty="0">
              <a:latin typeface="Calibri"/>
              <a:ea typeface="Osaka" pitchFamily="-1" charset="-128"/>
              <a:cs typeface="Osaka" pitchFamily="-1" charset="-128"/>
            </a:endParaRPr>
          </a:p>
        </p:txBody>
      </p:sp>
      <p:pic>
        <p:nvPicPr>
          <p:cNvPr id="1570821" name="Picture 5"/>
          <p:cNvPicPr>
            <a:picLocks noChangeAspect="1" noChangeArrowheads="1"/>
          </p:cNvPicPr>
          <p:nvPr/>
        </p:nvPicPr>
        <p:blipFill>
          <a:blip r:embed="rId3"/>
          <a:srcRect/>
          <a:stretch>
            <a:fillRect/>
          </a:stretch>
        </p:blipFill>
        <p:spPr bwMode="auto">
          <a:xfrm>
            <a:off x="838200" y="2971800"/>
            <a:ext cx="7162800" cy="3654425"/>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1842" name="Rectangle 2"/>
          <p:cNvSpPr>
            <a:spLocks noChangeArrowheads="1"/>
          </p:cNvSpPr>
          <p:nvPr/>
        </p:nvSpPr>
        <p:spPr bwMode="auto">
          <a:xfrm>
            <a:off x="152400" y="0"/>
            <a:ext cx="8991600" cy="1143000"/>
          </a:xfrm>
          <a:prstGeom prst="rect">
            <a:avLst/>
          </a:prstGeom>
          <a:noFill/>
          <a:ln w="9525">
            <a:noFill/>
            <a:miter lim="800000"/>
            <a:headEnd/>
            <a:tailEnd/>
          </a:ln>
          <a:effectLst/>
        </p:spPr>
        <p:txBody>
          <a:bodyPr anchor="ctr">
            <a:prstTxWarp prst="textNoShape">
              <a:avLst/>
            </a:prstTxWarp>
          </a:bodyPr>
          <a:lstStyle/>
          <a:p>
            <a:pPr algn="ctr"/>
            <a:r>
              <a:rPr lang="en-US" sz="3200" b="0" dirty="0">
                <a:solidFill>
                  <a:schemeClr val="tx2"/>
                </a:solidFill>
                <a:latin typeface="Calibri"/>
                <a:ea typeface="Osaka" pitchFamily="-1" charset="-128"/>
                <a:cs typeface="Osaka" pitchFamily="-1" charset="-128"/>
              </a:rPr>
              <a:t>What about small numbers?</a:t>
            </a:r>
          </a:p>
        </p:txBody>
      </p:sp>
      <p:sp>
        <p:nvSpPr>
          <p:cNvPr id="1571843" name="Rectangle 3"/>
          <p:cNvSpPr>
            <a:spLocks noChangeArrowheads="1"/>
          </p:cNvSpPr>
          <p:nvPr/>
        </p:nvSpPr>
        <p:spPr bwMode="auto">
          <a:xfrm>
            <a:off x="0" y="838200"/>
            <a:ext cx="9144000" cy="4800600"/>
          </a:xfrm>
          <a:prstGeom prst="rect">
            <a:avLst/>
          </a:prstGeom>
          <a:noFill/>
          <a:ln w="9525">
            <a:noFill/>
            <a:miter lim="800000"/>
            <a:headEnd/>
            <a:tailEnd/>
          </a:ln>
          <a:effectLst/>
        </p:spPr>
        <p:txBody>
          <a:bodyPr>
            <a:prstTxWarp prst="textNoShape">
              <a:avLst/>
            </a:prstTxWarp>
          </a:bodyPr>
          <a:lstStyle/>
          <a:p>
            <a:pPr marL="342900" indent="-342900">
              <a:spcBef>
                <a:spcPct val="20000"/>
              </a:spcBef>
            </a:pPr>
            <a:r>
              <a:rPr lang="en-US" b="0" dirty="0">
                <a:latin typeface="Calibri"/>
                <a:ea typeface="Osaka" pitchFamily="-1" charset="-128"/>
                <a:cs typeface="Osaka" pitchFamily="-1" charset="-128"/>
              </a:rPr>
              <a:t>Wynn 1998: </a:t>
            </a:r>
          </a:p>
          <a:p>
            <a:pPr marL="342900" indent="-342900">
              <a:spcBef>
                <a:spcPct val="20000"/>
              </a:spcBef>
            </a:pPr>
            <a:r>
              <a:rPr lang="en-US" b="0" dirty="0">
                <a:latin typeface="Calibri"/>
                <a:ea typeface="Osaka" pitchFamily="-1" charset="-128"/>
                <a:cs typeface="Osaka" pitchFamily="-1" charset="-128"/>
              </a:rPr>
              <a:t>Testing infant knowledge using a preferential looking paradigm. Infants are surprised by the “impossible” outcome, which means they can do </a:t>
            </a:r>
            <a:r>
              <a:rPr lang="en-US" b="0" dirty="0">
                <a:solidFill>
                  <a:schemeClr val="hlink"/>
                </a:solidFill>
                <a:latin typeface="Calibri"/>
                <a:ea typeface="Osaka" pitchFamily="-1" charset="-128"/>
                <a:cs typeface="Osaka" pitchFamily="-1" charset="-128"/>
              </a:rPr>
              <a:t>subtraction</a:t>
            </a:r>
            <a:r>
              <a:rPr lang="en-US" b="0" dirty="0">
                <a:latin typeface="Calibri"/>
                <a:ea typeface="Osaka" pitchFamily="-1" charset="-128"/>
                <a:cs typeface="Osaka" pitchFamily="-1" charset="-128"/>
              </a:rPr>
              <a:t> on very small </a:t>
            </a:r>
            <a:r>
              <a:rPr lang="en-US" b="0" dirty="0" err="1">
                <a:latin typeface="Calibri"/>
                <a:ea typeface="Osaka" pitchFamily="-1" charset="-128"/>
                <a:cs typeface="Osaka" pitchFamily="-1" charset="-128"/>
              </a:rPr>
              <a:t>numerosities</a:t>
            </a:r>
            <a:r>
              <a:rPr lang="en-US" b="0" dirty="0">
                <a:latin typeface="Calibri"/>
                <a:ea typeface="Osaka" pitchFamily="-1" charset="-128"/>
                <a:cs typeface="Osaka" pitchFamily="-1" charset="-128"/>
              </a:rPr>
              <a:t> precisely.</a:t>
            </a:r>
            <a:endParaRPr lang="en-US" sz="3200" b="0" dirty="0">
              <a:latin typeface="Calibri"/>
              <a:ea typeface="Osaka" pitchFamily="-1" charset="-128"/>
              <a:cs typeface="Osaka" pitchFamily="-1" charset="-128"/>
            </a:endParaRPr>
          </a:p>
        </p:txBody>
      </p:sp>
      <p:pic>
        <p:nvPicPr>
          <p:cNvPr id="1571845" name="Picture 5"/>
          <p:cNvPicPr>
            <a:picLocks noChangeAspect="1" noChangeArrowheads="1"/>
          </p:cNvPicPr>
          <p:nvPr/>
        </p:nvPicPr>
        <p:blipFill>
          <a:blip r:embed="rId3"/>
          <a:srcRect/>
          <a:stretch>
            <a:fillRect/>
          </a:stretch>
        </p:blipFill>
        <p:spPr bwMode="auto">
          <a:xfrm>
            <a:off x="838200" y="2981325"/>
            <a:ext cx="7086600" cy="3657600"/>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2866" name="Rectangle 1026"/>
          <p:cNvSpPr>
            <a:spLocks noChangeArrowheads="1"/>
          </p:cNvSpPr>
          <p:nvPr/>
        </p:nvSpPr>
        <p:spPr bwMode="auto">
          <a:xfrm>
            <a:off x="152400" y="0"/>
            <a:ext cx="8991600" cy="1143000"/>
          </a:xfrm>
          <a:prstGeom prst="rect">
            <a:avLst/>
          </a:prstGeom>
          <a:noFill/>
          <a:ln w="9525">
            <a:noFill/>
            <a:miter lim="800000"/>
            <a:headEnd/>
            <a:tailEnd/>
          </a:ln>
          <a:effectLst/>
        </p:spPr>
        <p:txBody>
          <a:bodyPr anchor="ctr">
            <a:prstTxWarp prst="textNoShape">
              <a:avLst/>
            </a:prstTxWarp>
          </a:bodyPr>
          <a:lstStyle/>
          <a:p>
            <a:pPr algn="ctr"/>
            <a:r>
              <a:rPr lang="en-US" sz="3200" b="0" dirty="0">
                <a:solidFill>
                  <a:schemeClr val="tx2"/>
                </a:solidFill>
                <a:latin typeface="Calibri"/>
                <a:ea typeface="Osaka" pitchFamily="-1" charset="-128"/>
                <a:cs typeface="Osaka" pitchFamily="-1" charset="-128"/>
              </a:rPr>
              <a:t>What about small numbers?</a:t>
            </a:r>
          </a:p>
        </p:txBody>
      </p:sp>
      <p:sp>
        <p:nvSpPr>
          <p:cNvPr id="1572867" name="Rectangle 1027"/>
          <p:cNvSpPr>
            <a:spLocks noChangeArrowheads="1"/>
          </p:cNvSpPr>
          <p:nvPr/>
        </p:nvSpPr>
        <p:spPr bwMode="auto">
          <a:xfrm>
            <a:off x="0" y="914400"/>
            <a:ext cx="9144000" cy="4800600"/>
          </a:xfrm>
          <a:prstGeom prst="rect">
            <a:avLst/>
          </a:prstGeom>
          <a:noFill/>
          <a:ln w="9525">
            <a:noFill/>
            <a:miter lim="800000"/>
            <a:headEnd/>
            <a:tailEnd/>
          </a:ln>
          <a:effectLst/>
        </p:spPr>
        <p:txBody>
          <a:bodyPr>
            <a:prstTxWarp prst="textNoShape">
              <a:avLst/>
            </a:prstTxWarp>
          </a:bodyPr>
          <a:lstStyle/>
          <a:p>
            <a:pPr marL="342900" indent="-342900">
              <a:spcBef>
                <a:spcPct val="20000"/>
              </a:spcBef>
            </a:pPr>
            <a:r>
              <a:rPr lang="en-US" sz="2200" b="0" dirty="0" err="1">
                <a:latin typeface="Calibri"/>
                <a:ea typeface="Osaka" pitchFamily="-1" charset="-128"/>
                <a:cs typeface="Osaka" pitchFamily="-1" charset="-128"/>
              </a:rPr>
              <a:t>Sulkowski</a:t>
            </a:r>
            <a:r>
              <a:rPr lang="en-US" sz="2200" b="0" dirty="0">
                <a:latin typeface="Calibri"/>
                <a:ea typeface="Osaka" pitchFamily="-1" charset="-128"/>
                <a:cs typeface="Osaka" pitchFamily="-1" charset="-128"/>
              </a:rPr>
              <a:t> &amp; Hauser 2001: Monkeys can, too </a:t>
            </a:r>
          </a:p>
          <a:p>
            <a:pPr marL="342900" indent="-342900">
              <a:spcBef>
                <a:spcPct val="20000"/>
              </a:spcBef>
              <a:buFontTx/>
              <a:buChar char="•"/>
            </a:pPr>
            <a:r>
              <a:rPr lang="en-US" sz="2200" b="0" dirty="0">
                <a:latin typeface="Calibri"/>
                <a:ea typeface="Osaka" pitchFamily="-1" charset="-128"/>
                <a:cs typeface="Osaka" pitchFamily="-1" charset="-128"/>
              </a:rPr>
              <a:t>Rhesus monkeys shown to spontaneously represent the numbers 1-3</a:t>
            </a:r>
          </a:p>
          <a:p>
            <a:pPr marL="342900" indent="-342900">
              <a:spcBef>
                <a:spcPct val="20000"/>
              </a:spcBef>
              <a:buFontTx/>
              <a:buChar char="•"/>
            </a:pPr>
            <a:r>
              <a:rPr lang="en-US" sz="2200" b="0" dirty="0">
                <a:latin typeface="Calibri"/>
                <a:ea typeface="Osaka" pitchFamily="-1" charset="-128"/>
                <a:cs typeface="Osaka" pitchFamily="-1" charset="-128"/>
              </a:rPr>
              <a:t>Test monkeys by using a procedure predicated on monkeys going to where they think food is</a:t>
            </a:r>
          </a:p>
        </p:txBody>
      </p:sp>
      <p:pic>
        <p:nvPicPr>
          <p:cNvPr id="1572869" name="Picture 1029"/>
          <p:cNvPicPr>
            <a:picLocks noChangeAspect="1" noChangeArrowheads="1"/>
          </p:cNvPicPr>
          <p:nvPr/>
        </p:nvPicPr>
        <p:blipFill>
          <a:blip r:embed="rId3"/>
          <a:srcRect/>
          <a:stretch>
            <a:fillRect/>
          </a:stretch>
        </p:blipFill>
        <p:spPr bwMode="auto">
          <a:xfrm>
            <a:off x="1676400" y="2819400"/>
            <a:ext cx="1790700" cy="2667000"/>
          </a:xfrm>
          <a:prstGeom prst="rect">
            <a:avLst/>
          </a:prstGeom>
          <a:noFill/>
          <a:ln w="9525">
            <a:noFill/>
            <a:miter lim="800000"/>
            <a:headEnd/>
            <a:tailEnd/>
          </a:ln>
          <a:effectLst/>
        </p:spPr>
      </p:pic>
      <p:pic>
        <p:nvPicPr>
          <p:cNvPr id="1572870" name="Picture 1030"/>
          <p:cNvPicPr>
            <a:picLocks noChangeAspect="1" noChangeArrowheads="1"/>
          </p:cNvPicPr>
          <p:nvPr/>
        </p:nvPicPr>
        <p:blipFill>
          <a:blip r:embed="rId4"/>
          <a:srcRect/>
          <a:stretch>
            <a:fillRect/>
          </a:stretch>
        </p:blipFill>
        <p:spPr bwMode="auto">
          <a:xfrm>
            <a:off x="4038600" y="2133600"/>
            <a:ext cx="4289425" cy="4495800"/>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a:spLocks noChangeArrowheads="1"/>
          </p:cNvSpPr>
          <p:nvPr/>
        </p:nvSpPr>
        <p:spPr bwMode="auto">
          <a:xfrm>
            <a:off x="152400" y="0"/>
            <a:ext cx="8991600" cy="1143000"/>
          </a:xfrm>
          <a:prstGeom prst="rect">
            <a:avLst/>
          </a:prstGeom>
          <a:noFill/>
          <a:ln w="9525">
            <a:noFill/>
            <a:miter lim="800000"/>
            <a:headEnd/>
            <a:tailEnd/>
          </a:ln>
          <a:effectLst/>
        </p:spPr>
        <p:txBody>
          <a:bodyPr anchor="ctr">
            <a:prstTxWarp prst="textNoShape">
              <a:avLst/>
            </a:prstTxWarp>
          </a:bodyPr>
          <a:lstStyle/>
          <a:p>
            <a:pPr algn="ctr"/>
            <a:r>
              <a:rPr lang="en-US" sz="3200" b="0" dirty="0">
                <a:solidFill>
                  <a:schemeClr val="tx2"/>
                </a:solidFill>
                <a:latin typeface="Calibri"/>
                <a:ea typeface="Osaka" pitchFamily="-1" charset="-128"/>
                <a:cs typeface="Osaka" pitchFamily="-1" charset="-128"/>
              </a:rPr>
              <a:t>What about small vs. approximate numbers?</a:t>
            </a:r>
          </a:p>
        </p:txBody>
      </p:sp>
      <p:sp>
        <p:nvSpPr>
          <p:cNvPr id="3" name="Rectangle 1027"/>
          <p:cNvSpPr>
            <a:spLocks noChangeArrowheads="1"/>
          </p:cNvSpPr>
          <p:nvPr/>
        </p:nvSpPr>
        <p:spPr bwMode="auto">
          <a:xfrm>
            <a:off x="0" y="914400"/>
            <a:ext cx="9144000" cy="4800600"/>
          </a:xfrm>
          <a:prstGeom prst="rect">
            <a:avLst/>
          </a:prstGeom>
          <a:noFill/>
          <a:ln w="9525">
            <a:noFill/>
            <a:miter lim="800000"/>
            <a:headEnd/>
            <a:tailEnd/>
          </a:ln>
          <a:effectLst/>
        </p:spPr>
        <p:txBody>
          <a:bodyPr>
            <a:prstTxWarp prst="textNoShape">
              <a:avLst/>
            </a:prstTxWarp>
          </a:bodyPr>
          <a:lstStyle/>
          <a:p>
            <a:pPr marL="342900" indent="-342900">
              <a:spcBef>
                <a:spcPct val="20000"/>
              </a:spcBef>
            </a:pPr>
            <a:r>
              <a:rPr lang="en-US" sz="2200" b="0" dirty="0" smtClean="0">
                <a:latin typeface="Calibri"/>
                <a:ea typeface="Osaka" pitchFamily="-1" charset="-128"/>
                <a:cs typeface="Osaka" pitchFamily="-1" charset="-128"/>
              </a:rPr>
              <a:t>	</a:t>
            </a:r>
            <a:r>
              <a:rPr lang="en-US" sz="2200" b="0" dirty="0" err="1" smtClean="0">
                <a:latin typeface="Calibri"/>
                <a:ea typeface="Osaka" pitchFamily="-1" charset="-128"/>
                <a:cs typeface="Osaka" pitchFamily="-1" charset="-128"/>
              </a:rPr>
              <a:t>vanMarle</a:t>
            </a:r>
            <a:r>
              <a:rPr lang="en-US" sz="2200" b="0" dirty="0" smtClean="0">
                <a:latin typeface="Calibri"/>
                <a:ea typeface="Osaka" pitchFamily="-1" charset="-128"/>
                <a:cs typeface="Osaka" pitchFamily="-1" charset="-128"/>
              </a:rPr>
              <a:t> </a:t>
            </a:r>
            <a:r>
              <a:rPr lang="en-US" sz="2200" b="0" dirty="0">
                <a:latin typeface="Calibri"/>
                <a:ea typeface="Osaka" pitchFamily="-1" charset="-128"/>
                <a:cs typeface="Osaka" pitchFamily="-1" charset="-128"/>
              </a:rPr>
              <a:t>2012: 10- to 12-month-old infants have trouble doing comparisons across these two systems</a:t>
            </a:r>
          </a:p>
        </p:txBody>
      </p:sp>
      <p:pic>
        <p:nvPicPr>
          <p:cNvPr id="6" name="Picture 5"/>
          <p:cNvPicPr>
            <a:picLocks noChangeAspect="1"/>
          </p:cNvPicPr>
          <p:nvPr/>
        </p:nvPicPr>
        <p:blipFill>
          <a:blip r:embed="rId2"/>
          <a:stretch>
            <a:fillRect/>
          </a:stretch>
        </p:blipFill>
        <p:spPr>
          <a:xfrm>
            <a:off x="838200" y="1905000"/>
            <a:ext cx="4692650" cy="3585974"/>
          </a:xfrm>
          <a:prstGeom prst="rect">
            <a:avLst/>
          </a:prstGeom>
        </p:spPr>
      </p:pic>
      <p:sp>
        <p:nvSpPr>
          <p:cNvPr id="7" name="TextBox 6"/>
          <p:cNvSpPr txBox="1"/>
          <p:nvPr/>
        </p:nvSpPr>
        <p:spPr>
          <a:xfrm>
            <a:off x="1219200" y="5181600"/>
            <a:ext cx="914400" cy="400110"/>
          </a:xfrm>
          <a:prstGeom prst="rect">
            <a:avLst/>
          </a:prstGeom>
          <a:solidFill>
            <a:schemeClr val="accent3"/>
          </a:solidFill>
        </p:spPr>
        <p:txBody>
          <a:bodyPr wrap="square" rtlCol="0">
            <a:spAutoFit/>
          </a:bodyPr>
          <a:lstStyle/>
          <a:p>
            <a:r>
              <a:rPr lang="en-US" sz="2000" dirty="0">
                <a:latin typeface="Calibri"/>
              </a:rPr>
              <a:t>1 </a:t>
            </a:r>
            <a:r>
              <a:rPr lang="en-US" sz="2000" dirty="0" err="1">
                <a:latin typeface="Calibri"/>
              </a:rPr>
              <a:t>vs</a:t>
            </a:r>
            <a:r>
              <a:rPr lang="en-US" sz="2000" dirty="0">
                <a:latin typeface="Calibri"/>
              </a:rPr>
              <a:t> 2</a:t>
            </a:r>
          </a:p>
        </p:txBody>
      </p:sp>
      <p:sp>
        <p:nvSpPr>
          <p:cNvPr id="8" name="TextBox 7"/>
          <p:cNvSpPr txBox="1"/>
          <p:nvPr/>
        </p:nvSpPr>
        <p:spPr>
          <a:xfrm>
            <a:off x="2133600" y="5181600"/>
            <a:ext cx="787395" cy="400110"/>
          </a:xfrm>
          <a:prstGeom prst="rect">
            <a:avLst/>
          </a:prstGeom>
          <a:solidFill>
            <a:schemeClr val="accent3"/>
          </a:solidFill>
        </p:spPr>
        <p:txBody>
          <a:bodyPr wrap="none" rtlCol="0">
            <a:spAutoFit/>
          </a:bodyPr>
          <a:lstStyle/>
          <a:p>
            <a:r>
              <a:rPr lang="en-US" sz="2000" dirty="0">
                <a:latin typeface="Calibri"/>
              </a:rPr>
              <a:t>4 </a:t>
            </a:r>
            <a:r>
              <a:rPr lang="en-US" sz="2000" dirty="0" err="1">
                <a:latin typeface="Calibri"/>
              </a:rPr>
              <a:t>vs</a:t>
            </a:r>
            <a:r>
              <a:rPr lang="en-US" sz="2000" dirty="0">
                <a:latin typeface="Calibri"/>
              </a:rPr>
              <a:t> 8</a:t>
            </a:r>
          </a:p>
        </p:txBody>
      </p:sp>
      <p:sp>
        <p:nvSpPr>
          <p:cNvPr id="9" name="TextBox 8"/>
          <p:cNvSpPr txBox="1"/>
          <p:nvPr/>
        </p:nvSpPr>
        <p:spPr>
          <a:xfrm>
            <a:off x="3048000" y="5181600"/>
            <a:ext cx="784289" cy="400110"/>
          </a:xfrm>
          <a:prstGeom prst="rect">
            <a:avLst/>
          </a:prstGeom>
          <a:solidFill>
            <a:schemeClr val="accent3"/>
          </a:solidFill>
        </p:spPr>
        <p:txBody>
          <a:bodyPr wrap="none" rtlCol="0">
            <a:spAutoFit/>
          </a:bodyPr>
          <a:lstStyle/>
          <a:p>
            <a:r>
              <a:rPr lang="en-US" sz="2000" dirty="0">
                <a:latin typeface="Calibri"/>
              </a:rPr>
              <a:t>2 </a:t>
            </a:r>
            <a:r>
              <a:rPr lang="en-US" sz="2000" dirty="0" err="1">
                <a:latin typeface="Calibri"/>
              </a:rPr>
              <a:t>vs</a:t>
            </a:r>
            <a:r>
              <a:rPr lang="en-US" sz="2000" dirty="0">
                <a:latin typeface="Calibri"/>
              </a:rPr>
              <a:t> 4</a:t>
            </a:r>
          </a:p>
        </p:txBody>
      </p:sp>
      <p:sp>
        <p:nvSpPr>
          <p:cNvPr id="10" name="TextBox 9"/>
          <p:cNvSpPr txBox="1"/>
          <p:nvPr/>
        </p:nvSpPr>
        <p:spPr>
          <a:xfrm>
            <a:off x="3962400" y="5181600"/>
            <a:ext cx="787395" cy="400110"/>
          </a:xfrm>
          <a:prstGeom prst="rect">
            <a:avLst/>
          </a:prstGeom>
          <a:solidFill>
            <a:schemeClr val="accent3"/>
          </a:solidFill>
        </p:spPr>
        <p:txBody>
          <a:bodyPr wrap="none" rtlCol="0">
            <a:spAutoFit/>
          </a:bodyPr>
          <a:lstStyle/>
          <a:p>
            <a:r>
              <a:rPr lang="en-US" sz="2000" dirty="0">
                <a:latin typeface="Calibri"/>
              </a:rPr>
              <a:t>2 </a:t>
            </a:r>
            <a:r>
              <a:rPr lang="en-US" sz="2000" dirty="0" err="1">
                <a:latin typeface="Calibri"/>
              </a:rPr>
              <a:t>vs</a:t>
            </a:r>
            <a:r>
              <a:rPr lang="en-US" sz="2000" dirty="0">
                <a:latin typeface="Calibri"/>
              </a:rPr>
              <a:t> 8</a:t>
            </a:r>
          </a:p>
        </p:txBody>
      </p:sp>
      <p:sp>
        <p:nvSpPr>
          <p:cNvPr id="11" name="Rectangle 10"/>
          <p:cNvSpPr/>
          <p:nvPr/>
        </p:nvSpPr>
        <p:spPr>
          <a:xfrm>
            <a:off x="5638800" y="2209800"/>
            <a:ext cx="3505200" cy="3170099"/>
          </a:xfrm>
          <a:prstGeom prst="rect">
            <a:avLst/>
          </a:prstGeom>
        </p:spPr>
        <p:txBody>
          <a:bodyPr wrap="square">
            <a:spAutoFit/>
          </a:bodyPr>
          <a:lstStyle/>
          <a:p>
            <a:r>
              <a:rPr lang="en-US" sz="3000" b="0" baseline="30000" dirty="0">
                <a:latin typeface="Calibri"/>
              </a:rPr>
              <a:t>“Infants choosing between sets that were either exclusively small (1 vs. 2) or exclusively large (4 vs. 8) chose the larger amount significantly more often than chance. Infants choosing between ‘‘mixed’’ sets, where one quantity was small and one was large, performed at chance. </a:t>
            </a:r>
            <a:r>
              <a:rPr lang="en-US" sz="3000" b="0" baseline="30000" dirty="0" err="1">
                <a:latin typeface="Calibri"/>
              </a:rPr>
              <a:t>n.s</a:t>
            </a:r>
            <a:r>
              <a:rPr lang="en-US" sz="3000" b="0" baseline="30000" dirty="0">
                <a:latin typeface="Calibri"/>
              </a:rPr>
              <a:t>., </a:t>
            </a:r>
            <a:r>
              <a:rPr lang="en-US" sz="3000" b="0" baseline="30000" dirty="0" err="1">
                <a:latin typeface="Calibri"/>
              </a:rPr>
              <a:t>nonsignificant</a:t>
            </a:r>
            <a:r>
              <a:rPr lang="en-US" sz="3000" b="0" baseline="30000" dirty="0">
                <a:latin typeface="Calibri"/>
              </a:rPr>
              <a:t>.”</a:t>
            </a:r>
            <a:endParaRPr lang="en-US" sz="3000" b="0" dirty="0">
              <a:latin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7330" name="Rectangle 2"/>
          <p:cNvSpPr>
            <a:spLocks noGrp="1" noChangeArrowheads="1"/>
          </p:cNvSpPr>
          <p:nvPr>
            <p:ph type="title" idx="4294967295"/>
          </p:nvPr>
        </p:nvSpPr>
        <p:spPr>
          <a:xfrm>
            <a:off x="0" y="0"/>
            <a:ext cx="9144000" cy="1143000"/>
          </a:xfrm>
        </p:spPr>
        <p:txBody>
          <a:bodyPr/>
          <a:lstStyle/>
          <a:p>
            <a:pPr eaLnBrk="1" hangingPunct="1"/>
            <a:r>
              <a:rPr lang="en-US" sz="3200"/>
              <a:t>What human language does…</a:t>
            </a:r>
            <a:endParaRPr lang="en-US"/>
          </a:p>
        </p:txBody>
      </p:sp>
      <p:sp>
        <p:nvSpPr>
          <p:cNvPr id="1507331" name="Rectangle 3"/>
          <p:cNvSpPr>
            <a:spLocks noGrp="1" noChangeArrowheads="1"/>
          </p:cNvSpPr>
          <p:nvPr>
            <p:ph type="body" idx="4294967295"/>
          </p:nvPr>
        </p:nvSpPr>
        <p:spPr>
          <a:xfrm>
            <a:off x="0" y="1066800"/>
            <a:ext cx="9144000" cy="5105400"/>
          </a:xfrm>
        </p:spPr>
        <p:txBody>
          <a:bodyPr/>
          <a:lstStyle/>
          <a:p>
            <a:pPr eaLnBrk="1" hangingPunct="1">
              <a:lnSpc>
                <a:spcPct val="90000"/>
              </a:lnSpc>
              <a:buFontTx/>
              <a:buNone/>
            </a:pPr>
            <a:r>
              <a:rPr lang="en-US" sz="2200"/>
              <a:t>Many languages have an </a:t>
            </a:r>
            <a:r>
              <a:rPr lang="en-US" sz="2200" i="1"/>
              <a:t>exact</a:t>
            </a:r>
            <a:r>
              <a:rPr lang="en-US" sz="2200"/>
              <a:t> number system that provides names for exact quantities of any size</a:t>
            </a:r>
          </a:p>
          <a:p>
            <a:pPr eaLnBrk="1" hangingPunct="1">
              <a:lnSpc>
                <a:spcPct val="90000"/>
              </a:lnSpc>
              <a:buFontTx/>
              <a:buNone/>
            </a:pPr>
            <a:endParaRPr lang="en-US" sz="2200"/>
          </a:p>
          <a:p>
            <a:pPr eaLnBrk="1" hangingPunct="1">
              <a:lnSpc>
                <a:spcPct val="90000"/>
              </a:lnSpc>
              <a:buFontTx/>
              <a:buNone/>
            </a:pPr>
            <a:r>
              <a:rPr lang="en-US" sz="2200"/>
              <a:t>1, 2, 3, 4, 5…….578, 579, 580, 581, 582…</a:t>
            </a:r>
          </a:p>
          <a:p>
            <a:pPr eaLnBrk="1" hangingPunct="1">
              <a:lnSpc>
                <a:spcPct val="90000"/>
              </a:lnSpc>
              <a:buFontTx/>
              <a:buNone/>
            </a:pPr>
            <a:endParaRPr lang="en-US" sz="2200"/>
          </a:p>
          <a:p>
            <a:pPr eaLnBrk="1" hangingPunct="1">
              <a:lnSpc>
                <a:spcPct val="90000"/>
              </a:lnSpc>
              <a:buFontTx/>
              <a:buNone/>
            </a:pPr>
            <a:r>
              <a:rPr lang="en-US" sz="2200"/>
              <a:t>This </a:t>
            </a:r>
            <a:r>
              <a:rPr lang="en-US" sz="2200">
                <a:solidFill>
                  <a:schemeClr val="hlink"/>
                </a:solidFill>
              </a:rPr>
              <a:t>bridges the “gap”</a:t>
            </a:r>
            <a:r>
              <a:rPr lang="en-US" sz="2200"/>
              <a:t> between the two core systems.</a:t>
            </a:r>
          </a:p>
          <a:p>
            <a:pPr eaLnBrk="1" hangingPunct="1">
              <a:lnSpc>
                <a:spcPct val="90000"/>
              </a:lnSpc>
              <a:buFontTx/>
              <a:buNone/>
            </a:pPr>
            <a:endParaRPr lang="en-US" sz="2200"/>
          </a:p>
          <a:p>
            <a:pPr eaLnBrk="1" hangingPunct="1">
              <a:lnSpc>
                <a:spcPct val="90000"/>
              </a:lnSpc>
              <a:buFontTx/>
              <a:buNone/>
            </a:pPr>
            <a:r>
              <a:rPr lang="en-US" sz="2200"/>
              <a:t>Supporting evidence from Dehaene, Spelke, Pinel, Stanescu, and Tsivkin 1999: fMRI study showed that </a:t>
            </a:r>
            <a:r>
              <a:rPr lang="en-US" sz="2200">
                <a:solidFill>
                  <a:schemeClr val="hlink"/>
                </a:solidFill>
              </a:rPr>
              <a:t>the exact number task recruited neural networks typically associated with language processing</a:t>
            </a:r>
            <a:r>
              <a:rPr lang="en-US" sz="2200"/>
              <a:t>.</a:t>
            </a:r>
          </a:p>
          <a:p>
            <a:pPr eaLnBrk="1" hangingPunct="1">
              <a:lnSpc>
                <a:spcPct val="90000"/>
              </a:lnSpc>
              <a:buFontTx/>
              <a:buNone/>
            </a:pPr>
            <a:endParaRPr lang="en-US" sz="220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82" name="Rectangle 2"/>
          <p:cNvSpPr>
            <a:spLocks noGrp="1" noChangeArrowheads="1"/>
          </p:cNvSpPr>
          <p:nvPr>
            <p:ph type="title" idx="4294967295"/>
          </p:nvPr>
        </p:nvSpPr>
        <p:spPr>
          <a:xfrm>
            <a:off x="0" y="0"/>
            <a:ext cx="9144000" cy="1143000"/>
          </a:xfrm>
        </p:spPr>
        <p:txBody>
          <a:bodyPr/>
          <a:lstStyle/>
          <a:p>
            <a:pPr eaLnBrk="1" hangingPunct="1"/>
            <a:r>
              <a:rPr lang="en-US" sz="3200"/>
              <a:t>“Neo”-Whorfian Question</a:t>
            </a:r>
            <a:endParaRPr lang="en-US"/>
          </a:p>
        </p:txBody>
      </p:sp>
      <p:sp>
        <p:nvSpPr>
          <p:cNvPr id="1454083" name="Rectangle 3"/>
          <p:cNvSpPr>
            <a:spLocks noGrp="1" noChangeArrowheads="1"/>
          </p:cNvSpPr>
          <p:nvPr>
            <p:ph type="body" idx="4294967295"/>
          </p:nvPr>
        </p:nvSpPr>
        <p:spPr>
          <a:xfrm>
            <a:off x="0" y="1066800"/>
            <a:ext cx="9144000" cy="5029200"/>
          </a:xfrm>
        </p:spPr>
        <p:txBody>
          <a:bodyPr/>
          <a:lstStyle/>
          <a:p>
            <a:pPr eaLnBrk="1" hangingPunct="1">
              <a:lnSpc>
                <a:spcPct val="90000"/>
              </a:lnSpc>
              <a:buFontTx/>
              <a:buNone/>
            </a:pPr>
            <a:endParaRPr lang="en-US" sz="2800"/>
          </a:p>
          <a:p>
            <a:pPr eaLnBrk="1" hangingPunct="1">
              <a:lnSpc>
                <a:spcPct val="90000"/>
              </a:lnSpc>
              <a:buFontTx/>
              <a:buNone/>
            </a:pPr>
            <a:r>
              <a:rPr lang="en-US" sz="2800">
                <a:solidFill>
                  <a:schemeClr val="tx2"/>
                </a:solidFill>
              </a:rPr>
              <a:t>Language as a Toolkit</a:t>
            </a:r>
            <a:r>
              <a:rPr lang="en-US" sz="2800"/>
              <a:t>: Does language </a:t>
            </a:r>
            <a:r>
              <a:rPr lang="en-US" sz="2800">
                <a:solidFill>
                  <a:schemeClr val="tx2"/>
                </a:solidFill>
              </a:rPr>
              <a:t>augment our capacity for reasoning and representation?</a:t>
            </a:r>
            <a:endParaRPr lang="en-US" sz="2800"/>
          </a:p>
          <a:p>
            <a:pPr eaLnBrk="1" hangingPunct="1">
              <a:lnSpc>
                <a:spcPct val="90000"/>
              </a:lnSpc>
              <a:buFontTx/>
              <a:buNone/>
            </a:pPr>
            <a:endParaRPr lang="en-US" sz="2800"/>
          </a:p>
          <a:p>
            <a:pPr eaLnBrk="1" hangingPunct="1">
              <a:lnSpc>
                <a:spcPct val="90000"/>
              </a:lnSpc>
              <a:buFontTx/>
              <a:buNone/>
            </a:pPr>
            <a:endParaRPr lang="en-US" sz="2800"/>
          </a:p>
          <a:p>
            <a:pPr eaLnBrk="1" hangingPunct="1">
              <a:lnSpc>
                <a:spcPct val="90000"/>
              </a:lnSpc>
              <a:buFontTx/>
              <a:buNone/>
            </a:pPr>
            <a:endParaRPr lang="en-US" sz="2800"/>
          </a:p>
          <a:p>
            <a:pPr eaLnBrk="1" hangingPunct="1">
              <a:lnSpc>
                <a:spcPct val="90000"/>
              </a:lnSpc>
              <a:buFontTx/>
              <a:buNone/>
            </a:pPr>
            <a:endParaRPr lang="en-US" sz="2800"/>
          </a:p>
          <a:p>
            <a:pPr eaLnBrk="1" hangingPunct="1">
              <a:lnSpc>
                <a:spcPct val="90000"/>
              </a:lnSpc>
              <a:buFontTx/>
              <a:buNone/>
            </a:pPr>
            <a:endParaRPr lang="en-US" sz="2800"/>
          </a:p>
          <a:p>
            <a:pPr eaLnBrk="1" hangingPunct="1">
              <a:lnSpc>
                <a:spcPct val="90000"/>
              </a:lnSpc>
              <a:buFontTx/>
              <a:buNone/>
            </a:pPr>
            <a:r>
              <a:rPr lang="en-US" sz="2800"/>
              <a:t>Also sometimes referred to as “</a:t>
            </a:r>
            <a:r>
              <a:rPr lang="en-US" sz="2800">
                <a:solidFill>
                  <a:schemeClr val="tx2"/>
                </a:solidFill>
              </a:rPr>
              <a:t>language as augmenter</a:t>
            </a:r>
            <a:r>
              <a:rPr lang="en-US" sz="2800"/>
              <a:t>” </a:t>
            </a:r>
          </a:p>
          <a:p>
            <a:pPr eaLnBrk="1" hangingPunct="1">
              <a:lnSpc>
                <a:spcPct val="90000"/>
              </a:lnSpc>
              <a:buFontTx/>
              <a:buNone/>
            </a:pPr>
            <a:r>
              <a:rPr lang="en-US" sz="2800"/>
              <a:t>	(Wolff &amp; Holmes 2010)</a:t>
            </a:r>
          </a:p>
        </p:txBody>
      </p:sp>
      <p:pic>
        <p:nvPicPr>
          <p:cNvPr id="1454084" name="Picture 4"/>
          <p:cNvPicPr>
            <a:picLocks noChangeAspect="1" noChangeArrowheads="1"/>
          </p:cNvPicPr>
          <p:nvPr/>
        </p:nvPicPr>
        <p:blipFill>
          <a:blip r:embed="rId3"/>
          <a:srcRect/>
          <a:stretch>
            <a:fillRect/>
          </a:stretch>
        </p:blipFill>
        <p:spPr bwMode="auto">
          <a:xfrm>
            <a:off x="2819400" y="2667000"/>
            <a:ext cx="1978025" cy="18923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chemeClr val="tx2"/>
                </a:solidFill>
                <a:effectLst/>
                <a:uLnTx/>
                <a:uFillTx/>
                <a:latin typeface="Calibri"/>
                <a:ea typeface="+mj-ea"/>
                <a:cs typeface="+mj-cs"/>
              </a:rPr>
              <a:t>What human language does…</a:t>
            </a:r>
            <a:endParaRPr kumimoji="0" lang="en-US" sz="4400" b="0" i="0" u="none" strike="noStrike" kern="0" cap="none" spc="0" normalizeH="0" baseline="0" noProof="0" dirty="0">
              <a:ln>
                <a:noFill/>
              </a:ln>
              <a:solidFill>
                <a:schemeClr val="tx2"/>
              </a:solidFill>
              <a:effectLst/>
              <a:uLnTx/>
              <a:uFillTx/>
              <a:latin typeface="Calibri"/>
              <a:ea typeface="+mj-ea"/>
              <a:cs typeface="+mj-cs"/>
            </a:endParaRPr>
          </a:p>
        </p:txBody>
      </p:sp>
      <p:sp>
        <p:nvSpPr>
          <p:cNvPr id="3" name="Rectangle 3"/>
          <p:cNvSpPr txBox="1">
            <a:spLocks noChangeArrowheads="1"/>
          </p:cNvSpPr>
          <p:nvPr/>
        </p:nvSpPr>
        <p:spPr bwMode="auto">
          <a:xfrm>
            <a:off x="0" y="1066800"/>
            <a:ext cx="91440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2200" b="0" i="0" u="none" strike="noStrike" kern="0" cap="none" spc="0" normalizeH="0" baseline="0" noProof="0" dirty="0">
                <a:ln>
                  <a:noFill/>
                </a:ln>
                <a:solidFill>
                  <a:schemeClr val="tx1"/>
                </a:solidFill>
                <a:effectLst/>
                <a:uLnTx/>
                <a:uFillTx/>
                <a:latin typeface="Calibri"/>
                <a:ea typeface="+mn-ea"/>
                <a:cs typeface="+mn-cs"/>
              </a:rPr>
              <a:t>Many languages have an </a:t>
            </a:r>
            <a:r>
              <a:rPr kumimoji="0" lang="en-US" sz="2200" b="0" i="1" u="none" strike="noStrike" kern="0" cap="none" spc="0" normalizeH="0" baseline="0" noProof="0" dirty="0">
                <a:ln>
                  <a:noFill/>
                </a:ln>
                <a:solidFill>
                  <a:schemeClr val="tx1"/>
                </a:solidFill>
                <a:effectLst/>
                <a:uLnTx/>
                <a:uFillTx/>
                <a:latin typeface="Calibri"/>
                <a:ea typeface="+mn-ea"/>
                <a:cs typeface="+mn-cs"/>
              </a:rPr>
              <a:t>exact</a:t>
            </a:r>
            <a:r>
              <a:rPr kumimoji="0" lang="en-US" sz="2200" b="0" i="0" u="none" strike="noStrike" kern="0" cap="none" spc="0" normalizeH="0" baseline="0" noProof="0" dirty="0">
                <a:ln>
                  <a:noFill/>
                </a:ln>
                <a:solidFill>
                  <a:schemeClr val="tx1"/>
                </a:solidFill>
                <a:effectLst/>
                <a:uLnTx/>
                <a:uFillTx/>
                <a:latin typeface="Calibri"/>
                <a:ea typeface="+mn-ea"/>
                <a:cs typeface="+mn-cs"/>
              </a:rPr>
              <a:t> number system that provides names for exact quantities of any size</a:t>
            </a: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en-US" sz="2200" b="0" i="0" u="none" strike="noStrike" kern="0" cap="none" spc="0" normalizeH="0" baseline="0" noProof="0" dirty="0">
              <a:ln>
                <a:noFill/>
              </a:ln>
              <a:solidFill>
                <a:schemeClr val="tx1"/>
              </a:solidFill>
              <a:effectLst/>
              <a:uLnTx/>
              <a:uFillTx/>
              <a:latin typeface="Calibri"/>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2200" b="0" i="0" u="none" strike="noStrike" kern="0" cap="none" spc="0" normalizeH="0" baseline="0" noProof="0" dirty="0">
                <a:ln>
                  <a:noFill/>
                </a:ln>
                <a:solidFill>
                  <a:schemeClr val="tx1"/>
                </a:solidFill>
                <a:effectLst/>
                <a:uLnTx/>
                <a:uFillTx/>
                <a:latin typeface="Calibri"/>
                <a:ea typeface="+mn-ea"/>
                <a:cs typeface="+mn-cs"/>
              </a:rPr>
              <a:t>1, 2, 3, 4, 5…….578, 579, 580, 581, 582…</a:t>
            </a: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en-US" sz="2200" b="0" i="0" u="none" strike="noStrike" kern="0" cap="none" spc="0" normalizeH="0" baseline="0" noProof="0" dirty="0">
              <a:ln>
                <a:noFill/>
              </a:ln>
              <a:solidFill>
                <a:schemeClr val="tx1"/>
              </a:solidFill>
              <a:effectLst/>
              <a:uLnTx/>
              <a:uFillTx/>
              <a:latin typeface="Calibri"/>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2200" b="0" i="0" u="none" strike="noStrike" kern="0" cap="none" spc="0" normalizeH="0" baseline="0" noProof="0" dirty="0">
                <a:ln>
                  <a:noFill/>
                </a:ln>
                <a:solidFill>
                  <a:schemeClr val="tx1"/>
                </a:solidFill>
                <a:effectLst/>
                <a:uLnTx/>
                <a:uFillTx/>
                <a:latin typeface="Calibri"/>
                <a:ea typeface="+mn-ea"/>
                <a:cs typeface="+mn-cs"/>
              </a:rPr>
              <a:t>This </a:t>
            </a:r>
            <a:r>
              <a:rPr kumimoji="0" lang="en-US" sz="2200" b="0" i="0" u="none" strike="noStrike" kern="0" cap="none" spc="0" normalizeH="0" baseline="0" noProof="0" dirty="0">
                <a:ln>
                  <a:noFill/>
                </a:ln>
                <a:solidFill>
                  <a:schemeClr val="hlink"/>
                </a:solidFill>
                <a:effectLst/>
                <a:uLnTx/>
                <a:uFillTx/>
                <a:latin typeface="Calibri"/>
                <a:ea typeface="+mn-ea"/>
                <a:cs typeface="+mn-cs"/>
              </a:rPr>
              <a:t>bridges the “gap”</a:t>
            </a:r>
            <a:r>
              <a:rPr kumimoji="0" lang="en-US" sz="2200" b="0" i="0" u="none" strike="noStrike" kern="0" cap="none" spc="0" normalizeH="0" baseline="0" noProof="0" dirty="0">
                <a:ln>
                  <a:noFill/>
                </a:ln>
                <a:solidFill>
                  <a:schemeClr val="tx1"/>
                </a:solidFill>
                <a:effectLst/>
                <a:uLnTx/>
                <a:uFillTx/>
                <a:latin typeface="Calibri"/>
                <a:ea typeface="+mn-ea"/>
                <a:cs typeface="+mn-cs"/>
              </a:rPr>
              <a:t> between the two core systems.</a:t>
            </a: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en-US" sz="2200" b="0" i="0" u="none" strike="noStrike" kern="0" cap="none" spc="0" normalizeH="0" baseline="0" noProof="0" dirty="0">
              <a:ln>
                <a:noFill/>
              </a:ln>
              <a:solidFill>
                <a:schemeClr val="tx1"/>
              </a:solidFill>
              <a:effectLst/>
              <a:uLnTx/>
              <a:uFillTx/>
              <a:latin typeface="Calibri"/>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lang="en-US" sz="2200" b="0" kern="0" dirty="0">
              <a:latin typeface="Calibri"/>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2200" b="0" i="0" u="none" strike="noStrike" kern="0" cap="none" spc="0" normalizeH="0" baseline="0" noProof="0" dirty="0">
                <a:ln>
                  <a:noFill/>
                </a:ln>
                <a:solidFill>
                  <a:schemeClr val="tx1"/>
                </a:solidFill>
                <a:effectLst/>
                <a:uLnTx/>
                <a:uFillTx/>
                <a:latin typeface="Calibri"/>
                <a:ea typeface="+mn-ea"/>
                <a:cs typeface="+mn-cs"/>
              </a:rPr>
              <a:t>Another test of this: Look at the numerical cognition of people whose languages </a:t>
            </a:r>
            <a:r>
              <a:rPr kumimoji="0" lang="en-US" sz="2200" b="0" i="1" u="none" strike="noStrike" kern="0" cap="none" spc="0" normalizeH="0" baseline="0" noProof="0" dirty="0">
                <a:ln>
                  <a:noFill/>
                </a:ln>
                <a:solidFill>
                  <a:schemeClr val="tx1"/>
                </a:solidFill>
                <a:effectLst/>
                <a:uLnTx/>
                <a:uFillTx/>
                <a:latin typeface="Calibri"/>
                <a:ea typeface="+mn-ea"/>
                <a:cs typeface="+mn-cs"/>
              </a:rPr>
              <a:t>don’t </a:t>
            </a:r>
            <a:r>
              <a:rPr kumimoji="0" lang="en-US" sz="2200" b="0" i="0" u="none" strike="noStrike" kern="0" cap="none" spc="0" normalizeH="0" baseline="0" noProof="0" dirty="0">
                <a:ln>
                  <a:noFill/>
                </a:ln>
                <a:solidFill>
                  <a:schemeClr val="tx1"/>
                </a:solidFill>
                <a:effectLst/>
                <a:uLnTx/>
                <a:uFillTx/>
                <a:latin typeface="Calibri"/>
                <a:ea typeface="+mn-ea"/>
                <a:cs typeface="+mn-cs"/>
              </a:rPr>
              <a:t>have an exact number system.</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9378" name="Rectangle 2"/>
          <p:cNvSpPr>
            <a:spLocks noGrp="1" noChangeArrowheads="1"/>
          </p:cNvSpPr>
          <p:nvPr>
            <p:ph type="title" idx="4294967295"/>
          </p:nvPr>
        </p:nvSpPr>
        <p:spPr>
          <a:xfrm>
            <a:off x="0" y="0"/>
            <a:ext cx="9144000" cy="1143000"/>
          </a:xfrm>
        </p:spPr>
        <p:txBody>
          <a:bodyPr/>
          <a:lstStyle/>
          <a:p>
            <a:pPr eaLnBrk="1" hangingPunct="1"/>
            <a:r>
              <a:rPr lang="en-US" sz="3200"/>
              <a:t>Languages without Exact Number Systems</a:t>
            </a:r>
            <a:endParaRPr lang="en-US"/>
          </a:p>
        </p:txBody>
      </p:sp>
      <p:sp>
        <p:nvSpPr>
          <p:cNvPr id="1509379" name="Rectangle 3"/>
          <p:cNvSpPr>
            <a:spLocks noGrp="1" noChangeArrowheads="1"/>
          </p:cNvSpPr>
          <p:nvPr>
            <p:ph type="body" idx="4294967295"/>
          </p:nvPr>
        </p:nvSpPr>
        <p:spPr>
          <a:xfrm>
            <a:off x="0" y="2362200"/>
            <a:ext cx="4724400" cy="2209800"/>
          </a:xfrm>
        </p:spPr>
        <p:txBody>
          <a:bodyPr/>
          <a:lstStyle/>
          <a:p>
            <a:pPr eaLnBrk="1" hangingPunct="1">
              <a:lnSpc>
                <a:spcPct val="90000"/>
              </a:lnSpc>
              <a:buFontTx/>
              <a:buNone/>
            </a:pPr>
            <a:r>
              <a:rPr lang="en-US" sz="2400"/>
              <a:t>	Pica, Lemer, Izard &amp; Dehaene 2004: Munduruku speakers in Brazil who only have exact numbers for 1-5.  </a:t>
            </a:r>
          </a:p>
          <a:p>
            <a:pPr eaLnBrk="1" hangingPunct="1">
              <a:lnSpc>
                <a:spcPct val="90000"/>
              </a:lnSpc>
              <a:buFontTx/>
              <a:buNone/>
            </a:pPr>
            <a:endParaRPr lang="en-US" sz="2400"/>
          </a:p>
        </p:txBody>
      </p:sp>
      <p:pic>
        <p:nvPicPr>
          <p:cNvPr id="1509381" name="Picture 5" descr=" ">
            <a:hlinkClick r:id="rId3"/>
          </p:cNvPr>
          <p:cNvPicPr>
            <a:picLocks noChangeAspect="1" noChangeArrowheads="1"/>
          </p:cNvPicPr>
          <p:nvPr/>
        </p:nvPicPr>
        <p:blipFill>
          <a:blip r:embed="rId4"/>
          <a:srcRect/>
          <a:stretch>
            <a:fillRect/>
          </a:stretch>
        </p:blipFill>
        <p:spPr bwMode="auto">
          <a:xfrm>
            <a:off x="4648200" y="1295400"/>
            <a:ext cx="2706688" cy="49530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4914" name="Picture 2" descr=" ">
            <a:hlinkClick r:id="rId3"/>
          </p:cNvPr>
          <p:cNvPicPr>
            <a:picLocks noChangeAspect="1" noChangeArrowheads="1"/>
          </p:cNvPicPr>
          <p:nvPr/>
        </p:nvPicPr>
        <p:blipFill>
          <a:blip r:embed="rId4"/>
          <a:srcRect/>
          <a:stretch>
            <a:fillRect/>
          </a:stretch>
        </p:blipFill>
        <p:spPr bwMode="auto">
          <a:xfrm>
            <a:off x="1447800" y="1219200"/>
            <a:ext cx="5753100" cy="4379913"/>
          </a:xfrm>
          <a:prstGeom prst="rect">
            <a:avLst/>
          </a:prstGeom>
          <a:noFill/>
        </p:spPr>
      </p:pic>
      <p:sp>
        <p:nvSpPr>
          <p:cNvPr id="1574915" name="Rectangle 2"/>
          <p:cNvSpPr>
            <a:spLocks noChangeArrowheads="1"/>
          </p:cNvSpPr>
          <p:nvPr/>
        </p:nvSpPr>
        <p:spPr bwMode="auto">
          <a:xfrm>
            <a:off x="0" y="0"/>
            <a:ext cx="91440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dirty="0" err="1">
                <a:solidFill>
                  <a:schemeClr val="tx2"/>
                </a:solidFill>
                <a:latin typeface="Calibri"/>
                <a:ea typeface="Osaka" pitchFamily="-1" charset="-128"/>
                <a:cs typeface="Osaka" pitchFamily="-1" charset="-128"/>
              </a:rPr>
              <a:t>Munduruku</a:t>
            </a:r>
            <a:r>
              <a:rPr lang="en-US" sz="3200" b="0" dirty="0">
                <a:solidFill>
                  <a:schemeClr val="tx2"/>
                </a:solidFill>
                <a:latin typeface="Calibri"/>
                <a:ea typeface="Osaka" pitchFamily="-1" charset="-128"/>
                <a:cs typeface="Osaka" pitchFamily="-1" charset="-128"/>
              </a:rPr>
              <a:t> responses when asked “how many” and shown a particular number of items</a:t>
            </a:r>
            <a:endParaRPr lang="en-US" sz="4400" b="0" dirty="0">
              <a:solidFill>
                <a:schemeClr val="tx2"/>
              </a:solidFill>
              <a:latin typeface="Calibri"/>
              <a:ea typeface="Osaka" pitchFamily="-1" charset="-128"/>
              <a:cs typeface="Osaka" pitchFamily="-1" charset="-128"/>
            </a:endParaRPr>
          </a:p>
        </p:txBody>
      </p:sp>
      <p:sp>
        <p:nvSpPr>
          <p:cNvPr id="1574916" name="Rectangle 3"/>
          <p:cNvSpPr>
            <a:spLocks noChangeArrowheads="1"/>
          </p:cNvSpPr>
          <p:nvPr/>
        </p:nvSpPr>
        <p:spPr bwMode="auto">
          <a:xfrm>
            <a:off x="381000" y="5638800"/>
            <a:ext cx="8763000" cy="12192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err="1">
                <a:latin typeface="Calibri"/>
                <a:ea typeface="Osaka" pitchFamily="-1" charset="-128"/>
                <a:cs typeface="Osaka" pitchFamily="-1" charset="-128"/>
              </a:rPr>
              <a:t>Numerosities</a:t>
            </a:r>
            <a:r>
              <a:rPr lang="en-US" b="0" dirty="0">
                <a:latin typeface="Calibri"/>
                <a:ea typeface="Osaka" pitchFamily="-1" charset="-128"/>
                <a:cs typeface="Osaka" pitchFamily="-1" charset="-128"/>
              </a:rPr>
              <a:t> bigger than five are “some” or “many”.</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5938" name="Rectangle 2"/>
          <p:cNvSpPr>
            <a:spLocks noChangeArrowheads="1"/>
          </p:cNvSpPr>
          <p:nvPr/>
        </p:nvSpPr>
        <p:spPr bwMode="auto">
          <a:xfrm>
            <a:off x="0" y="0"/>
            <a:ext cx="91440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dirty="0" err="1">
                <a:solidFill>
                  <a:schemeClr val="tx2"/>
                </a:solidFill>
                <a:latin typeface="Calibri"/>
                <a:ea typeface="Osaka" pitchFamily="-1" charset="-128"/>
                <a:cs typeface="Osaka" pitchFamily="-1" charset="-128"/>
              </a:rPr>
              <a:t>Munduruku</a:t>
            </a:r>
            <a:r>
              <a:rPr lang="en-US" sz="3200" b="0" dirty="0">
                <a:solidFill>
                  <a:schemeClr val="tx2"/>
                </a:solidFill>
                <a:latin typeface="Calibri"/>
                <a:ea typeface="Osaka" pitchFamily="-1" charset="-128"/>
                <a:cs typeface="Osaka" pitchFamily="-1" charset="-128"/>
              </a:rPr>
              <a:t> responses to exact arithmetic</a:t>
            </a:r>
            <a:endParaRPr lang="en-US" sz="4400" b="0" dirty="0">
              <a:solidFill>
                <a:schemeClr val="tx2"/>
              </a:solidFill>
              <a:latin typeface="Calibri"/>
              <a:ea typeface="Osaka" pitchFamily="-1" charset="-128"/>
              <a:cs typeface="Osaka" pitchFamily="-1" charset="-128"/>
            </a:endParaRPr>
          </a:p>
        </p:txBody>
      </p:sp>
      <p:pic>
        <p:nvPicPr>
          <p:cNvPr id="1575939" name="Picture 3"/>
          <p:cNvPicPr>
            <a:picLocks noChangeAspect="1" noChangeArrowheads="1"/>
          </p:cNvPicPr>
          <p:nvPr/>
        </p:nvPicPr>
        <p:blipFill>
          <a:blip r:embed="rId3"/>
          <a:srcRect/>
          <a:stretch>
            <a:fillRect/>
          </a:stretch>
        </p:blipFill>
        <p:spPr bwMode="auto">
          <a:xfrm>
            <a:off x="381000" y="1143000"/>
            <a:ext cx="3200400" cy="4165600"/>
          </a:xfrm>
          <a:prstGeom prst="rect">
            <a:avLst/>
          </a:prstGeom>
          <a:noFill/>
          <a:ln w="9525">
            <a:noFill/>
            <a:miter lim="800000"/>
            <a:headEnd/>
            <a:tailEnd/>
          </a:ln>
          <a:effectLst/>
        </p:spPr>
      </p:pic>
      <p:pic>
        <p:nvPicPr>
          <p:cNvPr id="1575940" name="Picture 4"/>
          <p:cNvPicPr>
            <a:picLocks noChangeAspect="1" noChangeArrowheads="1"/>
          </p:cNvPicPr>
          <p:nvPr/>
        </p:nvPicPr>
        <p:blipFill>
          <a:blip r:embed="rId4"/>
          <a:srcRect/>
          <a:stretch>
            <a:fillRect/>
          </a:stretch>
        </p:blipFill>
        <p:spPr bwMode="auto">
          <a:xfrm>
            <a:off x="4876800" y="1143000"/>
            <a:ext cx="3251200" cy="4089400"/>
          </a:xfrm>
          <a:prstGeom prst="rect">
            <a:avLst/>
          </a:prstGeom>
          <a:noFill/>
          <a:ln w="9525">
            <a:noFill/>
            <a:miter lim="800000"/>
            <a:headEnd/>
            <a:tailEnd/>
          </a:ln>
          <a:effectLst/>
        </p:spPr>
      </p:pic>
      <p:sp>
        <p:nvSpPr>
          <p:cNvPr id="1575941" name="Rectangle 3"/>
          <p:cNvSpPr>
            <a:spLocks noChangeArrowheads="1"/>
          </p:cNvSpPr>
          <p:nvPr/>
        </p:nvSpPr>
        <p:spPr bwMode="auto">
          <a:xfrm>
            <a:off x="381000" y="5638800"/>
            <a:ext cx="8077200" cy="12192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latin typeface="Calibri"/>
                <a:ea typeface="Osaka" pitchFamily="-1" charset="-128"/>
                <a:cs typeface="Osaka" pitchFamily="-1" charset="-128"/>
              </a:rPr>
              <a:t>Note: Even though some quantities are outside the language’s number words (bigger than 5), the answer is within the number words (5 or less).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62" name="Rectangle 2"/>
          <p:cNvSpPr>
            <a:spLocks noChangeArrowheads="1"/>
          </p:cNvSpPr>
          <p:nvPr/>
        </p:nvSpPr>
        <p:spPr bwMode="auto">
          <a:xfrm>
            <a:off x="0" y="0"/>
            <a:ext cx="91440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dirty="0" err="1">
                <a:solidFill>
                  <a:schemeClr val="tx2"/>
                </a:solidFill>
                <a:latin typeface="Calibri"/>
                <a:ea typeface="Osaka" pitchFamily="-1" charset="-128"/>
                <a:cs typeface="Osaka" pitchFamily="-1" charset="-128"/>
              </a:rPr>
              <a:t>Munduruku</a:t>
            </a:r>
            <a:r>
              <a:rPr lang="en-US" sz="3200" b="0" dirty="0">
                <a:solidFill>
                  <a:schemeClr val="tx2"/>
                </a:solidFill>
                <a:latin typeface="Calibri"/>
                <a:ea typeface="Osaka" pitchFamily="-1" charset="-128"/>
                <a:cs typeface="Osaka" pitchFamily="-1" charset="-128"/>
              </a:rPr>
              <a:t> responses to exact arithmetic</a:t>
            </a:r>
            <a:endParaRPr lang="en-US" sz="4400" b="0" dirty="0">
              <a:solidFill>
                <a:schemeClr val="tx2"/>
              </a:solidFill>
              <a:latin typeface="Calibri"/>
              <a:ea typeface="Osaka" pitchFamily="-1" charset="-128"/>
              <a:cs typeface="Osaka" pitchFamily="-1" charset="-128"/>
            </a:endParaRPr>
          </a:p>
        </p:txBody>
      </p:sp>
      <p:pic>
        <p:nvPicPr>
          <p:cNvPr id="1576963" name="Picture 1027"/>
          <p:cNvPicPr>
            <a:picLocks noChangeAspect="1" noChangeArrowheads="1"/>
          </p:cNvPicPr>
          <p:nvPr/>
        </p:nvPicPr>
        <p:blipFill>
          <a:blip r:embed="rId3"/>
          <a:srcRect/>
          <a:stretch>
            <a:fillRect/>
          </a:stretch>
        </p:blipFill>
        <p:spPr bwMode="auto">
          <a:xfrm>
            <a:off x="381000" y="1143000"/>
            <a:ext cx="3200400" cy="4165600"/>
          </a:xfrm>
          <a:prstGeom prst="rect">
            <a:avLst/>
          </a:prstGeom>
          <a:noFill/>
          <a:ln w="9525">
            <a:noFill/>
            <a:miter lim="800000"/>
            <a:headEnd/>
            <a:tailEnd/>
          </a:ln>
          <a:effectLst/>
        </p:spPr>
      </p:pic>
      <p:pic>
        <p:nvPicPr>
          <p:cNvPr id="1576964" name="Picture 1028"/>
          <p:cNvPicPr>
            <a:picLocks noChangeAspect="1" noChangeArrowheads="1"/>
          </p:cNvPicPr>
          <p:nvPr/>
        </p:nvPicPr>
        <p:blipFill>
          <a:blip r:embed="rId4"/>
          <a:srcRect/>
          <a:stretch>
            <a:fillRect/>
          </a:stretch>
        </p:blipFill>
        <p:spPr bwMode="auto">
          <a:xfrm>
            <a:off x="4876800" y="1143000"/>
            <a:ext cx="3251200" cy="4089400"/>
          </a:xfrm>
          <a:prstGeom prst="rect">
            <a:avLst/>
          </a:prstGeom>
          <a:noFill/>
          <a:ln w="9525">
            <a:noFill/>
            <a:miter lim="800000"/>
            <a:headEnd/>
            <a:tailEnd/>
          </a:ln>
          <a:effectLst/>
        </p:spPr>
      </p:pic>
      <p:sp>
        <p:nvSpPr>
          <p:cNvPr id="1576965" name="Rectangle 3"/>
          <p:cNvSpPr>
            <a:spLocks noChangeArrowheads="1"/>
          </p:cNvSpPr>
          <p:nvPr/>
        </p:nvSpPr>
        <p:spPr bwMode="auto">
          <a:xfrm>
            <a:off x="381000" y="5638800"/>
            <a:ext cx="8077200" cy="12192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latin typeface="Calibri"/>
                <a:ea typeface="Osaka" pitchFamily="-1" charset="-128"/>
                <a:cs typeface="Osaka" pitchFamily="-1" charset="-128"/>
              </a:rPr>
              <a:t>Results: </a:t>
            </a:r>
            <a:r>
              <a:rPr lang="en-US" b="0" dirty="0" err="1">
                <a:solidFill>
                  <a:schemeClr val="hlink"/>
                </a:solidFill>
                <a:latin typeface="Calibri"/>
                <a:ea typeface="Osaka" pitchFamily="-1" charset="-128"/>
                <a:cs typeface="Osaka" pitchFamily="-1" charset="-128"/>
              </a:rPr>
              <a:t>Munduruku</a:t>
            </a:r>
            <a:r>
              <a:rPr lang="en-US" b="0" dirty="0">
                <a:solidFill>
                  <a:schemeClr val="hlink"/>
                </a:solidFill>
                <a:latin typeface="Calibri"/>
                <a:ea typeface="Osaka" pitchFamily="-1" charset="-128"/>
                <a:cs typeface="Osaka" pitchFamily="-1" charset="-128"/>
              </a:rPr>
              <a:t> do much worse than speakers who have an exact number system</a:t>
            </a:r>
            <a:r>
              <a:rPr lang="en-US" b="0" dirty="0">
                <a:latin typeface="Calibri"/>
                <a:ea typeface="Osaka" pitchFamily="-1" charset="-128"/>
                <a:cs typeface="Osaka" pitchFamily="-1" charset="-128"/>
              </a:rPr>
              <a:t> (though still better than chance).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3890" name="Rectangle 2"/>
          <p:cNvSpPr>
            <a:spLocks noChangeArrowheads="1"/>
          </p:cNvSpPr>
          <p:nvPr/>
        </p:nvSpPr>
        <p:spPr bwMode="auto">
          <a:xfrm>
            <a:off x="0" y="0"/>
            <a:ext cx="91440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dirty="0">
                <a:solidFill>
                  <a:schemeClr val="tx2"/>
                </a:solidFill>
                <a:latin typeface="Calibri"/>
                <a:ea typeface="Osaka" pitchFamily="-1" charset="-128"/>
                <a:cs typeface="Osaka" pitchFamily="-1" charset="-128"/>
              </a:rPr>
              <a:t>Languages without Exact Number Systems</a:t>
            </a:r>
            <a:endParaRPr lang="en-US" sz="4400" b="0" dirty="0">
              <a:solidFill>
                <a:schemeClr val="tx2"/>
              </a:solidFill>
              <a:latin typeface="Calibri"/>
              <a:ea typeface="Osaka" pitchFamily="-1" charset="-128"/>
              <a:cs typeface="Osaka" pitchFamily="-1" charset="-128"/>
            </a:endParaRPr>
          </a:p>
        </p:txBody>
      </p:sp>
      <p:sp>
        <p:nvSpPr>
          <p:cNvPr id="1573892" name="Rectangle 4"/>
          <p:cNvSpPr>
            <a:spLocks noChangeArrowheads="1"/>
          </p:cNvSpPr>
          <p:nvPr/>
        </p:nvSpPr>
        <p:spPr bwMode="auto">
          <a:xfrm>
            <a:off x="152400" y="1143000"/>
            <a:ext cx="3962400" cy="48006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latin typeface="Calibri"/>
                <a:ea typeface="Osaka" pitchFamily="-1" charset="-128"/>
                <a:cs typeface="Osaka" pitchFamily="-1" charset="-128"/>
              </a:rPr>
              <a:t>Gordon 2004: </a:t>
            </a:r>
            <a:r>
              <a:rPr lang="en-US" b="0" dirty="0" err="1">
                <a:latin typeface="Calibri"/>
                <a:ea typeface="Osaka" pitchFamily="-1" charset="-128"/>
                <a:cs typeface="Osaka" pitchFamily="-1" charset="-128"/>
              </a:rPr>
              <a:t>Pirah</a:t>
            </a:r>
            <a:r>
              <a:rPr lang="en-US" altLang="ja-JP" b="0" dirty="0" err="1">
                <a:latin typeface="Calibri"/>
                <a:ea typeface="Osaka" pitchFamily="-1" charset="-128"/>
                <a:cs typeface="Osaka" pitchFamily="-1" charset="-128"/>
              </a:rPr>
              <a:t>ã</a:t>
            </a:r>
            <a:r>
              <a:rPr lang="en-US" b="0" dirty="0">
                <a:latin typeface="Calibri"/>
                <a:ea typeface="Osaka" pitchFamily="-1" charset="-128"/>
                <a:cs typeface="Osaka" pitchFamily="-1" charset="-128"/>
              </a:rPr>
              <a:t> speakers in Brazil who only have words for “one/two” and “many”. </a:t>
            </a: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r>
              <a:rPr lang="en-US" b="0" dirty="0">
                <a:latin typeface="Calibri"/>
                <a:ea typeface="Osaka" pitchFamily="-1" charset="-128"/>
                <a:cs typeface="Osaka" pitchFamily="-1" charset="-128"/>
              </a:rPr>
              <a:t>	</a:t>
            </a:r>
            <a:endParaRPr lang="en-US" sz="3200" b="0" dirty="0">
              <a:latin typeface="Calibri"/>
              <a:ea typeface="Osaka" pitchFamily="-1" charset="-128"/>
              <a:cs typeface="Osaka" pitchFamily="-1" charset="-128"/>
            </a:endParaRPr>
          </a:p>
        </p:txBody>
      </p:sp>
      <p:pic>
        <p:nvPicPr>
          <p:cNvPr id="1573893" name="Picture 5"/>
          <p:cNvPicPr>
            <a:picLocks noChangeAspect="1" noChangeArrowheads="1"/>
          </p:cNvPicPr>
          <p:nvPr/>
        </p:nvPicPr>
        <p:blipFill>
          <a:blip r:embed="rId3"/>
          <a:srcRect/>
          <a:stretch>
            <a:fillRect/>
          </a:stretch>
        </p:blipFill>
        <p:spPr bwMode="auto">
          <a:xfrm>
            <a:off x="4343400" y="1066800"/>
            <a:ext cx="4330700" cy="5194300"/>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986" name="Rectangle 2"/>
          <p:cNvSpPr>
            <a:spLocks noChangeArrowheads="1"/>
          </p:cNvSpPr>
          <p:nvPr/>
        </p:nvSpPr>
        <p:spPr bwMode="auto">
          <a:xfrm>
            <a:off x="0" y="0"/>
            <a:ext cx="91440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dirty="0">
                <a:solidFill>
                  <a:schemeClr val="tx2"/>
                </a:solidFill>
                <a:latin typeface="Calibri"/>
                <a:ea typeface="Osaka" pitchFamily="-1" charset="-128"/>
                <a:cs typeface="Osaka" pitchFamily="-1" charset="-128"/>
              </a:rPr>
              <a:t>Languages without Exact Number Systems</a:t>
            </a:r>
            <a:endParaRPr lang="en-US" sz="4400" b="0" dirty="0">
              <a:solidFill>
                <a:schemeClr val="tx2"/>
              </a:solidFill>
              <a:latin typeface="Calibri"/>
              <a:ea typeface="Osaka" pitchFamily="-1" charset="-128"/>
              <a:cs typeface="Osaka" pitchFamily="-1" charset="-128"/>
            </a:endParaRPr>
          </a:p>
        </p:txBody>
      </p:sp>
      <p:sp>
        <p:nvSpPr>
          <p:cNvPr id="1577987" name="Rectangle 4"/>
          <p:cNvSpPr>
            <a:spLocks noChangeArrowheads="1"/>
          </p:cNvSpPr>
          <p:nvPr/>
        </p:nvSpPr>
        <p:spPr bwMode="auto">
          <a:xfrm>
            <a:off x="152400" y="1143000"/>
            <a:ext cx="3962400" cy="48006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latin typeface="Calibri"/>
                <a:ea typeface="Osaka" pitchFamily="-1" charset="-128"/>
                <a:cs typeface="Osaka" pitchFamily="-1" charset="-128"/>
              </a:rPr>
              <a:t>Gordon 2004: </a:t>
            </a:r>
            <a:r>
              <a:rPr lang="en-US" b="0" dirty="0" err="1">
                <a:latin typeface="Calibri"/>
                <a:ea typeface="Osaka" pitchFamily="-1" charset="-128"/>
                <a:cs typeface="Osaka" pitchFamily="-1" charset="-128"/>
              </a:rPr>
              <a:t>Pirah</a:t>
            </a:r>
            <a:r>
              <a:rPr lang="en-US" altLang="ja-JP" b="0" dirty="0" err="1">
                <a:latin typeface="Calibri"/>
                <a:ea typeface="Osaka" pitchFamily="-1" charset="-128"/>
                <a:cs typeface="Osaka" pitchFamily="-1" charset="-128"/>
              </a:rPr>
              <a:t>ã</a:t>
            </a:r>
            <a:r>
              <a:rPr lang="en-US" b="0" dirty="0">
                <a:latin typeface="Calibri"/>
                <a:ea typeface="Osaka" pitchFamily="-1" charset="-128"/>
                <a:cs typeface="Osaka" pitchFamily="-1" charset="-128"/>
              </a:rPr>
              <a:t> speakers in Brazil who only have words for “one/two” and “many”. </a:t>
            </a: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r>
              <a:rPr lang="en-US" b="0" dirty="0">
                <a:latin typeface="Calibri"/>
                <a:ea typeface="Osaka" pitchFamily="-1" charset="-128"/>
                <a:cs typeface="Osaka" pitchFamily="-1" charset="-128"/>
              </a:rPr>
              <a:t>	</a:t>
            </a:r>
            <a:r>
              <a:rPr lang="en-US" b="0" dirty="0">
                <a:solidFill>
                  <a:schemeClr val="hlink"/>
                </a:solidFill>
                <a:latin typeface="Calibri"/>
                <a:ea typeface="Osaka" pitchFamily="-1" charset="-128"/>
                <a:cs typeface="Osaka" pitchFamily="-1" charset="-128"/>
              </a:rPr>
              <a:t>Exact arithmetic</a:t>
            </a:r>
            <a:r>
              <a:rPr lang="en-US" b="0" dirty="0">
                <a:latin typeface="Calibri"/>
                <a:ea typeface="Osaka" pitchFamily="-1" charset="-128"/>
                <a:cs typeface="Osaka" pitchFamily="-1" charset="-128"/>
              </a:rPr>
              <a:t> on larger numbers that are both outside the small, exact system and outside the language is </a:t>
            </a:r>
            <a:r>
              <a:rPr lang="en-US" b="0" dirty="0">
                <a:solidFill>
                  <a:schemeClr val="hlink"/>
                </a:solidFill>
                <a:latin typeface="Calibri"/>
                <a:ea typeface="Osaka" pitchFamily="-1" charset="-128"/>
                <a:cs typeface="Osaka" pitchFamily="-1" charset="-128"/>
              </a:rPr>
              <a:t>very, very hard to do</a:t>
            </a:r>
            <a:r>
              <a:rPr lang="en-US" b="0" dirty="0">
                <a:latin typeface="Calibri"/>
                <a:ea typeface="Osaka" pitchFamily="-1" charset="-128"/>
                <a:cs typeface="Osaka" pitchFamily="-1" charset="-128"/>
              </a:rPr>
              <a:t>.</a:t>
            </a:r>
            <a:endParaRPr lang="en-US" sz="3200" b="0" dirty="0">
              <a:latin typeface="Calibri"/>
              <a:ea typeface="Osaka" pitchFamily="-1" charset="-128"/>
              <a:cs typeface="Osaka" pitchFamily="-1" charset="-128"/>
            </a:endParaRPr>
          </a:p>
        </p:txBody>
      </p:sp>
      <p:pic>
        <p:nvPicPr>
          <p:cNvPr id="1577989" name="Picture 5"/>
          <p:cNvPicPr>
            <a:picLocks noChangeAspect="1" noChangeArrowheads="1"/>
          </p:cNvPicPr>
          <p:nvPr/>
        </p:nvPicPr>
        <p:blipFill>
          <a:blip r:embed="rId3"/>
          <a:srcRect/>
          <a:stretch>
            <a:fillRect/>
          </a:stretch>
        </p:blipFill>
        <p:spPr bwMode="auto">
          <a:xfrm>
            <a:off x="5029200" y="3429000"/>
            <a:ext cx="2820988" cy="2971800"/>
          </a:xfrm>
          <a:prstGeom prst="rect">
            <a:avLst/>
          </a:prstGeom>
          <a:noFill/>
          <a:ln w="9525">
            <a:noFill/>
            <a:miter lim="800000"/>
            <a:headEnd/>
            <a:tailEnd/>
          </a:ln>
          <a:effectLst/>
        </p:spPr>
      </p:pic>
      <p:sp>
        <p:nvSpPr>
          <p:cNvPr id="1577990" name="Text Box 6"/>
          <p:cNvSpPr txBox="1">
            <a:spLocks noChangeArrowheads="1"/>
          </p:cNvSpPr>
          <p:nvPr/>
        </p:nvSpPr>
        <p:spPr bwMode="auto">
          <a:xfrm>
            <a:off x="4495800" y="1676400"/>
            <a:ext cx="4435475" cy="1569660"/>
          </a:xfrm>
          <a:prstGeom prst="rect">
            <a:avLst/>
          </a:prstGeom>
          <a:noFill/>
          <a:ln w="9525">
            <a:noFill/>
            <a:miter lim="800000"/>
            <a:headEnd/>
            <a:tailEnd/>
          </a:ln>
        </p:spPr>
        <p:txBody>
          <a:bodyPr>
            <a:prstTxWarp prst="textNoShape">
              <a:avLst/>
            </a:prstTxWarp>
            <a:spAutoFit/>
          </a:bodyPr>
          <a:lstStyle/>
          <a:p>
            <a:r>
              <a:rPr lang="en-US" b="0" dirty="0">
                <a:latin typeface="Calibri"/>
              </a:rPr>
              <a:t>Shown batteries on one side of the line, and asked to line up batteries to match on the other side.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9010" name="Rectangle 2"/>
          <p:cNvSpPr>
            <a:spLocks noChangeArrowheads="1"/>
          </p:cNvSpPr>
          <p:nvPr/>
        </p:nvSpPr>
        <p:spPr bwMode="auto">
          <a:xfrm>
            <a:off x="0" y="0"/>
            <a:ext cx="91440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dirty="0">
                <a:solidFill>
                  <a:schemeClr val="tx2"/>
                </a:solidFill>
                <a:latin typeface="Calibri"/>
                <a:ea typeface="Osaka" pitchFamily="-1" charset="-128"/>
                <a:cs typeface="Osaka" pitchFamily="-1" charset="-128"/>
              </a:rPr>
              <a:t>Languages without Exact Number Systems</a:t>
            </a:r>
            <a:endParaRPr lang="en-US" sz="4400" b="0" dirty="0">
              <a:solidFill>
                <a:schemeClr val="tx2"/>
              </a:solidFill>
              <a:latin typeface="Calibri"/>
              <a:ea typeface="Osaka" pitchFamily="-1" charset="-128"/>
              <a:cs typeface="Osaka" pitchFamily="-1" charset="-128"/>
            </a:endParaRPr>
          </a:p>
        </p:txBody>
      </p:sp>
      <p:sp>
        <p:nvSpPr>
          <p:cNvPr id="1579011" name="Rectangle 4"/>
          <p:cNvSpPr>
            <a:spLocks noChangeArrowheads="1"/>
          </p:cNvSpPr>
          <p:nvPr/>
        </p:nvSpPr>
        <p:spPr bwMode="auto">
          <a:xfrm>
            <a:off x="152400" y="1143000"/>
            <a:ext cx="3962400" cy="48006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latin typeface="Calibri"/>
                <a:ea typeface="Osaka" pitchFamily="-1" charset="-128"/>
                <a:cs typeface="Osaka" pitchFamily="-1" charset="-128"/>
              </a:rPr>
              <a:t>Gordon 2004: </a:t>
            </a:r>
            <a:r>
              <a:rPr lang="en-US" b="0" dirty="0" err="1">
                <a:latin typeface="Calibri"/>
                <a:ea typeface="Osaka" pitchFamily="-1" charset="-128"/>
                <a:cs typeface="Osaka" pitchFamily="-1" charset="-128"/>
              </a:rPr>
              <a:t>Pirah</a:t>
            </a:r>
            <a:r>
              <a:rPr lang="en-US" altLang="ja-JP" b="0" dirty="0" err="1">
                <a:latin typeface="Calibri"/>
                <a:ea typeface="Osaka" pitchFamily="-1" charset="-128"/>
                <a:cs typeface="Osaka" pitchFamily="-1" charset="-128"/>
              </a:rPr>
              <a:t>ã</a:t>
            </a:r>
            <a:r>
              <a:rPr lang="en-US" b="0" dirty="0">
                <a:latin typeface="Calibri"/>
                <a:ea typeface="Osaka" pitchFamily="-1" charset="-128"/>
                <a:cs typeface="Osaka" pitchFamily="-1" charset="-128"/>
              </a:rPr>
              <a:t> speakers in Brazil who only have words for “one/two” and “many”. </a:t>
            </a: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r>
              <a:rPr lang="en-US" b="0" dirty="0">
                <a:latin typeface="Calibri"/>
                <a:ea typeface="Osaka" pitchFamily="-1" charset="-128"/>
                <a:cs typeface="Osaka" pitchFamily="-1" charset="-128"/>
              </a:rPr>
              <a:t>	</a:t>
            </a:r>
            <a:r>
              <a:rPr lang="en-US" b="0" dirty="0">
                <a:solidFill>
                  <a:schemeClr val="hlink"/>
                </a:solidFill>
                <a:latin typeface="Calibri"/>
                <a:ea typeface="Osaka" pitchFamily="-1" charset="-128"/>
                <a:cs typeface="Osaka" pitchFamily="-1" charset="-128"/>
              </a:rPr>
              <a:t>Exact arithmetic</a:t>
            </a:r>
            <a:r>
              <a:rPr lang="en-US" b="0" dirty="0">
                <a:latin typeface="Calibri"/>
                <a:ea typeface="Osaka" pitchFamily="-1" charset="-128"/>
                <a:cs typeface="Osaka" pitchFamily="-1" charset="-128"/>
              </a:rPr>
              <a:t> on larger numbers that are both outside the small, exact system and outside the language is </a:t>
            </a:r>
            <a:r>
              <a:rPr lang="en-US" b="0" dirty="0">
                <a:solidFill>
                  <a:schemeClr val="hlink"/>
                </a:solidFill>
                <a:latin typeface="Calibri"/>
                <a:ea typeface="Osaka" pitchFamily="-1" charset="-128"/>
                <a:cs typeface="Osaka" pitchFamily="-1" charset="-128"/>
              </a:rPr>
              <a:t>very, very hard to do</a:t>
            </a:r>
            <a:r>
              <a:rPr lang="en-US" b="0" dirty="0">
                <a:latin typeface="Calibri"/>
                <a:ea typeface="Osaka" pitchFamily="-1" charset="-128"/>
                <a:cs typeface="Osaka" pitchFamily="-1" charset="-128"/>
              </a:rPr>
              <a:t>.</a:t>
            </a:r>
            <a:endParaRPr lang="en-US" sz="3200" b="0" dirty="0">
              <a:latin typeface="Calibri"/>
              <a:ea typeface="Osaka" pitchFamily="-1" charset="-128"/>
              <a:cs typeface="Osaka" pitchFamily="-1" charset="-128"/>
            </a:endParaRPr>
          </a:p>
        </p:txBody>
      </p:sp>
      <p:sp>
        <p:nvSpPr>
          <p:cNvPr id="1579013" name="Text Box 5"/>
          <p:cNvSpPr txBox="1">
            <a:spLocks noChangeArrowheads="1"/>
          </p:cNvSpPr>
          <p:nvPr/>
        </p:nvSpPr>
        <p:spPr bwMode="auto">
          <a:xfrm>
            <a:off x="4495800" y="1676400"/>
            <a:ext cx="4435475" cy="1569660"/>
          </a:xfrm>
          <a:prstGeom prst="rect">
            <a:avLst/>
          </a:prstGeom>
          <a:noFill/>
          <a:ln w="9525">
            <a:noFill/>
            <a:miter lim="800000"/>
            <a:headEnd/>
            <a:tailEnd/>
          </a:ln>
        </p:spPr>
        <p:txBody>
          <a:bodyPr>
            <a:prstTxWarp prst="textNoShape">
              <a:avLst/>
            </a:prstTxWarp>
            <a:spAutoFit/>
          </a:bodyPr>
          <a:lstStyle/>
          <a:p>
            <a:r>
              <a:rPr lang="en-US" b="0" dirty="0">
                <a:latin typeface="Calibri"/>
              </a:rPr>
              <a:t>Shown cluster of nuts on one side of the line, and asked to line up batteries to match on the other side.</a:t>
            </a:r>
          </a:p>
        </p:txBody>
      </p:sp>
      <p:pic>
        <p:nvPicPr>
          <p:cNvPr id="1579014" name="Picture 6"/>
          <p:cNvPicPr>
            <a:picLocks noChangeAspect="1" noChangeArrowheads="1"/>
          </p:cNvPicPr>
          <p:nvPr/>
        </p:nvPicPr>
        <p:blipFill>
          <a:blip r:embed="rId3"/>
          <a:srcRect/>
          <a:stretch>
            <a:fillRect/>
          </a:stretch>
        </p:blipFill>
        <p:spPr bwMode="auto">
          <a:xfrm>
            <a:off x="5410200" y="3505200"/>
            <a:ext cx="2613025" cy="2724150"/>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0034" name="Rectangle 2"/>
          <p:cNvSpPr>
            <a:spLocks noChangeArrowheads="1"/>
          </p:cNvSpPr>
          <p:nvPr/>
        </p:nvSpPr>
        <p:spPr bwMode="auto">
          <a:xfrm>
            <a:off x="0" y="0"/>
            <a:ext cx="91440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dirty="0">
                <a:solidFill>
                  <a:schemeClr val="tx2"/>
                </a:solidFill>
                <a:latin typeface="Calibri"/>
                <a:ea typeface="Osaka" pitchFamily="-1" charset="-128"/>
                <a:cs typeface="Osaka" pitchFamily="-1" charset="-128"/>
              </a:rPr>
              <a:t>Languages without Exact Number Systems</a:t>
            </a:r>
            <a:endParaRPr lang="en-US" sz="4400" b="0" dirty="0">
              <a:solidFill>
                <a:schemeClr val="tx2"/>
              </a:solidFill>
              <a:latin typeface="Calibri"/>
              <a:ea typeface="Osaka" pitchFamily="-1" charset="-128"/>
              <a:cs typeface="Osaka" pitchFamily="-1" charset="-128"/>
            </a:endParaRPr>
          </a:p>
        </p:txBody>
      </p:sp>
      <p:sp>
        <p:nvSpPr>
          <p:cNvPr id="1580035" name="Rectangle 4"/>
          <p:cNvSpPr>
            <a:spLocks noChangeArrowheads="1"/>
          </p:cNvSpPr>
          <p:nvPr/>
        </p:nvSpPr>
        <p:spPr bwMode="auto">
          <a:xfrm>
            <a:off x="152400" y="1143000"/>
            <a:ext cx="3962400" cy="48006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latin typeface="Calibri"/>
                <a:ea typeface="Osaka" pitchFamily="-1" charset="-128"/>
                <a:cs typeface="Osaka" pitchFamily="-1" charset="-128"/>
              </a:rPr>
              <a:t>Gordon 2004: </a:t>
            </a:r>
            <a:r>
              <a:rPr lang="en-US" b="0" dirty="0" err="1">
                <a:latin typeface="Calibri"/>
                <a:ea typeface="Osaka" pitchFamily="-1" charset="-128"/>
                <a:cs typeface="Osaka" pitchFamily="-1" charset="-128"/>
              </a:rPr>
              <a:t>Pirah</a:t>
            </a:r>
            <a:r>
              <a:rPr lang="en-US" altLang="ja-JP" b="0" dirty="0" err="1">
                <a:latin typeface="Calibri"/>
                <a:ea typeface="Osaka" pitchFamily="-1" charset="-128"/>
                <a:cs typeface="Osaka" pitchFamily="-1" charset="-128"/>
              </a:rPr>
              <a:t>ã</a:t>
            </a:r>
            <a:r>
              <a:rPr lang="en-US" b="0" dirty="0">
                <a:latin typeface="Calibri"/>
                <a:ea typeface="Osaka" pitchFamily="-1" charset="-128"/>
                <a:cs typeface="Osaka" pitchFamily="-1" charset="-128"/>
              </a:rPr>
              <a:t> speakers in Brazil who only have words for “one/two” and “many”. </a:t>
            </a: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r>
              <a:rPr lang="en-US" b="0" dirty="0">
                <a:latin typeface="Calibri"/>
                <a:ea typeface="Osaka" pitchFamily="-1" charset="-128"/>
                <a:cs typeface="Osaka" pitchFamily="-1" charset="-128"/>
              </a:rPr>
              <a:t>	</a:t>
            </a:r>
            <a:r>
              <a:rPr lang="en-US" b="0" dirty="0">
                <a:solidFill>
                  <a:schemeClr val="hlink"/>
                </a:solidFill>
                <a:latin typeface="Calibri"/>
                <a:ea typeface="Osaka" pitchFamily="-1" charset="-128"/>
                <a:cs typeface="Osaka" pitchFamily="-1" charset="-128"/>
              </a:rPr>
              <a:t>Exact arithmetic</a:t>
            </a:r>
            <a:r>
              <a:rPr lang="en-US" b="0" dirty="0">
                <a:latin typeface="Calibri"/>
                <a:ea typeface="Osaka" pitchFamily="-1" charset="-128"/>
                <a:cs typeface="Osaka" pitchFamily="-1" charset="-128"/>
              </a:rPr>
              <a:t> on larger numbers that are both outside the small, exact system and outside the language is </a:t>
            </a:r>
            <a:r>
              <a:rPr lang="en-US" b="0" dirty="0">
                <a:solidFill>
                  <a:schemeClr val="hlink"/>
                </a:solidFill>
                <a:latin typeface="Calibri"/>
                <a:ea typeface="Osaka" pitchFamily="-1" charset="-128"/>
                <a:cs typeface="Osaka" pitchFamily="-1" charset="-128"/>
              </a:rPr>
              <a:t>very, very hard to do</a:t>
            </a:r>
            <a:r>
              <a:rPr lang="en-US" b="0" dirty="0">
                <a:latin typeface="Calibri"/>
                <a:ea typeface="Osaka" pitchFamily="-1" charset="-128"/>
                <a:cs typeface="Osaka" pitchFamily="-1" charset="-128"/>
              </a:rPr>
              <a:t>.</a:t>
            </a:r>
            <a:endParaRPr lang="en-US" sz="3200" b="0" dirty="0">
              <a:latin typeface="Calibri"/>
              <a:ea typeface="Osaka" pitchFamily="-1" charset="-128"/>
              <a:cs typeface="Osaka" pitchFamily="-1" charset="-128"/>
            </a:endParaRPr>
          </a:p>
        </p:txBody>
      </p:sp>
      <p:sp>
        <p:nvSpPr>
          <p:cNvPr id="1580036" name="Text Box 4"/>
          <p:cNvSpPr txBox="1">
            <a:spLocks noChangeArrowheads="1"/>
          </p:cNvSpPr>
          <p:nvPr/>
        </p:nvSpPr>
        <p:spPr bwMode="auto">
          <a:xfrm>
            <a:off x="4495800" y="1066800"/>
            <a:ext cx="4435475" cy="1569660"/>
          </a:xfrm>
          <a:prstGeom prst="rect">
            <a:avLst/>
          </a:prstGeom>
          <a:noFill/>
          <a:ln w="9525">
            <a:noFill/>
            <a:miter lim="800000"/>
            <a:headEnd/>
            <a:tailEnd/>
          </a:ln>
        </p:spPr>
        <p:txBody>
          <a:bodyPr>
            <a:prstTxWarp prst="textNoShape">
              <a:avLst/>
            </a:prstTxWarp>
            <a:spAutoFit/>
          </a:bodyPr>
          <a:lstStyle/>
          <a:p>
            <a:r>
              <a:rPr lang="en-US" b="0" dirty="0">
                <a:latin typeface="Calibri"/>
              </a:rPr>
              <a:t>Shown vertical line of batteries on one side, and asked to line up batteries to match on the other side.</a:t>
            </a:r>
          </a:p>
        </p:txBody>
      </p:sp>
      <p:pic>
        <p:nvPicPr>
          <p:cNvPr id="1580038" name="Picture 6"/>
          <p:cNvPicPr>
            <a:picLocks noChangeAspect="1" noChangeArrowheads="1"/>
          </p:cNvPicPr>
          <p:nvPr/>
        </p:nvPicPr>
        <p:blipFill>
          <a:blip r:embed="rId3"/>
          <a:srcRect/>
          <a:stretch>
            <a:fillRect/>
          </a:stretch>
        </p:blipFill>
        <p:spPr bwMode="auto">
          <a:xfrm>
            <a:off x="5181600" y="2971800"/>
            <a:ext cx="2755900" cy="3429000"/>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1058" name="Rectangle 2"/>
          <p:cNvSpPr>
            <a:spLocks noChangeArrowheads="1"/>
          </p:cNvSpPr>
          <p:nvPr/>
        </p:nvSpPr>
        <p:spPr bwMode="auto">
          <a:xfrm>
            <a:off x="0" y="0"/>
            <a:ext cx="91440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dirty="0">
                <a:solidFill>
                  <a:schemeClr val="tx2"/>
                </a:solidFill>
                <a:latin typeface="Calibri"/>
                <a:ea typeface="Osaka" pitchFamily="-1" charset="-128"/>
                <a:cs typeface="Osaka" pitchFamily="-1" charset="-128"/>
              </a:rPr>
              <a:t>Languages without Exact Number Systems</a:t>
            </a:r>
            <a:endParaRPr lang="en-US" sz="4400" b="0" dirty="0">
              <a:solidFill>
                <a:schemeClr val="tx2"/>
              </a:solidFill>
              <a:latin typeface="Calibri"/>
              <a:ea typeface="Osaka" pitchFamily="-1" charset="-128"/>
              <a:cs typeface="Osaka" pitchFamily="-1" charset="-128"/>
            </a:endParaRPr>
          </a:p>
        </p:txBody>
      </p:sp>
      <p:sp>
        <p:nvSpPr>
          <p:cNvPr id="1581059" name="Rectangle 4"/>
          <p:cNvSpPr>
            <a:spLocks noChangeArrowheads="1"/>
          </p:cNvSpPr>
          <p:nvPr/>
        </p:nvSpPr>
        <p:spPr bwMode="auto">
          <a:xfrm>
            <a:off x="152400" y="1143000"/>
            <a:ext cx="3962400" cy="48006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latin typeface="Calibri"/>
                <a:ea typeface="Osaka" pitchFamily="-1" charset="-128"/>
                <a:cs typeface="Osaka" pitchFamily="-1" charset="-128"/>
              </a:rPr>
              <a:t>Gordon 2004: </a:t>
            </a:r>
            <a:r>
              <a:rPr lang="en-US" b="0" dirty="0" err="1">
                <a:latin typeface="Calibri"/>
                <a:ea typeface="Osaka" pitchFamily="-1" charset="-128"/>
                <a:cs typeface="Osaka" pitchFamily="-1" charset="-128"/>
              </a:rPr>
              <a:t>Pirah</a:t>
            </a:r>
            <a:r>
              <a:rPr lang="en-US" altLang="ja-JP" b="0" dirty="0" err="1">
                <a:latin typeface="Calibri"/>
                <a:ea typeface="Osaka" pitchFamily="-1" charset="-128"/>
                <a:cs typeface="Osaka" pitchFamily="-1" charset="-128"/>
              </a:rPr>
              <a:t>ã</a:t>
            </a:r>
            <a:r>
              <a:rPr lang="en-US" b="0" dirty="0">
                <a:latin typeface="Calibri"/>
                <a:ea typeface="Osaka" pitchFamily="-1" charset="-128"/>
                <a:cs typeface="Osaka" pitchFamily="-1" charset="-128"/>
              </a:rPr>
              <a:t> speakers in Brazil who only have words for “one/two” and “many”. </a:t>
            </a: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r>
              <a:rPr lang="en-US" b="0" dirty="0">
                <a:latin typeface="Calibri"/>
                <a:ea typeface="Osaka" pitchFamily="-1" charset="-128"/>
                <a:cs typeface="Osaka" pitchFamily="-1" charset="-128"/>
              </a:rPr>
              <a:t>	</a:t>
            </a:r>
            <a:r>
              <a:rPr lang="en-US" b="0" dirty="0">
                <a:solidFill>
                  <a:schemeClr val="hlink"/>
                </a:solidFill>
                <a:latin typeface="Calibri"/>
                <a:ea typeface="Osaka" pitchFamily="-1" charset="-128"/>
                <a:cs typeface="Osaka" pitchFamily="-1" charset="-128"/>
              </a:rPr>
              <a:t>Exact arithmetic</a:t>
            </a:r>
            <a:r>
              <a:rPr lang="en-US" b="0" dirty="0">
                <a:latin typeface="Calibri"/>
                <a:ea typeface="Osaka" pitchFamily="-1" charset="-128"/>
                <a:cs typeface="Osaka" pitchFamily="-1" charset="-128"/>
              </a:rPr>
              <a:t> on larger numbers that are both outside the small, exact system and outside the language is </a:t>
            </a:r>
            <a:r>
              <a:rPr lang="en-US" b="0" dirty="0">
                <a:solidFill>
                  <a:schemeClr val="hlink"/>
                </a:solidFill>
                <a:latin typeface="Calibri"/>
                <a:ea typeface="Osaka" pitchFamily="-1" charset="-128"/>
                <a:cs typeface="Osaka" pitchFamily="-1" charset="-128"/>
              </a:rPr>
              <a:t>very, very hard to do</a:t>
            </a:r>
            <a:r>
              <a:rPr lang="en-US" b="0" dirty="0">
                <a:latin typeface="Calibri"/>
                <a:ea typeface="Osaka" pitchFamily="-1" charset="-128"/>
                <a:cs typeface="Osaka" pitchFamily="-1" charset="-128"/>
              </a:rPr>
              <a:t>.</a:t>
            </a:r>
            <a:endParaRPr lang="en-US" sz="3200" b="0" dirty="0">
              <a:latin typeface="Calibri"/>
              <a:ea typeface="Osaka" pitchFamily="-1" charset="-128"/>
              <a:cs typeface="Osaka" pitchFamily="-1" charset="-128"/>
            </a:endParaRPr>
          </a:p>
        </p:txBody>
      </p:sp>
      <p:sp>
        <p:nvSpPr>
          <p:cNvPr id="1581060" name="Text Box 4"/>
          <p:cNvSpPr txBox="1">
            <a:spLocks noChangeArrowheads="1"/>
          </p:cNvSpPr>
          <p:nvPr/>
        </p:nvSpPr>
        <p:spPr bwMode="auto">
          <a:xfrm>
            <a:off x="4495800" y="1066800"/>
            <a:ext cx="4435475" cy="1569660"/>
          </a:xfrm>
          <a:prstGeom prst="rect">
            <a:avLst/>
          </a:prstGeom>
          <a:noFill/>
          <a:ln w="9525">
            <a:noFill/>
            <a:miter lim="800000"/>
            <a:headEnd/>
            <a:tailEnd/>
          </a:ln>
        </p:spPr>
        <p:txBody>
          <a:bodyPr>
            <a:prstTxWarp prst="textNoShape">
              <a:avLst/>
            </a:prstTxWarp>
            <a:spAutoFit/>
          </a:bodyPr>
          <a:lstStyle/>
          <a:p>
            <a:r>
              <a:rPr lang="en-US" b="0" dirty="0">
                <a:latin typeface="Calibri"/>
              </a:rPr>
              <a:t>Shown uneven line of batteries on one side, and asked to line up number of batteries to match on the other side.</a:t>
            </a:r>
          </a:p>
        </p:txBody>
      </p:sp>
      <p:pic>
        <p:nvPicPr>
          <p:cNvPr id="1581062" name="Picture 6"/>
          <p:cNvPicPr>
            <a:picLocks noChangeAspect="1" noChangeArrowheads="1"/>
          </p:cNvPicPr>
          <p:nvPr/>
        </p:nvPicPr>
        <p:blipFill>
          <a:blip r:embed="rId3"/>
          <a:srcRect/>
          <a:stretch>
            <a:fillRect/>
          </a:stretch>
        </p:blipFill>
        <p:spPr bwMode="auto">
          <a:xfrm>
            <a:off x="5257800" y="3352800"/>
            <a:ext cx="2757488" cy="29718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6130" name="Rectangle 2"/>
          <p:cNvSpPr>
            <a:spLocks noGrp="1" noChangeArrowheads="1"/>
          </p:cNvSpPr>
          <p:nvPr>
            <p:ph type="title" idx="4294967295"/>
          </p:nvPr>
        </p:nvSpPr>
        <p:spPr>
          <a:xfrm>
            <a:off x="0" y="0"/>
            <a:ext cx="9144000" cy="1143000"/>
          </a:xfrm>
        </p:spPr>
        <p:txBody>
          <a:bodyPr/>
          <a:lstStyle/>
          <a:p>
            <a:pPr eaLnBrk="1" hangingPunct="1"/>
            <a:r>
              <a:rPr lang="en-US" sz="3200" smtClean="0"/>
              <a:t>What the language toolkit can do</a:t>
            </a:r>
            <a:endParaRPr lang="en-US" smtClean="0"/>
          </a:p>
        </p:txBody>
      </p:sp>
      <p:sp>
        <p:nvSpPr>
          <p:cNvPr id="5" name="Rectangle 3"/>
          <p:cNvSpPr txBox="1">
            <a:spLocks noChangeArrowheads="1"/>
          </p:cNvSpPr>
          <p:nvPr/>
        </p:nvSpPr>
        <p:spPr bwMode="auto">
          <a:xfrm>
            <a:off x="0" y="1600200"/>
            <a:ext cx="9144000" cy="41148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r>
              <a:rPr lang="en-US" sz="2200" b="0" dirty="0">
                <a:latin typeface="Calibri"/>
                <a:ea typeface="Osaka" pitchFamily="-1" charset="-128"/>
                <a:cs typeface="Osaka" pitchFamily="-1" charset="-128"/>
              </a:rPr>
              <a:t>Language is a symbolic system that can help with </a:t>
            </a:r>
            <a:r>
              <a:rPr lang="en-US" sz="2200" b="0" dirty="0">
                <a:solidFill>
                  <a:schemeClr val="tx2"/>
                </a:solidFill>
                <a:latin typeface="Calibri"/>
                <a:ea typeface="Osaka" pitchFamily="-1" charset="-128"/>
                <a:cs typeface="Osaka" pitchFamily="-1" charset="-128"/>
              </a:rPr>
              <a:t>cognitive off-loading</a:t>
            </a:r>
            <a:r>
              <a:rPr lang="en-US" sz="2200" b="0" dirty="0">
                <a:latin typeface="Calibri"/>
                <a:ea typeface="Osaka" pitchFamily="-1" charset="-128"/>
                <a:cs typeface="Osaka" pitchFamily="-1" charset="-128"/>
              </a:rPr>
              <a:t>. </a:t>
            </a: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p:txBody>
      </p:sp>
      <p:pic>
        <p:nvPicPr>
          <p:cNvPr id="1456132" name="Picture 7" descr="MPj04095940000[1]"/>
          <p:cNvPicPr>
            <a:picLocks noChangeAspect="1" noChangeArrowheads="1"/>
          </p:cNvPicPr>
          <p:nvPr/>
        </p:nvPicPr>
        <p:blipFill>
          <a:blip r:embed="rId3"/>
          <a:srcRect/>
          <a:stretch>
            <a:fillRect/>
          </a:stretch>
        </p:blipFill>
        <p:spPr bwMode="auto">
          <a:xfrm>
            <a:off x="736600" y="3346450"/>
            <a:ext cx="1968500" cy="2943225"/>
          </a:xfrm>
          <a:prstGeom prst="rect">
            <a:avLst/>
          </a:prstGeom>
          <a:noFill/>
          <a:ln w="9525">
            <a:noFill/>
            <a:miter lim="800000"/>
            <a:headEnd/>
            <a:tailEnd/>
          </a:ln>
        </p:spPr>
      </p:pic>
      <p:pic>
        <p:nvPicPr>
          <p:cNvPr id="1456133" name="Picture 8" descr="MPj04011260000[1]"/>
          <p:cNvPicPr>
            <a:picLocks noChangeAspect="1" noChangeArrowheads="1"/>
          </p:cNvPicPr>
          <p:nvPr/>
        </p:nvPicPr>
        <p:blipFill>
          <a:blip r:embed="rId4"/>
          <a:srcRect/>
          <a:stretch>
            <a:fillRect/>
          </a:stretch>
        </p:blipFill>
        <p:spPr bwMode="auto">
          <a:xfrm>
            <a:off x="2881313" y="3962400"/>
            <a:ext cx="1381125" cy="1727200"/>
          </a:xfrm>
          <a:prstGeom prst="rect">
            <a:avLst/>
          </a:prstGeom>
          <a:noFill/>
          <a:ln w="9525">
            <a:noFill/>
            <a:miter lim="800000"/>
            <a:headEnd/>
            <a:tailEnd/>
          </a:ln>
        </p:spPr>
      </p:pic>
      <p:pic>
        <p:nvPicPr>
          <p:cNvPr id="1456134" name="Picture 9" descr="MPj04016680000[1]"/>
          <p:cNvPicPr>
            <a:picLocks noChangeAspect="1" noChangeArrowheads="1"/>
          </p:cNvPicPr>
          <p:nvPr/>
        </p:nvPicPr>
        <p:blipFill>
          <a:blip r:embed="rId5"/>
          <a:srcRect/>
          <a:stretch>
            <a:fillRect/>
          </a:stretch>
        </p:blipFill>
        <p:spPr bwMode="auto">
          <a:xfrm>
            <a:off x="4572000" y="3505200"/>
            <a:ext cx="3902075" cy="26003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2082" name="Rectangle 2"/>
          <p:cNvSpPr>
            <a:spLocks noChangeArrowheads="1"/>
          </p:cNvSpPr>
          <p:nvPr/>
        </p:nvSpPr>
        <p:spPr bwMode="auto">
          <a:xfrm>
            <a:off x="0" y="0"/>
            <a:ext cx="91440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dirty="0">
                <a:solidFill>
                  <a:schemeClr val="tx2"/>
                </a:solidFill>
                <a:latin typeface="Calibri"/>
                <a:ea typeface="Osaka" pitchFamily="-1" charset="-128"/>
                <a:cs typeface="Osaka" pitchFamily="-1" charset="-128"/>
              </a:rPr>
              <a:t>Languages without Exact Number Systems</a:t>
            </a:r>
            <a:endParaRPr lang="en-US" sz="4400" b="0" dirty="0">
              <a:solidFill>
                <a:schemeClr val="tx2"/>
              </a:solidFill>
              <a:latin typeface="Calibri"/>
              <a:ea typeface="Osaka" pitchFamily="-1" charset="-128"/>
              <a:cs typeface="Osaka" pitchFamily="-1" charset="-128"/>
            </a:endParaRPr>
          </a:p>
        </p:txBody>
      </p:sp>
      <p:sp>
        <p:nvSpPr>
          <p:cNvPr id="1582083" name="Rectangle 4"/>
          <p:cNvSpPr>
            <a:spLocks noChangeArrowheads="1"/>
          </p:cNvSpPr>
          <p:nvPr/>
        </p:nvSpPr>
        <p:spPr bwMode="auto">
          <a:xfrm>
            <a:off x="152400" y="1143000"/>
            <a:ext cx="3962400" cy="48006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latin typeface="Calibri"/>
                <a:ea typeface="Osaka" pitchFamily="-1" charset="-128"/>
                <a:cs typeface="Osaka" pitchFamily="-1" charset="-128"/>
              </a:rPr>
              <a:t>Gordon 2004: </a:t>
            </a:r>
            <a:r>
              <a:rPr lang="en-US" b="0" dirty="0" err="1">
                <a:latin typeface="Calibri"/>
                <a:ea typeface="Osaka" pitchFamily="-1" charset="-128"/>
                <a:cs typeface="Osaka" pitchFamily="-1" charset="-128"/>
              </a:rPr>
              <a:t>Pirah</a:t>
            </a:r>
            <a:r>
              <a:rPr lang="en-US" altLang="ja-JP" b="0" dirty="0" err="1">
                <a:latin typeface="Calibri"/>
                <a:ea typeface="Osaka" pitchFamily="-1" charset="-128"/>
                <a:cs typeface="Osaka" pitchFamily="-1" charset="-128"/>
              </a:rPr>
              <a:t>ã</a:t>
            </a:r>
            <a:r>
              <a:rPr lang="en-US" b="0" dirty="0">
                <a:latin typeface="Calibri"/>
                <a:ea typeface="Osaka" pitchFamily="-1" charset="-128"/>
                <a:cs typeface="Osaka" pitchFamily="-1" charset="-128"/>
              </a:rPr>
              <a:t> speakers in Brazil who only have words for “one/two” and “many”. </a:t>
            </a: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r>
              <a:rPr lang="en-US" b="0" dirty="0">
                <a:latin typeface="Calibri"/>
                <a:ea typeface="Osaka" pitchFamily="-1" charset="-128"/>
                <a:cs typeface="Osaka" pitchFamily="-1" charset="-128"/>
              </a:rPr>
              <a:t>	</a:t>
            </a:r>
            <a:r>
              <a:rPr lang="en-US" b="0" dirty="0">
                <a:solidFill>
                  <a:schemeClr val="hlink"/>
                </a:solidFill>
                <a:latin typeface="Calibri"/>
                <a:ea typeface="Osaka" pitchFamily="-1" charset="-128"/>
                <a:cs typeface="Osaka" pitchFamily="-1" charset="-128"/>
              </a:rPr>
              <a:t>Exact arithmetic</a:t>
            </a:r>
            <a:r>
              <a:rPr lang="en-US" b="0" dirty="0">
                <a:latin typeface="Calibri"/>
                <a:ea typeface="Osaka" pitchFamily="-1" charset="-128"/>
                <a:cs typeface="Osaka" pitchFamily="-1" charset="-128"/>
              </a:rPr>
              <a:t> on larger numbers that are both outside the small, exact system and outside the language is </a:t>
            </a:r>
            <a:r>
              <a:rPr lang="en-US" b="0" dirty="0">
                <a:solidFill>
                  <a:schemeClr val="hlink"/>
                </a:solidFill>
                <a:latin typeface="Calibri"/>
                <a:ea typeface="Osaka" pitchFamily="-1" charset="-128"/>
                <a:cs typeface="Osaka" pitchFamily="-1" charset="-128"/>
              </a:rPr>
              <a:t>very, very hard to do</a:t>
            </a:r>
            <a:r>
              <a:rPr lang="en-US" b="0" dirty="0">
                <a:latin typeface="Calibri"/>
                <a:ea typeface="Osaka" pitchFamily="-1" charset="-128"/>
                <a:cs typeface="Osaka" pitchFamily="-1" charset="-128"/>
              </a:rPr>
              <a:t>.</a:t>
            </a:r>
            <a:endParaRPr lang="en-US" sz="3200" b="0" dirty="0">
              <a:latin typeface="Calibri"/>
              <a:ea typeface="Osaka" pitchFamily="-1" charset="-128"/>
              <a:cs typeface="Osaka" pitchFamily="-1" charset="-128"/>
            </a:endParaRPr>
          </a:p>
        </p:txBody>
      </p:sp>
      <p:sp>
        <p:nvSpPr>
          <p:cNvPr id="1582084" name="Text Box 4"/>
          <p:cNvSpPr txBox="1">
            <a:spLocks noChangeArrowheads="1"/>
          </p:cNvSpPr>
          <p:nvPr/>
        </p:nvSpPr>
        <p:spPr bwMode="auto">
          <a:xfrm>
            <a:off x="4495800" y="1066800"/>
            <a:ext cx="4435475" cy="1200328"/>
          </a:xfrm>
          <a:prstGeom prst="rect">
            <a:avLst/>
          </a:prstGeom>
          <a:noFill/>
          <a:ln w="9525">
            <a:noFill/>
            <a:miter lim="800000"/>
            <a:headEnd/>
            <a:tailEnd/>
          </a:ln>
        </p:spPr>
        <p:txBody>
          <a:bodyPr>
            <a:prstTxWarp prst="textNoShape">
              <a:avLst/>
            </a:prstTxWarp>
            <a:spAutoFit/>
          </a:bodyPr>
          <a:lstStyle/>
          <a:p>
            <a:r>
              <a:rPr lang="en-US" b="0" dirty="0">
                <a:latin typeface="Calibri"/>
              </a:rPr>
              <a:t>Shown lines on one side, and asked to copy number of lines to match on the other side.</a:t>
            </a:r>
          </a:p>
        </p:txBody>
      </p:sp>
      <p:pic>
        <p:nvPicPr>
          <p:cNvPr id="1582086" name="Picture 6"/>
          <p:cNvPicPr>
            <a:picLocks noChangeAspect="1" noChangeArrowheads="1"/>
          </p:cNvPicPr>
          <p:nvPr/>
        </p:nvPicPr>
        <p:blipFill>
          <a:blip r:embed="rId3"/>
          <a:srcRect/>
          <a:stretch>
            <a:fillRect/>
          </a:stretch>
        </p:blipFill>
        <p:spPr bwMode="auto">
          <a:xfrm>
            <a:off x="5410200" y="3124200"/>
            <a:ext cx="2997200" cy="3209925"/>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3106" name="Rectangle 2"/>
          <p:cNvSpPr>
            <a:spLocks noChangeArrowheads="1"/>
          </p:cNvSpPr>
          <p:nvPr/>
        </p:nvSpPr>
        <p:spPr bwMode="auto">
          <a:xfrm>
            <a:off x="0" y="0"/>
            <a:ext cx="91440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dirty="0">
                <a:solidFill>
                  <a:schemeClr val="tx2"/>
                </a:solidFill>
                <a:latin typeface="Calibri"/>
                <a:ea typeface="Osaka" pitchFamily="-1" charset="-128"/>
                <a:cs typeface="Osaka" pitchFamily="-1" charset="-128"/>
              </a:rPr>
              <a:t>Languages without Exact Number Systems</a:t>
            </a:r>
            <a:endParaRPr lang="en-US" sz="4400" b="0" dirty="0">
              <a:solidFill>
                <a:schemeClr val="tx2"/>
              </a:solidFill>
              <a:latin typeface="Calibri"/>
              <a:ea typeface="Osaka" pitchFamily="-1" charset="-128"/>
              <a:cs typeface="Osaka" pitchFamily="-1" charset="-128"/>
            </a:endParaRPr>
          </a:p>
        </p:txBody>
      </p:sp>
      <p:sp>
        <p:nvSpPr>
          <p:cNvPr id="1583107" name="Rectangle 4"/>
          <p:cNvSpPr>
            <a:spLocks noChangeArrowheads="1"/>
          </p:cNvSpPr>
          <p:nvPr/>
        </p:nvSpPr>
        <p:spPr bwMode="auto">
          <a:xfrm>
            <a:off x="152400" y="1143000"/>
            <a:ext cx="3962400" cy="48006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latin typeface="Calibri"/>
                <a:ea typeface="Osaka" pitchFamily="-1" charset="-128"/>
                <a:cs typeface="Osaka" pitchFamily="-1" charset="-128"/>
              </a:rPr>
              <a:t>Gordon 2004: </a:t>
            </a:r>
            <a:r>
              <a:rPr lang="en-US" b="0" dirty="0" err="1">
                <a:latin typeface="Calibri"/>
                <a:ea typeface="Osaka" pitchFamily="-1" charset="-128"/>
                <a:cs typeface="Osaka" pitchFamily="-1" charset="-128"/>
              </a:rPr>
              <a:t>Pirah</a:t>
            </a:r>
            <a:r>
              <a:rPr lang="en-US" altLang="ja-JP" b="0" dirty="0" err="1">
                <a:latin typeface="Calibri"/>
                <a:ea typeface="Osaka" pitchFamily="-1" charset="-128"/>
                <a:cs typeface="Osaka" pitchFamily="-1" charset="-128"/>
              </a:rPr>
              <a:t>ã</a:t>
            </a:r>
            <a:r>
              <a:rPr lang="en-US" b="0" dirty="0">
                <a:latin typeface="Calibri"/>
                <a:ea typeface="Osaka" pitchFamily="-1" charset="-128"/>
                <a:cs typeface="Osaka" pitchFamily="-1" charset="-128"/>
              </a:rPr>
              <a:t> speakers in Brazil who only have words for “one/two” and “many”. </a:t>
            </a: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r>
              <a:rPr lang="en-US" b="0" dirty="0">
                <a:latin typeface="Calibri"/>
                <a:ea typeface="Osaka" pitchFamily="-1" charset="-128"/>
                <a:cs typeface="Osaka" pitchFamily="-1" charset="-128"/>
              </a:rPr>
              <a:t>	</a:t>
            </a:r>
            <a:r>
              <a:rPr lang="en-US" b="0" dirty="0">
                <a:solidFill>
                  <a:schemeClr val="hlink"/>
                </a:solidFill>
                <a:latin typeface="Calibri"/>
                <a:ea typeface="Osaka" pitchFamily="-1" charset="-128"/>
                <a:cs typeface="Osaka" pitchFamily="-1" charset="-128"/>
              </a:rPr>
              <a:t>Exact arithmetic</a:t>
            </a:r>
            <a:r>
              <a:rPr lang="en-US" b="0" dirty="0">
                <a:latin typeface="Calibri"/>
                <a:ea typeface="Osaka" pitchFamily="-1" charset="-128"/>
                <a:cs typeface="Osaka" pitchFamily="-1" charset="-128"/>
              </a:rPr>
              <a:t> on larger numbers that are both outside the small, exact system and outside the language is </a:t>
            </a:r>
            <a:r>
              <a:rPr lang="en-US" b="0" dirty="0">
                <a:solidFill>
                  <a:schemeClr val="hlink"/>
                </a:solidFill>
                <a:latin typeface="Calibri"/>
                <a:ea typeface="Osaka" pitchFamily="-1" charset="-128"/>
                <a:cs typeface="Osaka" pitchFamily="-1" charset="-128"/>
              </a:rPr>
              <a:t>very, very hard to do</a:t>
            </a:r>
            <a:r>
              <a:rPr lang="en-US" b="0" dirty="0">
                <a:latin typeface="Calibri"/>
                <a:ea typeface="Osaka" pitchFamily="-1" charset="-128"/>
                <a:cs typeface="Osaka" pitchFamily="-1" charset="-128"/>
              </a:rPr>
              <a:t>.</a:t>
            </a:r>
            <a:endParaRPr lang="en-US" sz="3200" b="0" dirty="0">
              <a:latin typeface="Calibri"/>
              <a:ea typeface="Osaka" pitchFamily="-1" charset="-128"/>
              <a:cs typeface="Osaka" pitchFamily="-1" charset="-128"/>
            </a:endParaRPr>
          </a:p>
        </p:txBody>
      </p:sp>
      <p:sp>
        <p:nvSpPr>
          <p:cNvPr id="1583108" name="Text Box 4"/>
          <p:cNvSpPr txBox="1">
            <a:spLocks noChangeArrowheads="1"/>
          </p:cNvSpPr>
          <p:nvPr/>
        </p:nvSpPr>
        <p:spPr bwMode="auto">
          <a:xfrm>
            <a:off x="4495800" y="1371600"/>
            <a:ext cx="4435475" cy="1569660"/>
          </a:xfrm>
          <a:prstGeom prst="rect">
            <a:avLst/>
          </a:prstGeom>
          <a:noFill/>
          <a:ln w="9525">
            <a:noFill/>
            <a:miter lim="800000"/>
            <a:headEnd/>
            <a:tailEnd/>
          </a:ln>
        </p:spPr>
        <p:txBody>
          <a:bodyPr>
            <a:prstTxWarp prst="textNoShape">
              <a:avLst/>
            </a:prstTxWarp>
            <a:spAutoFit/>
          </a:bodyPr>
          <a:lstStyle/>
          <a:p>
            <a:r>
              <a:rPr lang="en-US" b="0" dirty="0">
                <a:latin typeface="Calibri"/>
              </a:rPr>
              <a:t>Shown cluster of nuts on one side for one second, and then asked to match number of batteries to that amount from memory.</a:t>
            </a:r>
          </a:p>
        </p:txBody>
      </p:sp>
      <p:pic>
        <p:nvPicPr>
          <p:cNvPr id="1583110" name="Picture 6"/>
          <p:cNvPicPr>
            <a:picLocks noChangeAspect="1" noChangeArrowheads="1"/>
          </p:cNvPicPr>
          <p:nvPr/>
        </p:nvPicPr>
        <p:blipFill>
          <a:blip r:embed="rId3"/>
          <a:srcRect/>
          <a:stretch>
            <a:fillRect/>
          </a:stretch>
        </p:blipFill>
        <p:spPr bwMode="auto">
          <a:xfrm>
            <a:off x="5410200" y="3352800"/>
            <a:ext cx="2662238" cy="2809875"/>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4130" name="Rectangle 2"/>
          <p:cNvSpPr>
            <a:spLocks noChangeArrowheads="1"/>
          </p:cNvSpPr>
          <p:nvPr/>
        </p:nvSpPr>
        <p:spPr bwMode="auto">
          <a:xfrm>
            <a:off x="0" y="0"/>
            <a:ext cx="91440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dirty="0">
                <a:solidFill>
                  <a:schemeClr val="tx2"/>
                </a:solidFill>
                <a:latin typeface="Calibri"/>
                <a:ea typeface="Osaka" pitchFamily="-1" charset="-128"/>
                <a:cs typeface="Osaka" pitchFamily="-1" charset="-128"/>
              </a:rPr>
              <a:t>Languages without Exact Number Systems</a:t>
            </a:r>
            <a:endParaRPr lang="en-US" sz="4400" b="0" dirty="0">
              <a:solidFill>
                <a:schemeClr val="tx2"/>
              </a:solidFill>
              <a:latin typeface="Calibri"/>
              <a:ea typeface="Osaka" pitchFamily="-1" charset="-128"/>
              <a:cs typeface="Osaka" pitchFamily="-1" charset="-128"/>
            </a:endParaRPr>
          </a:p>
        </p:txBody>
      </p:sp>
      <p:sp>
        <p:nvSpPr>
          <p:cNvPr id="1584131" name="Rectangle 4"/>
          <p:cNvSpPr>
            <a:spLocks noChangeArrowheads="1"/>
          </p:cNvSpPr>
          <p:nvPr/>
        </p:nvSpPr>
        <p:spPr bwMode="auto">
          <a:xfrm>
            <a:off x="152400" y="1143000"/>
            <a:ext cx="3962400" cy="48006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latin typeface="Calibri"/>
                <a:ea typeface="Osaka" pitchFamily="-1" charset="-128"/>
                <a:cs typeface="Osaka" pitchFamily="-1" charset="-128"/>
              </a:rPr>
              <a:t>Gordon 2004: </a:t>
            </a:r>
            <a:r>
              <a:rPr lang="en-US" b="0" dirty="0" err="1">
                <a:latin typeface="Calibri"/>
                <a:ea typeface="Osaka" pitchFamily="-1" charset="-128"/>
                <a:cs typeface="Osaka" pitchFamily="-1" charset="-128"/>
              </a:rPr>
              <a:t>Pirah</a:t>
            </a:r>
            <a:r>
              <a:rPr lang="en-US" altLang="ja-JP" b="0" dirty="0" err="1">
                <a:latin typeface="Calibri"/>
                <a:ea typeface="Osaka" pitchFamily="-1" charset="-128"/>
                <a:cs typeface="Osaka" pitchFamily="-1" charset="-128"/>
              </a:rPr>
              <a:t>ã</a:t>
            </a:r>
            <a:r>
              <a:rPr lang="en-US" b="0" dirty="0">
                <a:latin typeface="Calibri"/>
                <a:ea typeface="Osaka" pitchFamily="-1" charset="-128"/>
                <a:cs typeface="Osaka" pitchFamily="-1" charset="-128"/>
              </a:rPr>
              <a:t> speakers in Brazil who only have words for “one/two” and “many”. </a:t>
            </a: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r>
              <a:rPr lang="en-US" b="0" dirty="0">
                <a:latin typeface="Calibri"/>
                <a:ea typeface="Osaka" pitchFamily="-1" charset="-128"/>
                <a:cs typeface="Osaka" pitchFamily="-1" charset="-128"/>
              </a:rPr>
              <a:t>	</a:t>
            </a:r>
            <a:r>
              <a:rPr lang="en-US" b="0" dirty="0">
                <a:solidFill>
                  <a:schemeClr val="hlink"/>
                </a:solidFill>
                <a:latin typeface="Calibri"/>
                <a:ea typeface="Osaka" pitchFamily="-1" charset="-128"/>
                <a:cs typeface="Osaka" pitchFamily="-1" charset="-128"/>
              </a:rPr>
              <a:t>Exact arithmetic</a:t>
            </a:r>
            <a:r>
              <a:rPr lang="en-US" b="0" dirty="0">
                <a:latin typeface="Calibri"/>
                <a:ea typeface="Osaka" pitchFamily="-1" charset="-128"/>
                <a:cs typeface="Osaka" pitchFamily="-1" charset="-128"/>
              </a:rPr>
              <a:t> on larger numbers that are both outside the small, exact system and outside the language is </a:t>
            </a:r>
            <a:r>
              <a:rPr lang="en-US" b="0" dirty="0">
                <a:solidFill>
                  <a:schemeClr val="hlink"/>
                </a:solidFill>
                <a:latin typeface="Calibri"/>
                <a:ea typeface="Osaka" pitchFamily="-1" charset="-128"/>
                <a:cs typeface="Osaka" pitchFamily="-1" charset="-128"/>
              </a:rPr>
              <a:t>very, very hard to do</a:t>
            </a:r>
            <a:r>
              <a:rPr lang="en-US" b="0" dirty="0">
                <a:latin typeface="Calibri"/>
                <a:ea typeface="Osaka" pitchFamily="-1" charset="-128"/>
                <a:cs typeface="Osaka" pitchFamily="-1" charset="-128"/>
              </a:rPr>
              <a:t>.</a:t>
            </a:r>
            <a:endParaRPr lang="en-US" sz="3200" b="0" dirty="0">
              <a:latin typeface="Calibri"/>
              <a:ea typeface="Osaka" pitchFamily="-1" charset="-128"/>
              <a:cs typeface="Osaka" pitchFamily="-1" charset="-128"/>
            </a:endParaRPr>
          </a:p>
        </p:txBody>
      </p:sp>
      <p:sp>
        <p:nvSpPr>
          <p:cNvPr id="1584132" name="Text Box 4"/>
          <p:cNvSpPr txBox="1">
            <a:spLocks noChangeArrowheads="1"/>
          </p:cNvSpPr>
          <p:nvPr/>
        </p:nvSpPr>
        <p:spPr bwMode="auto">
          <a:xfrm>
            <a:off x="4495800" y="1066800"/>
            <a:ext cx="4435475" cy="1938992"/>
          </a:xfrm>
          <a:prstGeom prst="rect">
            <a:avLst/>
          </a:prstGeom>
          <a:noFill/>
          <a:ln w="9525">
            <a:noFill/>
            <a:miter lim="800000"/>
            <a:headEnd/>
            <a:tailEnd/>
          </a:ln>
        </p:spPr>
        <p:txBody>
          <a:bodyPr>
            <a:prstTxWarp prst="textNoShape">
              <a:avLst/>
            </a:prstTxWarp>
            <a:spAutoFit/>
          </a:bodyPr>
          <a:lstStyle/>
          <a:p>
            <a:r>
              <a:rPr lang="en-US" b="0" dirty="0">
                <a:latin typeface="Calibri"/>
              </a:rPr>
              <a:t>Shown cluster of nuts, and then nuts are placed in a can.  One nut is withdrawn at a time, and participant asked after each one if the can is empty yet.</a:t>
            </a:r>
          </a:p>
        </p:txBody>
      </p:sp>
      <p:pic>
        <p:nvPicPr>
          <p:cNvPr id="1584134" name="Picture 6"/>
          <p:cNvPicPr>
            <a:picLocks noChangeAspect="1" noChangeArrowheads="1"/>
          </p:cNvPicPr>
          <p:nvPr/>
        </p:nvPicPr>
        <p:blipFill>
          <a:blip r:embed="rId3"/>
          <a:srcRect/>
          <a:stretch>
            <a:fillRect/>
          </a:stretch>
        </p:blipFill>
        <p:spPr bwMode="auto">
          <a:xfrm>
            <a:off x="5410200" y="3505200"/>
            <a:ext cx="2663825" cy="2819400"/>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5154" name="Rectangle 2"/>
          <p:cNvSpPr>
            <a:spLocks noChangeArrowheads="1"/>
          </p:cNvSpPr>
          <p:nvPr/>
        </p:nvSpPr>
        <p:spPr bwMode="auto">
          <a:xfrm>
            <a:off x="0" y="0"/>
            <a:ext cx="91440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dirty="0">
                <a:solidFill>
                  <a:schemeClr val="tx2"/>
                </a:solidFill>
                <a:latin typeface="Calibri"/>
                <a:ea typeface="Osaka" pitchFamily="-1" charset="-128"/>
                <a:cs typeface="Osaka" pitchFamily="-1" charset="-128"/>
              </a:rPr>
              <a:t>Languages without Exact Number Systems</a:t>
            </a:r>
            <a:endParaRPr lang="en-US" sz="4400" b="0" dirty="0">
              <a:solidFill>
                <a:schemeClr val="tx2"/>
              </a:solidFill>
              <a:latin typeface="Calibri"/>
              <a:ea typeface="Osaka" pitchFamily="-1" charset="-128"/>
              <a:cs typeface="Osaka" pitchFamily="-1" charset="-128"/>
            </a:endParaRPr>
          </a:p>
        </p:txBody>
      </p:sp>
      <p:sp>
        <p:nvSpPr>
          <p:cNvPr id="1585155" name="Rectangle 4"/>
          <p:cNvSpPr>
            <a:spLocks noChangeArrowheads="1"/>
          </p:cNvSpPr>
          <p:nvPr/>
        </p:nvSpPr>
        <p:spPr bwMode="auto">
          <a:xfrm>
            <a:off x="152400" y="1143000"/>
            <a:ext cx="3962400" cy="48006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latin typeface="Calibri"/>
                <a:ea typeface="Osaka" pitchFamily="-1" charset="-128"/>
                <a:cs typeface="Osaka" pitchFamily="-1" charset="-128"/>
              </a:rPr>
              <a:t>Gordon 2004: </a:t>
            </a:r>
            <a:r>
              <a:rPr lang="en-US" b="0" dirty="0" err="1">
                <a:latin typeface="Calibri"/>
                <a:ea typeface="Osaka" pitchFamily="-1" charset="-128"/>
                <a:cs typeface="Osaka" pitchFamily="-1" charset="-128"/>
              </a:rPr>
              <a:t>Pirah</a:t>
            </a:r>
            <a:r>
              <a:rPr lang="en-US" altLang="ja-JP" b="0" dirty="0" err="1">
                <a:latin typeface="Calibri"/>
                <a:ea typeface="Osaka" pitchFamily="-1" charset="-128"/>
                <a:cs typeface="Osaka" pitchFamily="-1" charset="-128"/>
              </a:rPr>
              <a:t>ã</a:t>
            </a:r>
            <a:r>
              <a:rPr lang="en-US" b="0" dirty="0">
                <a:latin typeface="Calibri"/>
                <a:ea typeface="Osaka" pitchFamily="-1" charset="-128"/>
                <a:cs typeface="Osaka" pitchFamily="-1" charset="-128"/>
              </a:rPr>
              <a:t> speakers in Brazil who only have words for “one/two” and “many”. </a:t>
            </a: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r>
              <a:rPr lang="en-US" b="0" dirty="0">
                <a:latin typeface="Calibri"/>
                <a:ea typeface="Osaka" pitchFamily="-1" charset="-128"/>
                <a:cs typeface="Osaka" pitchFamily="-1" charset="-128"/>
              </a:rPr>
              <a:t>	</a:t>
            </a:r>
            <a:r>
              <a:rPr lang="en-US" b="0" dirty="0">
                <a:solidFill>
                  <a:schemeClr val="hlink"/>
                </a:solidFill>
                <a:latin typeface="Calibri"/>
                <a:ea typeface="Osaka" pitchFamily="-1" charset="-128"/>
                <a:cs typeface="Osaka" pitchFamily="-1" charset="-128"/>
              </a:rPr>
              <a:t>Exact arithmetic</a:t>
            </a:r>
            <a:r>
              <a:rPr lang="en-US" b="0" dirty="0">
                <a:latin typeface="Calibri"/>
                <a:ea typeface="Osaka" pitchFamily="-1" charset="-128"/>
                <a:cs typeface="Osaka" pitchFamily="-1" charset="-128"/>
              </a:rPr>
              <a:t> on larger numbers that are both outside the small, exact system and outside the language is </a:t>
            </a:r>
            <a:r>
              <a:rPr lang="en-US" b="0" dirty="0">
                <a:solidFill>
                  <a:schemeClr val="hlink"/>
                </a:solidFill>
                <a:latin typeface="Calibri"/>
                <a:ea typeface="Osaka" pitchFamily="-1" charset="-128"/>
                <a:cs typeface="Osaka" pitchFamily="-1" charset="-128"/>
              </a:rPr>
              <a:t>very, very hard to do</a:t>
            </a:r>
            <a:r>
              <a:rPr lang="en-US" b="0" dirty="0">
                <a:latin typeface="Calibri"/>
                <a:ea typeface="Osaka" pitchFamily="-1" charset="-128"/>
                <a:cs typeface="Osaka" pitchFamily="-1" charset="-128"/>
              </a:rPr>
              <a:t>.</a:t>
            </a:r>
            <a:endParaRPr lang="en-US" sz="3200" b="0" dirty="0">
              <a:latin typeface="Calibri"/>
              <a:ea typeface="Osaka" pitchFamily="-1" charset="-128"/>
              <a:cs typeface="Osaka" pitchFamily="-1" charset="-128"/>
            </a:endParaRPr>
          </a:p>
        </p:txBody>
      </p:sp>
      <p:sp>
        <p:nvSpPr>
          <p:cNvPr id="1585156" name="Text Box 1028"/>
          <p:cNvSpPr txBox="1">
            <a:spLocks noChangeArrowheads="1"/>
          </p:cNvSpPr>
          <p:nvPr/>
        </p:nvSpPr>
        <p:spPr bwMode="auto">
          <a:xfrm>
            <a:off x="4114800" y="1066800"/>
            <a:ext cx="4816475" cy="2800766"/>
          </a:xfrm>
          <a:prstGeom prst="rect">
            <a:avLst/>
          </a:prstGeom>
          <a:noFill/>
          <a:ln w="9525">
            <a:noFill/>
            <a:miter lim="800000"/>
            <a:headEnd/>
            <a:tailEnd/>
          </a:ln>
        </p:spPr>
        <p:txBody>
          <a:bodyPr>
            <a:prstTxWarp prst="textNoShape">
              <a:avLst/>
            </a:prstTxWarp>
            <a:spAutoFit/>
          </a:bodyPr>
          <a:lstStyle/>
          <a:p>
            <a:r>
              <a:rPr lang="en-US" sz="2200" b="0" dirty="0">
                <a:latin typeface="Calibri"/>
              </a:rPr>
              <a:t>Candy put in a box with a given number of fish drawn on the top of the box.  The box is then hidden. The box is then brought out again along with another box with either one more or one fewer fish painted on the box. Participants asked to identify which box contains the candy.</a:t>
            </a:r>
          </a:p>
        </p:txBody>
      </p:sp>
      <p:pic>
        <p:nvPicPr>
          <p:cNvPr id="1585158" name="Picture 1030"/>
          <p:cNvPicPr>
            <a:picLocks noChangeAspect="1" noChangeArrowheads="1"/>
          </p:cNvPicPr>
          <p:nvPr/>
        </p:nvPicPr>
        <p:blipFill>
          <a:blip r:embed="rId3"/>
          <a:srcRect/>
          <a:stretch>
            <a:fillRect/>
          </a:stretch>
        </p:blipFill>
        <p:spPr bwMode="auto">
          <a:xfrm>
            <a:off x="4876800" y="3886200"/>
            <a:ext cx="3733800" cy="2847975"/>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1426" name="Rectangle 2"/>
          <p:cNvSpPr>
            <a:spLocks noGrp="1" noChangeArrowheads="1"/>
          </p:cNvSpPr>
          <p:nvPr>
            <p:ph type="title" idx="4294967295"/>
          </p:nvPr>
        </p:nvSpPr>
        <p:spPr>
          <a:xfrm>
            <a:off x="0" y="381000"/>
            <a:ext cx="9144000" cy="1143000"/>
          </a:xfrm>
        </p:spPr>
        <p:txBody>
          <a:bodyPr/>
          <a:lstStyle/>
          <a:p>
            <a:pPr eaLnBrk="1" hangingPunct="1"/>
            <a:r>
              <a:rPr lang="en-US" sz="2800"/>
              <a:t>Gelman &amp; Gallistel 2004: </a:t>
            </a:r>
            <a:br>
              <a:rPr lang="en-US" sz="2800"/>
            </a:br>
            <a:r>
              <a:rPr lang="en-US" sz="2800"/>
              <a:t>“Language and the Origin of Numerical Concepts”</a:t>
            </a:r>
            <a:endParaRPr lang="en-US" sz="2000"/>
          </a:p>
        </p:txBody>
      </p:sp>
      <p:sp>
        <p:nvSpPr>
          <p:cNvPr id="1511427" name="Rectangle 3"/>
          <p:cNvSpPr>
            <a:spLocks noGrp="1" noChangeArrowheads="1"/>
          </p:cNvSpPr>
          <p:nvPr>
            <p:ph type="body" idx="4294967295"/>
          </p:nvPr>
        </p:nvSpPr>
        <p:spPr>
          <a:xfrm>
            <a:off x="0" y="1981200"/>
            <a:ext cx="9144000" cy="4114800"/>
          </a:xfrm>
        </p:spPr>
        <p:txBody>
          <a:bodyPr/>
          <a:lstStyle/>
          <a:p>
            <a:pPr eaLnBrk="1" hangingPunct="1">
              <a:lnSpc>
                <a:spcPct val="90000"/>
              </a:lnSpc>
              <a:buFontTx/>
              <a:buNone/>
            </a:pPr>
            <a:r>
              <a:rPr lang="en-US" sz="2400"/>
              <a:t>“Reports of subjects who appear indifferent to exact numerical quality even for small numbers, and who also do not count verbally, add weight to the idea that learning a communicable number notation with exact numerical reference may play a role in the emergence of a fully formed conception of number.”</a:t>
            </a:r>
          </a:p>
        </p:txBody>
      </p:sp>
      <p:sp>
        <p:nvSpPr>
          <p:cNvPr id="1511428" name="Text Box 4"/>
          <p:cNvSpPr txBox="1">
            <a:spLocks noChangeArrowheads="1"/>
          </p:cNvSpPr>
          <p:nvPr/>
        </p:nvSpPr>
        <p:spPr bwMode="auto">
          <a:xfrm>
            <a:off x="381000" y="4191000"/>
            <a:ext cx="8763000" cy="1828800"/>
          </a:xfrm>
          <a:prstGeom prst="rect">
            <a:avLst/>
          </a:prstGeom>
          <a:noFill/>
          <a:ln w="9525">
            <a:noFill/>
            <a:miter lim="800000"/>
            <a:headEnd/>
            <a:tailEnd/>
          </a:ln>
        </p:spPr>
        <p:txBody>
          <a:bodyPr>
            <a:prstTxWarp prst="textNoShape">
              <a:avLst/>
            </a:prstTxWarp>
          </a:bodyPr>
          <a:lstStyle/>
          <a:p>
            <a:pPr marL="742950" lvl="1" indent="-285750">
              <a:lnSpc>
                <a:spcPct val="90000"/>
              </a:lnSpc>
            </a:pPr>
            <a:r>
              <a:rPr lang="en-US" b="0" dirty="0">
                <a:solidFill>
                  <a:schemeClr val="hlink"/>
                </a:solidFill>
                <a:latin typeface="Calibri"/>
                <a:ea typeface="Osaka" pitchFamily="-1" charset="-128"/>
                <a:cs typeface="Osaka" pitchFamily="-1" charset="-128"/>
              </a:rPr>
              <a:t>No language for large exact numbers  = </a:t>
            </a:r>
          </a:p>
          <a:p>
            <a:pPr marL="742950" lvl="1" indent="-285750">
              <a:lnSpc>
                <a:spcPct val="90000"/>
              </a:lnSpc>
            </a:pPr>
            <a:r>
              <a:rPr lang="en-US" b="0" dirty="0">
                <a:solidFill>
                  <a:schemeClr val="hlink"/>
                </a:solidFill>
                <a:latin typeface="Calibri"/>
                <a:ea typeface="Osaka" pitchFamily="-1" charset="-128"/>
                <a:cs typeface="Osaka" pitchFamily="-1" charset="-128"/>
              </a:rPr>
              <a:t>no representation for large exact numbers</a:t>
            </a:r>
          </a:p>
          <a:p>
            <a:pPr marL="742950" lvl="1" indent="-285750">
              <a:lnSpc>
                <a:spcPct val="90000"/>
              </a:lnSpc>
            </a:pPr>
            <a:endParaRPr lang="en-US" b="0" dirty="0">
              <a:solidFill>
                <a:schemeClr val="hlink"/>
              </a:solidFill>
              <a:latin typeface="Calibri"/>
              <a:ea typeface="Osaka" pitchFamily="-1" charset="-128"/>
              <a:cs typeface="Osaka" pitchFamily="-1" charset="-128"/>
            </a:endParaRP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38400" y="2286000"/>
            <a:ext cx="4127500" cy="2578100"/>
          </a:xfrm>
          <a:prstGeom prst="rect">
            <a:avLst/>
          </a:prstGeom>
        </p:spPr>
      </p:pic>
      <p:sp>
        <p:nvSpPr>
          <p:cNvPr id="3" name="Rectangle 2"/>
          <p:cNvSpPr>
            <a:spLocks noChangeArrowheads="1"/>
          </p:cNvSpPr>
          <p:nvPr/>
        </p:nvSpPr>
        <p:spPr bwMode="auto">
          <a:xfrm>
            <a:off x="0" y="0"/>
            <a:ext cx="91440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dirty="0">
                <a:solidFill>
                  <a:schemeClr val="tx2"/>
                </a:solidFill>
                <a:latin typeface="Calibri"/>
                <a:ea typeface="Osaka" pitchFamily="-1" charset="-128"/>
                <a:cs typeface="Osaka" pitchFamily="-1" charset="-128"/>
              </a:rPr>
              <a:t>Languages without Exact Number Systems</a:t>
            </a:r>
            <a:endParaRPr lang="en-US" sz="4400" b="0" dirty="0">
              <a:solidFill>
                <a:schemeClr val="tx2"/>
              </a:solidFill>
              <a:latin typeface="Calibri"/>
              <a:ea typeface="Osaka" pitchFamily="-1" charset="-128"/>
              <a:cs typeface="Osaka" pitchFamily="-1" charset="-128"/>
            </a:endParaRPr>
          </a:p>
        </p:txBody>
      </p:sp>
      <p:sp>
        <p:nvSpPr>
          <p:cNvPr id="4" name="Text Box 4"/>
          <p:cNvSpPr txBox="1">
            <a:spLocks noChangeArrowheads="1"/>
          </p:cNvSpPr>
          <p:nvPr/>
        </p:nvSpPr>
        <p:spPr bwMode="auto">
          <a:xfrm>
            <a:off x="381000" y="4876800"/>
            <a:ext cx="8763000" cy="1828800"/>
          </a:xfrm>
          <a:prstGeom prst="rect">
            <a:avLst/>
          </a:prstGeom>
          <a:noFill/>
          <a:ln w="9525">
            <a:noFill/>
            <a:miter lim="800000"/>
            <a:headEnd/>
            <a:tailEnd/>
          </a:ln>
        </p:spPr>
        <p:txBody>
          <a:bodyPr>
            <a:prstTxWarp prst="textNoShape">
              <a:avLst/>
            </a:prstTxWarp>
          </a:bodyPr>
          <a:lstStyle/>
          <a:p>
            <a:pPr marL="742950" lvl="1" indent="-285750">
              <a:lnSpc>
                <a:spcPct val="90000"/>
              </a:lnSpc>
            </a:pPr>
            <a:r>
              <a:rPr lang="en-US" b="0" dirty="0">
                <a:solidFill>
                  <a:schemeClr val="hlink"/>
                </a:solidFill>
                <a:latin typeface="Calibri"/>
                <a:ea typeface="Osaka" pitchFamily="-1" charset="-128"/>
                <a:cs typeface="Osaka" pitchFamily="-1" charset="-128"/>
              </a:rPr>
              <a:t>Note: English has imprecise words for numbers, too – but we also have exact words for numbers.</a:t>
            </a:r>
          </a:p>
        </p:txBody>
      </p:sp>
      <p:sp>
        <p:nvSpPr>
          <p:cNvPr id="5" name="Rectangle 4"/>
          <p:cNvSpPr/>
          <p:nvPr/>
        </p:nvSpPr>
        <p:spPr>
          <a:xfrm>
            <a:off x="2895600" y="1752600"/>
            <a:ext cx="3110046" cy="461665"/>
          </a:xfrm>
          <a:prstGeom prst="rect">
            <a:avLst/>
          </a:prstGeom>
        </p:spPr>
        <p:txBody>
          <a:bodyPr wrap="none">
            <a:spAutoFit/>
          </a:bodyPr>
          <a:lstStyle/>
          <a:p>
            <a:r>
              <a:rPr lang="en-US" b="0" dirty="0">
                <a:latin typeface="Calibri"/>
              </a:rPr>
              <a:t>http://</a:t>
            </a:r>
            <a:r>
              <a:rPr lang="en-US" b="0" dirty="0" err="1">
                <a:latin typeface="Calibri"/>
              </a:rPr>
              <a:t>xkcd.com</a:t>
            </a:r>
            <a:r>
              <a:rPr lang="en-US" b="0" dirty="0">
                <a:latin typeface="Calibri"/>
              </a:rPr>
              <a:t>/1070/</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6178" name="Rectangle 2"/>
          <p:cNvSpPr>
            <a:spLocks noChangeArrowheads="1"/>
          </p:cNvSpPr>
          <p:nvPr/>
        </p:nvSpPr>
        <p:spPr bwMode="auto">
          <a:xfrm>
            <a:off x="0" y="0"/>
            <a:ext cx="9144000" cy="1143000"/>
          </a:xfrm>
          <a:prstGeom prst="rect">
            <a:avLst/>
          </a:prstGeom>
          <a:noFill/>
          <a:ln w="9525">
            <a:noFill/>
            <a:miter lim="800000"/>
            <a:headEnd/>
            <a:tailEnd/>
          </a:ln>
        </p:spPr>
        <p:txBody>
          <a:bodyPr anchor="ctr">
            <a:prstTxWarp prst="textNoShape">
              <a:avLst/>
            </a:prstTxWarp>
          </a:bodyPr>
          <a:lstStyle/>
          <a:p>
            <a:pPr algn="ctr" eaLnBrk="1" hangingPunct="1"/>
            <a:r>
              <a:rPr lang="en-US" sz="2800" b="0" dirty="0">
                <a:solidFill>
                  <a:schemeClr val="tx2"/>
                </a:solidFill>
                <a:latin typeface="Calibri"/>
                <a:ea typeface="Osaka" pitchFamily="-1" charset="-128"/>
                <a:cs typeface="Osaka" pitchFamily="-1" charset="-128"/>
              </a:rPr>
              <a:t>Another example: deaf people who have not had access to a language (spoken or signed)</a:t>
            </a:r>
            <a:endParaRPr lang="en-US" sz="2000" b="0" dirty="0">
              <a:solidFill>
                <a:schemeClr val="tx2"/>
              </a:solidFill>
              <a:latin typeface="Calibri"/>
              <a:ea typeface="Osaka" pitchFamily="-1" charset="-128"/>
              <a:cs typeface="Osaka" pitchFamily="-1" charset="-128"/>
            </a:endParaRPr>
          </a:p>
        </p:txBody>
      </p:sp>
      <p:sp>
        <p:nvSpPr>
          <p:cNvPr id="1586179" name="Rectangle 3"/>
          <p:cNvSpPr>
            <a:spLocks noChangeArrowheads="1"/>
          </p:cNvSpPr>
          <p:nvPr/>
        </p:nvSpPr>
        <p:spPr bwMode="auto">
          <a:xfrm>
            <a:off x="0" y="1295400"/>
            <a:ext cx="9144000" cy="41148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err="1">
                <a:solidFill>
                  <a:schemeClr val="tx2"/>
                </a:solidFill>
                <a:latin typeface="Calibri"/>
                <a:ea typeface="Osaka" pitchFamily="-1" charset="-128"/>
                <a:cs typeface="Osaka" pitchFamily="-1" charset="-128"/>
              </a:rPr>
              <a:t>Spaepen</a:t>
            </a:r>
            <a:r>
              <a:rPr lang="en-US" b="0" dirty="0">
                <a:solidFill>
                  <a:schemeClr val="tx2"/>
                </a:solidFill>
                <a:latin typeface="Calibri"/>
                <a:ea typeface="Osaka" pitchFamily="-1" charset="-128"/>
                <a:cs typeface="Osaka" pitchFamily="-1" charset="-128"/>
              </a:rPr>
              <a:t>, Coppola, </a:t>
            </a:r>
            <a:r>
              <a:rPr lang="en-US" b="0" dirty="0" err="1">
                <a:solidFill>
                  <a:schemeClr val="tx2"/>
                </a:solidFill>
                <a:latin typeface="Calibri"/>
                <a:ea typeface="Osaka" pitchFamily="-1" charset="-128"/>
                <a:cs typeface="Osaka" pitchFamily="-1" charset="-128"/>
              </a:rPr>
              <a:t>Spelke</a:t>
            </a:r>
            <a:r>
              <a:rPr lang="en-US" b="0" dirty="0">
                <a:solidFill>
                  <a:schemeClr val="tx2"/>
                </a:solidFill>
                <a:latin typeface="Calibri"/>
                <a:ea typeface="Osaka" pitchFamily="-1" charset="-128"/>
                <a:cs typeface="Osaka" pitchFamily="-1" charset="-128"/>
              </a:rPr>
              <a:t>, Carey, &amp; </a:t>
            </a:r>
            <a:r>
              <a:rPr lang="en-US" b="0" dirty="0" err="1">
                <a:solidFill>
                  <a:schemeClr val="tx2"/>
                </a:solidFill>
                <a:latin typeface="Calibri"/>
                <a:ea typeface="Osaka" pitchFamily="-1" charset="-128"/>
                <a:cs typeface="Osaka" pitchFamily="-1" charset="-128"/>
              </a:rPr>
              <a:t>Goldin</a:t>
            </a:r>
            <a:r>
              <a:rPr lang="en-US" b="0" dirty="0">
                <a:solidFill>
                  <a:schemeClr val="tx2"/>
                </a:solidFill>
                <a:latin typeface="Calibri"/>
                <a:ea typeface="Osaka" pitchFamily="-1" charset="-128"/>
                <a:cs typeface="Osaka" pitchFamily="-1" charset="-128"/>
              </a:rPr>
              <a:t>-Meadow 2011</a:t>
            </a: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r>
              <a:rPr lang="en-US" b="0" dirty="0">
                <a:latin typeface="Calibri"/>
                <a:ea typeface="Osaka" pitchFamily="-1" charset="-128"/>
                <a:cs typeface="Osaka" pitchFamily="-1" charset="-128"/>
              </a:rPr>
              <a:t>Test population: Home-signers from Nicaragua</a:t>
            </a: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p:txBody>
      </p:sp>
      <p:pic>
        <p:nvPicPr>
          <p:cNvPr id="1586181" name="Picture 5"/>
          <p:cNvPicPr>
            <a:picLocks noChangeAspect="1" noChangeArrowheads="1"/>
          </p:cNvPicPr>
          <p:nvPr/>
        </p:nvPicPr>
        <p:blipFill>
          <a:blip r:embed="rId3"/>
          <a:srcRect/>
          <a:stretch>
            <a:fillRect/>
          </a:stretch>
        </p:blipFill>
        <p:spPr bwMode="auto">
          <a:xfrm>
            <a:off x="4648200" y="2819400"/>
            <a:ext cx="4286250" cy="3081338"/>
          </a:xfrm>
          <a:prstGeom prst="rect">
            <a:avLst/>
          </a:prstGeom>
          <a:noFill/>
          <a:ln w="9525">
            <a:noFill/>
            <a:miter lim="800000"/>
            <a:headEnd/>
            <a:tailEnd/>
          </a:ln>
          <a:effectLst/>
        </p:spPr>
      </p:pic>
      <p:sp>
        <p:nvSpPr>
          <p:cNvPr id="1586182" name="Text Box 6"/>
          <p:cNvSpPr txBox="1">
            <a:spLocks noChangeArrowheads="1"/>
          </p:cNvSpPr>
          <p:nvPr/>
        </p:nvSpPr>
        <p:spPr bwMode="auto">
          <a:xfrm>
            <a:off x="304800" y="2362200"/>
            <a:ext cx="4267200" cy="3785652"/>
          </a:xfrm>
          <a:prstGeom prst="rect">
            <a:avLst/>
          </a:prstGeom>
          <a:noFill/>
          <a:ln w="9525">
            <a:noFill/>
            <a:miter lim="800000"/>
            <a:headEnd/>
            <a:tailEnd/>
          </a:ln>
        </p:spPr>
        <p:txBody>
          <a:bodyPr>
            <a:prstTxWarp prst="textNoShape">
              <a:avLst/>
            </a:prstTxWarp>
            <a:spAutoFit/>
          </a:bodyPr>
          <a:lstStyle/>
          <a:p>
            <a:r>
              <a:rPr lang="en-US" b="0" dirty="0">
                <a:solidFill>
                  <a:srgbClr val="000000"/>
                </a:solidFill>
                <a:latin typeface="Calibri"/>
              </a:rPr>
              <a:t>Spontaneous communication about number: The number of fingers the home-signers extended (y axis) as a function of the number of objects actually shown in a story they were retelling (x axis). </a:t>
            </a:r>
          </a:p>
          <a:p>
            <a:endParaRPr lang="en-US" b="0" dirty="0">
              <a:solidFill>
                <a:srgbClr val="000000"/>
              </a:solidFill>
              <a:latin typeface="Calibri"/>
            </a:endParaRPr>
          </a:p>
          <a:p>
            <a:r>
              <a:rPr lang="en-US" b="0" dirty="0">
                <a:solidFill>
                  <a:schemeClr val="hlink"/>
                </a:solidFill>
                <a:latin typeface="Calibri"/>
              </a:rPr>
              <a:t>Home-signers seem able to track approximate </a:t>
            </a:r>
            <a:r>
              <a:rPr lang="en-US" b="0" dirty="0" err="1">
                <a:solidFill>
                  <a:schemeClr val="hlink"/>
                </a:solidFill>
                <a:latin typeface="Calibri"/>
              </a:rPr>
              <a:t>numerosity</a:t>
            </a:r>
            <a:r>
              <a:rPr lang="en-US" b="0" dirty="0">
                <a:solidFill>
                  <a:schemeClr val="hlink"/>
                </a:solidFill>
                <a:latin typeface="Calibri"/>
              </a:rPr>
              <a:t>.</a:t>
            </a:r>
            <a:endParaRPr lang="en-US" b="0" dirty="0">
              <a:solidFill>
                <a:srgbClr val="000000"/>
              </a:solidFill>
              <a:latin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02" name="Rectangle 2"/>
          <p:cNvSpPr>
            <a:spLocks noChangeArrowheads="1"/>
          </p:cNvSpPr>
          <p:nvPr/>
        </p:nvSpPr>
        <p:spPr bwMode="auto">
          <a:xfrm>
            <a:off x="0" y="0"/>
            <a:ext cx="9144000" cy="1143000"/>
          </a:xfrm>
          <a:prstGeom prst="rect">
            <a:avLst/>
          </a:prstGeom>
          <a:noFill/>
          <a:ln w="9525">
            <a:noFill/>
            <a:miter lim="800000"/>
            <a:headEnd/>
            <a:tailEnd/>
          </a:ln>
        </p:spPr>
        <p:txBody>
          <a:bodyPr anchor="ctr">
            <a:prstTxWarp prst="textNoShape">
              <a:avLst/>
            </a:prstTxWarp>
          </a:bodyPr>
          <a:lstStyle/>
          <a:p>
            <a:pPr algn="ctr" eaLnBrk="1" hangingPunct="1"/>
            <a:r>
              <a:rPr lang="en-US" sz="2800" b="0" dirty="0">
                <a:solidFill>
                  <a:schemeClr val="tx2"/>
                </a:solidFill>
                <a:latin typeface="Calibri"/>
                <a:ea typeface="Osaka" pitchFamily="-1" charset="-128"/>
                <a:cs typeface="Osaka" pitchFamily="-1" charset="-128"/>
              </a:rPr>
              <a:t>Another example: deaf people who have not had access to a language (spoken or signed)</a:t>
            </a:r>
            <a:endParaRPr lang="en-US" sz="2000" b="0" dirty="0">
              <a:solidFill>
                <a:schemeClr val="tx2"/>
              </a:solidFill>
              <a:latin typeface="Calibri"/>
              <a:ea typeface="Osaka" pitchFamily="-1" charset="-128"/>
              <a:cs typeface="Osaka" pitchFamily="-1" charset="-128"/>
            </a:endParaRPr>
          </a:p>
        </p:txBody>
      </p:sp>
      <p:sp>
        <p:nvSpPr>
          <p:cNvPr id="1587203" name="Rectangle 3"/>
          <p:cNvSpPr>
            <a:spLocks noChangeArrowheads="1"/>
          </p:cNvSpPr>
          <p:nvPr/>
        </p:nvSpPr>
        <p:spPr bwMode="auto">
          <a:xfrm>
            <a:off x="0" y="1295400"/>
            <a:ext cx="9144000" cy="41148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err="1">
                <a:solidFill>
                  <a:schemeClr val="tx2"/>
                </a:solidFill>
                <a:latin typeface="Calibri"/>
                <a:ea typeface="Osaka" pitchFamily="-1" charset="-128"/>
                <a:cs typeface="Osaka" pitchFamily="-1" charset="-128"/>
              </a:rPr>
              <a:t>Spaepen</a:t>
            </a:r>
            <a:r>
              <a:rPr lang="en-US" b="0" dirty="0">
                <a:solidFill>
                  <a:schemeClr val="tx2"/>
                </a:solidFill>
                <a:latin typeface="Calibri"/>
                <a:ea typeface="Osaka" pitchFamily="-1" charset="-128"/>
                <a:cs typeface="Osaka" pitchFamily="-1" charset="-128"/>
              </a:rPr>
              <a:t>, Coppola, </a:t>
            </a:r>
            <a:r>
              <a:rPr lang="en-US" b="0" dirty="0" err="1">
                <a:solidFill>
                  <a:schemeClr val="tx2"/>
                </a:solidFill>
                <a:latin typeface="Calibri"/>
                <a:ea typeface="Osaka" pitchFamily="-1" charset="-128"/>
                <a:cs typeface="Osaka" pitchFamily="-1" charset="-128"/>
              </a:rPr>
              <a:t>Spelke</a:t>
            </a:r>
            <a:r>
              <a:rPr lang="en-US" b="0" dirty="0">
                <a:solidFill>
                  <a:schemeClr val="tx2"/>
                </a:solidFill>
                <a:latin typeface="Calibri"/>
                <a:ea typeface="Osaka" pitchFamily="-1" charset="-128"/>
                <a:cs typeface="Osaka" pitchFamily="-1" charset="-128"/>
              </a:rPr>
              <a:t>, Carey, &amp; </a:t>
            </a:r>
            <a:r>
              <a:rPr lang="en-US" b="0" dirty="0" err="1">
                <a:solidFill>
                  <a:schemeClr val="tx2"/>
                </a:solidFill>
                <a:latin typeface="Calibri"/>
                <a:ea typeface="Osaka" pitchFamily="-1" charset="-128"/>
                <a:cs typeface="Osaka" pitchFamily="-1" charset="-128"/>
              </a:rPr>
              <a:t>Goldin</a:t>
            </a:r>
            <a:r>
              <a:rPr lang="en-US" b="0" dirty="0">
                <a:solidFill>
                  <a:schemeClr val="tx2"/>
                </a:solidFill>
                <a:latin typeface="Calibri"/>
                <a:ea typeface="Osaka" pitchFamily="-1" charset="-128"/>
                <a:cs typeface="Osaka" pitchFamily="-1" charset="-128"/>
              </a:rPr>
              <a:t>-Meadow 2011</a:t>
            </a: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r>
              <a:rPr lang="en-US" b="0" dirty="0">
                <a:latin typeface="Calibri"/>
                <a:ea typeface="Osaka" pitchFamily="-1" charset="-128"/>
                <a:cs typeface="Osaka" pitchFamily="-1" charset="-128"/>
              </a:rPr>
              <a:t>Test population: Home-signers from Nicaragua</a:t>
            </a: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p:txBody>
      </p:sp>
      <p:sp>
        <p:nvSpPr>
          <p:cNvPr id="1587205" name="Text Box 1029"/>
          <p:cNvSpPr txBox="1">
            <a:spLocks noChangeArrowheads="1"/>
          </p:cNvSpPr>
          <p:nvPr/>
        </p:nvSpPr>
        <p:spPr bwMode="auto">
          <a:xfrm>
            <a:off x="152400" y="2819400"/>
            <a:ext cx="4130675" cy="2308324"/>
          </a:xfrm>
          <a:prstGeom prst="rect">
            <a:avLst/>
          </a:prstGeom>
          <a:noFill/>
          <a:ln w="9525">
            <a:noFill/>
            <a:miter lim="800000"/>
            <a:headEnd/>
            <a:tailEnd/>
          </a:ln>
        </p:spPr>
        <p:txBody>
          <a:bodyPr>
            <a:prstTxWarp prst="textNoShape">
              <a:avLst/>
            </a:prstTxWarp>
            <a:spAutoFit/>
          </a:bodyPr>
          <a:lstStyle/>
          <a:p>
            <a:r>
              <a:rPr lang="en-US" b="0" dirty="0">
                <a:solidFill>
                  <a:srgbClr val="000000"/>
                </a:solidFill>
                <a:latin typeface="Calibri"/>
              </a:rPr>
              <a:t>Asked to relate </a:t>
            </a:r>
            <a:r>
              <a:rPr lang="en-US" b="0" i="1" dirty="0">
                <a:solidFill>
                  <a:srgbClr val="000000"/>
                </a:solidFill>
                <a:latin typeface="Calibri"/>
              </a:rPr>
              <a:t>exactly</a:t>
            </a:r>
            <a:r>
              <a:rPr lang="en-US" b="0" dirty="0">
                <a:solidFill>
                  <a:srgbClr val="000000"/>
                </a:solidFill>
                <a:latin typeface="Calibri"/>
              </a:rPr>
              <a:t> how many objects were shown.</a:t>
            </a:r>
          </a:p>
          <a:p>
            <a:endParaRPr lang="en-US" b="0" dirty="0">
              <a:solidFill>
                <a:srgbClr val="000000"/>
              </a:solidFill>
              <a:latin typeface="Calibri"/>
            </a:endParaRPr>
          </a:p>
          <a:p>
            <a:r>
              <a:rPr lang="en-US" b="0" dirty="0">
                <a:solidFill>
                  <a:schemeClr val="hlink"/>
                </a:solidFill>
                <a:latin typeface="Calibri"/>
              </a:rPr>
              <a:t>Home-signers have major difficulty once numbers go much above four.</a:t>
            </a:r>
            <a:endParaRPr lang="en-US" b="0" dirty="0">
              <a:solidFill>
                <a:srgbClr val="000000"/>
              </a:solidFill>
              <a:latin typeface="Calibri"/>
            </a:endParaRPr>
          </a:p>
        </p:txBody>
      </p:sp>
      <p:pic>
        <p:nvPicPr>
          <p:cNvPr id="1587207" name="Picture 1031"/>
          <p:cNvPicPr>
            <a:picLocks noChangeAspect="1" noChangeArrowheads="1"/>
          </p:cNvPicPr>
          <p:nvPr/>
        </p:nvPicPr>
        <p:blipFill>
          <a:blip r:embed="rId3"/>
          <a:srcRect/>
          <a:stretch>
            <a:fillRect/>
          </a:stretch>
        </p:blipFill>
        <p:spPr bwMode="auto">
          <a:xfrm>
            <a:off x="4419600" y="2819400"/>
            <a:ext cx="4584700" cy="3178175"/>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3474" name="Title 1"/>
          <p:cNvSpPr>
            <a:spLocks noGrp="1"/>
          </p:cNvSpPr>
          <p:nvPr>
            <p:ph type="title" idx="4294967295"/>
          </p:nvPr>
        </p:nvSpPr>
        <p:spPr>
          <a:xfrm>
            <a:off x="685800" y="152400"/>
            <a:ext cx="7772400" cy="1143000"/>
          </a:xfrm>
        </p:spPr>
        <p:txBody>
          <a:bodyPr/>
          <a:lstStyle/>
          <a:p>
            <a:r>
              <a:rPr lang="en-US" sz="3200" smtClean="0"/>
              <a:t>Children’s numerical cognition</a:t>
            </a:r>
          </a:p>
        </p:txBody>
      </p:sp>
      <p:sp>
        <p:nvSpPr>
          <p:cNvPr id="1513475" name="Content Placeholder 2"/>
          <p:cNvSpPr>
            <a:spLocks noGrp="1"/>
          </p:cNvSpPr>
          <p:nvPr>
            <p:ph idx="4294967295"/>
          </p:nvPr>
        </p:nvSpPr>
        <p:spPr>
          <a:xfrm>
            <a:off x="152400" y="1066800"/>
            <a:ext cx="6248400" cy="5410200"/>
          </a:xfrm>
        </p:spPr>
        <p:txBody>
          <a:bodyPr/>
          <a:lstStyle/>
          <a:p>
            <a:r>
              <a:rPr lang="en-US" sz="2200" smtClean="0"/>
              <a:t>English children must learn number words, and it can take them a surprisingly long time to do it. </a:t>
            </a:r>
          </a:p>
          <a:p>
            <a:endParaRPr lang="en-US" sz="2200" smtClean="0"/>
          </a:p>
          <a:p>
            <a:r>
              <a:rPr lang="en-US" sz="2200" smtClean="0"/>
              <a:t>Even if children can recite a list of counting numbers (“one, two, three, four, five, …”), they may not necessarily understand that “three” refers to the quantity three. Moreover, even if they recite the list when seeming to count objects, they do not realize that the last number they say is the right answer.</a:t>
            </a:r>
          </a:p>
          <a:p>
            <a:endParaRPr lang="en-US" sz="2200" smtClean="0"/>
          </a:p>
          <a:p>
            <a:pPr>
              <a:buFontTx/>
              <a:buNone/>
            </a:pPr>
            <a:r>
              <a:rPr lang="en-US" sz="2200" smtClean="0"/>
              <a:t>Investigator: “How many are there?”</a:t>
            </a:r>
          </a:p>
          <a:p>
            <a:pPr>
              <a:buFontTx/>
              <a:buNone/>
            </a:pPr>
            <a:r>
              <a:rPr lang="en-US" sz="2200" smtClean="0"/>
              <a:t>Child: “One, two, three, four, five.  There are three!”</a:t>
            </a:r>
          </a:p>
        </p:txBody>
      </p:sp>
      <p:sp>
        <p:nvSpPr>
          <p:cNvPr id="1513477" name="TextBox 5"/>
          <p:cNvSpPr txBox="1">
            <a:spLocks noChangeArrowheads="1"/>
          </p:cNvSpPr>
          <p:nvPr/>
        </p:nvSpPr>
        <p:spPr bwMode="auto">
          <a:xfrm>
            <a:off x="6400800" y="5486400"/>
            <a:ext cx="2368707"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Barbara </a:t>
            </a:r>
            <a:r>
              <a:rPr lang="en-US" b="0" dirty="0" err="1">
                <a:latin typeface="Calibri"/>
              </a:rPr>
              <a:t>Sarnecka</a:t>
            </a:r>
            <a:endParaRPr lang="en-US" b="0" dirty="0">
              <a:latin typeface="Calibri"/>
            </a:endParaRPr>
          </a:p>
        </p:txBody>
      </p:sp>
      <p:pic>
        <p:nvPicPr>
          <p:cNvPr id="1513478" name="Picture 6"/>
          <p:cNvPicPr>
            <a:picLocks noChangeAspect="1"/>
          </p:cNvPicPr>
          <p:nvPr/>
        </p:nvPicPr>
        <p:blipFill>
          <a:blip r:embed="rId3"/>
          <a:srcRect/>
          <a:stretch>
            <a:fillRect/>
          </a:stretch>
        </p:blipFill>
        <p:spPr bwMode="auto">
          <a:xfrm>
            <a:off x="6400800" y="1295400"/>
            <a:ext cx="2341563" cy="2286000"/>
          </a:xfrm>
          <a:prstGeom prst="rect">
            <a:avLst/>
          </a:prstGeom>
          <a:noFill/>
          <a:ln w="9525">
            <a:noFill/>
            <a:miter lim="800000"/>
            <a:headEnd/>
            <a:tailEnd/>
          </a:ln>
        </p:spPr>
      </p:pic>
      <p:pic>
        <p:nvPicPr>
          <p:cNvPr id="7" name="Picture 6"/>
          <p:cNvPicPr>
            <a:picLocks noChangeAspect="1"/>
          </p:cNvPicPr>
          <p:nvPr/>
        </p:nvPicPr>
        <p:blipFill>
          <a:blip r:embed="rId4"/>
          <a:stretch>
            <a:fillRect/>
          </a:stretch>
        </p:blipFill>
        <p:spPr>
          <a:xfrm>
            <a:off x="7010400" y="3962400"/>
            <a:ext cx="1066800" cy="1600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4498" name="Title 1"/>
          <p:cNvSpPr>
            <a:spLocks noGrp="1"/>
          </p:cNvSpPr>
          <p:nvPr>
            <p:ph type="title" idx="4294967295"/>
          </p:nvPr>
        </p:nvSpPr>
        <p:spPr>
          <a:xfrm>
            <a:off x="685800" y="152400"/>
            <a:ext cx="7772400" cy="1143000"/>
          </a:xfrm>
        </p:spPr>
        <p:txBody>
          <a:bodyPr/>
          <a:lstStyle/>
          <a:p>
            <a:r>
              <a:rPr lang="en-US" sz="3200" smtClean="0"/>
              <a:t>Children’s numerical cognition</a:t>
            </a:r>
          </a:p>
        </p:txBody>
      </p:sp>
      <p:sp>
        <p:nvSpPr>
          <p:cNvPr id="1514499" name="Content Placeholder 2"/>
          <p:cNvSpPr>
            <a:spLocks noGrp="1"/>
          </p:cNvSpPr>
          <p:nvPr>
            <p:ph idx="4294967295"/>
          </p:nvPr>
        </p:nvSpPr>
        <p:spPr>
          <a:xfrm>
            <a:off x="152400" y="990600"/>
            <a:ext cx="5943600" cy="5410200"/>
          </a:xfrm>
        </p:spPr>
        <p:txBody>
          <a:bodyPr/>
          <a:lstStyle/>
          <a:p>
            <a:pPr>
              <a:buFontTx/>
              <a:buNone/>
            </a:pPr>
            <a:endParaRPr lang="en-US" sz="2200" smtClean="0"/>
          </a:p>
          <a:p>
            <a:r>
              <a:rPr lang="en-US" sz="2200" smtClean="0"/>
              <a:t>The process of connecting number words to quantity seems to occur in stages:</a:t>
            </a:r>
          </a:p>
          <a:p>
            <a:pPr>
              <a:buFontTx/>
              <a:buNone/>
            </a:pPr>
            <a:endParaRPr lang="en-US" sz="2200" smtClean="0"/>
          </a:p>
          <a:p>
            <a:pPr>
              <a:buFontTx/>
              <a:buNone/>
            </a:pPr>
            <a:r>
              <a:rPr lang="en-US" sz="2200" smtClean="0"/>
              <a:t>Pre-number-knowers: no number word knowledge</a:t>
            </a:r>
          </a:p>
          <a:p>
            <a:pPr>
              <a:buFontTx/>
              <a:buNone/>
            </a:pPr>
            <a:r>
              <a:rPr lang="en-US" sz="2200" smtClean="0"/>
              <a:t>One-knowers: “one”, but no other numbers</a:t>
            </a:r>
          </a:p>
          <a:p>
            <a:pPr>
              <a:buFontTx/>
              <a:buNone/>
            </a:pPr>
            <a:r>
              <a:rPr lang="en-US" sz="2200" smtClean="0"/>
              <a:t>Two-knowers: “one”, “two”, but no others</a:t>
            </a:r>
          </a:p>
          <a:p>
            <a:pPr>
              <a:buFontTx/>
              <a:buNone/>
            </a:pPr>
            <a:r>
              <a:rPr lang="en-US" sz="2200" smtClean="0"/>
              <a:t>Three-knowers: “one”, “two”, “three”, but no others</a:t>
            </a:r>
          </a:p>
          <a:p>
            <a:pPr>
              <a:buFontTx/>
              <a:buNone/>
            </a:pPr>
            <a:r>
              <a:rPr lang="en-US" sz="2200" smtClean="0">
                <a:solidFill>
                  <a:schemeClr val="hlink"/>
                </a:solidFill>
              </a:rPr>
              <a:t>Cardinal-principle-knowers</a:t>
            </a:r>
            <a:r>
              <a:rPr lang="en-US" sz="2200" smtClean="0"/>
              <a:t>: children realize the connection between the counting list and quantity (</a:t>
            </a:r>
            <a:r>
              <a:rPr lang="en-US" sz="2200" smtClean="0">
                <a:solidFill>
                  <a:schemeClr val="hlink"/>
                </a:solidFill>
              </a:rPr>
              <a:t>cardinal principle</a:t>
            </a:r>
            <a:r>
              <a:rPr lang="en-US" sz="2200" smtClean="0">
                <a:solidFill>
                  <a:srgbClr val="FFFF00"/>
                </a:solidFill>
              </a:rPr>
              <a:t> </a:t>
            </a:r>
            <a:r>
              <a:rPr lang="en-US" sz="2200" smtClean="0"/>
              <a:t>of counting) – the last number you say is in the list is the quantity (denotes the cardinality of the set)</a:t>
            </a:r>
          </a:p>
        </p:txBody>
      </p:sp>
      <p:sp>
        <p:nvSpPr>
          <p:cNvPr id="1514501" name="TextBox 7"/>
          <p:cNvSpPr txBox="1">
            <a:spLocks noChangeArrowheads="1"/>
          </p:cNvSpPr>
          <p:nvPr/>
        </p:nvSpPr>
        <p:spPr bwMode="auto">
          <a:xfrm>
            <a:off x="6400800" y="5486400"/>
            <a:ext cx="2368707"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Barbara </a:t>
            </a:r>
            <a:r>
              <a:rPr lang="en-US" b="0" dirty="0" err="1">
                <a:latin typeface="Calibri"/>
              </a:rPr>
              <a:t>Sarnecka</a:t>
            </a:r>
            <a:endParaRPr lang="en-US" b="0" dirty="0">
              <a:latin typeface="Calibri"/>
            </a:endParaRPr>
          </a:p>
        </p:txBody>
      </p:sp>
      <p:pic>
        <p:nvPicPr>
          <p:cNvPr id="1514502" name="Picture 8"/>
          <p:cNvPicPr>
            <a:picLocks noChangeAspect="1"/>
          </p:cNvPicPr>
          <p:nvPr/>
        </p:nvPicPr>
        <p:blipFill>
          <a:blip r:embed="rId3"/>
          <a:srcRect/>
          <a:stretch>
            <a:fillRect/>
          </a:stretch>
        </p:blipFill>
        <p:spPr bwMode="auto">
          <a:xfrm>
            <a:off x="6400800" y="1295400"/>
            <a:ext cx="2341563" cy="2286000"/>
          </a:xfrm>
          <a:prstGeom prst="rect">
            <a:avLst/>
          </a:prstGeom>
          <a:noFill/>
          <a:ln w="9525">
            <a:noFill/>
            <a:miter lim="800000"/>
            <a:headEnd/>
            <a:tailEnd/>
          </a:ln>
        </p:spPr>
      </p:pic>
      <p:pic>
        <p:nvPicPr>
          <p:cNvPr id="7" name="Picture 6"/>
          <p:cNvPicPr>
            <a:picLocks noChangeAspect="1"/>
          </p:cNvPicPr>
          <p:nvPr/>
        </p:nvPicPr>
        <p:blipFill>
          <a:blip r:embed="rId4"/>
          <a:stretch>
            <a:fillRect/>
          </a:stretch>
        </p:blipFill>
        <p:spPr>
          <a:xfrm>
            <a:off x="7010400" y="3962400"/>
            <a:ext cx="1066800" cy="1600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7154" name="Title 1"/>
          <p:cNvSpPr>
            <a:spLocks noGrp="1"/>
          </p:cNvSpPr>
          <p:nvPr>
            <p:ph type="title" idx="4294967295"/>
          </p:nvPr>
        </p:nvSpPr>
        <p:spPr>
          <a:xfrm>
            <a:off x="685800" y="228600"/>
            <a:ext cx="7772400" cy="1143000"/>
          </a:xfrm>
        </p:spPr>
        <p:txBody>
          <a:bodyPr/>
          <a:lstStyle/>
          <a:p>
            <a:r>
              <a:rPr lang="en-US" sz="3200" smtClean="0"/>
              <a:t>Cognitive Off-Loading example </a:t>
            </a:r>
            <a:br>
              <a:rPr lang="en-US" sz="3200" smtClean="0"/>
            </a:br>
            <a:r>
              <a:rPr lang="en-US" sz="3200" smtClean="0"/>
              <a:t>(from Wolff &amp; Holmes 2010)</a:t>
            </a:r>
          </a:p>
        </p:txBody>
      </p:sp>
      <p:sp>
        <p:nvSpPr>
          <p:cNvPr id="1457155" name="Content Placeholder 2"/>
          <p:cNvSpPr>
            <a:spLocks noGrp="1"/>
          </p:cNvSpPr>
          <p:nvPr>
            <p:ph idx="4294967295"/>
          </p:nvPr>
        </p:nvSpPr>
        <p:spPr>
          <a:xfrm>
            <a:off x="76200" y="3962400"/>
            <a:ext cx="8915400" cy="2133600"/>
          </a:xfrm>
        </p:spPr>
        <p:txBody>
          <a:bodyPr/>
          <a:lstStyle/>
          <a:p>
            <a:pPr>
              <a:buFontTx/>
              <a:buNone/>
            </a:pPr>
            <a:r>
              <a:rPr lang="en-US" sz="2000" smtClean="0"/>
              <a:t>	“This problem could be solved by mental simulation; that is, by imagining the first gear turning to the right, then the second gear turning to the left, and so on. Alternatively, people might notice that each successive gear turns in the opposite direction from the previous one and generate the parity rule that ‘</a:t>
            </a:r>
            <a:r>
              <a:rPr lang="en-US" sz="2000" smtClean="0">
                <a:solidFill>
                  <a:schemeClr val="hlink"/>
                </a:solidFill>
              </a:rPr>
              <a:t>odd and even gears turn in different</a:t>
            </a:r>
            <a:r>
              <a:rPr lang="en-US" sz="2000" smtClean="0">
                <a:solidFill>
                  <a:srgbClr val="FFFF00"/>
                </a:solidFill>
              </a:rPr>
              <a:t> </a:t>
            </a:r>
            <a:r>
              <a:rPr lang="en-US" sz="2000" smtClean="0">
                <a:solidFill>
                  <a:schemeClr val="hlink"/>
                </a:solidFill>
              </a:rPr>
              <a:t>directions’</a:t>
            </a:r>
            <a:r>
              <a:rPr lang="en-US" sz="2000" smtClean="0"/>
              <a:t>. This rule, which may depend on </a:t>
            </a:r>
            <a:r>
              <a:rPr lang="en-US" sz="2000" smtClean="0">
                <a:solidFill>
                  <a:schemeClr val="hlink"/>
                </a:solidFill>
              </a:rPr>
              <a:t>linguistic</a:t>
            </a:r>
            <a:r>
              <a:rPr lang="en-US" sz="2000" smtClean="0">
                <a:solidFill>
                  <a:srgbClr val="FFFF00"/>
                </a:solidFill>
              </a:rPr>
              <a:t> </a:t>
            </a:r>
            <a:r>
              <a:rPr lang="en-US" sz="2000" smtClean="0">
                <a:solidFill>
                  <a:schemeClr val="hlink"/>
                </a:solidFill>
              </a:rPr>
              <a:t>coding</a:t>
            </a:r>
            <a:r>
              <a:rPr lang="en-US" sz="2000" smtClean="0"/>
              <a:t>, can then be applied more quickly than the laborious process of mentally rotating each gear.”</a:t>
            </a:r>
          </a:p>
        </p:txBody>
      </p:sp>
      <p:pic>
        <p:nvPicPr>
          <p:cNvPr id="1457156" name="Picture 5"/>
          <p:cNvPicPr>
            <a:picLocks noChangeAspect="1"/>
          </p:cNvPicPr>
          <p:nvPr/>
        </p:nvPicPr>
        <p:blipFill>
          <a:blip r:embed="rId3"/>
          <a:srcRect/>
          <a:stretch>
            <a:fillRect/>
          </a:stretch>
        </p:blipFill>
        <p:spPr bwMode="auto">
          <a:xfrm>
            <a:off x="1600200" y="1524000"/>
            <a:ext cx="5562600" cy="22431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22" name="Title 1"/>
          <p:cNvSpPr>
            <a:spLocks noGrp="1"/>
          </p:cNvSpPr>
          <p:nvPr>
            <p:ph type="title" idx="4294967295"/>
          </p:nvPr>
        </p:nvSpPr>
        <p:spPr>
          <a:xfrm>
            <a:off x="685800" y="152400"/>
            <a:ext cx="7772400" cy="1143000"/>
          </a:xfrm>
        </p:spPr>
        <p:txBody>
          <a:bodyPr/>
          <a:lstStyle/>
          <a:p>
            <a:r>
              <a:rPr lang="en-US" sz="3200" smtClean="0"/>
              <a:t>Children’s numerical cognition</a:t>
            </a:r>
          </a:p>
        </p:txBody>
      </p:sp>
      <p:sp>
        <p:nvSpPr>
          <p:cNvPr id="1515523" name="Content Placeholder 2"/>
          <p:cNvSpPr>
            <a:spLocks noGrp="1"/>
          </p:cNvSpPr>
          <p:nvPr>
            <p:ph idx="4294967295"/>
          </p:nvPr>
        </p:nvSpPr>
        <p:spPr>
          <a:xfrm>
            <a:off x="76200" y="1143000"/>
            <a:ext cx="9067800" cy="5029200"/>
          </a:xfrm>
        </p:spPr>
        <p:txBody>
          <a:bodyPr/>
          <a:lstStyle/>
          <a:p>
            <a:pPr>
              <a:buFontTx/>
              <a:buNone/>
            </a:pPr>
            <a:r>
              <a:rPr lang="en-US" sz="2200" smtClean="0"/>
              <a:t>Negen &amp; Sarnecka (2010): Tested children’s non-verbal numerical cognition when they did not necessarily know the exact meaning of number words.</a:t>
            </a:r>
          </a:p>
          <a:p>
            <a:pPr>
              <a:buFontTx/>
              <a:buNone/>
            </a:pPr>
            <a:endParaRPr lang="en-US" sz="2200" smtClean="0"/>
          </a:p>
          <a:p>
            <a:pPr>
              <a:buFontTx/>
              <a:buNone/>
            </a:pPr>
            <a:r>
              <a:rPr lang="en-US" sz="2200" smtClean="0"/>
              <a:t>“Now we’re going to play a </a:t>
            </a:r>
            <a:r>
              <a:rPr lang="en-US" sz="2200" i="1" smtClean="0">
                <a:solidFill>
                  <a:schemeClr val="hlink"/>
                </a:solidFill>
              </a:rPr>
              <a:t>copying</a:t>
            </a:r>
            <a:r>
              <a:rPr lang="en-US" sz="2200" smtClean="0"/>
              <a:t> game.  I will give something to the anteater…(experimenter puts some items from a bowl onto his plate, and slides it to his stuffed animal)…and you give something to the bunny.  You copy me and make your plate look </a:t>
            </a:r>
            <a:r>
              <a:rPr lang="en-US" sz="2200" i="1" smtClean="0">
                <a:solidFill>
                  <a:schemeClr val="hlink"/>
                </a:solidFill>
              </a:rPr>
              <a:t>just like mine</a:t>
            </a:r>
            <a:r>
              <a:rPr lang="en-US" sz="2200" smtClean="0"/>
              <a:t>.” </a:t>
            </a:r>
          </a:p>
          <a:p>
            <a:pPr>
              <a:buFontTx/>
              <a:buNone/>
            </a:pPr>
            <a:endParaRPr lang="en-US" sz="2200" smtClean="0"/>
          </a:p>
          <a:p>
            <a:pPr>
              <a:buFontTx/>
              <a:buNone/>
            </a:pPr>
            <a:r>
              <a:rPr lang="en-US" sz="2200" smtClean="0"/>
              <a:t>“Now we’re going to play a </a:t>
            </a:r>
            <a:r>
              <a:rPr lang="en-US" sz="2200" i="1" smtClean="0">
                <a:solidFill>
                  <a:schemeClr val="tx2"/>
                </a:solidFill>
              </a:rPr>
              <a:t>remembering</a:t>
            </a:r>
            <a:r>
              <a:rPr lang="en-US" sz="2200" smtClean="0"/>
              <a:t> game.  I will give something to the bunny…(experimenter demonstrates)…and you try to remember what I gave the bunny. (Experimenter returns items to the bowl.)  You give the bunny something and try to make yours </a:t>
            </a:r>
            <a:r>
              <a:rPr lang="en-US" sz="2200" i="1" smtClean="0">
                <a:solidFill>
                  <a:schemeClr val="tx2"/>
                </a:solidFill>
              </a:rPr>
              <a:t>just like mine</a:t>
            </a:r>
            <a:r>
              <a:rPr lang="en-US" sz="2200" smtClean="0">
                <a:solidFill>
                  <a:schemeClr val="tx2"/>
                </a:solidFill>
              </a:rPr>
              <a:t> </a:t>
            </a:r>
            <a:r>
              <a:rPr lang="en-US" sz="2200" smtClean="0"/>
              <a:t>was.” </a:t>
            </a: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6546" name="Title 1"/>
          <p:cNvSpPr>
            <a:spLocks noGrp="1"/>
          </p:cNvSpPr>
          <p:nvPr>
            <p:ph type="title" idx="4294967295"/>
          </p:nvPr>
        </p:nvSpPr>
        <p:spPr>
          <a:xfrm>
            <a:off x="685800" y="152400"/>
            <a:ext cx="7772400" cy="1143000"/>
          </a:xfrm>
        </p:spPr>
        <p:txBody>
          <a:bodyPr/>
          <a:lstStyle/>
          <a:p>
            <a:r>
              <a:rPr lang="en-US" sz="3200" smtClean="0"/>
              <a:t>Children’s numerical cognition</a:t>
            </a:r>
          </a:p>
        </p:txBody>
      </p:sp>
      <p:sp>
        <p:nvSpPr>
          <p:cNvPr id="1516547" name="Content Placeholder 2"/>
          <p:cNvSpPr>
            <a:spLocks noGrp="1"/>
          </p:cNvSpPr>
          <p:nvPr>
            <p:ph idx="4294967295"/>
          </p:nvPr>
        </p:nvSpPr>
        <p:spPr>
          <a:xfrm>
            <a:off x="76200" y="1143000"/>
            <a:ext cx="9220200" cy="5410200"/>
          </a:xfrm>
        </p:spPr>
        <p:txBody>
          <a:bodyPr/>
          <a:lstStyle/>
          <a:p>
            <a:pPr>
              <a:buFontTx/>
              <a:buNone/>
            </a:pPr>
            <a:r>
              <a:rPr lang="en-US" sz="2200" smtClean="0"/>
              <a:t>Negen &amp; Sarnecka (2010): Tested children’s non-verbal numerical cognition when they did not necessarily know the exact meaning of number words.</a:t>
            </a:r>
          </a:p>
          <a:p>
            <a:pPr>
              <a:buFontTx/>
              <a:buNone/>
            </a:pPr>
            <a:endParaRPr lang="en-US" sz="2200" smtClean="0"/>
          </a:p>
          <a:p>
            <a:pPr>
              <a:buFontTx/>
              <a:buNone/>
            </a:pPr>
            <a:r>
              <a:rPr lang="en-US" sz="2200" smtClean="0"/>
              <a:t>Results: Children who know more number words did a better job at replicating and remembering the number of items.  Surprisingly, performance improved for all number sizes, even the ones children didn’t necessarily have words for yet.</a:t>
            </a:r>
          </a:p>
          <a:p>
            <a:pPr>
              <a:buFontTx/>
              <a:buNone/>
            </a:pPr>
            <a:endParaRPr lang="en-US" sz="2200" smtClean="0"/>
          </a:p>
          <a:p>
            <a:pPr>
              <a:buFontTx/>
              <a:buNone/>
            </a:pPr>
            <a:r>
              <a:rPr lang="en-US" sz="2200" smtClean="0"/>
              <a:t>Example: Child knows “one” and “two”, but improves at replicating/remembering not only one and two, but also three, four, and five objects.</a:t>
            </a:r>
          </a:p>
          <a:p>
            <a:pPr>
              <a:buFontTx/>
              <a:buNone/>
            </a:pPr>
            <a:endParaRPr lang="en-US" sz="2200" smtClean="0">
              <a:solidFill>
                <a:schemeClr val="hlink"/>
              </a:solidFill>
            </a:endParaRPr>
          </a:p>
          <a:p>
            <a:pPr>
              <a:buFontTx/>
              <a:buNone/>
            </a:pPr>
            <a:r>
              <a:rPr lang="en-US" sz="2200" smtClean="0">
                <a:solidFill>
                  <a:schemeClr val="hlink"/>
                </a:solidFill>
              </a:rPr>
              <a:t>	Language for numbers helps improve non-verbal comprehension and memory for numbers - helps highlight the salient concept of quantity.</a:t>
            </a:r>
            <a:r>
              <a:rPr lang="en-US" sz="2200" smtClean="0">
                <a:solidFill>
                  <a:srgbClr val="26FF2F"/>
                </a:solidFill>
              </a:rPr>
              <a:t> </a:t>
            </a: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3650" name="Rectangle 2"/>
          <p:cNvSpPr>
            <a:spLocks noGrp="1" noChangeArrowheads="1"/>
          </p:cNvSpPr>
          <p:nvPr>
            <p:ph type="title" idx="4294967295"/>
          </p:nvPr>
        </p:nvSpPr>
        <p:spPr>
          <a:xfrm>
            <a:off x="685800" y="0"/>
            <a:ext cx="7772400" cy="1143000"/>
          </a:xfrm>
        </p:spPr>
        <p:txBody>
          <a:bodyPr/>
          <a:lstStyle/>
          <a:p>
            <a:pPr eaLnBrk="1" hangingPunct="1"/>
            <a:r>
              <a:rPr lang="en-US" sz="3200"/>
              <a:t>Language &amp; Cognition: Recap</a:t>
            </a:r>
            <a:endParaRPr lang="en-US"/>
          </a:p>
        </p:txBody>
      </p:sp>
      <p:sp>
        <p:nvSpPr>
          <p:cNvPr id="1563651" name="Rectangle 3"/>
          <p:cNvSpPr>
            <a:spLocks noGrp="1" noChangeArrowheads="1"/>
          </p:cNvSpPr>
          <p:nvPr>
            <p:ph type="body" idx="4294967295"/>
          </p:nvPr>
        </p:nvSpPr>
        <p:spPr>
          <a:xfrm>
            <a:off x="0" y="1828800"/>
            <a:ext cx="8763000" cy="3962400"/>
          </a:xfrm>
        </p:spPr>
        <p:txBody>
          <a:bodyPr/>
          <a:lstStyle/>
          <a:p>
            <a:pPr eaLnBrk="1" hangingPunct="1">
              <a:lnSpc>
                <a:spcPct val="90000"/>
              </a:lnSpc>
              <a:buFontTx/>
              <a:buNone/>
            </a:pPr>
            <a:r>
              <a:rPr lang="en-US" sz="2400" smtClean="0"/>
              <a:t>	Whorfianism is the belief that language influences (or determines) someone’s experiences in the world.  Neo-Whorfianism is a variant that believes language augments thought, so we can think more complex thoughts.</a:t>
            </a:r>
          </a:p>
          <a:p>
            <a:pPr eaLnBrk="1" hangingPunct="1">
              <a:lnSpc>
                <a:spcPct val="90000"/>
              </a:lnSpc>
              <a:buFontTx/>
              <a:buNone/>
            </a:pPr>
            <a:endParaRPr lang="en-US" sz="2400" smtClean="0"/>
          </a:p>
          <a:p>
            <a:pPr eaLnBrk="1" hangingPunct="1">
              <a:lnSpc>
                <a:spcPct val="90000"/>
              </a:lnSpc>
              <a:buFontTx/>
              <a:buNone/>
            </a:pPr>
            <a:r>
              <a:rPr lang="en-US" sz="2400" smtClean="0"/>
              <a:t>	In both navigation and number, we have seen evidence for cases where language seems to enable more complex thought - or at least to enable it to happen more easily. </a:t>
            </a:r>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5698" name="Rectangle 2"/>
          <p:cNvSpPr>
            <a:spLocks noGrp="1" noChangeArrowheads="1"/>
          </p:cNvSpPr>
          <p:nvPr>
            <p:ph type="title" idx="4294967295"/>
          </p:nvPr>
        </p:nvSpPr>
        <p:spPr>
          <a:xfrm>
            <a:off x="457200" y="152400"/>
            <a:ext cx="7772400" cy="1143000"/>
          </a:xfrm>
        </p:spPr>
        <p:txBody>
          <a:bodyPr/>
          <a:lstStyle/>
          <a:p>
            <a:pPr eaLnBrk="1" hangingPunct="1"/>
            <a:r>
              <a:rPr lang="en-US"/>
              <a:t>Questions?</a:t>
            </a:r>
          </a:p>
        </p:txBody>
      </p:sp>
      <p:pic>
        <p:nvPicPr>
          <p:cNvPr id="1565699" name="Picture 13"/>
          <p:cNvPicPr>
            <a:picLocks noChangeAspect="1" noChangeArrowheads="1"/>
          </p:cNvPicPr>
          <p:nvPr/>
        </p:nvPicPr>
        <p:blipFill>
          <a:blip r:embed="rId3"/>
          <a:srcRect/>
          <a:stretch>
            <a:fillRect/>
          </a:stretch>
        </p:blipFill>
        <p:spPr bwMode="auto">
          <a:xfrm>
            <a:off x="2819400" y="1371600"/>
            <a:ext cx="2782888" cy="2971800"/>
          </a:xfrm>
          <a:prstGeom prst="rect">
            <a:avLst/>
          </a:prstGeom>
          <a:noFill/>
          <a:ln w="9525">
            <a:noFill/>
            <a:miter lim="800000"/>
            <a:headEnd/>
            <a:tailEnd/>
          </a:ln>
        </p:spPr>
      </p:pic>
      <p:sp>
        <p:nvSpPr>
          <p:cNvPr id="4" name="Rectangle 2"/>
          <p:cNvSpPr txBox="1">
            <a:spLocks noChangeArrowheads="1"/>
          </p:cNvSpPr>
          <p:nvPr/>
        </p:nvSpPr>
        <p:spPr bwMode="auto">
          <a:xfrm>
            <a:off x="609600" y="495300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b="0" dirty="0">
                <a:solidFill>
                  <a:schemeClr val="tx2"/>
                </a:solidFill>
                <a:latin typeface="Calibri"/>
                <a:ea typeface="Osaka" pitchFamily="-1" charset="-128"/>
                <a:cs typeface="Osaka" pitchFamily="-1" charset="-128"/>
              </a:rPr>
              <a:t>You should be able to answer up through question </a:t>
            </a:r>
            <a:r>
              <a:rPr lang="en-US" b="0" dirty="0" smtClean="0">
                <a:solidFill>
                  <a:schemeClr val="tx2"/>
                </a:solidFill>
                <a:latin typeface="Calibri"/>
                <a:ea typeface="Osaka" pitchFamily="-1" charset="-128"/>
                <a:cs typeface="Osaka" pitchFamily="-1" charset="-128"/>
              </a:rPr>
              <a:t>15</a:t>
            </a:r>
            <a:r>
              <a:rPr lang="en-US" b="0" dirty="0" smtClean="0">
                <a:solidFill>
                  <a:schemeClr val="tx2"/>
                </a:solidFill>
                <a:latin typeface="Calibri"/>
                <a:ea typeface="Osaka" pitchFamily="-1" charset="-128"/>
                <a:cs typeface="Osaka" pitchFamily="-1" charset="-128"/>
              </a:rPr>
              <a:t> </a:t>
            </a:r>
            <a:r>
              <a:rPr lang="en-US" b="0" dirty="0">
                <a:solidFill>
                  <a:schemeClr val="tx2"/>
                </a:solidFill>
                <a:latin typeface="Calibri"/>
                <a:ea typeface="Osaka" pitchFamily="-1" charset="-128"/>
                <a:cs typeface="Osaka" pitchFamily="-1" charset="-128"/>
              </a:rPr>
              <a:t>on the language &amp; cognition review questions, and up through question </a:t>
            </a:r>
            <a:r>
              <a:rPr lang="en-US" b="0" dirty="0">
                <a:solidFill>
                  <a:schemeClr val="tx2"/>
                </a:solidFill>
                <a:latin typeface="Calibri"/>
                <a:ea typeface="Osaka" pitchFamily="-1" charset="-128"/>
                <a:cs typeface="Osaka" pitchFamily="-1" charset="-128"/>
              </a:rPr>
              <a:t>8</a:t>
            </a:r>
            <a:r>
              <a:rPr lang="en-US" b="0" dirty="0" smtClean="0">
                <a:solidFill>
                  <a:schemeClr val="tx2"/>
                </a:solidFill>
                <a:latin typeface="Calibri"/>
                <a:ea typeface="Osaka" pitchFamily="-1" charset="-128"/>
                <a:cs typeface="Osaka" pitchFamily="-1" charset="-128"/>
              </a:rPr>
              <a:t> </a:t>
            </a:r>
            <a:r>
              <a:rPr lang="en-US" b="0" dirty="0">
                <a:solidFill>
                  <a:schemeClr val="tx2"/>
                </a:solidFill>
                <a:latin typeface="Calibri"/>
                <a:ea typeface="Osaka" pitchFamily="-1" charset="-128"/>
                <a:cs typeface="Osaka" pitchFamily="-1" charset="-128"/>
              </a:rPr>
              <a:t>on HW3.</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8178" name="Rectangle 2"/>
          <p:cNvSpPr>
            <a:spLocks noGrp="1" noChangeArrowheads="1"/>
          </p:cNvSpPr>
          <p:nvPr>
            <p:ph type="title" idx="4294967295"/>
          </p:nvPr>
        </p:nvSpPr>
        <p:spPr>
          <a:xfrm>
            <a:off x="0" y="0"/>
            <a:ext cx="9144000" cy="1143000"/>
          </a:xfrm>
        </p:spPr>
        <p:txBody>
          <a:bodyPr/>
          <a:lstStyle/>
          <a:p>
            <a:pPr eaLnBrk="1" hangingPunct="1"/>
            <a:r>
              <a:rPr lang="en-US" sz="3200"/>
              <a:t>Language as a Toolkit</a:t>
            </a:r>
            <a:endParaRPr lang="en-US" sz="2800"/>
          </a:p>
        </p:txBody>
      </p:sp>
      <p:sp>
        <p:nvSpPr>
          <p:cNvPr id="1458179" name="Rectangle 3"/>
          <p:cNvSpPr>
            <a:spLocks noGrp="1" noChangeArrowheads="1"/>
          </p:cNvSpPr>
          <p:nvPr>
            <p:ph type="body" idx="4294967295"/>
          </p:nvPr>
        </p:nvSpPr>
        <p:spPr>
          <a:xfrm>
            <a:off x="0" y="1219200"/>
            <a:ext cx="9144000" cy="4572000"/>
          </a:xfrm>
        </p:spPr>
        <p:txBody>
          <a:bodyPr/>
          <a:lstStyle/>
          <a:p>
            <a:pPr eaLnBrk="1" hangingPunct="1">
              <a:lnSpc>
                <a:spcPct val="90000"/>
              </a:lnSpc>
              <a:buFontTx/>
              <a:buNone/>
            </a:pPr>
            <a:endParaRPr lang="en-US" sz="2400"/>
          </a:p>
          <a:p>
            <a:pPr eaLnBrk="1" hangingPunct="1">
              <a:lnSpc>
                <a:spcPct val="90000"/>
              </a:lnSpc>
              <a:buFontTx/>
              <a:buNone/>
            </a:pPr>
            <a:r>
              <a:rPr lang="en-US" sz="2400"/>
              <a:t>Today:</a:t>
            </a:r>
          </a:p>
          <a:p>
            <a:pPr eaLnBrk="1" hangingPunct="1">
              <a:lnSpc>
                <a:spcPct val="90000"/>
              </a:lnSpc>
              <a:buFontTx/>
              <a:buNone/>
            </a:pPr>
            <a:r>
              <a:rPr lang="en-US" sz="2400">
                <a:solidFill>
                  <a:schemeClr val="folHlink"/>
                </a:solidFill>
              </a:rPr>
              <a:t>Navigation</a:t>
            </a:r>
            <a:r>
              <a:rPr lang="en-US" sz="2400"/>
              <a:t> (combining core knowledge system information) </a:t>
            </a:r>
          </a:p>
          <a:p>
            <a:pPr eaLnBrk="1" hangingPunct="1">
              <a:lnSpc>
                <a:spcPct val="90000"/>
              </a:lnSpc>
              <a:buFontTx/>
              <a:buNone/>
            </a:pPr>
            <a:r>
              <a:rPr lang="en-US" sz="2400"/>
              <a:t>		</a:t>
            </a:r>
            <a:r>
              <a:rPr lang="en-US" sz="2400">
                <a:sym typeface="Wingdings" pitchFamily="-1" charset="2"/>
              </a:rPr>
              <a:t> </a:t>
            </a:r>
            <a:r>
              <a:rPr lang="en-US" sz="2400"/>
              <a:t>geometric + landmark or color information</a:t>
            </a:r>
          </a:p>
          <a:p>
            <a:pPr eaLnBrk="1" hangingPunct="1">
              <a:lnSpc>
                <a:spcPct val="90000"/>
              </a:lnSpc>
              <a:buFontTx/>
              <a:buNone/>
            </a:pPr>
            <a:endParaRPr lang="en-US" sz="2400"/>
          </a:p>
          <a:p>
            <a:pPr eaLnBrk="1" hangingPunct="1">
              <a:lnSpc>
                <a:spcPct val="90000"/>
              </a:lnSpc>
              <a:buFontTx/>
              <a:buNone/>
            </a:pPr>
            <a:r>
              <a:rPr lang="en-US" sz="2400">
                <a:solidFill>
                  <a:srgbClr val="094F2B"/>
                </a:solidFill>
              </a:rPr>
              <a:t>Number</a:t>
            </a:r>
            <a:r>
              <a:rPr lang="en-US" sz="2400"/>
              <a:t> (combining core knowledge system information) </a:t>
            </a:r>
          </a:p>
          <a:p>
            <a:pPr eaLnBrk="1" hangingPunct="1">
              <a:lnSpc>
                <a:spcPct val="90000"/>
              </a:lnSpc>
              <a:buFontTx/>
              <a:buNone/>
            </a:pPr>
            <a:r>
              <a:rPr lang="en-US" sz="2400"/>
              <a:t>		</a:t>
            </a:r>
            <a:r>
              <a:rPr lang="en-US" sz="2400">
                <a:sym typeface="Wingdings" pitchFamily="-1" charset="2"/>
              </a:rPr>
              <a:t> </a:t>
            </a:r>
            <a:r>
              <a:rPr lang="en-US" sz="2400"/>
              <a:t>small, exact numbers &amp; large, approximate numbers</a:t>
            </a:r>
          </a:p>
          <a:p>
            <a:pPr eaLnBrk="1" hangingPunct="1">
              <a:lnSpc>
                <a:spcPct val="90000"/>
              </a:lnSpc>
              <a:buFontTx/>
              <a:buNone/>
            </a:pPr>
            <a:endParaRPr lang="en-US" sz="2400"/>
          </a:p>
          <a:p>
            <a:pPr eaLnBrk="1" hangingPunct="1">
              <a:lnSpc>
                <a:spcPct val="90000"/>
              </a:lnSpc>
              <a:buFontTx/>
              <a:buNone/>
            </a:pPr>
            <a:r>
              <a:rPr lang="en-US" sz="2400"/>
              <a:t>Next time:</a:t>
            </a:r>
            <a:endParaRPr lang="en-US" sz="2400">
              <a:solidFill>
                <a:schemeClr val="tx2"/>
              </a:solidFill>
            </a:endParaRPr>
          </a:p>
          <a:p>
            <a:pPr eaLnBrk="1" hangingPunct="1">
              <a:lnSpc>
                <a:spcPct val="90000"/>
              </a:lnSpc>
              <a:buFontTx/>
              <a:buNone/>
            </a:pPr>
            <a:r>
              <a:rPr lang="en-US" sz="2400">
                <a:solidFill>
                  <a:schemeClr val="tx2"/>
                </a:solidFill>
              </a:rPr>
              <a:t>Theory of Mind</a:t>
            </a:r>
            <a:r>
              <a:rPr lang="en-US" sz="2400"/>
              <a:t> (realizing that someone can have a different point of view than you - when does this realization come, and how?)</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0226" name="Rectangle 2"/>
          <p:cNvSpPr>
            <a:spLocks noGrp="1" noChangeArrowheads="1"/>
          </p:cNvSpPr>
          <p:nvPr>
            <p:ph type="title" idx="4294967295"/>
          </p:nvPr>
        </p:nvSpPr>
        <p:spPr>
          <a:xfrm>
            <a:off x="1143000" y="0"/>
            <a:ext cx="6781800" cy="1143000"/>
          </a:xfrm>
        </p:spPr>
        <p:txBody>
          <a:bodyPr/>
          <a:lstStyle/>
          <a:p>
            <a:pPr eaLnBrk="1" hangingPunct="1"/>
            <a:r>
              <a:rPr lang="en-US" sz="3200"/>
              <a:t>Navigation</a:t>
            </a:r>
            <a:endParaRPr lang="en-US"/>
          </a:p>
        </p:txBody>
      </p:sp>
      <p:sp>
        <p:nvSpPr>
          <p:cNvPr id="1460227" name="Rectangle 4"/>
          <p:cNvSpPr>
            <a:spLocks noChangeArrowheads="1"/>
          </p:cNvSpPr>
          <p:nvPr/>
        </p:nvSpPr>
        <p:spPr bwMode="auto">
          <a:xfrm>
            <a:off x="533400" y="2286000"/>
            <a:ext cx="1752600" cy="2514600"/>
          </a:xfrm>
          <a:prstGeom prst="rect">
            <a:avLst/>
          </a:prstGeom>
          <a:solidFill>
            <a:srgbClr val="8CFF4F"/>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460228" name="Rectangle 5"/>
          <p:cNvSpPr>
            <a:spLocks noChangeArrowheads="1"/>
          </p:cNvSpPr>
          <p:nvPr/>
        </p:nvSpPr>
        <p:spPr bwMode="auto">
          <a:xfrm>
            <a:off x="3581400" y="2286000"/>
            <a:ext cx="1752600" cy="2514600"/>
          </a:xfrm>
          <a:prstGeom prst="rect">
            <a:avLst/>
          </a:prstGeom>
          <a:solidFill>
            <a:srgbClr val="8CFF4F"/>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460229" name="Rectangle 6"/>
          <p:cNvSpPr>
            <a:spLocks noChangeArrowheads="1"/>
          </p:cNvSpPr>
          <p:nvPr/>
        </p:nvSpPr>
        <p:spPr bwMode="auto">
          <a:xfrm>
            <a:off x="6705600" y="2286000"/>
            <a:ext cx="1752600" cy="2514600"/>
          </a:xfrm>
          <a:prstGeom prst="rect">
            <a:avLst/>
          </a:prstGeom>
          <a:solidFill>
            <a:srgbClr val="8CFF4F"/>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grpSp>
        <p:nvGrpSpPr>
          <p:cNvPr id="1460230" name="Group 7"/>
          <p:cNvGrpSpPr>
            <a:grpSpLocks/>
          </p:cNvGrpSpPr>
          <p:nvPr/>
        </p:nvGrpSpPr>
        <p:grpSpPr bwMode="auto">
          <a:xfrm>
            <a:off x="1905000" y="2438400"/>
            <a:ext cx="228600" cy="228600"/>
            <a:chOff x="1104" y="2112"/>
            <a:chExt cx="144" cy="144"/>
          </a:xfrm>
        </p:grpSpPr>
        <p:sp>
          <p:nvSpPr>
            <p:cNvPr id="1460231" name="Line 8"/>
            <p:cNvSpPr>
              <a:spLocks noChangeShapeType="1"/>
            </p:cNvSpPr>
            <p:nvPr/>
          </p:nvSpPr>
          <p:spPr bwMode="auto">
            <a:xfrm>
              <a:off x="1104" y="2112"/>
              <a:ext cx="144" cy="144"/>
            </a:xfrm>
            <a:prstGeom prst="line">
              <a:avLst/>
            </a:prstGeom>
            <a:noFill/>
            <a:ln w="76200">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60232" name="Line 9"/>
            <p:cNvSpPr>
              <a:spLocks noChangeShapeType="1"/>
            </p:cNvSpPr>
            <p:nvPr/>
          </p:nvSpPr>
          <p:spPr bwMode="auto">
            <a:xfrm flipV="1">
              <a:off x="1104" y="2112"/>
              <a:ext cx="144" cy="144"/>
            </a:xfrm>
            <a:prstGeom prst="line">
              <a:avLst/>
            </a:prstGeom>
            <a:noFill/>
            <a:ln w="76200">
              <a:solidFill>
                <a:schemeClr val="tx1"/>
              </a:solidFill>
              <a:round/>
              <a:headEnd/>
              <a:tailEnd/>
            </a:ln>
          </p:spPr>
          <p:txBody>
            <a:bodyPr wrap="none" anchor="ctr">
              <a:prstTxWarp prst="textNoShape">
                <a:avLst/>
              </a:prstTxWarp>
            </a:bodyPr>
            <a:lstStyle/>
            <a:p>
              <a:endParaRPr lang="en-US" dirty="0">
                <a:latin typeface="Calibri"/>
              </a:endParaRPr>
            </a:p>
          </p:txBody>
        </p:sp>
      </p:grpSp>
      <p:grpSp>
        <p:nvGrpSpPr>
          <p:cNvPr id="1460233" name="Group 10"/>
          <p:cNvGrpSpPr>
            <a:grpSpLocks/>
          </p:cNvGrpSpPr>
          <p:nvPr/>
        </p:nvGrpSpPr>
        <p:grpSpPr bwMode="auto">
          <a:xfrm>
            <a:off x="4572000" y="3200400"/>
            <a:ext cx="685800" cy="609600"/>
            <a:chOff x="2544" y="2208"/>
            <a:chExt cx="432" cy="384"/>
          </a:xfrm>
        </p:grpSpPr>
        <p:sp>
          <p:nvSpPr>
            <p:cNvPr id="1460234" name="Oval 11"/>
            <p:cNvSpPr>
              <a:spLocks noChangeArrowheads="1"/>
            </p:cNvSpPr>
            <p:nvPr/>
          </p:nvSpPr>
          <p:spPr bwMode="auto">
            <a:xfrm>
              <a:off x="2544" y="2208"/>
              <a:ext cx="432" cy="384"/>
            </a:xfrm>
            <a:prstGeom prst="ellipse">
              <a:avLst/>
            </a:prstGeom>
            <a:solidFill>
              <a:srgbClr val="0D80C4"/>
            </a:solidFill>
            <a:ln w="9525">
              <a:solidFill>
                <a:schemeClr val="tx1"/>
              </a:solidFill>
              <a:round/>
              <a:headEnd/>
              <a:tailEnd/>
            </a:ln>
          </p:spPr>
          <p:txBody>
            <a:bodyPr wrap="none" anchor="ctr">
              <a:prstTxWarp prst="textNoShape">
                <a:avLst/>
              </a:prstTxWarp>
            </a:bodyPr>
            <a:lstStyle/>
            <a:p>
              <a:endParaRPr lang="en-US" dirty="0">
                <a:latin typeface="Calibri"/>
              </a:endParaRPr>
            </a:p>
          </p:txBody>
        </p:sp>
        <p:grpSp>
          <p:nvGrpSpPr>
            <p:cNvPr id="1460235" name="Group 12"/>
            <p:cNvGrpSpPr>
              <a:grpSpLocks/>
            </p:cNvGrpSpPr>
            <p:nvPr/>
          </p:nvGrpSpPr>
          <p:grpSpPr bwMode="auto">
            <a:xfrm>
              <a:off x="2688" y="2304"/>
              <a:ext cx="144" cy="144"/>
              <a:chOff x="1104" y="2112"/>
              <a:chExt cx="144" cy="144"/>
            </a:xfrm>
          </p:grpSpPr>
          <p:sp>
            <p:nvSpPr>
              <p:cNvPr id="1460236" name="Line 13"/>
              <p:cNvSpPr>
                <a:spLocks noChangeShapeType="1"/>
              </p:cNvSpPr>
              <p:nvPr/>
            </p:nvSpPr>
            <p:spPr bwMode="auto">
              <a:xfrm>
                <a:off x="1104" y="2112"/>
                <a:ext cx="144" cy="144"/>
              </a:xfrm>
              <a:prstGeom prst="line">
                <a:avLst/>
              </a:prstGeom>
              <a:noFill/>
              <a:ln w="76200">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60237" name="Line 14"/>
              <p:cNvSpPr>
                <a:spLocks noChangeShapeType="1"/>
              </p:cNvSpPr>
              <p:nvPr/>
            </p:nvSpPr>
            <p:spPr bwMode="auto">
              <a:xfrm flipV="1">
                <a:off x="1104" y="2112"/>
                <a:ext cx="144" cy="144"/>
              </a:xfrm>
              <a:prstGeom prst="line">
                <a:avLst/>
              </a:prstGeom>
              <a:noFill/>
              <a:ln w="76200">
                <a:solidFill>
                  <a:schemeClr val="tx1"/>
                </a:solidFill>
                <a:round/>
                <a:headEnd/>
                <a:tailEnd/>
              </a:ln>
            </p:spPr>
            <p:txBody>
              <a:bodyPr wrap="none" anchor="ctr">
                <a:prstTxWarp prst="textNoShape">
                  <a:avLst/>
                </a:prstTxWarp>
              </a:bodyPr>
              <a:lstStyle/>
              <a:p>
                <a:endParaRPr lang="en-US" dirty="0">
                  <a:latin typeface="Calibri"/>
                </a:endParaRPr>
              </a:p>
            </p:txBody>
          </p:sp>
        </p:grpSp>
      </p:grpSp>
      <p:grpSp>
        <p:nvGrpSpPr>
          <p:cNvPr id="1460238" name="Group 15"/>
          <p:cNvGrpSpPr>
            <a:grpSpLocks/>
          </p:cNvGrpSpPr>
          <p:nvPr/>
        </p:nvGrpSpPr>
        <p:grpSpPr bwMode="auto">
          <a:xfrm>
            <a:off x="7543800" y="3581400"/>
            <a:ext cx="228600" cy="228600"/>
            <a:chOff x="1104" y="2112"/>
            <a:chExt cx="144" cy="144"/>
          </a:xfrm>
        </p:grpSpPr>
        <p:sp>
          <p:nvSpPr>
            <p:cNvPr id="1460239" name="Line 16"/>
            <p:cNvSpPr>
              <a:spLocks noChangeShapeType="1"/>
            </p:cNvSpPr>
            <p:nvPr/>
          </p:nvSpPr>
          <p:spPr bwMode="auto">
            <a:xfrm>
              <a:off x="1104" y="2112"/>
              <a:ext cx="144" cy="144"/>
            </a:xfrm>
            <a:prstGeom prst="line">
              <a:avLst/>
            </a:prstGeom>
            <a:noFill/>
            <a:ln w="76200">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60240" name="Line 17"/>
            <p:cNvSpPr>
              <a:spLocks noChangeShapeType="1"/>
            </p:cNvSpPr>
            <p:nvPr/>
          </p:nvSpPr>
          <p:spPr bwMode="auto">
            <a:xfrm flipV="1">
              <a:off x="1104" y="2112"/>
              <a:ext cx="144" cy="144"/>
            </a:xfrm>
            <a:prstGeom prst="line">
              <a:avLst/>
            </a:prstGeom>
            <a:noFill/>
            <a:ln w="76200">
              <a:solidFill>
                <a:schemeClr val="tx1"/>
              </a:solidFill>
              <a:round/>
              <a:headEnd/>
              <a:tailEnd/>
            </a:ln>
          </p:spPr>
          <p:txBody>
            <a:bodyPr wrap="none" anchor="ctr">
              <a:prstTxWarp prst="textNoShape">
                <a:avLst/>
              </a:prstTxWarp>
            </a:bodyPr>
            <a:lstStyle/>
            <a:p>
              <a:endParaRPr lang="en-US" dirty="0">
                <a:latin typeface="Calibri"/>
              </a:endParaRPr>
            </a:p>
          </p:txBody>
        </p:sp>
      </p:grpSp>
      <p:sp>
        <p:nvSpPr>
          <p:cNvPr id="1460241" name="Oval 18"/>
          <p:cNvSpPr>
            <a:spLocks noChangeArrowheads="1"/>
          </p:cNvSpPr>
          <p:nvPr/>
        </p:nvSpPr>
        <p:spPr bwMode="auto">
          <a:xfrm>
            <a:off x="6934200" y="3886200"/>
            <a:ext cx="685800" cy="609600"/>
          </a:xfrm>
          <a:prstGeom prst="ellipse">
            <a:avLst/>
          </a:prstGeom>
          <a:solidFill>
            <a:srgbClr val="0D80C4"/>
          </a:solid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460242" name="Text Box 19"/>
          <p:cNvSpPr txBox="1">
            <a:spLocks noChangeArrowheads="1"/>
          </p:cNvSpPr>
          <p:nvPr/>
        </p:nvSpPr>
        <p:spPr bwMode="auto">
          <a:xfrm>
            <a:off x="304800" y="1600200"/>
            <a:ext cx="22098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800" b="0">
                <a:latin typeface="Tahoma" pitchFamily="-1" charset="0"/>
              </a:rPr>
              <a:t>“At the northeast corner”</a:t>
            </a:r>
          </a:p>
        </p:txBody>
      </p:sp>
      <p:sp>
        <p:nvSpPr>
          <p:cNvPr id="1460243" name="Text Box 20"/>
          <p:cNvSpPr txBox="1">
            <a:spLocks noChangeArrowheads="1"/>
          </p:cNvSpPr>
          <p:nvPr/>
        </p:nvSpPr>
        <p:spPr bwMode="auto">
          <a:xfrm>
            <a:off x="3505200" y="1676400"/>
            <a:ext cx="19050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800" b="0">
                <a:latin typeface="Tahoma" pitchFamily="-1" charset="0"/>
              </a:rPr>
              <a:t>“At the (blue) cylinder”</a:t>
            </a:r>
          </a:p>
        </p:txBody>
      </p:sp>
      <p:sp>
        <p:nvSpPr>
          <p:cNvPr id="1460244" name="Text Box 21"/>
          <p:cNvSpPr txBox="1">
            <a:spLocks noChangeArrowheads="1"/>
          </p:cNvSpPr>
          <p:nvPr/>
        </p:nvSpPr>
        <p:spPr bwMode="auto">
          <a:xfrm>
            <a:off x="6553200" y="1600200"/>
            <a:ext cx="19812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800" b="0">
                <a:latin typeface="Tahoma" pitchFamily="-1" charset="0"/>
              </a:rPr>
              <a:t>“Northeast of the (blue) cylinder”</a:t>
            </a:r>
          </a:p>
        </p:txBody>
      </p:sp>
      <p:sp>
        <p:nvSpPr>
          <p:cNvPr id="1460245" name="Text Box 22"/>
          <p:cNvSpPr txBox="1">
            <a:spLocks noChangeArrowheads="1"/>
          </p:cNvSpPr>
          <p:nvPr/>
        </p:nvSpPr>
        <p:spPr bwMode="auto">
          <a:xfrm>
            <a:off x="457200" y="4876800"/>
            <a:ext cx="2971800" cy="1552575"/>
          </a:xfrm>
          <a:prstGeom prst="rect">
            <a:avLst/>
          </a:prstGeom>
          <a:noFill/>
          <a:ln w="9525">
            <a:noFill/>
            <a:miter lim="800000"/>
            <a:headEnd/>
            <a:tailEnd/>
          </a:ln>
        </p:spPr>
        <p:txBody>
          <a:bodyPr>
            <a:prstTxWarp prst="textNoShape">
              <a:avLst/>
            </a:prstTxWarp>
            <a:spAutoFit/>
          </a:bodyPr>
          <a:lstStyle/>
          <a:p>
            <a:pPr>
              <a:spcBef>
                <a:spcPct val="50000"/>
              </a:spcBef>
            </a:pPr>
            <a:r>
              <a:rPr lang="en-US" b="0">
                <a:latin typeface="Tahoma" pitchFamily="-1" charset="0"/>
              </a:rPr>
              <a:t>*rats</a:t>
            </a:r>
          </a:p>
          <a:p>
            <a:pPr>
              <a:spcBef>
                <a:spcPct val="50000"/>
              </a:spcBef>
            </a:pPr>
            <a:r>
              <a:rPr lang="en-US" b="0">
                <a:latin typeface="Tahoma" pitchFamily="-1" charset="0"/>
              </a:rPr>
              <a:t>*human infants</a:t>
            </a:r>
          </a:p>
          <a:p>
            <a:pPr>
              <a:spcBef>
                <a:spcPct val="50000"/>
              </a:spcBef>
            </a:pPr>
            <a:r>
              <a:rPr lang="en-US" b="0">
                <a:latin typeface="Tahoma" pitchFamily="-1" charset="0"/>
              </a:rPr>
              <a:t>*adult humans</a:t>
            </a:r>
          </a:p>
        </p:txBody>
      </p:sp>
      <p:sp>
        <p:nvSpPr>
          <p:cNvPr id="1460246" name="Text Box 23"/>
          <p:cNvSpPr txBox="1">
            <a:spLocks noChangeArrowheads="1"/>
          </p:cNvSpPr>
          <p:nvPr/>
        </p:nvSpPr>
        <p:spPr bwMode="auto">
          <a:xfrm>
            <a:off x="3124200" y="4848225"/>
            <a:ext cx="3276600" cy="1552575"/>
          </a:xfrm>
          <a:prstGeom prst="rect">
            <a:avLst/>
          </a:prstGeom>
          <a:noFill/>
          <a:ln w="9525">
            <a:noFill/>
            <a:miter lim="800000"/>
            <a:headEnd/>
            <a:tailEnd/>
          </a:ln>
        </p:spPr>
        <p:txBody>
          <a:bodyPr>
            <a:prstTxWarp prst="textNoShape">
              <a:avLst/>
            </a:prstTxWarp>
            <a:spAutoFit/>
          </a:bodyPr>
          <a:lstStyle/>
          <a:p>
            <a:pPr>
              <a:spcBef>
                <a:spcPct val="50000"/>
              </a:spcBef>
            </a:pPr>
            <a:r>
              <a:rPr lang="en-US" b="0">
                <a:latin typeface="Tahoma" pitchFamily="-1" charset="0"/>
              </a:rPr>
              <a:t>*rats</a:t>
            </a:r>
          </a:p>
          <a:p>
            <a:pPr>
              <a:spcBef>
                <a:spcPct val="50000"/>
              </a:spcBef>
            </a:pPr>
            <a:r>
              <a:rPr lang="en-US" b="0">
                <a:latin typeface="Tahoma" pitchFamily="-1" charset="0"/>
              </a:rPr>
              <a:t>*human infants</a:t>
            </a:r>
          </a:p>
          <a:p>
            <a:pPr>
              <a:spcBef>
                <a:spcPct val="50000"/>
              </a:spcBef>
            </a:pPr>
            <a:r>
              <a:rPr lang="en-US" b="0">
                <a:latin typeface="Tahoma" pitchFamily="-1" charset="0"/>
              </a:rPr>
              <a:t>*adult humans</a:t>
            </a:r>
          </a:p>
        </p:txBody>
      </p:sp>
      <p:sp>
        <p:nvSpPr>
          <p:cNvPr id="1460247" name="Text Box 24"/>
          <p:cNvSpPr txBox="1">
            <a:spLocks noChangeArrowheads="1"/>
          </p:cNvSpPr>
          <p:nvPr/>
        </p:nvSpPr>
        <p:spPr bwMode="auto">
          <a:xfrm>
            <a:off x="6019800" y="4876800"/>
            <a:ext cx="31242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0">
                <a:solidFill>
                  <a:schemeClr val="tx2"/>
                </a:solidFill>
                <a:latin typeface="Tahoma" pitchFamily="-1" charset="0"/>
              </a:rPr>
              <a:t>*adult humans ONLY</a:t>
            </a:r>
          </a:p>
        </p:txBody>
      </p:sp>
      <p:sp>
        <p:nvSpPr>
          <p:cNvPr id="1460248" name="Text Box 25"/>
          <p:cNvSpPr txBox="1">
            <a:spLocks noChangeArrowheads="1"/>
          </p:cNvSpPr>
          <p:nvPr/>
        </p:nvSpPr>
        <p:spPr bwMode="auto">
          <a:xfrm>
            <a:off x="381000" y="1143000"/>
            <a:ext cx="2209800" cy="457200"/>
          </a:xfrm>
          <a:prstGeom prst="rect">
            <a:avLst/>
          </a:prstGeom>
          <a:noFill/>
          <a:ln w="9525">
            <a:noFill/>
            <a:miter lim="800000"/>
            <a:headEnd/>
            <a:tailEnd/>
          </a:ln>
        </p:spPr>
        <p:txBody>
          <a:bodyPr>
            <a:prstTxWarp prst="textNoShape">
              <a:avLst/>
            </a:prstTxWarp>
            <a:spAutoFit/>
          </a:bodyPr>
          <a:lstStyle/>
          <a:p>
            <a:pPr algn="ctr">
              <a:spcBef>
                <a:spcPct val="50000"/>
              </a:spcBef>
            </a:pPr>
            <a:r>
              <a:rPr lang="en-US" b="0">
                <a:latin typeface="Tahoma" pitchFamily="-1" charset="0"/>
              </a:rPr>
              <a:t>Geometric</a:t>
            </a:r>
            <a:endParaRPr lang="en-US" sz="1800" b="0">
              <a:latin typeface="Tahoma" pitchFamily="-1" charset="0"/>
            </a:endParaRPr>
          </a:p>
        </p:txBody>
      </p:sp>
      <p:sp>
        <p:nvSpPr>
          <p:cNvPr id="1460249" name="Text Box 26"/>
          <p:cNvSpPr txBox="1">
            <a:spLocks noChangeArrowheads="1"/>
          </p:cNvSpPr>
          <p:nvPr/>
        </p:nvSpPr>
        <p:spPr bwMode="auto">
          <a:xfrm>
            <a:off x="2667000" y="1219200"/>
            <a:ext cx="3200400" cy="457200"/>
          </a:xfrm>
          <a:prstGeom prst="rect">
            <a:avLst/>
          </a:prstGeom>
          <a:noFill/>
          <a:ln w="9525">
            <a:noFill/>
            <a:miter lim="800000"/>
            <a:headEnd/>
            <a:tailEnd/>
          </a:ln>
        </p:spPr>
        <p:txBody>
          <a:bodyPr>
            <a:prstTxWarp prst="textNoShape">
              <a:avLst/>
            </a:prstTxWarp>
            <a:spAutoFit/>
          </a:bodyPr>
          <a:lstStyle/>
          <a:p>
            <a:pPr algn="ctr">
              <a:spcBef>
                <a:spcPct val="50000"/>
              </a:spcBef>
            </a:pPr>
            <a:r>
              <a:rPr lang="en-US" b="0">
                <a:latin typeface="Tahoma" pitchFamily="-1" charset="0"/>
              </a:rPr>
              <a:t>Object Landmark</a:t>
            </a:r>
            <a:endParaRPr lang="en-US" sz="1800" b="0">
              <a:latin typeface="Tahoma" pitchFamily="-1" charset="0"/>
            </a:endParaRPr>
          </a:p>
        </p:txBody>
      </p:sp>
      <p:sp>
        <p:nvSpPr>
          <p:cNvPr id="1460250" name="Text Box 27"/>
          <p:cNvSpPr txBox="1">
            <a:spLocks noChangeArrowheads="1"/>
          </p:cNvSpPr>
          <p:nvPr/>
        </p:nvSpPr>
        <p:spPr bwMode="auto">
          <a:xfrm>
            <a:off x="5791200" y="1143000"/>
            <a:ext cx="3200400" cy="457200"/>
          </a:xfrm>
          <a:prstGeom prst="rect">
            <a:avLst/>
          </a:prstGeom>
          <a:noFill/>
          <a:ln w="9525">
            <a:noFill/>
            <a:miter lim="800000"/>
            <a:headEnd/>
            <a:tailEnd/>
          </a:ln>
        </p:spPr>
        <p:txBody>
          <a:bodyPr>
            <a:prstTxWarp prst="textNoShape">
              <a:avLst/>
            </a:prstTxWarp>
            <a:spAutoFit/>
          </a:bodyPr>
          <a:lstStyle/>
          <a:p>
            <a:pPr algn="ctr">
              <a:spcBef>
                <a:spcPct val="50000"/>
              </a:spcBef>
            </a:pPr>
            <a:r>
              <a:rPr lang="en-US" b="0">
                <a:latin typeface="Tahoma" pitchFamily="-1" charset="0"/>
              </a:rPr>
              <a:t>Combination</a:t>
            </a:r>
            <a:endParaRPr lang="en-US" sz="1800" b="0">
              <a:latin typeface="Tahoma" pitchFamily="-1"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2274" name="Rectangle 2"/>
          <p:cNvSpPr>
            <a:spLocks noGrp="1" noChangeArrowheads="1"/>
          </p:cNvSpPr>
          <p:nvPr>
            <p:ph type="title" idx="4294967295"/>
          </p:nvPr>
        </p:nvSpPr>
        <p:spPr>
          <a:xfrm>
            <a:off x="1143000" y="0"/>
            <a:ext cx="6781800" cy="1143000"/>
          </a:xfrm>
        </p:spPr>
        <p:txBody>
          <a:bodyPr/>
          <a:lstStyle/>
          <a:p>
            <a:pPr eaLnBrk="1" hangingPunct="1"/>
            <a:r>
              <a:rPr lang="en-US" sz="3200"/>
              <a:t>Navigation</a:t>
            </a:r>
            <a:endParaRPr lang="en-US"/>
          </a:p>
        </p:txBody>
      </p:sp>
      <p:pic>
        <p:nvPicPr>
          <p:cNvPr id="1462275" name="Picture 4"/>
          <p:cNvPicPr>
            <a:picLocks noChangeAspect="1" noChangeArrowheads="1"/>
          </p:cNvPicPr>
          <p:nvPr/>
        </p:nvPicPr>
        <p:blipFill>
          <a:blip r:embed="rId3"/>
          <a:srcRect/>
          <a:stretch>
            <a:fillRect/>
          </a:stretch>
        </p:blipFill>
        <p:spPr bwMode="auto">
          <a:xfrm>
            <a:off x="1295400" y="1295400"/>
            <a:ext cx="6477000" cy="4864100"/>
          </a:xfrm>
          <a:prstGeom prst="rect">
            <a:avLst/>
          </a:prstGeom>
          <a:noFill/>
          <a:ln w="9525">
            <a:noFill/>
            <a:miter lim="800000"/>
            <a:headEnd/>
            <a:tailEnd/>
          </a:ln>
        </p:spPr>
      </p:pic>
      <p:sp>
        <p:nvSpPr>
          <p:cNvPr id="1462276" name="AutoShape 5"/>
          <p:cNvSpPr>
            <a:spLocks noChangeArrowheads="1"/>
          </p:cNvSpPr>
          <p:nvPr/>
        </p:nvSpPr>
        <p:spPr bwMode="auto">
          <a:xfrm>
            <a:off x="1981200" y="2057400"/>
            <a:ext cx="1447800" cy="838200"/>
          </a:xfrm>
          <a:prstGeom prst="roundRect">
            <a:avLst>
              <a:gd name="adj" fmla="val 16667"/>
            </a:avLst>
          </a:prstGeom>
          <a:solidFill>
            <a:srgbClr val="F3F3F3"/>
          </a:solidFill>
          <a:ln w="9525">
            <a:solidFill>
              <a:srgbClr val="F3F3F3"/>
            </a:solidFill>
            <a:round/>
            <a:headEnd/>
            <a:tailEnd/>
          </a:ln>
        </p:spPr>
        <p:txBody>
          <a:bodyPr wrap="none" anchor="ctr">
            <a:prstTxWarp prst="textNoShape">
              <a:avLst/>
            </a:prstTxWarp>
          </a:bodyPr>
          <a:lstStyle/>
          <a:p>
            <a:endParaRPr lang="en-US" dirty="0">
              <a:solidFill>
                <a:srgbClr val="F3F3F3"/>
              </a:solidFill>
              <a:latin typeface="Calibri"/>
            </a:endParaRPr>
          </a:p>
        </p:txBody>
      </p:sp>
      <p:sp>
        <p:nvSpPr>
          <p:cNvPr id="1462280" name="AutoShape 9"/>
          <p:cNvSpPr>
            <a:spLocks noChangeArrowheads="1"/>
          </p:cNvSpPr>
          <p:nvPr/>
        </p:nvSpPr>
        <p:spPr bwMode="auto">
          <a:xfrm>
            <a:off x="1905000" y="4648200"/>
            <a:ext cx="1447800" cy="990600"/>
          </a:xfrm>
          <a:prstGeom prst="roundRect">
            <a:avLst>
              <a:gd name="adj" fmla="val 16667"/>
            </a:avLst>
          </a:prstGeom>
          <a:solidFill>
            <a:srgbClr val="F3F3F3"/>
          </a:solidFill>
          <a:ln w="9525">
            <a:solidFill>
              <a:srgbClr val="F3F3F3"/>
            </a:solidFill>
            <a:round/>
            <a:headEnd/>
            <a:tailEnd/>
          </a:ln>
        </p:spPr>
        <p:txBody>
          <a:bodyPr wrap="none" anchor="ctr">
            <a:prstTxWarp prst="textNoShape">
              <a:avLst/>
            </a:prstTxWarp>
          </a:bodyPr>
          <a:lstStyle/>
          <a:p>
            <a:endParaRPr lang="en-US" dirty="0">
              <a:latin typeface="Calibri"/>
            </a:endParaRPr>
          </a:p>
        </p:txBody>
      </p:sp>
      <p:sp>
        <p:nvSpPr>
          <p:cNvPr id="1462284" name="Oval 13"/>
          <p:cNvSpPr>
            <a:spLocks noChangeArrowheads="1"/>
          </p:cNvSpPr>
          <p:nvPr/>
        </p:nvSpPr>
        <p:spPr bwMode="auto">
          <a:xfrm>
            <a:off x="3048000" y="1371600"/>
            <a:ext cx="1219200" cy="1066800"/>
          </a:xfrm>
          <a:prstGeom prst="ellipse">
            <a:avLst/>
          </a:prstGeom>
          <a:noFill/>
          <a:ln w="50800">
            <a:solidFill>
              <a:srgbClr val="05050A"/>
            </a:solidFill>
            <a:prstDash val="dash"/>
            <a:round/>
            <a:headEnd/>
            <a:tailEnd/>
          </a:ln>
        </p:spPr>
        <p:txBody>
          <a:bodyPr wrap="none" anchor="ctr">
            <a:prstTxWarp prst="textNoShape">
              <a:avLst/>
            </a:prstTxWarp>
          </a:bodyPr>
          <a:lstStyle/>
          <a:p>
            <a:endParaRPr lang="en-US" dirty="0">
              <a:latin typeface="Calibri"/>
            </a:endParaRPr>
          </a:p>
        </p:txBody>
      </p:sp>
      <p:sp>
        <p:nvSpPr>
          <p:cNvPr id="1462285" name="Text Box 14"/>
          <p:cNvSpPr txBox="1">
            <a:spLocks noChangeArrowheads="1"/>
          </p:cNvSpPr>
          <p:nvPr/>
        </p:nvSpPr>
        <p:spPr bwMode="auto">
          <a:xfrm>
            <a:off x="1736725" y="809625"/>
            <a:ext cx="2179653"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Can find it here.</a:t>
            </a:r>
          </a:p>
        </p:txBody>
      </p:sp>
      <p:sp>
        <p:nvSpPr>
          <p:cNvPr id="1462286" name="Oval 15"/>
          <p:cNvSpPr>
            <a:spLocks noChangeArrowheads="1"/>
          </p:cNvSpPr>
          <p:nvPr/>
        </p:nvSpPr>
        <p:spPr bwMode="auto">
          <a:xfrm>
            <a:off x="1295400" y="2514600"/>
            <a:ext cx="1219200" cy="1066800"/>
          </a:xfrm>
          <a:prstGeom prst="ellipse">
            <a:avLst/>
          </a:prstGeom>
          <a:noFill/>
          <a:ln w="50800">
            <a:solidFill>
              <a:srgbClr val="05050A"/>
            </a:solidFill>
            <a:prstDash val="dash"/>
            <a:round/>
            <a:headEnd/>
            <a:tailEnd/>
          </a:ln>
        </p:spPr>
        <p:txBody>
          <a:bodyPr wrap="none" anchor="ctr">
            <a:prstTxWarp prst="textNoShape">
              <a:avLst/>
            </a:prstTxWarp>
          </a:bodyPr>
          <a:lstStyle/>
          <a:p>
            <a:endParaRPr lang="en-US" dirty="0">
              <a:latin typeface="Calibri"/>
            </a:endParaRPr>
          </a:p>
        </p:txBody>
      </p:sp>
      <p:sp>
        <p:nvSpPr>
          <p:cNvPr id="1462287" name="Text Box 16"/>
          <p:cNvSpPr txBox="1">
            <a:spLocks noChangeArrowheads="1"/>
          </p:cNvSpPr>
          <p:nvPr/>
        </p:nvSpPr>
        <p:spPr bwMode="auto">
          <a:xfrm>
            <a:off x="1447800" y="6248400"/>
            <a:ext cx="4744208" cy="461665"/>
          </a:xfrm>
          <a:prstGeom prst="rect">
            <a:avLst/>
          </a:prstGeom>
          <a:noFill/>
          <a:ln w="9525">
            <a:noFill/>
            <a:miter lim="800000"/>
            <a:headEnd/>
            <a:tailEnd/>
          </a:ln>
        </p:spPr>
        <p:txBody>
          <a:bodyPr wrap="none">
            <a:prstTxWarp prst="textNoShape">
              <a:avLst/>
            </a:prstTxWarp>
            <a:spAutoFit/>
          </a:bodyPr>
          <a:lstStyle/>
          <a:p>
            <a:r>
              <a:rPr lang="en-US" b="0" dirty="0">
                <a:solidFill>
                  <a:schemeClr val="folHlink"/>
                </a:solidFill>
                <a:latin typeface="Calibri"/>
              </a:rPr>
              <a:t>Can’t find it here by combining cues.</a:t>
            </a:r>
            <a:endParaRPr lang="en-US" b="0" dirty="0">
              <a:solidFill>
                <a:schemeClr val="accent2"/>
              </a:solidFill>
              <a:latin typeface="Calibri"/>
            </a:endParaRPr>
          </a:p>
        </p:txBody>
      </p:sp>
      <p:sp>
        <p:nvSpPr>
          <p:cNvPr id="1462288" name="Oval 17"/>
          <p:cNvSpPr>
            <a:spLocks noChangeArrowheads="1"/>
          </p:cNvSpPr>
          <p:nvPr/>
        </p:nvSpPr>
        <p:spPr bwMode="auto">
          <a:xfrm>
            <a:off x="3124200" y="4038600"/>
            <a:ext cx="1219200" cy="1066800"/>
          </a:xfrm>
          <a:prstGeom prst="ellipse">
            <a:avLst/>
          </a:prstGeom>
          <a:noFill/>
          <a:ln w="50800">
            <a:solidFill>
              <a:schemeClr val="folHlink"/>
            </a:solidFill>
            <a:round/>
            <a:headEnd/>
            <a:tailEnd/>
          </a:ln>
        </p:spPr>
        <p:txBody>
          <a:bodyPr wrap="none" anchor="ctr">
            <a:prstTxWarp prst="textNoShape">
              <a:avLst/>
            </a:prstTxWarp>
          </a:bodyPr>
          <a:lstStyle/>
          <a:p>
            <a:endParaRPr lang="en-US" dirty="0">
              <a:latin typeface="Calibri"/>
            </a:endParaRPr>
          </a:p>
        </p:txBody>
      </p:sp>
      <p:sp>
        <p:nvSpPr>
          <p:cNvPr id="1462289" name="AutoShape 19"/>
          <p:cNvSpPr>
            <a:spLocks noChangeArrowheads="1"/>
          </p:cNvSpPr>
          <p:nvPr/>
        </p:nvSpPr>
        <p:spPr bwMode="auto">
          <a:xfrm>
            <a:off x="3352800" y="4495800"/>
            <a:ext cx="762000" cy="1371600"/>
          </a:xfrm>
          <a:prstGeom prst="roundRect">
            <a:avLst>
              <a:gd name="adj" fmla="val 16667"/>
            </a:avLst>
          </a:prstGeom>
          <a:noFill/>
          <a:ln w="63500">
            <a:solidFill>
              <a:schemeClr val="bg2"/>
            </a:solidFill>
            <a:prstDash val="dash"/>
            <a:round/>
            <a:headEnd/>
            <a:tailEnd/>
          </a:ln>
        </p:spPr>
        <p:txBody>
          <a:bodyPr wrap="none" anchor="ctr">
            <a:prstTxWarp prst="textNoShape">
              <a:avLst/>
            </a:prstTxWarp>
          </a:bodyPr>
          <a:lstStyle/>
          <a:p>
            <a:endParaRPr lang="en-US"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D7D7FF"/>
      </a:lt1>
      <a:dk2>
        <a:srgbClr val="3616A2"/>
      </a:dk2>
      <a:lt2>
        <a:srgbClr val="1711FF"/>
      </a:lt2>
      <a:accent1>
        <a:srgbClr val="CA4112"/>
      </a:accent1>
      <a:accent2>
        <a:srgbClr val="B52254"/>
      </a:accent2>
      <a:accent3>
        <a:srgbClr val="E8E8FF"/>
      </a:accent3>
      <a:accent4>
        <a:srgbClr val="000000"/>
      </a:accent4>
      <a:accent5>
        <a:srgbClr val="E1B0AA"/>
      </a:accent5>
      <a:accent6>
        <a:srgbClr val="A41E4B"/>
      </a:accent6>
      <a:hlink>
        <a:srgbClr val="8418AA"/>
      </a:hlink>
      <a:folHlink>
        <a:srgbClr val="1612C1"/>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Endymion:Applications:Microsoft Office 2004:Templates:Presentations:Designs:Blank Presentation</Template>
  <TotalTime>11832</TotalTime>
  <Words>2852</Words>
  <Application>Microsoft Macintosh PowerPoint</Application>
  <PresentationFormat>On-screen Show (4:3)</PresentationFormat>
  <Paragraphs>307</Paragraphs>
  <Slides>63</Slides>
  <Notes>58</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Blank Presentation</vt:lpstr>
      <vt:lpstr>Psych 56L/ Ling 51: Acquisition of Language</vt:lpstr>
      <vt:lpstr>Announcements</vt:lpstr>
      <vt:lpstr>Sapir Whorf Hypothesis</vt:lpstr>
      <vt:lpstr>“Neo”-Whorfian Question</vt:lpstr>
      <vt:lpstr>What the language toolkit can do</vt:lpstr>
      <vt:lpstr>Cognitive Off-Loading example  (from Wolff &amp; Holmes 2010)</vt:lpstr>
      <vt:lpstr>Language as a Toolkit</vt:lpstr>
      <vt:lpstr>Navigation</vt:lpstr>
      <vt:lpstr>Navigation</vt:lpstr>
      <vt:lpstr>But can toddlers really not do it?</vt:lpstr>
      <vt:lpstr>But can toddlers really not do it?</vt:lpstr>
      <vt:lpstr>So when does this ability develop?</vt:lpstr>
      <vt:lpstr>PowerPoint Presentation</vt:lpstr>
      <vt:lpstr>PowerPoint Presentation</vt:lpstr>
      <vt:lpstr>Is language really responsible?</vt:lpstr>
      <vt:lpstr>Is language really responsible?</vt:lpstr>
      <vt:lpstr>Is language really responsible?</vt:lpstr>
      <vt:lpstr>Is language really necessary?</vt:lpstr>
      <vt:lpstr>So language does seem to play a very important role in the ability to combine information from different core knowledge systems. (Perhaps not absolutely necessary, but extraordinarily helpful - kind of like motherese for language development.)  Or maybe rhesus monkeys are just clever enough to do this without the spatial language that humans seem to rely on. Maybe humans rely on language because they have it as a tool at their disposal… </vt:lpstr>
      <vt:lpstr>Number</vt:lpstr>
      <vt:lpstr>Decide Fast: How Many?</vt:lpstr>
      <vt:lpstr>PowerPoint Presentation</vt:lpstr>
      <vt:lpstr>PowerPoint Presentation</vt:lpstr>
      <vt:lpstr>PowerPoint Presentation</vt:lpstr>
      <vt:lpstr>PowerPoint Presentation</vt:lpstr>
      <vt:lpstr>PowerPoint Presentation</vt:lpstr>
      <vt:lpstr>Decide Fast: Which side has more?</vt:lpstr>
      <vt:lpstr>PowerPoint Presentation</vt:lpstr>
      <vt:lpstr>PowerPoint Presentation</vt:lpstr>
      <vt:lpstr>PowerPoint Presentation</vt:lpstr>
      <vt:lpstr>PowerPoint Presentation</vt:lpstr>
      <vt:lpstr>How We Deal With Number</vt:lpstr>
      <vt:lpstr>PowerPoint Presentation</vt:lpstr>
      <vt:lpstr>PowerPoint Presentation</vt:lpstr>
      <vt:lpstr>PowerPoint Presentation</vt:lpstr>
      <vt:lpstr>PowerPoint Presentation</vt:lpstr>
      <vt:lpstr>PowerPoint Presentation</vt:lpstr>
      <vt:lpstr>PowerPoint Presentation</vt:lpstr>
      <vt:lpstr>What human language does…</vt:lpstr>
      <vt:lpstr>PowerPoint Presentation</vt:lpstr>
      <vt:lpstr>Languages without Exact Number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Gelman &amp; Gallistel 2004:  “Language and the Origin of Numerical Concepts”</vt:lpstr>
      <vt:lpstr>PowerPoint Presentation</vt:lpstr>
      <vt:lpstr>PowerPoint Presentation</vt:lpstr>
      <vt:lpstr>PowerPoint Presentation</vt:lpstr>
      <vt:lpstr>Children’s numerical cognition</vt:lpstr>
      <vt:lpstr>Children’s numerical cognition</vt:lpstr>
      <vt:lpstr>Children’s numerical cognition</vt:lpstr>
      <vt:lpstr>Children’s numerical cognition</vt:lpstr>
      <vt:lpstr>Language &amp; Cognition: Recap</vt:lpstr>
      <vt:lpstr>Questions?</vt:lpstr>
    </vt:vector>
  </TitlesOfParts>
  <Company>Computing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 229: Language Acquisition</dc:title>
  <dc:creator>Computing Services</dc:creator>
  <cp:lastModifiedBy>Lisa Pearl</cp:lastModifiedBy>
  <cp:revision>1001</cp:revision>
  <cp:lastPrinted>2011-01-03T16:55:40Z</cp:lastPrinted>
  <dcterms:created xsi:type="dcterms:W3CDTF">2012-09-04T23:35:10Z</dcterms:created>
  <dcterms:modified xsi:type="dcterms:W3CDTF">2013-03-01T00:43:34Z</dcterms:modified>
</cp:coreProperties>
</file>