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41"/>
  </p:notesMasterIdLst>
  <p:handoutMasterIdLst>
    <p:handoutMasterId r:id="rId42"/>
  </p:handoutMasterIdLst>
  <p:sldIdLst>
    <p:sldId id="270" r:id="rId2"/>
    <p:sldId id="271" r:id="rId3"/>
    <p:sldId id="273" r:id="rId4"/>
    <p:sldId id="307" r:id="rId5"/>
    <p:sldId id="308" r:id="rId6"/>
    <p:sldId id="309" r:id="rId7"/>
    <p:sldId id="310" r:id="rId8"/>
    <p:sldId id="311" r:id="rId9"/>
    <p:sldId id="312" r:id="rId10"/>
    <p:sldId id="313" r:id="rId11"/>
    <p:sldId id="314" r:id="rId12"/>
    <p:sldId id="315" r:id="rId13"/>
    <p:sldId id="316" r:id="rId14"/>
    <p:sldId id="344" r:id="rId15"/>
    <p:sldId id="317" r:id="rId16"/>
    <p:sldId id="318" r:id="rId17"/>
    <p:sldId id="319" r:id="rId18"/>
    <p:sldId id="320" r:id="rId19"/>
    <p:sldId id="335" r:id="rId20"/>
    <p:sldId id="336" r:id="rId21"/>
    <p:sldId id="321" r:id="rId22"/>
    <p:sldId id="322" r:id="rId23"/>
    <p:sldId id="334" r:id="rId24"/>
    <p:sldId id="323" r:id="rId25"/>
    <p:sldId id="324" r:id="rId26"/>
    <p:sldId id="337" r:id="rId27"/>
    <p:sldId id="338" r:id="rId28"/>
    <p:sldId id="339" r:id="rId29"/>
    <p:sldId id="340" r:id="rId30"/>
    <p:sldId id="341" r:id="rId31"/>
    <p:sldId id="342" r:id="rId32"/>
    <p:sldId id="343" r:id="rId33"/>
    <p:sldId id="327" r:id="rId34"/>
    <p:sldId id="328" r:id="rId35"/>
    <p:sldId id="329" r:id="rId36"/>
    <p:sldId id="330" r:id="rId37"/>
    <p:sldId id="331" r:id="rId38"/>
    <p:sldId id="332" r:id="rId39"/>
    <p:sldId id="333" r:id="rId40"/>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034"/>
    <a:srgbClr val="0F713C"/>
    <a:srgbClr val="B3129A"/>
    <a:srgbClr val="0D80C4"/>
    <a:srgbClr val="0B1FFF"/>
    <a:srgbClr val="8CFF4F"/>
    <a:srgbClr val="FFFFFF"/>
    <a:srgbClr val="073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0" autoAdjust="0"/>
    <p:restoredTop sz="90929"/>
  </p:normalViewPr>
  <p:slideViewPr>
    <p:cSldViewPr>
      <p:cViewPr>
        <p:scale>
          <a:sx n="125" d="100"/>
          <a:sy n="125" d="100"/>
        </p:scale>
        <p:origin x="-5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53DB25E7-BCCF-7C45-891D-10F922E39B39}" type="datetime1">
              <a:rPr lang="en-US">
                <a:latin typeface="Calibri"/>
              </a:rPr>
              <a:pPr/>
              <a:t>3/5/13</a:t>
            </a:fld>
            <a:endParaRPr lang="en-US" dirty="0">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B451D9F-55A2-D144-BAAA-89DA76D11F4E}" type="slidenum">
              <a:rPr lang="en-US">
                <a:latin typeface="Calibri"/>
              </a:rPr>
              <a:pPr/>
              <a:t>‹#›</a:t>
            </a:fld>
            <a:endParaRPr lang="en-US" dirty="0">
              <a:latin typeface="Calibri"/>
            </a:endParaRPr>
          </a:p>
        </p:txBody>
      </p:sp>
    </p:spTree>
    <p:extLst>
      <p:ext uri="{BB962C8B-B14F-4D97-AF65-F5344CB8AC3E}">
        <p14:creationId xmlns:p14="http://schemas.microsoft.com/office/powerpoint/2010/main" val="2428068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AB310F15-F2C2-3446-9876-CB4940C30025}" type="slidenum">
              <a:rPr lang="en-US" smtClean="0"/>
              <a:pPr>
                <a:defRPr/>
              </a:pPr>
              <a:t>‹#›</a:t>
            </a:fld>
            <a:endParaRPr lang="en-US" dirty="0"/>
          </a:p>
        </p:txBody>
      </p:sp>
    </p:spTree>
    <p:extLst>
      <p:ext uri="{BB962C8B-B14F-4D97-AF65-F5344CB8AC3E}">
        <p14:creationId xmlns:p14="http://schemas.microsoft.com/office/powerpoint/2010/main" val="113001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22BC80C-7504-FD47-A97C-2A7B9806C3FD}" type="slidenum">
              <a:rPr lang="en-US" sz="1200" b="0">
                <a:latin typeface="Calibri"/>
              </a:rPr>
              <a:pPr algn="r"/>
              <a:t>1</a:t>
            </a:fld>
            <a:endParaRPr lang="en-US" sz="1200" b="0" dirty="0">
              <a:latin typeface="Calibri"/>
            </a:endParaRPr>
          </a:p>
        </p:txBody>
      </p:sp>
      <p:sp>
        <p:nvSpPr>
          <p:cNvPr id="145510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510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00EC454-765D-5640-9C35-ED22DC30857E}" type="slidenum">
              <a:rPr lang="en-US" sz="1200" b="0">
                <a:latin typeface="Calibri"/>
              </a:rPr>
              <a:pPr algn="r"/>
              <a:t>10</a:t>
            </a:fld>
            <a:endParaRPr lang="en-US" sz="1200" b="0" dirty="0">
              <a:latin typeface="Calibri"/>
            </a:endParaRPr>
          </a:p>
        </p:txBody>
      </p:sp>
      <p:sp>
        <p:nvSpPr>
          <p:cNvPr id="153702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702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1F6E0FD-14E5-6147-B98E-9CA6B8E912D2}" type="slidenum">
              <a:rPr lang="en-US" sz="1200" b="0">
                <a:latin typeface="Calibri"/>
              </a:rPr>
              <a:pPr algn="r"/>
              <a:t>11</a:t>
            </a:fld>
            <a:endParaRPr lang="en-US" sz="1200" b="0" dirty="0">
              <a:latin typeface="Calibri"/>
            </a:endParaRPr>
          </a:p>
        </p:txBody>
      </p:sp>
      <p:sp>
        <p:nvSpPr>
          <p:cNvPr id="153907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90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CE03419-DF75-FB46-B081-16A39E74CBA9}" type="slidenum">
              <a:rPr lang="en-US" sz="1200" b="0">
                <a:latin typeface="Calibri"/>
              </a:rPr>
              <a:pPr algn="r"/>
              <a:t>12</a:t>
            </a:fld>
            <a:endParaRPr lang="en-US" sz="1200" b="0" dirty="0">
              <a:latin typeface="Calibri"/>
            </a:endParaRPr>
          </a:p>
        </p:txBody>
      </p:sp>
      <p:sp>
        <p:nvSpPr>
          <p:cNvPr id="154112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112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E2774C4-CCFB-A842-BE2A-8D62F0258C04}" type="slidenum">
              <a:rPr lang="en-US" sz="1200" b="0">
                <a:latin typeface="Calibri"/>
              </a:rPr>
              <a:pPr algn="r"/>
              <a:t>13</a:t>
            </a:fld>
            <a:endParaRPr lang="en-US" sz="1200" b="0" dirty="0">
              <a:latin typeface="Calibri"/>
            </a:endParaRPr>
          </a:p>
        </p:txBody>
      </p:sp>
      <p:sp>
        <p:nvSpPr>
          <p:cNvPr id="154317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317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E281FE6-77B4-2543-A2CD-4B0EA0B2E50E}" type="slidenum">
              <a:rPr lang="en-US" sz="1200" b="0">
                <a:latin typeface="Calibri"/>
              </a:rPr>
              <a:pPr algn="r"/>
              <a:t>15</a:t>
            </a:fld>
            <a:endParaRPr lang="en-US" sz="1200" b="0" dirty="0">
              <a:latin typeface="Calibri"/>
            </a:endParaRPr>
          </a:p>
        </p:txBody>
      </p:sp>
      <p:sp>
        <p:nvSpPr>
          <p:cNvPr id="154521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52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00CF3C2-7994-EE47-A26C-0B69BE348709}" type="slidenum">
              <a:rPr lang="en-US" sz="1200" b="0">
                <a:latin typeface="Calibri"/>
              </a:rPr>
              <a:pPr algn="r"/>
              <a:t>16</a:t>
            </a:fld>
            <a:endParaRPr lang="en-US" sz="1200" b="0" dirty="0">
              <a:latin typeface="Calibri"/>
            </a:endParaRPr>
          </a:p>
        </p:txBody>
      </p:sp>
      <p:sp>
        <p:nvSpPr>
          <p:cNvPr id="154726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726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29DCCE3-E04D-E24B-B60A-9998008C0A40}" type="slidenum">
              <a:rPr lang="en-US" sz="1200" b="0">
                <a:latin typeface="Calibri"/>
              </a:rPr>
              <a:pPr algn="r"/>
              <a:t>17</a:t>
            </a:fld>
            <a:endParaRPr lang="en-US" sz="1200" b="0" dirty="0">
              <a:latin typeface="Calibri"/>
            </a:endParaRPr>
          </a:p>
        </p:txBody>
      </p:sp>
      <p:sp>
        <p:nvSpPr>
          <p:cNvPr id="154931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931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2EBB612-AEAF-4C4F-94E6-516208003092}" type="slidenum">
              <a:rPr lang="en-US" sz="1200" b="0">
                <a:latin typeface="Calibri"/>
              </a:rPr>
              <a:pPr algn="r"/>
              <a:t>18</a:t>
            </a:fld>
            <a:endParaRPr lang="en-US" sz="1200" b="0" dirty="0">
              <a:latin typeface="Calibri"/>
            </a:endParaRPr>
          </a:p>
        </p:txBody>
      </p:sp>
      <p:sp>
        <p:nvSpPr>
          <p:cNvPr id="155136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136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963165B-9912-F447-AF93-B2370EE6A5C8}" type="slidenum">
              <a:rPr lang="en-US" sz="1200" b="0">
                <a:latin typeface="Calibri"/>
              </a:rPr>
              <a:pPr algn="r"/>
              <a:t>21</a:t>
            </a:fld>
            <a:endParaRPr lang="en-US" sz="1200" b="0" dirty="0">
              <a:latin typeface="Calibri"/>
            </a:endParaRPr>
          </a:p>
        </p:txBody>
      </p:sp>
      <p:sp>
        <p:nvSpPr>
          <p:cNvPr id="155341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341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236F930-FA9B-4241-940F-0D81259241DD}" type="slidenum">
              <a:rPr lang="en-US" sz="1200" b="0">
                <a:latin typeface="Calibri"/>
              </a:rPr>
              <a:pPr algn="r"/>
              <a:t>22</a:t>
            </a:fld>
            <a:endParaRPr lang="en-US" sz="1200" b="0" dirty="0">
              <a:latin typeface="Calibri"/>
            </a:endParaRPr>
          </a:p>
        </p:txBody>
      </p:sp>
      <p:sp>
        <p:nvSpPr>
          <p:cNvPr id="155545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546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70A7666-E5B9-CE4D-BC99-8C0D862015B7}" type="slidenum">
              <a:rPr lang="en-US" sz="1200" b="0">
                <a:latin typeface="Calibri"/>
              </a:rPr>
              <a:pPr algn="r"/>
              <a:t>2</a:t>
            </a:fld>
            <a:endParaRPr lang="en-US" sz="1200" b="0" dirty="0">
              <a:latin typeface="Calibri"/>
            </a:endParaRPr>
          </a:p>
        </p:txBody>
      </p:sp>
      <p:sp>
        <p:nvSpPr>
          <p:cNvPr id="14571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71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859A193-F88A-8D41-9164-AAC7F181A042}" type="slidenum">
              <a:rPr lang="en-US" sz="1200" b="0">
                <a:latin typeface="Calibri"/>
              </a:rPr>
              <a:pPr algn="r"/>
              <a:t>24</a:t>
            </a:fld>
            <a:endParaRPr lang="en-US" sz="1200" b="0" dirty="0">
              <a:latin typeface="Calibri"/>
            </a:endParaRPr>
          </a:p>
        </p:txBody>
      </p:sp>
      <p:sp>
        <p:nvSpPr>
          <p:cNvPr id="155750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750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2E05EC1-82C0-EB49-9A35-A9AB04D77D08}" type="slidenum">
              <a:rPr lang="en-US" sz="1200" b="0">
                <a:latin typeface="Calibri"/>
              </a:rPr>
              <a:pPr algn="r"/>
              <a:t>33</a:t>
            </a:fld>
            <a:endParaRPr lang="en-US" sz="1200" b="0" dirty="0">
              <a:latin typeface="Calibri"/>
            </a:endParaRPr>
          </a:p>
        </p:txBody>
      </p:sp>
      <p:sp>
        <p:nvSpPr>
          <p:cNvPr id="156467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46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91CC30B-4F24-454A-A349-EAF44BDF1051}" type="slidenum">
              <a:rPr lang="en-US" sz="1200" b="0">
                <a:latin typeface="Calibri"/>
              </a:rPr>
              <a:pPr algn="r"/>
              <a:t>38</a:t>
            </a:fld>
            <a:endParaRPr lang="en-US" sz="1200" b="0" dirty="0">
              <a:latin typeface="Calibri"/>
            </a:endParaRPr>
          </a:p>
        </p:txBody>
      </p:sp>
      <p:sp>
        <p:nvSpPr>
          <p:cNvPr id="157081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08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7D96AF5-7FF8-844E-B2A5-2225808FBD48}" type="slidenum">
              <a:rPr lang="en-US" sz="1200" b="0">
                <a:latin typeface="Calibri"/>
              </a:rPr>
              <a:pPr algn="r"/>
              <a:t>39</a:t>
            </a:fld>
            <a:endParaRPr lang="en-US" sz="1200" b="0" dirty="0">
              <a:latin typeface="Calibri"/>
            </a:endParaRPr>
          </a:p>
        </p:txBody>
      </p:sp>
      <p:sp>
        <p:nvSpPr>
          <p:cNvPr id="15728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28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685BFF6-B7B5-864A-9895-694EF5F9681F}" type="slidenum">
              <a:rPr lang="en-US" sz="1200" b="0">
                <a:latin typeface="Calibri"/>
              </a:rPr>
              <a:pPr algn="r"/>
              <a:t>3</a:t>
            </a:fld>
            <a:endParaRPr lang="en-US" sz="1200" b="0" dirty="0">
              <a:latin typeface="Calibri"/>
            </a:endParaRPr>
          </a:p>
        </p:txBody>
      </p:sp>
      <p:sp>
        <p:nvSpPr>
          <p:cNvPr id="146125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125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1B0F3E5-90FC-3543-B631-C074D66A83B4}" type="slidenum">
              <a:rPr lang="en-US" sz="1200" b="0">
                <a:latin typeface="Calibri"/>
              </a:rPr>
              <a:pPr algn="r"/>
              <a:t>4</a:t>
            </a:fld>
            <a:endParaRPr lang="en-US" sz="1200" b="0" dirty="0">
              <a:latin typeface="Calibri"/>
            </a:endParaRPr>
          </a:p>
        </p:txBody>
      </p:sp>
      <p:sp>
        <p:nvSpPr>
          <p:cNvPr id="152473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474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B48ED9E-EA4C-6F4C-8298-ED00C150376A}" type="slidenum">
              <a:rPr lang="en-US" sz="1200" b="0">
                <a:latin typeface="Calibri"/>
              </a:rPr>
              <a:pPr algn="r"/>
              <a:t>5</a:t>
            </a:fld>
            <a:endParaRPr lang="en-US" sz="1200" b="0" dirty="0">
              <a:latin typeface="Calibri"/>
            </a:endParaRPr>
          </a:p>
        </p:txBody>
      </p:sp>
      <p:sp>
        <p:nvSpPr>
          <p:cNvPr id="152678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678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0CE3224-2983-3C4C-AF94-54167464C988}" type="slidenum">
              <a:rPr lang="en-US" sz="1200" b="0">
                <a:latin typeface="Calibri"/>
              </a:rPr>
              <a:pPr algn="r"/>
              <a:t>6</a:t>
            </a:fld>
            <a:endParaRPr lang="en-US" sz="1200" b="0" dirty="0">
              <a:latin typeface="Calibri"/>
            </a:endParaRPr>
          </a:p>
        </p:txBody>
      </p:sp>
      <p:sp>
        <p:nvSpPr>
          <p:cNvPr id="152883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883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2C4430A-03F3-234E-8D8B-5F0FE10F4815}" type="slidenum">
              <a:rPr lang="en-US" sz="1200" b="0">
                <a:latin typeface="Calibri"/>
              </a:rPr>
              <a:pPr algn="r"/>
              <a:t>7</a:t>
            </a:fld>
            <a:endParaRPr lang="en-US" sz="1200" b="0" dirty="0">
              <a:latin typeface="Calibri"/>
            </a:endParaRPr>
          </a:p>
        </p:txBody>
      </p:sp>
      <p:sp>
        <p:nvSpPr>
          <p:cNvPr id="153088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088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F289A49-7D05-3E45-9B13-3394AE77BAA4}" type="slidenum">
              <a:rPr lang="en-US" sz="1200" b="0">
                <a:latin typeface="Calibri"/>
              </a:rPr>
              <a:pPr algn="r"/>
              <a:t>8</a:t>
            </a:fld>
            <a:endParaRPr lang="en-US" sz="1200" b="0" dirty="0">
              <a:latin typeface="Calibri"/>
            </a:endParaRPr>
          </a:p>
        </p:txBody>
      </p:sp>
      <p:sp>
        <p:nvSpPr>
          <p:cNvPr id="153293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293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9A6C1BD-5F43-9D46-B2C5-3FC043E03BE8}" type="slidenum">
              <a:rPr lang="en-US" sz="1200" b="0">
                <a:latin typeface="Calibri"/>
              </a:rPr>
              <a:pPr algn="r"/>
              <a:t>9</a:t>
            </a:fld>
            <a:endParaRPr lang="en-US" sz="1200" b="0" dirty="0">
              <a:latin typeface="Calibri"/>
            </a:endParaRPr>
          </a:p>
        </p:txBody>
      </p:sp>
      <p:sp>
        <p:nvSpPr>
          <p:cNvPr id="153497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498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1AA76E-D10D-F747-ADA7-D72EAD1317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310E8-F7F1-F341-9548-A6DE2AA38A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59B00D-F8E4-DA4C-A0CE-04EA9CF742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5732A-AD9F-2848-B865-FFC621D9B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E7ED49-5049-9246-87BD-002B991858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597B0B-DFDA-3C49-B4CB-84C6EB6FE6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D10DFF-2AF6-0E42-96F8-A1DFC85744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F53DDA-867A-B74A-871A-44691F234A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A767C6-AB8B-5A42-BDD0-9D4E219CB7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AD9CBB-137C-C644-8613-2A97927B80F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F8A970-6052-2D49-97AC-B62F1C904D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50DC8B95-E766-2B44-B9E2-D3727BE2342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1454083"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16</a:t>
            </a:r>
          </a:p>
          <a:p>
            <a:pPr marL="0" indent="0" algn="ctr" eaLnBrk="1" hangingPunct="1">
              <a:buFontTx/>
              <a:buNone/>
            </a:pPr>
            <a:r>
              <a:rPr lang="en-US"/>
              <a:t>Language &amp; Cognition</a:t>
            </a:r>
          </a:p>
          <a:p>
            <a:pPr marL="0" indent="0" algn="ctr" eaLnBrk="1" hangingPunct="1">
              <a:buFontTx/>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body" idx="4294967295"/>
          </p:nvPr>
        </p:nvSpPr>
        <p:spPr>
          <a:xfrm>
            <a:off x="0" y="1371600"/>
            <a:ext cx="9144000" cy="1066800"/>
          </a:xfrm>
        </p:spPr>
        <p:txBody>
          <a:bodyPr/>
          <a:lstStyle/>
          <a:p>
            <a:pPr eaLnBrk="1" hangingPunct="1">
              <a:buFontTx/>
              <a:buNone/>
            </a:pPr>
            <a:r>
              <a:rPr lang="en-US" sz="2000"/>
              <a:t>While playing, Sir Didymus puts a marble into a bin and then goes outside (the puppet disappears under the table, for example). </a:t>
            </a:r>
          </a:p>
        </p:txBody>
      </p:sp>
      <p:pic>
        <p:nvPicPr>
          <p:cNvPr id="1536004" name="Picture 4"/>
          <p:cNvPicPr>
            <a:picLocks noChangeAspect="1" noChangeArrowheads="1"/>
          </p:cNvPicPr>
          <p:nvPr/>
        </p:nvPicPr>
        <p:blipFill>
          <a:blip r:embed="rId3"/>
          <a:srcRect/>
          <a:stretch>
            <a:fillRect/>
          </a:stretch>
        </p:blipFill>
        <p:spPr bwMode="auto">
          <a:xfrm>
            <a:off x="6172200" y="4191000"/>
            <a:ext cx="977900" cy="833438"/>
          </a:xfrm>
          <a:prstGeom prst="rect">
            <a:avLst/>
          </a:prstGeom>
          <a:noFill/>
          <a:ln w="9525">
            <a:noFill/>
            <a:miter lim="800000"/>
            <a:headEnd/>
            <a:tailEnd/>
          </a:ln>
        </p:spPr>
      </p:pic>
      <p:pic>
        <p:nvPicPr>
          <p:cNvPr id="1536005" name="Picture 5"/>
          <p:cNvPicPr>
            <a:picLocks noChangeAspect="1" noChangeArrowheads="1"/>
          </p:cNvPicPr>
          <p:nvPr/>
        </p:nvPicPr>
        <p:blipFill>
          <a:blip r:embed="rId4"/>
          <a:srcRect/>
          <a:stretch>
            <a:fillRect/>
          </a:stretch>
        </p:blipFill>
        <p:spPr bwMode="auto">
          <a:xfrm flipH="1">
            <a:off x="1524000" y="3657600"/>
            <a:ext cx="914400" cy="990600"/>
          </a:xfrm>
          <a:prstGeom prst="rect">
            <a:avLst/>
          </a:prstGeom>
          <a:noFill/>
          <a:ln w="9525">
            <a:noFill/>
            <a:miter lim="800000"/>
            <a:headEnd/>
            <a:tailEnd/>
          </a:ln>
        </p:spPr>
      </p:pic>
      <p:sp>
        <p:nvSpPr>
          <p:cNvPr id="1536006" name="AutoShape 6"/>
          <p:cNvSpPr>
            <a:spLocks noChangeArrowheads="1"/>
          </p:cNvSpPr>
          <p:nvPr/>
        </p:nvSpPr>
        <p:spPr bwMode="auto">
          <a:xfrm>
            <a:off x="3048000" y="3886200"/>
            <a:ext cx="1295400" cy="1905000"/>
          </a:xfrm>
          <a:prstGeom prst="can">
            <a:avLst>
              <a:gd name="adj" fmla="val 36765"/>
            </a:avLst>
          </a:prstGeom>
          <a:solidFill>
            <a:schemeClr val="hlink"/>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36007" name="Oval 7"/>
          <p:cNvSpPr>
            <a:spLocks noChangeArrowheads="1"/>
          </p:cNvSpPr>
          <p:nvPr/>
        </p:nvSpPr>
        <p:spPr bwMode="auto">
          <a:xfrm>
            <a:off x="3505200" y="4876800"/>
            <a:ext cx="457200" cy="457200"/>
          </a:xfrm>
          <a:prstGeom prst="ellipse">
            <a:avLst/>
          </a:prstGeom>
          <a:solidFill>
            <a:schemeClr val="bg2">
              <a:alpha val="39999"/>
            </a:schemeClr>
          </a:solidFill>
          <a:ln w="9525">
            <a:solidFill>
              <a:schemeClr val="tx1">
                <a:alpha val="7843"/>
              </a:schemeClr>
            </a:solidFill>
            <a:round/>
            <a:headEnd/>
            <a:tailEnd/>
          </a:ln>
        </p:spPr>
        <p:txBody>
          <a:bodyPr wrap="none" anchor="ctr">
            <a:prstTxWarp prst="textNoShape">
              <a:avLst/>
            </a:prstTxWarp>
          </a:bodyPr>
          <a:lstStyle/>
          <a:p>
            <a:endParaRPr lang="en-US" dirty="0">
              <a:latin typeface="Calibri"/>
            </a:endParaRPr>
          </a:p>
        </p:txBody>
      </p:sp>
      <p:sp>
        <p:nvSpPr>
          <p:cNvPr id="1536008" name="Line 8"/>
          <p:cNvSpPr>
            <a:spLocks noChangeShapeType="1"/>
          </p:cNvSpPr>
          <p:nvPr/>
        </p:nvSpPr>
        <p:spPr bwMode="auto">
          <a:xfrm flipH="1">
            <a:off x="228600" y="4114800"/>
            <a:ext cx="1066800" cy="0"/>
          </a:xfrm>
          <a:prstGeom prst="line">
            <a:avLst/>
          </a:prstGeom>
          <a:noFill/>
          <a:ln w="63500">
            <a:solidFill>
              <a:schemeClr val="tx1"/>
            </a:solidFill>
            <a:prstDash val="dash"/>
            <a:round/>
            <a:headEnd/>
            <a:tailEnd type="triangle" w="med" len="med"/>
          </a:ln>
        </p:spPr>
        <p:txBody>
          <a:bodyPr wrap="none" anchor="ctr">
            <a:prstTxWarp prst="textNoShape">
              <a:avLst/>
            </a:prstTxWarp>
          </a:bodyPr>
          <a:lstStyle/>
          <a:p>
            <a:endParaRPr lang="en-US" dirty="0">
              <a:latin typeface="Calibri"/>
            </a:endParaRPr>
          </a:p>
        </p:txBody>
      </p:sp>
      <p:sp>
        <p:nvSpPr>
          <p:cNvPr id="1536009"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False Belief Task (Unseen displacement)</a:t>
            </a:r>
            <a:endParaRPr lang="en-US" sz="4400" b="0" dirty="0">
              <a:solidFill>
                <a:schemeClr val="tx2"/>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1" name="Rectangle 3"/>
          <p:cNvSpPr>
            <a:spLocks noGrp="1" noChangeArrowheads="1"/>
          </p:cNvSpPr>
          <p:nvPr>
            <p:ph type="body" idx="4294967295"/>
          </p:nvPr>
        </p:nvSpPr>
        <p:spPr>
          <a:xfrm>
            <a:off x="0" y="1371600"/>
            <a:ext cx="9144000" cy="1524000"/>
          </a:xfrm>
        </p:spPr>
        <p:txBody>
          <a:bodyPr/>
          <a:lstStyle/>
          <a:p>
            <a:pPr eaLnBrk="1" hangingPunct="1">
              <a:buFontTx/>
              <a:buNone/>
            </a:pPr>
            <a:r>
              <a:rPr lang="en-US" sz="2400"/>
              <a:t>When Sir Didymus is not around, naughty Ambrosius changes the location of the marble. He takes it out of the bin and puts it in a different bin.</a:t>
            </a:r>
          </a:p>
        </p:txBody>
      </p:sp>
      <p:pic>
        <p:nvPicPr>
          <p:cNvPr id="1538052" name="Picture 4"/>
          <p:cNvPicPr>
            <a:picLocks noChangeAspect="1" noChangeArrowheads="1"/>
          </p:cNvPicPr>
          <p:nvPr/>
        </p:nvPicPr>
        <p:blipFill>
          <a:blip r:embed="rId3"/>
          <a:srcRect/>
          <a:stretch>
            <a:fillRect/>
          </a:stretch>
        </p:blipFill>
        <p:spPr bwMode="auto">
          <a:xfrm>
            <a:off x="5105400" y="2667000"/>
            <a:ext cx="977900" cy="833438"/>
          </a:xfrm>
          <a:prstGeom prst="rect">
            <a:avLst/>
          </a:prstGeom>
          <a:noFill/>
          <a:ln w="9525">
            <a:noFill/>
            <a:miter lim="800000"/>
            <a:headEnd/>
            <a:tailEnd/>
          </a:ln>
        </p:spPr>
      </p:pic>
      <p:sp>
        <p:nvSpPr>
          <p:cNvPr id="1538053" name="AutoShape 5"/>
          <p:cNvSpPr>
            <a:spLocks noChangeArrowheads="1"/>
          </p:cNvSpPr>
          <p:nvPr/>
        </p:nvSpPr>
        <p:spPr bwMode="auto">
          <a:xfrm>
            <a:off x="3048000" y="3886200"/>
            <a:ext cx="1295400" cy="1905000"/>
          </a:xfrm>
          <a:prstGeom prst="can">
            <a:avLst>
              <a:gd name="adj" fmla="val 36765"/>
            </a:avLst>
          </a:prstGeom>
          <a:solidFill>
            <a:schemeClr val="hlink"/>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38054" name="AutoShape 6"/>
          <p:cNvSpPr>
            <a:spLocks noChangeArrowheads="1"/>
          </p:cNvSpPr>
          <p:nvPr/>
        </p:nvSpPr>
        <p:spPr bwMode="auto">
          <a:xfrm>
            <a:off x="7010400" y="3886200"/>
            <a:ext cx="1295400" cy="1905000"/>
          </a:xfrm>
          <a:prstGeom prst="can">
            <a:avLst>
              <a:gd name="adj" fmla="val 36765"/>
            </a:avLst>
          </a:prstGeom>
          <a:solidFill>
            <a:srgbClr val="8CFF4F"/>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38055" name="Freeform 7"/>
          <p:cNvSpPr>
            <a:spLocks/>
          </p:cNvSpPr>
          <p:nvPr/>
        </p:nvSpPr>
        <p:spPr bwMode="auto">
          <a:xfrm>
            <a:off x="3810000" y="3657600"/>
            <a:ext cx="3962400" cy="1066800"/>
          </a:xfrm>
          <a:custGeom>
            <a:avLst/>
            <a:gdLst>
              <a:gd name="T0" fmla="*/ 0 w 2496"/>
              <a:gd name="T1" fmla="*/ 2147483647 h 672"/>
              <a:gd name="T2" fmla="*/ 2147483647 w 2496"/>
              <a:gd name="T3" fmla="*/ 2147483647 h 672"/>
              <a:gd name="T4" fmla="*/ 2147483647 w 2496"/>
              <a:gd name="T5" fmla="*/ 2147483647 h 672"/>
              <a:gd name="T6" fmla="*/ 2147483647 w 2496"/>
              <a:gd name="T7" fmla="*/ 2147483647 h 672"/>
              <a:gd name="T8" fmla="*/ 2147483647 w 2496"/>
              <a:gd name="T9" fmla="*/ 2147483647 h 672"/>
              <a:gd name="T10" fmla="*/ 0 60000 65536"/>
              <a:gd name="T11" fmla="*/ 0 60000 65536"/>
              <a:gd name="T12" fmla="*/ 0 60000 65536"/>
              <a:gd name="T13" fmla="*/ 0 60000 65536"/>
              <a:gd name="T14" fmla="*/ 0 60000 65536"/>
              <a:gd name="T15" fmla="*/ 0 w 2496"/>
              <a:gd name="T16" fmla="*/ 0 h 672"/>
              <a:gd name="T17" fmla="*/ 2496 w 2496"/>
              <a:gd name="T18" fmla="*/ 672 h 672"/>
            </a:gdLst>
            <a:ahLst/>
            <a:cxnLst>
              <a:cxn ang="T10">
                <a:pos x="T0" y="T1"/>
              </a:cxn>
              <a:cxn ang="T11">
                <a:pos x="T2" y="T3"/>
              </a:cxn>
              <a:cxn ang="T12">
                <a:pos x="T4" y="T5"/>
              </a:cxn>
              <a:cxn ang="T13">
                <a:pos x="T6" y="T7"/>
              </a:cxn>
              <a:cxn ang="T14">
                <a:pos x="T8" y="T9"/>
              </a:cxn>
            </a:cxnLst>
            <a:rect l="T15" t="T16" r="T17" b="T18"/>
            <a:pathLst>
              <a:path w="2496" h="672">
                <a:moveTo>
                  <a:pt x="0" y="672"/>
                </a:moveTo>
                <a:cubicBezTo>
                  <a:pt x="220" y="504"/>
                  <a:pt x="440" y="336"/>
                  <a:pt x="624" y="240"/>
                </a:cubicBezTo>
                <a:cubicBezTo>
                  <a:pt x="808" y="144"/>
                  <a:pt x="904" y="120"/>
                  <a:pt x="1104" y="96"/>
                </a:cubicBezTo>
                <a:cubicBezTo>
                  <a:pt x="1304" y="72"/>
                  <a:pt x="1592" y="0"/>
                  <a:pt x="1824" y="96"/>
                </a:cubicBezTo>
                <a:cubicBezTo>
                  <a:pt x="2056" y="192"/>
                  <a:pt x="2276" y="432"/>
                  <a:pt x="2496" y="672"/>
                </a:cubicBezTo>
              </a:path>
            </a:pathLst>
          </a:custGeom>
          <a:noFill/>
          <a:ln w="63500">
            <a:solidFill>
              <a:schemeClr val="bg2"/>
            </a:solidFill>
            <a:prstDash val="dash"/>
            <a:round/>
            <a:headEnd/>
            <a:tailEnd/>
          </a:ln>
        </p:spPr>
        <p:txBody>
          <a:bodyPr wrap="none" anchor="ctr">
            <a:prstTxWarp prst="textNoShape">
              <a:avLst/>
            </a:prstTxWarp>
          </a:bodyPr>
          <a:lstStyle/>
          <a:p>
            <a:endParaRPr lang="en-US" dirty="0">
              <a:latin typeface="Calibri"/>
            </a:endParaRPr>
          </a:p>
        </p:txBody>
      </p:sp>
      <p:sp>
        <p:nvSpPr>
          <p:cNvPr id="1538056" name="Line 8"/>
          <p:cNvSpPr>
            <a:spLocks noChangeShapeType="1"/>
          </p:cNvSpPr>
          <p:nvPr/>
        </p:nvSpPr>
        <p:spPr bwMode="auto">
          <a:xfrm>
            <a:off x="7772400" y="4724400"/>
            <a:ext cx="76200" cy="228600"/>
          </a:xfrm>
          <a:prstGeom prst="line">
            <a:avLst/>
          </a:prstGeom>
          <a:noFill/>
          <a:ln w="63500">
            <a:solidFill>
              <a:schemeClr val="bg2"/>
            </a:solidFill>
            <a:prstDash val="dash"/>
            <a:round/>
            <a:headEnd/>
            <a:tailEnd type="triangle" w="med" len="med"/>
          </a:ln>
        </p:spPr>
        <p:txBody>
          <a:bodyPr wrap="none" anchor="ctr">
            <a:prstTxWarp prst="textNoShape">
              <a:avLst/>
            </a:prstTxWarp>
          </a:bodyPr>
          <a:lstStyle/>
          <a:p>
            <a:endParaRPr lang="en-US" dirty="0">
              <a:latin typeface="Calibri"/>
            </a:endParaRPr>
          </a:p>
        </p:txBody>
      </p:sp>
      <p:sp>
        <p:nvSpPr>
          <p:cNvPr id="1538057" name="Oval 9"/>
          <p:cNvSpPr>
            <a:spLocks noChangeArrowheads="1"/>
          </p:cNvSpPr>
          <p:nvPr/>
        </p:nvSpPr>
        <p:spPr bwMode="auto">
          <a:xfrm>
            <a:off x="7620000" y="5029200"/>
            <a:ext cx="457200" cy="457200"/>
          </a:xfrm>
          <a:prstGeom prst="ellipse">
            <a:avLst/>
          </a:prstGeom>
          <a:solidFill>
            <a:schemeClr val="bg2">
              <a:alpha val="39999"/>
            </a:schemeClr>
          </a:solidFill>
          <a:ln w="9525">
            <a:solidFill>
              <a:schemeClr val="tx1">
                <a:alpha val="7843"/>
              </a:schemeClr>
            </a:solidFill>
            <a:round/>
            <a:headEnd/>
            <a:tailEnd/>
          </a:ln>
        </p:spPr>
        <p:txBody>
          <a:bodyPr wrap="none" anchor="ctr">
            <a:prstTxWarp prst="textNoShape">
              <a:avLst/>
            </a:prstTxWarp>
          </a:bodyPr>
          <a:lstStyle/>
          <a:p>
            <a:endParaRPr lang="en-US" dirty="0">
              <a:latin typeface="Calibri"/>
            </a:endParaRPr>
          </a:p>
        </p:txBody>
      </p:sp>
      <p:sp>
        <p:nvSpPr>
          <p:cNvPr id="1538058"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False Belief Task (Unseen displacement)</a:t>
            </a:r>
            <a:endParaRPr lang="en-US" sz="4400" b="0" dirty="0">
              <a:solidFill>
                <a:schemeClr val="tx2"/>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5" name="Rectangle 3"/>
          <p:cNvSpPr>
            <a:spLocks noGrp="1" noChangeArrowheads="1"/>
          </p:cNvSpPr>
          <p:nvPr>
            <p:ph type="body" idx="4294967295"/>
          </p:nvPr>
        </p:nvSpPr>
        <p:spPr>
          <a:xfrm>
            <a:off x="0" y="1371600"/>
            <a:ext cx="9144000" cy="1524000"/>
          </a:xfrm>
        </p:spPr>
        <p:txBody>
          <a:bodyPr/>
          <a:lstStyle/>
          <a:p>
            <a:pPr eaLnBrk="1" hangingPunct="1">
              <a:lnSpc>
                <a:spcPct val="90000"/>
              </a:lnSpc>
              <a:buFontTx/>
              <a:buNone/>
            </a:pPr>
            <a:r>
              <a:rPr lang="en-US" sz="2400"/>
              <a:t>Some time later Sir Didymus comes back and wants to play with his marble. Children are then asked the critical question: </a:t>
            </a:r>
            <a:r>
              <a:rPr lang="en-US" sz="2400">
                <a:solidFill>
                  <a:schemeClr val="tx2"/>
                </a:solidFill>
              </a:rPr>
              <a:t>Where will Sir Didymus look for his marble?</a:t>
            </a:r>
            <a:r>
              <a:rPr lang="en-US" sz="2400">
                <a:solidFill>
                  <a:srgbClr val="900753"/>
                </a:solidFill>
                <a:effectLst>
                  <a:outerShdw blurRad="38100" dist="38100" dir="2700000" algn="tl">
                    <a:srgbClr val="000000"/>
                  </a:outerShdw>
                </a:effectLst>
              </a:rPr>
              <a:t> </a:t>
            </a:r>
            <a:endParaRPr lang="en-US" sz="2400"/>
          </a:p>
          <a:p>
            <a:pPr eaLnBrk="1" hangingPunct="1">
              <a:lnSpc>
                <a:spcPct val="90000"/>
              </a:lnSpc>
              <a:buFontTx/>
              <a:buNone/>
            </a:pPr>
            <a:endParaRPr lang="en-US" sz="2400"/>
          </a:p>
        </p:txBody>
      </p:sp>
      <p:pic>
        <p:nvPicPr>
          <p:cNvPr id="1540100" name="Picture 4"/>
          <p:cNvPicPr>
            <a:picLocks noChangeAspect="1" noChangeArrowheads="1"/>
          </p:cNvPicPr>
          <p:nvPr/>
        </p:nvPicPr>
        <p:blipFill>
          <a:blip r:embed="rId3"/>
          <a:srcRect/>
          <a:stretch>
            <a:fillRect/>
          </a:stretch>
        </p:blipFill>
        <p:spPr bwMode="auto">
          <a:xfrm>
            <a:off x="5791200" y="4953000"/>
            <a:ext cx="977900" cy="833438"/>
          </a:xfrm>
          <a:prstGeom prst="rect">
            <a:avLst/>
          </a:prstGeom>
          <a:noFill/>
          <a:ln w="9525">
            <a:noFill/>
            <a:miter lim="800000"/>
            <a:headEnd/>
            <a:tailEnd/>
          </a:ln>
        </p:spPr>
      </p:pic>
      <p:sp>
        <p:nvSpPr>
          <p:cNvPr id="1540101" name="AutoShape 5"/>
          <p:cNvSpPr>
            <a:spLocks noChangeArrowheads="1"/>
          </p:cNvSpPr>
          <p:nvPr/>
        </p:nvSpPr>
        <p:spPr bwMode="auto">
          <a:xfrm>
            <a:off x="3048000" y="3886200"/>
            <a:ext cx="1295400" cy="1905000"/>
          </a:xfrm>
          <a:prstGeom prst="can">
            <a:avLst>
              <a:gd name="adj" fmla="val 36765"/>
            </a:avLst>
          </a:prstGeom>
          <a:solidFill>
            <a:schemeClr val="hlink"/>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40102" name="AutoShape 6"/>
          <p:cNvSpPr>
            <a:spLocks noChangeArrowheads="1"/>
          </p:cNvSpPr>
          <p:nvPr/>
        </p:nvSpPr>
        <p:spPr bwMode="auto">
          <a:xfrm>
            <a:off x="7010400" y="3886200"/>
            <a:ext cx="1295400" cy="1905000"/>
          </a:xfrm>
          <a:prstGeom prst="can">
            <a:avLst>
              <a:gd name="adj" fmla="val 36765"/>
            </a:avLst>
          </a:prstGeom>
          <a:solidFill>
            <a:srgbClr val="8CFF4F"/>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40103" name="Oval 7"/>
          <p:cNvSpPr>
            <a:spLocks noChangeArrowheads="1"/>
          </p:cNvSpPr>
          <p:nvPr/>
        </p:nvSpPr>
        <p:spPr bwMode="auto">
          <a:xfrm>
            <a:off x="7620000" y="5029200"/>
            <a:ext cx="457200" cy="457200"/>
          </a:xfrm>
          <a:prstGeom prst="ellipse">
            <a:avLst/>
          </a:prstGeom>
          <a:solidFill>
            <a:schemeClr val="bg2">
              <a:alpha val="39999"/>
            </a:schemeClr>
          </a:solidFill>
          <a:ln w="9525">
            <a:solidFill>
              <a:schemeClr val="tx1">
                <a:alpha val="7843"/>
              </a:schemeClr>
            </a:solidFill>
            <a:round/>
            <a:headEnd/>
            <a:tailEnd/>
          </a:ln>
        </p:spPr>
        <p:txBody>
          <a:bodyPr wrap="none" anchor="ctr">
            <a:prstTxWarp prst="textNoShape">
              <a:avLst/>
            </a:prstTxWarp>
          </a:bodyPr>
          <a:lstStyle/>
          <a:p>
            <a:endParaRPr lang="en-US" dirty="0">
              <a:latin typeface="Calibri"/>
            </a:endParaRPr>
          </a:p>
        </p:txBody>
      </p:sp>
      <p:pic>
        <p:nvPicPr>
          <p:cNvPr id="1540104" name="Picture 8"/>
          <p:cNvPicPr>
            <a:picLocks noChangeAspect="1" noChangeArrowheads="1"/>
          </p:cNvPicPr>
          <p:nvPr/>
        </p:nvPicPr>
        <p:blipFill>
          <a:blip r:embed="rId4"/>
          <a:srcRect/>
          <a:stretch>
            <a:fillRect/>
          </a:stretch>
        </p:blipFill>
        <p:spPr bwMode="auto">
          <a:xfrm>
            <a:off x="1524000" y="3581400"/>
            <a:ext cx="838200" cy="990600"/>
          </a:xfrm>
          <a:prstGeom prst="rect">
            <a:avLst/>
          </a:prstGeom>
          <a:noFill/>
          <a:ln w="9525">
            <a:noFill/>
            <a:miter lim="800000"/>
            <a:headEnd/>
            <a:tailEnd/>
          </a:ln>
        </p:spPr>
      </p:pic>
      <p:sp>
        <p:nvSpPr>
          <p:cNvPr id="1540105" name="Line 9"/>
          <p:cNvSpPr>
            <a:spLocks noChangeShapeType="1"/>
          </p:cNvSpPr>
          <p:nvPr/>
        </p:nvSpPr>
        <p:spPr bwMode="auto">
          <a:xfrm>
            <a:off x="228600" y="4114800"/>
            <a:ext cx="1143000" cy="0"/>
          </a:xfrm>
          <a:prstGeom prst="line">
            <a:avLst/>
          </a:prstGeom>
          <a:noFill/>
          <a:ln w="63500">
            <a:solidFill>
              <a:schemeClr val="tx1"/>
            </a:solidFill>
            <a:prstDash val="dash"/>
            <a:round/>
            <a:headEnd/>
            <a:tailEnd type="triangle" w="med" len="med"/>
          </a:ln>
        </p:spPr>
        <p:txBody>
          <a:bodyPr wrap="none" anchor="ctr">
            <a:prstTxWarp prst="textNoShape">
              <a:avLst/>
            </a:prstTxWarp>
          </a:bodyPr>
          <a:lstStyle/>
          <a:p>
            <a:endParaRPr lang="en-US" dirty="0">
              <a:latin typeface="Calibri"/>
            </a:endParaRPr>
          </a:p>
        </p:txBody>
      </p:sp>
      <p:sp>
        <p:nvSpPr>
          <p:cNvPr id="1540106"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False Belief Task (Unseen displacement)</a:t>
            </a:r>
            <a:endParaRPr lang="en-US" sz="4400" b="0" dirty="0">
              <a:solidFill>
                <a:schemeClr val="tx2"/>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83" name="Rectangle 3"/>
          <p:cNvSpPr>
            <a:spLocks noGrp="1" noChangeArrowheads="1"/>
          </p:cNvSpPr>
          <p:nvPr>
            <p:ph type="body" idx="4294967295"/>
          </p:nvPr>
        </p:nvSpPr>
        <p:spPr>
          <a:xfrm>
            <a:off x="0" y="1371600"/>
            <a:ext cx="9144000" cy="1524000"/>
          </a:xfrm>
        </p:spPr>
        <p:txBody>
          <a:bodyPr/>
          <a:lstStyle/>
          <a:p>
            <a:pPr eaLnBrk="1" hangingPunct="1">
              <a:lnSpc>
                <a:spcPct val="90000"/>
              </a:lnSpc>
              <a:buFontTx/>
              <a:buNone/>
            </a:pPr>
            <a:r>
              <a:rPr lang="en-US" sz="2400"/>
              <a:t>Some time later Sir Didymus comes back and wants to play with his marble. Children are then asked the critical question: </a:t>
            </a:r>
            <a:r>
              <a:rPr lang="en-US" sz="2400">
                <a:solidFill>
                  <a:schemeClr val="tx2"/>
                </a:solidFill>
              </a:rPr>
              <a:t>Where will Sir Didymus look for his marble?</a:t>
            </a:r>
            <a:r>
              <a:rPr lang="en-US" sz="2400">
                <a:solidFill>
                  <a:srgbClr val="900753"/>
                </a:solidFill>
                <a:effectLst>
                  <a:outerShdw blurRad="38100" dist="38100" dir="2700000" algn="tl">
                    <a:srgbClr val="000000"/>
                  </a:outerShdw>
                </a:effectLst>
              </a:rPr>
              <a:t> </a:t>
            </a:r>
            <a:endParaRPr lang="en-US" sz="2400"/>
          </a:p>
          <a:p>
            <a:pPr eaLnBrk="1" hangingPunct="1">
              <a:lnSpc>
                <a:spcPct val="90000"/>
              </a:lnSpc>
              <a:buFontTx/>
              <a:buNone/>
            </a:pPr>
            <a:endParaRPr lang="en-US" sz="2400"/>
          </a:p>
        </p:txBody>
      </p:sp>
      <p:pic>
        <p:nvPicPr>
          <p:cNvPr id="1542148" name="Picture 4"/>
          <p:cNvPicPr>
            <a:picLocks noChangeAspect="1" noChangeArrowheads="1"/>
          </p:cNvPicPr>
          <p:nvPr/>
        </p:nvPicPr>
        <p:blipFill>
          <a:blip r:embed="rId3"/>
          <a:srcRect/>
          <a:stretch>
            <a:fillRect/>
          </a:stretch>
        </p:blipFill>
        <p:spPr bwMode="auto">
          <a:xfrm>
            <a:off x="5791200" y="4953000"/>
            <a:ext cx="977900" cy="833438"/>
          </a:xfrm>
          <a:prstGeom prst="rect">
            <a:avLst/>
          </a:prstGeom>
          <a:noFill/>
          <a:ln w="9525">
            <a:noFill/>
            <a:miter lim="800000"/>
            <a:headEnd/>
            <a:tailEnd/>
          </a:ln>
        </p:spPr>
      </p:pic>
      <p:sp>
        <p:nvSpPr>
          <p:cNvPr id="1542149" name="AutoShape 5"/>
          <p:cNvSpPr>
            <a:spLocks noChangeArrowheads="1"/>
          </p:cNvSpPr>
          <p:nvPr/>
        </p:nvSpPr>
        <p:spPr bwMode="auto">
          <a:xfrm>
            <a:off x="3048000" y="3886200"/>
            <a:ext cx="1295400" cy="1905000"/>
          </a:xfrm>
          <a:prstGeom prst="can">
            <a:avLst>
              <a:gd name="adj" fmla="val 36765"/>
            </a:avLst>
          </a:prstGeom>
          <a:solidFill>
            <a:schemeClr val="hlink"/>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42150" name="AutoShape 6"/>
          <p:cNvSpPr>
            <a:spLocks noChangeArrowheads="1"/>
          </p:cNvSpPr>
          <p:nvPr/>
        </p:nvSpPr>
        <p:spPr bwMode="auto">
          <a:xfrm>
            <a:off x="7010400" y="3886200"/>
            <a:ext cx="1295400" cy="1905000"/>
          </a:xfrm>
          <a:prstGeom prst="can">
            <a:avLst>
              <a:gd name="adj" fmla="val 36765"/>
            </a:avLst>
          </a:prstGeom>
          <a:solidFill>
            <a:srgbClr val="8CFF4F"/>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42151" name="Oval 7"/>
          <p:cNvSpPr>
            <a:spLocks noChangeArrowheads="1"/>
          </p:cNvSpPr>
          <p:nvPr/>
        </p:nvSpPr>
        <p:spPr bwMode="auto">
          <a:xfrm>
            <a:off x="7620000" y="5029200"/>
            <a:ext cx="457200" cy="457200"/>
          </a:xfrm>
          <a:prstGeom prst="ellipse">
            <a:avLst/>
          </a:prstGeom>
          <a:solidFill>
            <a:schemeClr val="bg2">
              <a:alpha val="39999"/>
            </a:schemeClr>
          </a:solidFill>
          <a:ln w="9525">
            <a:solidFill>
              <a:schemeClr val="tx1">
                <a:alpha val="7843"/>
              </a:schemeClr>
            </a:solidFill>
            <a:round/>
            <a:headEnd/>
            <a:tailEnd/>
          </a:ln>
        </p:spPr>
        <p:txBody>
          <a:bodyPr wrap="none" anchor="ctr">
            <a:prstTxWarp prst="textNoShape">
              <a:avLst/>
            </a:prstTxWarp>
          </a:bodyPr>
          <a:lstStyle/>
          <a:p>
            <a:endParaRPr lang="en-US" dirty="0">
              <a:latin typeface="Calibri"/>
            </a:endParaRPr>
          </a:p>
        </p:txBody>
      </p:sp>
      <p:pic>
        <p:nvPicPr>
          <p:cNvPr id="1542152" name="Picture 8"/>
          <p:cNvPicPr>
            <a:picLocks noChangeAspect="1" noChangeArrowheads="1"/>
          </p:cNvPicPr>
          <p:nvPr/>
        </p:nvPicPr>
        <p:blipFill>
          <a:blip r:embed="rId4"/>
          <a:srcRect/>
          <a:stretch>
            <a:fillRect/>
          </a:stretch>
        </p:blipFill>
        <p:spPr bwMode="auto">
          <a:xfrm>
            <a:off x="1524000" y="3581400"/>
            <a:ext cx="838200" cy="990600"/>
          </a:xfrm>
          <a:prstGeom prst="rect">
            <a:avLst/>
          </a:prstGeom>
          <a:noFill/>
          <a:ln w="9525">
            <a:noFill/>
            <a:miter lim="800000"/>
            <a:headEnd/>
            <a:tailEnd/>
          </a:ln>
        </p:spPr>
      </p:pic>
      <p:sp>
        <p:nvSpPr>
          <p:cNvPr id="1542153" name="Line 9"/>
          <p:cNvSpPr>
            <a:spLocks noChangeShapeType="1"/>
          </p:cNvSpPr>
          <p:nvPr/>
        </p:nvSpPr>
        <p:spPr bwMode="auto">
          <a:xfrm>
            <a:off x="228600" y="4114800"/>
            <a:ext cx="1143000" cy="0"/>
          </a:xfrm>
          <a:prstGeom prst="line">
            <a:avLst/>
          </a:prstGeom>
          <a:noFill/>
          <a:ln w="63500">
            <a:solidFill>
              <a:schemeClr val="tx1"/>
            </a:solidFill>
            <a:prstDash val="dash"/>
            <a:round/>
            <a:headEnd/>
            <a:tailEnd type="triangle" w="med" len="med"/>
          </a:ln>
        </p:spPr>
        <p:txBody>
          <a:bodyPr wrap="none" anchor="ctr">
            <a:prstTxWarp prst="textNoShape">
              <a:avLst/>
            </a:prstTxWarp>
          </a:bodyPr>
          <a:lstStyle/>
          <a:p>
            <a:endParaRPr lang="en-US" dirty="0">
              <a:latin typeface="Calibri"/>
            </a:endParaRPr>
          </a:p>
        </p:txBody>
      </p:sp>
      <p:sp>
        <p:nvSpPr>
          <p:cNvPr id="1542154" name="Rectangle 10"/>
          <p:cNvSpPr>
            <a:spLocks noChangeArrowheads="1"/>
          </p:cNvSpPr>
          <p:nvPr/>
        </p:nvSpPr>
        <p:spPr bwMode="auto">
          <a:xfrm>
            <a:off x="6019800" y="2514600"/>
            <a:ext cx="2819400" cy="763286"/>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dirty="0">
                <a:latin typeface="Calibri"/>
                <a:ea typeface="Osaka" pitchFamily="-1" charset="-128"/>
                <a:cs typeface="Osaka" pitchFamily="-1" charset="-128"/>
              </a:rPr>
              <a:t>3-year olds &amp; autistic children </a:t>
            </a:r>
          </a:p>
        </p:txBody>
      </p:sp>
      <p:sp>
        <p:nvSpPr>
          <p:cNvPr id="1542155" name="Rectangle 11"/>
          <p:cNvSpPr>
            <a:spLocks noChangeArrowheads="1"/>
          </p:cNvSpPr>
          <p:nvPr/>
        </p:nvSpPr>
        <p:spPr bwMode="auto">
          <a:xfrm>
            <a:off x="2514600" y="2667000"/>
            <a:ext cx="2438400" cy="430887"/>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dirty="0">
                <a:latin typeface="Calibri"/>
                <a:ea typeface="Osaka" pitchFamily="-1" charset="-128"/>
                <a:cs typeface="Osaka" pitchFamily="-1" charset="-128"/>
              </a:rPr>
              <a:t>4 to 5-year olds </a:t>
            </a:r>
          </a:p>
        </p:txBody>
      </p:sp>
      <p:sp>
        <p:nvSpPr>
          <p:cNvPr id="1542156" name="Line 12"/>
          <p:cNvSpPr>
            <a:spLocks noChangeShapeType="1"/>
          </p:cNvSpPr>
          <p:nvPr/>
        </p:nvSpPr>
        <p:spPr bwMode="auto">
          <a:xfrm flipH="1">
            <a:off x="7543800" y="3352800"/>
            <a:ext cx="0" cy="685800"/>
          </a:xfrm>
          <a:prstGeom prst="line">
            <a:avLst/>
          </a:prstGeom>
          <a:noFill/>
          <a:ln w="63500">
            <a:solidFill>
              <a:schemeClr val="bg2"/>
            </a:solidFill>
            <a:round/>
            <a:headEnd/>
            <a:tailEnd type="triangle" w="med" len="med"/>
          </a:ln>
        </p:spPr>
        <p:txBody>
          <a:bodyPr wrap="none" anchor="ctr">
            <a:prstTxWarp prst="textNoShape">
              <a:avLst/>
            </a:prstTxWarp>
          </a:bodyPr>
          <a:lstStyle/>
          <a:p>
            <a:endParaRPr lang="en-US" dirty="0">
              <a:latin typeface="Calibri"/>
            </a:endParaRPr>
          </a:p>
        </p:txBody>
      </p:sp>
      <p:sp>
        <p:nvSpPr>
          <p:cNvPr id="1542157" name="Line 13"/>
          <p:cNvSpPr>
            <a:spLocks noChangeShapeType="1"/>
          </p:cNvSpPr>
          <p:nvPr/>
        </p:nvSpPr>
        <p:spPr bwMode="auto">
          <a:xfrm flipH="1">
            <a:off x="3657600" y="3200400"/>
            <a:ext cx="0" cy="685800"/>
          </a:xfrm>
          <a:prstGeom prst="line">
            <a:avLst/>
          </a:prstGeom>
          <a:noFill/>
          <a:ln w="63500">
            <a:solidFill>
              <a:schemeClr val="bg2"/>
            </a:solidFill>
            <a:round/>
            <a:headEnd/>
            <a:tailEnd type="triangle" w="med" len="med"/>
          </a:ln>
        </p:spPr>
        <p:txBody>
          <a:bodyPr wrap="none" anchor="ctr">
            <a:prstTxWarp prst="textNoShape">
              <a:avLst/>
            </a:prstTxWarp>
          </a:bodyPr>
          <a:lstStyle/>
          <a:p>
            <a:endParaRPr lang="en-US" dirty="0">
              <a:latin typeface="Calibri"/>
            </a:endParaRPr>
          </a:p>
        </p:txBody>
      </p:sp>
      <p:sp>
        <p:nvSpPr>
          <p:cNvPr id="1542158" name="Rectangle 14"/>
          <p:cNvSpPr>
            <a:spLocks noChangeArrowheads="1"/>
          </p:cNvSpPr>
          <p:nvPr/>
        </p:nvSpPr>
        <p:spPr bwMode="auto">
          <a:xfrm>
            <a:off x="2895600" y="5943600"/>
            <a:ext cx="1524000" cy="430887"/>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dirty="0">
                <a:latin typeface="Calibri"/>
                <a:ea typeface="Osaka" pitchFamily="-1" charset="-128"/>
                <a:cs typeface="Osaka" pitchFamily="-1" charset="-128"/>
              </a:rPr>
              <a:t>Correct</a:t>
            </a:r>
          </a:p>
        </p:txBody>
      </p:sp>
      <p:sp>
        <p:nvSpPr>
          <p:cNvPr id="1542159" name="Rectangle 15"/>
          <p:cNvSpPr>
            <a:spLocks noChangeArrowheads="1"/>
          </p:cNvSpPr>
          <p:nvPr/>
        </p:nvSpPr>
        <p:spPr bwMode="auto">
          <a:xfrm>
            <a:off x="7010400" y="5943600"/>
            <a:ext cx="1524000" cy="430887"/>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dirty="0">
                <a:latin typeface="Calibri"/>
                <a:ea typeface="Osaka" pitchFamily="-1" charset="-128"/>
                <a:cs typeface="Osaka" pitchFamily="-1" charset="-128"/>
              </a:rPr>
              <a:t>Incorrect</a:t>
            </a:r>
          </a:p>
        </p:txBody>
      </p:sp>
      <p:sp>
        <p:nvSpPr>
          <p:cNvPr id="1542160"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False Belief Task (Unseen displacement)</a:t>
            </a:r>
            <a:endParaRPr lang="en-US" sz="4400" b="0" dirty="0">
              <a:solidFill>
                <a:schemeClr val="tx2"/>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52400" y="1143000"/>
            <a:ext cx="9144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1" hangingPunct="1">
              <a:lnSpc>
                <a:spcPct val="90000"/>
              </a:lnSpc>
              <a:spcBef>
                <a:spcPct val="20000"/>
              </a:spcBef>
            </a:pPr>
            <a:r>
              <a:rPr lang="en-US" b="0" kern="0" dirty="0">
                <a:latin typeface="Calibri"/>
                <a:ea typeface="+mn-ea"/>
                <a:cs typeface="+mn-cs"/>
              </a:rPr>
              <a:t>		http://</a:t>
            </a:r>
            <a:r>
              <a:rPr lang="en-US" b="0" kern="0" dirty="0" err="1">
                <a:latin typeface="Calibri"/>
                <a:ea typeface="+mn-ea"/>
                <a:cs typeface="+mn-cs"/>
              </a:rPr>
              <a:t>www.youtube.com</a:t>
            </a:r>
            <a:r>
              <a:rPr lang="en-US" b="0" kern="0" dirty="0">
                <a:latin typeface="Calibri"/>
                <a:ea typeface="+mn-ea"/>
                <a:cs typeface="+mn-cs"/>
              </a:rPr>
              <a:t>/</a:t>
            </a:r>
            <a:r>
              <a:rPr lang="en-US" b="0" kern="0" dirty="0" err="1">
                <a:latin typeface="Calibri"/>
                <a:ea typeface="+mn-ea"/>
                <a:cs typeface="+mn-cs"/>
              </a:rPr>
              <a:t>watch?v</a:t>
            </a:r>
            <a:r>
              <a:rPr lang="en-US" b="0" kern="0" dirty="0">
                <a:latin typeface="Calibri"/>
                <a:ea typeface="+mn-ea"/>
                <a:cs typeface="+mn-cs"/>
              </a:rPr>
              <a:t>=8hLubgpY2_w</a:t>
            </a:r>
          </a:p>
        </p:txBody>
      </p:sp>
      <p:sp>
        <p:nvSpPr>
          <p:cNvPr id="15"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False Belief Task (Unexpected Contents)</a:t>
            </a:r>
            <a:endParaRPr lang="en-US" sz="4400" b="0" dirty="0">
              <a:solidFill>
                <a:schemeClr val="tx2"/>
              </a:solidFill>
              <a:latin typeface="Calibri"/>
              <a:ea typeface="Osaka" pitchFamily="-1" charset="-128"/>
              <a:cs typeface="Osaka" pitchFamily="-1" charset="-128"/>
            </a:endParaRPr>
          </a:p>
        </p:txBody>
      </p:sp>
      <p:pic>
        <p:nvPicPr>
          <p:cNvPr id="16" name="Picture 15"/>
          <p:cNvPicPr>
            <a:picLocks noChangeAspect="1"/>
          </p:cNvPicPr>
          <p:nvPr/>
        </p:nvPicPr>
        <p:blipFill>
          <a:blip r:embed="rId2"/>
          <a:stretch>
            <a:fillRect/>
          </a:stretch>
        </p:blipFill>
        <p:spPr>
          <a:xfrm>
            <a:off x="2133600" y="2514600"/>
            <a:ext cx="4768850" cy="23593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idx="4294967295"/>
          </p:nvPr>
        </p:nvSpPr>
        <p:spPr>
          <a:xfrm>
            <a:off x="0" y="0"/>
            <a:ext cx="9144000" cy="1143000"/>
          </a:xfrm>
        </p:spPr>
        <p:txBody>
          <a:bodyPr/>
          <a:lstStyle/>
          <a:p>
            <a:pPr eaLnBrk="1" hangingPunct="1"/>
            <a:r>
              <a:rPr lang="en-US" sz="3200"/>
              <a:t>If we’re looking for a language connection…</a:t>
            </a:r>
            <a:endParaRPr lang="en-US"/>
          </a:p>
        </p:txBody>
      </p:sp>
      <p:sp>
        <p:nvSpPr>
          <p:cNvPr id="1544195" name="Rectangle 3"/>
          <p:cNvSpPr>
            <a:spLocks noGrp="1" noChangeArrowheads="1"/>
          </p:cNvSpPr>
          <p:nvPr>
            <p:ph type="body" idx="4294967295"/>
          </p:nvPr>
        </p:nvSpPr>
        <p:spPr>
          <a:xfrm>
            <a:off x="0" y="1219200"/>
            <a:ext cx="9144000" cy="1066800"/>
          </a:xfrm>
        </p:spPr>
        <p:txBody>
          <a:bodyPr/>
          <a:lstStyle/>
          <a:p>
            <a:pPr eaLnBrk="1" hangingPunct="1">
              <a:buFontTx/>
              <a:buNone/>
            </a:pPr>
            <a:r>
              <a:rPr lang="en-US" sz="2400"/>
              <a:t>At what age do children start talking about thoughts/beliefs? At what age do children first begin to use sentential complements?</a:t>
            </a:r>
          </a:p>
        </p:txBody>
      </p:sp>
      <p:sp>
        <p:nvSpPr>
          <p:cNvPr id="1544196" name="Rectangle 4"/>
          <p:cNvSpPr>
            <a:spLocks noChangeArrowheads="1"/>
          </p:cNvSpPr>
          <p:nvPr/>
        </p:nvSpPr>
        <p:spPr bwMode="auto">
          <a:xfrm>
            <a:off x="228600" y="2286000"/>
            <a:ext cx="8458200" cy="2362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2-year-olds talk a lot!</a:t>
            </a:r>
            <a:endParaRPr lang="en-US" sz="2800" b="0" dirty="0">
              <a:latin typeface="Calibri"/>
              <a:ea typeface="Osaka" pitchFamily="-1" charset="-128"/>
              <a:cs typeface="Osaka" pitchFamily="-1" charset="-128"/>
            </a:endParaRPr>
          </a:p>
          <a:p>
            <a:pPr marL="742950" lvl="1" indent="-285750" eaLnBrk="1" hangingPunct="1">
              <a:spcBef>
                <a:spcPct val="20000"/>
              </a:spcBef>
            </a:pPr>
            <a:r>
              <a:rPr lang="en-US" b="0" dirty="0">
                <a:latin typeface="Calibri"/>
                <a:ea typeface="Osaka" pitchFamily="-1" charset="-128"/>
                <a:cs typeface="Osaka" pitchFamily="-1" charset="-128"/>
              </a:rPr>
              <a:t>... about what they did, what they want </a:t>
            </a:r>
          </a:p>
          <a:p>
            <a:pPr marL="742950" lvl="1" indent="-285750" eaLnBrk="1" hangingPunct="1">
              <a:spcBef>
                <a:spcPct val="20000"/>
              </a:spcBef>
            </a:pPr>
            <a:r>
              <a:rPr lang="en-US" b="0" dirty="0">
                <a:latin typeface="Calibri"/>
                <a:ea typeface="Osaka" pitchFamily="-1" charset="-128"/>
                <a:cs typeface="Osaka" pitchFamily="-1" charset="-128"/>
              </a:rPr>
              <a:t>... about what others do</a:t>
            </a:r>
          </a:p>
          <a:p>
            <a:pPr marL="742950" lvl="1" indent="-285750" eaLnBrk="1" hangingPunct="1">
              <a:spcBef>
                <a:spcPct val="20000"/>
              </a:spcBef>
            </a:pPr>
            <a:r>
              <a:rPr lang="en-US" b="0" dirty="0">
                <a:latin typeface="Calibri"/>
                <a:ea typeface="Osaka" pitchFamily="-1" charset="-128"/>
                <a:cs typeface="Osaka" pitchFamily="-1" charset="-128"/>
              </a:rPr>
              <a:t>... possibly about what others say </a:t>
            </a:r>
          </a:p>
          <a:p>
            <a:pPr marL="742950" lvl="1" indent="-285750" eaLnBrk="1" hangingPunct="1">
              <a:spcBef>
                <a:spcPct val="20000"/>
              </a:spcBef>
            </a:pPr>
            <a:r>
              <a:rPr lang="en-US" b="0" dirty="0">
                <a:solidFill>
                  <a:schemeClr val="accent1"/>
                </a:solidFill>
                <a:latin typeface="Calibri"/>
                <a:ea typeface="Osaka" pitchFamily="-1" charset="-128"/>
                <a:cs typeface="Osaka" pitchFamily="-1" charset="-128"/>
              </a:rPr>
              <a:t>– not about what others think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idx="4294967295"/>
          </p:nvPr>
        </p:nvSpPr>
        <p:spPr>
          <a:xfrm>
            <a:off x="0" y="0"/>
            <a:ext cx="9144000" cy="1143000"/>
          </a:xfrm>
        </p:spPr>
        <p:txBody>
          <a:bodyPr/>
          <a:lstStyle/>
          <a:p>
            <a:pPr eaLnBrk="1" hangingPunct="1"/>
            <a:r>
              <a:rPr lang="en-US" sz="3200"/>
              <a:t>If we’re looking for a language connection…</a:t>
            </a:r>
            <a:endParaRPr lang="en-US"/>
          </a:p>
        </p:txBody>
      </p:sp>
      <p:sp>
        <p:nvSpPr>
          <p:cNvPr id="1546243" name="Rectangle 3"/>
          <p:cNvSpPr>
            <a:spLocks noGrp="1" noChangeArrowheads="1"/>
          </p:cNvSpPr>
          <p:nvPr>
            <p:ph type="body" idx="4294967295"/>
          </p:nvPr>
        </p:nvSpPr>
        <p:spPr>
          <a:xfrm>
            <a:off x="0" y="1219200"/>
            <a:ext cx="9144000" cy="1066800"/>
          </a:xfrm>
        </p:spPr>
        <p:txBody>
          <a:bodyPr/>
          <a:lstStyle/>
          <a:p>
            <a:pPr eaLnBrk="1" hangingPunct="1">
              <a:buFontTx/>
              <a:buNone/>
            </a:pPr>
            <a:r>
              <a:rPr lang="en-US" sz="2400"/>
              <a:t>At what age do children start talking about thoughts/beliefs? At what age do children first begin to use sentential complements?</a:t>
            </a:r>
          </a:p>
        </p:txBody>
      </p:sp>
      <p:sp>
        <p:nvSpPr>
          <p:cNvPr id="1546244" name="Rectangle 4"/>
          <p:cNvSpPr>
            <a:spLocks noChangeArrowheads="1"/>
          </p:cNvSpPr>
          <p:nvPr/>
        </p:nvSpPr>
        <p:spPr bwMode="auto">
          <a:xfrm>
            <a:off x="228600" y="2286000"/>
            <a:ext cx="84582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Children’s comprehension of sentential complements</a:t>
            </a:r>
            <a:endParaRPr lang="en-US" sz="2800" b="0" dirty="0">
              <a:latin typeface="Calibri"/>
              <a:ea typeface="Osaka" pitchFamily="-1" charset="-128"/>
              <a:cs typeface="Osaka" pitchFamily="-1" charset="-128"/>
            </a:endParaRPr>
          </a:p>
          <a:p>
            <a:pPr marL="742950" lvl="1" indent="-285750" eaLnBrk="1" hangingPunct="1">
              <a:spcBef>
                <a:spcPct val="20000"/>
              </a:spcBef>
            </a:pPr>
            <a:endParaRPr lang="en-US" b="0" dirty="0">
              <a:solidFill>
                <a:schemeClr val="folHlink"/>
              </a:solidFill>
              <a:latin typeface="Calibri"/>
              <a:ea typeface="Osaka" pitchFamily="-1" charset="-128"/>
              <a:cs typeface="Osaka" pitchFamily="-1" charset="-128"/>
            </a:endParaRPr>
          </a:p>
        </p:txBody>
      </p:sp>
      <p:sp>
        <p:nvSpPr>
          <p:cNvPr id="1970181" name="Rectangle 5"/>
          <p:cNvSpPr>
            <a:spLocks noChangeArrowheads="1"/>
          </p:cNvSpPr>
          <p:nvPr/>
        </p:nvSpPr>
        <p:spPr bwMode="auto">
          <a:xfrm>
            <a:off x="0" y="3048000"/>
            <a:ext cx="8915400" cy="2160591"/>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dirty="0">
                <a:latin typeface="Calibri"/>
                <a:ea typeface="Osaka" pitchFamily="-1" charset="-128"/>
                <a:cs typeface="Osaka" pitchFamily="-1" charset="-128"/>
              </a:rPr>
              <a:t>“Sir </a:t>
            </a:r>
            <a:r>
              <a:rPr lang="en-US" b="0" dirty="0" err="1">
                <a:latin typeface="Calibri"/>
                <a:ea typeface="Osaka" pitchFamily="-1" charset="-128"/>
                <a:cs typeface="Osaka" pitchFamily="-1" charset="-128"/>
              </a:rPr>
              <a:t>Didymus</a:t>
            </a:r>
            <a:r>
              <a:rPr lang="en-US" b="0" dirty="0">
                <a:latin typeface="Calibri"/>
                <a:ea typeface="Osaka" pitchFamily="-1" charset="-128"/>
                <a:cs typeface="Osaka" pitchFamily="-1" charset="-128"/>
              </a:rPr>
              <a:t> said he bought peaches. But look! He really bought oranges. </a:t>
            </a:r>
            <a:r>
              <a:rPr lang="en-US" b="0" dirty="0">
                <a:solidFill>
                  <a:schemeClr val="tx2"/>
                </a:solidFill>
                <a:latin typeface="Calibri"/>
                <a:ea typeface="Osaka" pitchFamily="-1" charset="-128"/>
                <a:cs typeface="Osaka" pitchFamily="-1" charset="-128"/>
              </a:rPr>
              <a:t>What did Sir </a:t>
            </a:r>
            <a:r>
              <a:rPr lang="en-US" b="0" dirty="0" err="1">
                <a:solidFill>
                  <a:schemeClr val="tx2"/>
                </a:solidFill>
                <a:latin typeface="Calibri"/>
                <a:ea typeface="Osaka" pitchFamily="-1" charset="-128"/>
                <a:cs typeface="Osaka" pitchFamily="-1" charset="-128"/>
              </a:rPr>
              <a:t>Didymus</a:t>
            </a:r>
            <a:r>
              <a:rPr lang="en-US" b="0" dirty="0">
                <a:solidFill>
                  <a:schemeClr val="tx2"/>
                </a:solidFill>
                <a:latin typeface="Calibri"/>
                <a:ea typeface="Osaka" pitchFamily="-1" charset="-128"/>
                <a:cs typeface="Osaka" pitchFamily="-1" charset="-128"/>
              </a:rPr>
              <a:t> say he bought?</a:t>
            </a:r>
            <a:r>
              <a:rPr lang="en-US" b="0" dirty="0">
                <a:latin typeface="Calibri"/>
                <a:ea typeface="Osaka" pitchFamily="-1" charset="-128"/>
                <a:cs typeface="Osaka" pitchFamily="-1" charset="-128"/>
              </a:rPr>
              <a:t>” </a:t>
            </a:r>
          </a:p>
          <a:p>
            <a:pPr eaLnBrk="1" hangingPunct="1">
              <a:spcBef>
                <a:spcPct val="20000"/>
              </a:spcBef>
            </a:pPr>
            <a:endParaRPr lang="en-US" b="0" dirty="0">
              <a:latin typeface="Calibri"/>
              <a:ea typeface="Osaka" pitchFamily="-1" charset="-128"/>
              <a:cs typeface="Osaka" pitchFamily="-1" charset="-128"/>
            </a:endParaRPr>
          </a:p>
          <a:p>
            <a:pPr eaLnBrk="1" hangingPunct="1">
              <a:spcBef>
                <a:spcPct val="20000"/>
              </a:spcBef>
            </a:pPr>
            <a:r>
              <a:rPr lang="en-US" b="0" dirty="0">
                <a:latin typeface="Calibri"/>
                <a:ea typeface="Osaka" pitchFamily="-1" charset="-128"/>
                <a:cs typeface="Osaka" pitchFamily="-1" charset="-128"/>
              </a:rPr>
              <a:t>3-year-olds: oranges  (reality, not mental state)</a:t>
            </a:r>
            <a:endParaRPr lang="en-US" b="0" dirty="0">
              <a:solidFill>
                <a:srgbClr val="900753"/>
              </a:solidFill>
              <a:effectLst>
                <a:outerShdw blurRad="38100" dist="38100" dir="2700000" algn="tl">
                  <a:srgbClr val="000000"/>
                </a:outerShdw>
              </a:effectLst>
              <a:latin typeface="Calibri"/>
              <a:ea typeface="Osaka" pitchFamily="-1" charset="-128"/>
              <a:cs typeface="Osaka" pitchFamily="-1" charset="-128"/>
            </a:endParaRPr>
          </a:p>
          <a:p>
            <a:pPr eaLnBrk="1" hangingPunct="1">
              <a:spcBef>
                <a:spcPct val="20000"/>
              </a:spcBef>
            </a:pPr>
            <a:r>
              <a:rPr lang="en-US" b="0" dirty="0">
                <a:latin typeface="Calibri"/>
                <a:ea typeface="Osaka" pitchFamily="-1" charset="-128"/>
                <a:cs typeface="Osaka" pitchFamily="-1" charset="-128"/>
              </a:rPr>
              <a:t>4-year-olds: peaches (key into “</a:t>
            </a:r>
            <a:r>
              <a:rPr lang="en-US" b="0" i="1" dirty="0">
                <a:solidFill>
                  <a:schemeClr val="hlink"/>
                </a:solidFill>
                <a:latin typeface="Calibri"/>
                <a:ea typeface="Osaka" pitchFamily="-1" charset="-128"/>
                <a:cs typeface="Osaka" pitchFamily="-1" charset="-128"/>
              </a:rPr>
              <a:t>say that</a:t>
            </a:r>
            <a:r>
              <a:rPr lang="en-US" b="0" i="1" dirty="0">
                <a:latin typeface="Calibri"/>
                <a:ea typeface="Osaka" pitchFamily="-1" charset="-128"/>
                <a:cs typeface="Osaka" pitchFamily="-1" charset="-128"/>
              </a:rPr>
              <a:t>”</a:t>
            </a:r>
            <a:r>
              <a:rPr lang="en-US" b="0" dirty="0">
                <a:latin typeface="Calibri"/>
                <a:ea typeface="Osaka" pitchFamily="-1" charset="-128"/>
                <a:cs typeface="Osaka" pitchFamily="-1" charset="-128"/>
              </a:rPr>
              <a: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idx="4294967295"/>
          </p:nvPr>
        </p:nvSpPr>
        <p:spPr>
          <a:xfrm>
            <a:off x="0" y="0"/>
            <a:ext cx="9144000" cy="1143000"/>
          </a:xfrm>
        </p:spPr>
        <p:txBody>
          <a:bodyPr/>
          <a:lstStyle/>
          <a:p>
            <a:pPr eaLnBrk="1" hangingPunct="1"/>
            <a:r>
              <a:rPr lang="en-US" sz="3200"/>
              <a:t>If we’re looking for a language connection…</a:t>
            </a:r>
            <a:endParaRPr lang="en-US"/>
          </a:p>
        </p:txBody>
      </p:sp>
      <p:sp>
        <p:nvSpPr>
          <p:cNvPr id="1548291" name="Rectangle 3"/>
          <p:cNvSpPr>
            <a:spLocks noGrp="1" noChangeArrowheads="1"/>
          </p:cNvSpPr>
          <p:nvPr>
            <p:ph type="body" idx="4294967295"/>
          </p:nvPr>
        </p:nvSpPr>
        <p:spPr>
          <a:xfrm>
            <a:off x="0" y="1219200"/>
            <a:ext cx="9144000" cy="1066800"/>
          </a:xfrm>
        </p:spPr>
        <p:txBody>
          <a:bodyPr/>
          <a:lstStyle/>
          <a:p>
            <a:pPr eaLnBrk="1" hangingPunct="1">
              <a:buFontTx/>
              <a:buNone/>
            </a:pPr>
            <a:r>
              <a:rPr lang="en-US" sz="2400"/>
              <a:t>At what age do children start talking about thoughts/beliefs? At what age do children first begin to use sentential complements?</a:t>
            </a:r>
          </a:p>
        </p:txBody>
      </p:sp>
      <p:sp>
        <p:nvSpPr>
          <p:cNvPr id="1548292" name="Rectangle 4"/>
          <p:cNvSpPr>
            <a:spLocks noChangeArrowheads="1"/>
          </p:cNvSpPr>
          <p:nvPr/>
        </p:nvSpPr>
        <p:spPr bwMode="auto">
          <a:xfrm>
            <a:off x="228600" y="2286000"/>
            <a:ext cx="8915400" cy="533400"/>
          </a:xfrm>
          <a:prstGeom prst="rect">
            <a:avLst/>
          </a:prstGeom>
          <a:noFill/>
          <a:ln w="9525">
            <a:noFill/>
            <a:miter lim="800000"/>
            <a:headEnd/>
            <a:tailEnd/>
          </a:ln>
        </p:spPr>
        <p:txBody>
          <a:bodyPr>
            <a:prstTxWarp prst="textNoShape">
              <a:avLst/>
            </a:prstTxWarp>
          </a:bodyPr>
          <a:lstStyle/>
          <a:p>
            <a:pPr marL="342900" indent="-342900"/>
            <a:r>
              <a:rPr lang="en-US" sz="2300" b="0" dirty="0">
                <a:latin typeface="Calibri"/>
                <a:ea typeface="Osaka" pitchFamily="-1" charset="-128"/>
                <a:cs typeface="Osaka" pitchFamily="-1" charset="-128"/>
              </a:rPr>
              <a:t>At around four years of age, children understand that mental verbs can take a whole sentence as their object (</a:t>
            </a:r>
            <a:r>
              <a:rPr lang="en-US" sz="2300" b="0" dirty="0">
                <a:solidFill>
                  <a:schemeClr val="tx2"/>
                </a:solidFill>
                <a:latin typeface="Calibri"/>
                <a:ea typeface="Osaka" pitchFamily="-1" charset="-128"/>
                <a:cs typeface="Osaka" pitchFamily="-1" charset="-128"/>
              </a:rPr>
              <a:t>a complement</a:t>
            </a:r>
            <a:r>
              <a:rPr lang="en-US" sz="2300" b="0" dirty="0">
                <a:latin typeface="Calibri"/>
                <a:ea typeface="Osaka" pitchFamily="-1" charset="-128"/>
                <a:cs typeface="Osaka" pitchFamily="-1" charset="-128"/>
              </a:rPr>
              <a:t>)</a:t>
            </a:r>
          </a:p>
        </p:txBody>
      </p:sp>
      <p:sp>
        <p:nvSpPr>
          <p:cNvPr id="1548293" name="Rectangle 5"/>
          <p:cNvSpPr>
            <a:spLocks noChangeArrowheads="1"/>
          </p:cNvSpPr>
          <p:nvPr/>
        </p:nvSpPr>
        <p:spPr bwMode="auto">
          <a:xfrm>
            <a:off x="0" y="3048000"/>
            <a:ext cx="8915400" cy="2969531"/>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FontTx/>
              <a:buChar char="•"/>
            </a:pPr>
            <a:endParaRPr lang="en-US" b="0" dirty="0">
              <a:latin typeface="Calibri"/>
              <a:ea typeface="Osaka" pitchFamily="-1" charset="-128"/>
              <a:cs typeface="Osaka" pitchFamily="-1" charset="-128"/>
            </a:endParaRPr>
          </a:p>
          <a:p>
            <a:pPr eaLnBrk="1" hangingPunct="1">
              <a:lnSpc>
                <a:spcPct val="90000"/>
              </a:lnSpc>
              <a:spcBef>
                <a:spcPct val="20000"/>
              </a:spcBef>
            </a:pPr>
            <a:r>
              <a:rPr lang="en-US" b="0" dirty="0">
                <a:latin typeface="Calibri"/>
                <a:ea typeface="Osaka" pitchFamily="-1" charset="-128"/>
                <a:cs typeface="Osaka" pitchFamily="-1" charset="-128"/>
              </a:rPr>
              <a:t>Sir </a:t>
            </a:r>
            <a:r>
              <a:rPr lang="en-US" b="0" dirty="0" err="1">
                <a:latin typeface="Calibri"/>
                <a:ea typeface="Osaka" pitchFamily="-1" charset="-128"/>
                <a:cs typeface="Osaka" pitchFamily="-1" charset="-128"/>
              </a:rPr>
              <a:t>Didymus</a:t>
            </a:r>
            <a:r>
              <a:rPr lang="en-US" b="0" dirty="0">
                <a:latin typeface="Calibri"/>
                <a:ea typeface="Osaka" pitchFamily="-1" charset="-128"/>
                <a:cs typeface="Osaka" pitchFamily="-1" charset="-128"/>
              </a:rPr>
              <a:t> thought </a:t>
            </a:r>
            <a:r>
              <a:rPr lang="en-US" b="0" dirty="0">
                <a:solidFill>
                  <a:schemeClr val="tx2"/>
                </a:solidFill>
                <a:latin typeface="Calibri"/>
                <a:ea typeface="Osaka" pitchFamily="-1" charset="-128"/>
                <a:cs typeface="Osaka" pitchFamily="-1" charset="-128"/>
              </a:rPr>
              <a:t>that the shampoo was the toothpaste</a:t>
            </a:r>
            <a:r>
              <a:rPr lang="en-US" b="0" dirty="0">
                <a:latin typeface="Calibri"/>
                <a:ea typeface="Osaka" pitchFamily="-1" charset="-128"/>
                <a:cs typeface="Osaka" pitchFamily="-1" charset="-128"/>
              </a:rPr>
              <a:t>.</a:t>
            </a:r>
          </a:p>
          <a:p>
            <a:pPr eaLnBrk="1" hangingPunct="1">
              <a:lnSpc>
                <a:spcPct val="90000"/>
              </a:lnSpc>
              <a:spcBef>
                <a:spcPct val="20000"/>
              </a:spcBef>
            </a:pPr>
            <a:endParaRPr lang="en-US" b="0" dirty="0">
              <a:latin typeface="Calibri"/>
              <a:ea typeface="Osaka" pitchFamily="-1" charset="-128"/>
              <a:cs typeface="Osaka" pitchFamily="-1" charset="-128"/>
            </a:endParaRPr>
          </a:p>
          <a:p>
            <a:pPr eaLnBrk="1" hangingPunct="1">
              <a:lnSpc>
                <a:spcPct val="90000"/>
              </a:lnSpc>
              <a:spcBef>
                <a:spcPct val="20000"/>
              </a:spcBef>
            </a:pPr>
            <a:r>
              <a:rPr lang="en-US" sz="2200" b="0" dirty="0">
                <a:latin typeface="Calibri"/>
                <a:ea typeface="Osaka" pitchFamily="-1" charset="-128"/>
                <a:cs typeface="Osaka" pitchFamily="-1" charset="-128"/>
              </a:rPr>
              <a:t>And the embedded sentence can be FALSE from the child’s Point of View, but TRUE for Sir </a:t>
            </a:r>
            <a:r>
              <a:rPr lang="en-US" sz="2200" b="0" dirty="0" err="1">
                <a:latin typeface="Calibri"/>
                <a:ea typeface="Osaka" pitchFamily="-1" charset="-128"/>
                <a:cs typeface="Osaka" pitchFamily="-1" charset="-128"/>
              </a:rPr>
              <a:t>Didymus</a:t>
            </a:r>
            <a:r>
              <a:rPr lang="en-US" sz="2200" b="0" dirty="0">
                <a:latin typeface="Calibri"/>
                <a:ea typeface="Osaka" pitchFamily="-1" charset="-128"/>
                <a:cs typeface="Osaka" pitchFamily="-1" charset="-128"/>
              </a:rPr>
              <a:t>.</a:t>
            </a:r>
          </a:p>
          <a:p>
            <a:pPr eaLnBrk="1" hangingPunct="1">
              <a:lnSpc>
                <a:spcPct val="90000"/>
              </a:lnSpc>
              <a:spcBef>
                <a:spcPct val="20000"/>
              </a:spcBef>
            </a:pPr>
            <a:r>
              <a:rPr lang="en-US" sz="2200" b="0" dirty="0">
                <a:latin typeface="Calibri"/>
                <a:ea typeface="Osaka" pitchFamily="-1" charset="-128"/>
                <a:cs typeface="Osaka" pitchFamily="-1" charset="-128"/>
              </a:rPr>
              <a:t>Once the child has this capacity, </a:t>
            </a:r>
            <a:r>
              <a:rPr lang="en-US" sz="2200" b="0" dirty="0">
                <a:solidFill>
                  <a:schemeClr val="bg2"/>
                </a:solidFill>
                <a:latin typeface="Calibri"/>
                <a:ea typeface="Osaka" pitchFamily="-1" charset="-128"/>
                <a:cs typeface="Osaka" pitchFamily="-1" charset="-128"/>
              </a:rPr>
              <a:t>he can represent two worlds</a:t>
            </a:r>
            <a:r>
              <a:rPr lang="en-US" sz="2200" b="0" dirty="0">
                <a:latin typeface="Calibri"/>
                <a:ea typeface="Osaka" pitchFamily="-1" charset="-128"/>
                <a:cs typeface="Osaka" pitchFamily="-1" charset="-128"/>
              </a:rPr>
              <a:t>: </a:t>
            </a:r>
            <a:r>
              <a:rPr lang="en-US" sz="2200" b="0" dirty="0">
                <a:solidFill>
                  <a:schemeClr val="bg2"/>
                </a:solidFill>
                <a:latin typeface="Calibri"/>
                <a:ea typeface="Osaka" pitchFamily="-1" charset="-128"/>
                <a:cs typeface="Osaka" pitchFamily="-1" charset="-128"/>
              </a:rPr>
              <a:t>his own, and someone else’s mental world</a:t>
            </a:r>
            <a:r>
              <a:rPr lang="en-US" sz="2200" b="0" dirty="0">
                <a:latin typeface="Calibri"/>
                <a:ea typeface="Osaka" pitchFamily="-1" charset="-128"/>
                <a:cs typeface="Osaka" pitchFamily="-1" charset="-128"/>
              </a:rPr>
              <a:t>.</a:t>
            </a:r>
          </a:p>
          <a:p>
            <a:pPr eaLnBrk="1" hangingPunct="1">
              <a:lnSpc>
                <a:spcPct val="90000"/>
              </a:lnSpc>
              <a:spcBef>
                <a:spcPct val="20000"/>
              </a:spcBef>
            </a:pPr>
            <a:r>
              <a:rPr lang="en-US" sz="2200" b="0" dirty="0">
                <a:latin typeface="Calibri"/>
                <a:ea typeface="Osaka" pitchFamily="-1" charset="-128"/>
                <a:cs typeface="Osaka" pitchFamily="-1" charset="-128"/>
              </a:rPr>
              <a:t>This usually </a:t>
            </a:r>
            <a:r>
              <a:rPr lang="en-US" sz="2200" b="0" dirty="0">
                <a:solidFill>
                  <a:schemeClr val="bg2"/>
                </a:solidFill>
                <a:latin typeface="Calibri"/>
                <a:ea typeface="Osaka" pitchFamily="-1" charset="-128"/>
                <a:cs typeface="Osaka" pitchFamily="-1" charset="-128"/>
              </a:rPr>
              <a:t>coincides with children’s production of mental state verbs</a:t>
            </a:r>
            <a:r>
              <a:rPr lang="en-US" sz="2200" b="0" dirty="0">
                <a:latin typeface="Calibri"/>
                <a:ea typeface="Osaka" pitchFamily="-1" charset="-128"/>
                <a:cs typeface="Osaka" pitchFamily="-1" charset="-128"/>
              </a:rPr>
              <a:t>.</a:t>
            </a:r>
            <a:endParaRPr lang="en-US" b="0" dirty="0">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idx="4294967295"/>
          </p:nvPr>
        </p:nvSpPr>
        <p:spPr>
          <a:xfrm>
            <a:off x="685800" y="0"/>
            <a:ext cx="7772400" cy="1143000"/>
          </a:xfrm>
        </p:spPr>
        <p:txBody>
          <a:bodyPr/>
          <a:lstStyle/>
          <a:p>
            <a:pPr eaLnBrk="1" hangingPunct="1"/>
            <a:r>
              <a:rPr lang="en-US" sz="3200"/>
              <a:t>Testing typically developing children</a:t>
            </a:r>
          </a:p>
        </p:txBody>
      </p:sp>
      <p:sp>
        <p:nvSpPr>
          <p:cNvPr id="1974275" name="Rectangle 3"/>
          <p:cNvSpPr>
            <a:spLocks noGrp="1" noChangeArrowheads="1"/>
          </p:cNvSpPr>
          <p:nvPr>
            <p:ph type="body" idx="4294967295"/>
          </p:nvPr>
        </p:nvSpPr>
        <p:spPr>
          <a:xfrm>
            <a:off x="0" y="1066800"/>
            <a:ext cx="9144000" cy="5181600"/>
          </a:xfrm>
        </p:spPr>
        <p:txBody>
          <a:bodyPr/>
          <a:lstStyle/>
          <a:p>
            <a:pPr eaLnBrk="1" hangingPunct="1">
              <a:lnSpc>
                <a:spcPct val="90000"/>
              </a:lnSpc>
              <a:buFontTx/>
              <a:buNone/>
            </a:pPr>
            <a:r>
              <a:rPr lang="en-US" sz="2400"/>
              <a:t>De Villiers &amp; Pyers 2002: Measures of comprehension and production of sentential complements far more </a:t>
            </a:r>
            <a:r>
              <a:rPr lang="en-US" sz="2400">
                <a:solidFill>
                  <a:schemeClr val="tx2"/>
                </a:solidFill>
              </a:rPr>
              <a:t>correlated</a:t>
            </a:r>
            <a:r>
              <a:rPr lang="en-US" sz="2400"/>
              <a:t> with children’s performance on false belief tasks than any other linguistic measure.</a:t>
            </a:r>
          </a:p>
          <a:p>
            <a:pPr eaLnBrk="1" hangingPunct="1">
              <a:lnSpc>
                <a:spcPct val="90000"/>
              </a:lnSpc>
              <a:buFontTx/>
              <a:buNone/>
            </a:pPr>
            <a:endParaRPr lang="en-US" sz="2400"/>
          </a:p>
          <a:p>
            <a:pPr eaLnBrk="1" hangingPunct="1">
              <a:lnSpc>
                <a:spcPct val="90000"/>
              </a:lnSpc>
              <a:buFontTx/>
              <a:buNone/>
            </a:pPr>
            <a:r>
              <a:rPr lang="en-US" sz="2400"/>
              <a:t>Causation? “In every case, children who passed false beliefs gave us evidence that they had productive command of complementation.”</a:t>
            </a:r>
          </a:p>
          <a:p>
            <a:pPr eaLnBrk="1" hangingPunct="1">
              <a:lnSpc>
                <a:spcPct val="90000"/>
              </a:lnSpc>
              <a:buFontTx/>
              <a:buNone/>
            </a:pPr>
            <a:endParaRPr lang="en-US" sz="2400"/>
          </a:p>
          <a:p>
            <a:pPr eaLnBrk="1" hangingPunct="1">
              <a:lnSpc>
                <a:spcPct val="90000"/>
              </a:lnSpc>
              <a:buFontTx/>
              <a:buNone/>
            </a:pPr>
            <a:r>
              <a:rPr lang="en-US" sz="2400"/>
              <a:t>Learning Trajectory: Easier to observe what people </a:t>
            </a:r>
            <a:r>
              <a:rPr lang="en-US" sz="2400" i="1">
                <a:solidFill>
                  <a:schemeClr val="folHlink"/>
                </a:solidFill>
              </a:rPr>
              <a:t>say</a:t>
            </a:r>
            <a:r>
              <a:rPr lang="en-US" sz="2400"/>
              <a:t> than what they </a:t>
            </a:r>
            <a:r>
              <a:rPr lang="en-US" sz="2400" i="1">
                <a:solidFill>
                  <a:schemeClr val="hlink"/>
                </a:solidFill>
              </a:rPr>
              <a:t>think</a:t>
            </a:r>
            <a:r>
              <a:rPr lang="en-US" sz="2400"/>
              <a:t>.  Can get more helpful data with communication verbs that take sentential complements (like </a:t>
            </a:r>
            <a:r>
              <a:rPr lang="en-US" sz="2400" i="1">
                <a:solidFill>
                  <a:schemeClr val="folHlink"/>
                </a:solidFill>
              </a:rPr>
              <a:t>say</a:t>
            </a:r>
            <a:r>
              <a:rPr lang="en-US" sz="2400"/>
              <a:t>), and then </a:t>
            </a:r>
            <a:r>
              <a:rPr lang="en-US" sz="2400">
                <a:solidFill>
                  <a:schemeClr val="tx2"/>
                </a:solidFill>
              </a:rPr>
              <a:t>extend that by analogy</a:t>
            </a:r>
            <a:r>
              <a:rPr lang="en-US" sz="2400"/>
              <a:t> to mental verbs like </a:t>
            </a:r>
            <a:r>
              <a:rPr lang="en-US" sz="2400" i="1">
                <a:solidFill>
                  <a:schemeClr val="hlink"/>
                </a:solidFill>
              </a:rPr>
              <a:t>think</a:t>
            </a:r>
            <a:r>
              <a:rPr lang="en-US" sz="2400"/>
              <a:t>.</a:t>
            </a:r>
            <a:endParaRPr lang="en-US" sz="2400">
              <a:solidFill>
                <a:srgbClr val="571C82"/>
              </a:solidFill>
              <a:effectLst>
                <a:outerShdw blurRad="38100" dist="38100" dir="2700000" algn="tl">
                  <a:srgbClr val="000000"/>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How exactly do children learn that connection?</a:t>
            </a:r>
            <a:br>
              <a:rPr lang="en-US" sz="3200" b="0" dirty="0">
                <a:solidFill>
                  <a:schemeClr val="tx2"/>
                </a:solidFill>
                <a:latin typeface="Calibri"/>
                <a:ea typeface="Osaka" pitchFamily="-1" charset="-128"/>
                <a:cs typeface="Osaka" pitchFamily="-1" charset="-128"/>
              </a:rPr>
            </a:br>
            <a:r>
              <a:rPr lang="en-US" sz="3200" b="0" dirty="0">
                <a:solidFill>
                  <a:schemeClr val="tx2"/>
                </a:solidFill>
                <a:latin typeface="Calibri"/>
                <a:ea typeface="Osaka" pitchFamily="-1" charset="-128"/>
                <a:cs typeface="Osaka" pitchFamily="-1" charset="-128"/>
              </a:rPr>
              <a:t>One idea</a:t>
            </a:r>
          </a:p>
        </p:txBody>
      </p:sp>
      <p:sp>
        <p:nvSpPr>
          <p:cNvPr id="1974275" name="Rectangle 3"/>
          <p:cNvSpPr>
            <a:spLocks noChangeArrowheads="1"/>
          </p:cNvSpPr>
          <p:nvPr/>
        </p:nvSpPr>
        <p:spPr bwMode="auto">
          <a:xfrm>
            <a:off x="0" y="1219200"/>
            <a:ext cx="9144000" cy="51816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200" b="0" dirty="0">
                <a:latin typeface="Calibri"/>
                <a:ea typeface="Osaka" pitchFamily="-1" charset="-128"/>
                <a:cs typeface="Osaka" pitchFamily="-1" charset="-128"/>
              </a:rPr>
              <a:t>Difficult to observe: someone else’s thoughts</a:t>
            </a:r>
          </a:p>
          <a:p>
            <a:pPr marL="342900" indent="-342900">
              <a:spcBef>
                <a:spcPct val="20000"/>
              </a:spcBef>
              <a:buFontTx/>
              <a:buChar char="•"/>
            </a:pPr>
            <a:r>
              <a:rPr lang="en-US" sz="2200" b="0" dirty="0">
                <a:latin typeface="Calibri"/>
                <a:ea typeface="Osaka" pitchFamily="-1" charset="-128"/>
                <a:cs typeface="Osaka" pitchFamily="-1" charset="-128"/>
              </a:rPr>
              <a:t>Easier to observe: what people say </a:t>
            </a:r>
          </a:p>
          <a:p>
            <a:pPr marL="37931725" lvl="1" indent="-37474525">
              <a:spcBef>
                <a:spcPct val="20000"/>
              </a:spcBef>
            </a:pPr>
            <a:r>
              <a:rPr lang="en-US" sz="2200" b="0" dirty="0">
                <a:latin typeface="Calibri"/>
                <a:ea typeface="Osaka" pitchFamily="-1" charset="-128"/>
                <a:cs typeface="Osaka" pitchFamily="-1" charset="-128"/>
              </a:rPr>
              <a:t>“She </a:t>
            </a:r>
            <a:r>
              <a:rPr lang="en-US" sz="2200" b="0" dirty="0">
                <a:solidFill>
                  <a:schemeClr val="hlink"/>
                </a:solidFill>
                <a:latin typeface="Calibri"/>
                <a:ea typeface="Osaka" pitchFamily="-1" charset="-128"/>
                <a:cs typeface="Osaka" pitchFamily="-1" charset="-128"/>
              </a:rPr>
              <a:t>said</a:t>
            </a:r>
            <a:r>
              <a:rPr lang="en-US" sz="2200" b="0" dirty="0">
                <a:latin typeface="Calibri"/>
                <a:ea typeface="Osaka" pitchFamily="-1" charset="-128"/>
                <a:cs typeface="Osaka" pitchFamily="-1" charset="-128"/>
              </a:rPr>
              <a:t> that she ate the peach.”</a:t>
            </a:r>
          </a:p>
          <a:p>
            <a:pPr marL="37931725" lvl="1" indent="-37474525">
              <a:spcBef>
                <a:spcPct val="20000"/>
              </a:spcBef>
            </a:pPr>
            <a:endParaRPr lang="en-US" sz="2200" b="0" dirty="0">
              <a:latin typeface="Calibri"/>
              <a:ea typeface="Osaka" pitchFamily="-1" charset="-128"/>
              <a:cs typeface="Osaka" pitchFamily="-1" charset="-128"/>
            </a:endParaRPr>
          </a:p>
          <a:p>
            <a:pPr marL="342900" indent="-342900">
              <a:spcBef>
                <a:spcPct val="20000"/>
              </a:spcBef>
              <a:buFontTx/>
              <a:buChar char="•"/>
            </a:pPr>
            <a:r>
              <a:rPr lang="en-US" sz="2200" b="0" dirty="0">
                <a:latin typeface="Calibri"/>
                <a:ea typeface="Osaka" pitchFamily="-1" charset="-128"/>
                <a:cs typeface="Osaka" pitchFamily="-1" charset="-128"/>
              </a:rPr>
              <a:t>Children will sometimes hear sentences like this in a context where there is overt evidence to suggest that the embedded proposition is false. </a:t>
            </a:r>
          </a:p>
          <a:p>
            <a:pPr marL="342900" indent="-342900">
              <a:spcBef>
                <a:spcPct val="20000"/>
              </a:spcBef>
              <a:buFontTx/>
              <a:buChar char="•"/>
            </a:pPr>
            <a:endParaRPr lang="en-US" sz="2200" b="0" dirty="0">
              <a:latin typeface="Calibri"/>
              <a:ea typeface="Osaka" pitchFamily="-1" charset="-128"/>
              <a:cs typeface="Osaka" pitchFamily="-1" charset="-128"/>
            </a:endParaRPr>
          </a:p>
          <a:p>
            <a:pPr marL="342900" indent="-342900">
              <a:spcBef>
                <a:spcPct val="20000"/>
              </a:spcBef>
              <a:buFontTx/>
              <a:buChar char="•"/>
            </a:pPr>
            <a:r>
              <a:rPr lang="en-US" sz="2200" b="0" dirty="0">
                <a:latin typeface="Calibri"/>
                <a:ea typeface="Osaka" pitchFamily="-1" charset="-128"/>
                <a:cs typeface="Osaka" pitchFamily="-1" charset="-128"/>
              </a:rPr>
              <a:t>Children can use evidence from verbs like </a:t>
            </a:r>
            <a:r>
              <a:rPr lang="en-US" sz="2200" b="0" u="sng" dirty="0">
                <a:latin typeface="Calibri"/>
                <a:ea typeface="Osaka" pitchFamily="-1" charset="-128"/>
                <a:cs typeface="Osaka" pitchFamily="-1" charset="-128"/>
              </a:rPr>
              <a:t>say</a:t>
            </a:r>
            <a:r>
              <a:rPr lang="en-US" sz="2200" b="0" dirty="0">
                <a:latin typeface="Calibri"/>
                <a:ea typeface="Osaka" pitchFamily="-1" charset="-128"/>
                <a:cs typeface="Osaka" pitchFamily="-1" charset="-128"/>
              </a:rPr>
              <a:t> to generalize to verbs like </a:t>
            </a:r>
            <a:r>
              <a:rPr lang="en-US" sz="2200" b="0" u="sng" dirty="0">
                <a:latin typeface="Calibri"/>
                <a:ea typeface="Osaka" pitchFamily="-1" charset="-128"/>
                <a:cs typeface="Osaka" pitchFamily="-1" charset="-128"/>
              </a:rPr>
              <a:t>think</a:t>
            </a:r>
            <a:r>
              <a:rPr lang="en-US" sz="2200" b="0" dirty="0">
                <a:latin typeface="Calibri"/>
                <a:ea typeface="Osaka" pitchFamily="-1" charset="-128"/>
                <a:cs typeface="Osaka" pitchFamily="-1" charset="-128"/>
              </a:rPr>
              <a:t> and </a:t>
            </a:r>
            <a:r>
              <a:rPr lang="en-US" sz="2200" b="0" u="sng" dirty="0">
                <a:latin typeface="Calibri"/>
                <a:ea typeface="Osaka" pitchFamily="-1" charset="-128"/>
                <a:cs typeface="Osaka" pitchFamily="-1" charset="-128"/>
              </a:rPr>
              <a:t>believe</a:t>
            </a:r>
            <a:endParaRPr lang="en-US" sz="2200" b="0" dirty="0">
              <a:latin typeface="Calibri"/>
              <a:ea typeface="Osaka" pitchFamily="-1" charset="-128"/>
              <a:cs typeface="Osaka" pitchFamily="-1" charset="-128"/>
            </a:endParaRPr>
          </a:p>
          <a:p>
            <a:pPr marL="342900" indent="-342900">
              <a:spcBef>
                <a:spcPct val="20000"/>
              </a:spcBef>
              <a:buFontTx/>
              <a:buChar char="•"/>
            </a:pPr>
            <a:endParaRPr lang="en-US" sz="2200" b="0" dirty="0">
              <a:solidFill>
                <a:srgbClr val="571C82"/>
              </a:solidFill>
              <a:effectLst>
                <a:outerShdw blurRad="38100" dist="38100" dir="2700000" algn="tl">
                  <a:srgbClr val="000000"/>
                </a:outerShdw>
              </a:effectLst>
              <a:latin typeface="Calibri"/>
              <a:ea typeface="Osaka" pitchFamily="-1" charset="-128"/>
              <a:cs typeface="Osaka" pitchFamily="-1"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type="title" idx="4294967295"/>
          </p:nvPr>
        </p:nvSpPr>
        <p:spPr/>
        <p:txBody>
          <a:bodyPr/>
          <a:lstStyle/>
          <a:p>
            <a:pPr eaLnBrk="1" hangingPunct="1"/>
            <a:r>
              <a:rPr lang="en-US" sz="3200"/>
              <a:t>Announcements</a:t>
            </a:r>
          </a:p>
        </p:txBody>
      </p:sp>
      <p:sp>
        <p:nvSpPr>
          <p:cNvPr id="1456131" name="Rectangle 3"/>
          <p:cNvSpPr>
            <a:spLocks noGrp="1" noChangeArrowheads="1"/>
          </p:cNvSpPr>
          <p:nvPr>
            <p:ph type="body" idx="4294967295"/>
          </p:nvPr>
        </p:nvSpPr>
        <p:spPr>
          <a:xfrm>
            <a:off x="533400" y="1600200"/>
            <a:ext cx="7772400" cy="4800600"/>
          </a:xfrm>
        </p:spPr>
        <p:txBody>
          <a:bodyPr/>
          <a:lstStyle/>
          <a:p>
            <a:pPr eaLnBrk="1" hangingPunct="1">
              <a:buFontTx/>
              <a:buNone/>
            </a:pPr>
            <a:r>
              <a:rPr lang="en-US" sz="2400" dirty="0" smtClean="0"/>
              <a:t>Review questions available for language and cognition</a:t>
            </a:r>
          </a:p>
          <a:p>
            <a:pPr eaLnBrk="1" hangingPunct="1">
              <a:buFontTx/>
              <a:buNone/>
            </a:pPr>
            <a:endParaRPr lang="en-US" sz="2400" dirty="0" smtClean="0"/>
          </a:p>
          <a:p>
            <a:pPr eaLnBrk="1" hangingPunct="1">
              <a:buFontTx/>
              <a:buNone/>
            </a:pPr>
            <a:r>
              <a:rPr lang="en-US" sz="2400" dirty="0" smtClean="0"/>
              <a:t>Be working on HW3 [due 3</a:t>
            </a:r>
            <a:r>
              <a:rPr lang="en-US" sz="2400" dirty="0" smtClean="0"/>
              <a:t>/</a:t>
            </a:r>
            <a:r>
              <a:rPr lang="en-US" sz="2400" dirty="0" smtClean="0"/>
              <a:t>12</a:t>
            </a:r>
            <a:r>
              <a:rPr lang="en-US" sz="2400" dirty="0" smtClean="0"/>
              <a:t>/</a:t>
            </a:r>
            <a:r>
              <a:rPr lang="en-US" sz="2400" dirty="0" smtClean="0"/>
              <a:t>13]</a:t>
            </a:r>
          </a:p>
          <a:p>
            <a:pPr eaLnBrk="1" hangingPunct="1">
              <a:buFontTx/>
              <a:buNone/>
            </a:pPr>
            <a:endParaRPr lang="en-US" sz="2400" dirty="0" smtClean="0"/>
          </a:p>
          <a:p>
            <a:pPr eaLnBrk="1" hangingPunct="1">
              <a:buFontTx/>
              <a:buNone/>
            </a:pPr>
            <a:r>
              <a:rPr lang="en-US" sz="2400" dirty="0" smtClean="0"/>
              <a:t>Remember to do </a:t>
            </a:r>
            <a:r>
              <a:rPr lang="en-US" sz="2400" dirty="0" smtClean="0"/>
              <a:t>the extra </a:t>
            </a:r>
            <a:r>
              <a:rPr lang="en-US" sz="2400" dirty="0" smtClean="0"/>
              <a:t>credit</a:t>
            </a:r>
          </a:p>
          <a:p>
            <a:pPr eaLnBrk="1" hangingPunct="1">
              <a:buFontTx/>
              <a:buNone/>
            </a:pPr>
            <a:endParaRPr lang="en-US" sz="2400" dirty="0" smtClean="0"/>
          </a:p>
          <a:p>
            <a:pPr eaLnBrk="1" hangingPunct="1">
              <a:buFontTx/>
              <a:buNone/>
            </a:pPr>
            <a:r>
              <a:rPr lang="en-US" sz="2400" dirty="0" smtClean="0"/>
              <a:t>Please fill out course evaluations for this class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How exactly do children learn that connection?</a:t>
            </a:r>
            <a:br>
              <a:rPr lang="en-US" sz="3200" b="0" dirty="0">
                <a:solidFill>
                  <a:schemeClr val="tx2"/>
                </a:solidFill>
                <a:latin typeface="Calibri"/>
                <a:ea typeface="Osaka" pitchFamily="-1" charset="-128"/>
                <a:cs typeface="Osaka" pitchFamily="-1" charset="-128"/>
              </a:rPr>
            </a:br>
            <a:r>
              <a:rPr lang="en-US" sz="3200" b="0" dirty="0">
                <a:solidFill>
                  <a:schemeClr val="tx2"/>
                </a:solidFill>
                <a:latin typeface="Calibri"/>
                <a:ea typeface="Osaka" pitchFamily="-1" charset="-128"/>
                <a:cs typeface="Osaka" pitchFamily="-1" charset="-128"/>
              </a:rPr>
              <a:t>One idea</a:t>
            </a:r>
          </a:p>
        </p:txBody>
      </p:sp>
      <p:sp>
        <p:nvSpPr>
          <p:cNvPr id="1974275" name="Rectangle 3"/>
          <p:cNvSpPr>
            <a:spLocks noChangeArrowheads="1"/>
          </p:cNvSpPr>
          <p:nvPr/>
        </p:nvSpPr>
        <p:spPr bwMode="auto">
          <a:xfrm>
            <a:off x="0" y="1219200"/>
            <a:ext cx="9144000" cy="51816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200" b="0" dirty="0">
                <a:latin typeface="Calibri"/>
                <a:ea typeface="Osaka" pitchFamily="-1" charset="-128"/>
                <a:cs typeface="Osaka" pitchFamily="-1" charset="-128"/>
              </a:rPr>
              <a:t>Syntactic Knowledge: you know that some verbs can take sentential complements </a:t>
            </a:r>
          </a:p>
          <a:p>
            <a:pPr marL="342900" indent="-342900">
              <a:spcBef>
                <a:spcPct val="20000"/>
              </a:spcBef>
              <a:buFontTx/>
              <a:buChar char="•"/>
            </a:pPr>
            <a:endParaRPr lang="en-US" sz="2200" b="0" dirty="0">
              <a:latin typeface="Calibri"/>
              <a:ea typeface="Osaka" pitchFamily="-1" charset="-128"/>
              <a:cs typeface="Osaka" pitchFamily="-1" charset="-128"/>
            </a:endParaRPr>
          </a:p>
          <a:p>
            <a:pPr marL="342900" indent="-342900">
              <a:spcBef>
                <a:spcPct val="20000"/>
              </a:spcBef>
              <a:buFontTx/>
              <a:buChar char="•"/>
            </a:pPr>
            <a:r>
              <a:rPr lang="en-US" sz="2200" b="0" dirty="0">
                <a:latin typeface="Calibri"/>
                <a:ea typeface="Osaka" pitchFamily="-1" charset="-128"/>
                <a:cs typeface="Osaka" pitchFamily="-1" charset="-128"/>
              </a:rPr>
              <a:t>Bridge: you know from </a:t>
            </a:r>
            <a:r>
              <a:rPr lang="en-US" sz="2200" b="0" dirty="0">
                <a:solidFill>
                  <a:schemeClr val="hlink"/>
                </a:solidFill>
                <a:latin typeface="Calibri"/>
                <a:ea typeface="Osaka" pitchFamily="-1" charset="-128"/>
                <a:cs typeface="Osaka" pitchFamily="-1" charset="-128"/>
              </a:rPr>
              <a:t>hearing communication verbs and from observing the world while hearing them</a:t>
            </a:r>
            <a:r>
              <a:rPr lang="en-US" sz="2200" b="0" dirty="0">
                <a:latin typeface="Calibri"/>
                <a:ea typeface="Osaka" pitchFamily="-1" charset="-128"/>
                <a:cs typeface="Osaka" pitchFamily="-1" charset="-128"/>
              </a:rPr>
              <a:t> that there is a connection between this syntactic form and the expression of </a:t>
            </a:r>
            <a:r>
              <a:rPr lang="en-US" sz="2200" b="0" dirty="0">
                <a:solidFill>
                  <a:schemeClr val="hlink"/>
                </a:solidFill>
                <a:latin typeface="Calibri"/>
                <a:ea typeface="Osaka" pitchFamily="-1" charset="-128"/>
                <a:cs typeface="Osaka" pitchFamily="-1" charset="-128"/>
              </a:rPr>
              <a:t>potentially false propositions.</a:t>
            </a:r>
            <a:endParaRPr lang="en-US" sz="2200" b="0" dirty="0">
              <a:solidFill>
                <a:srgbClr val="900753"/>
              </a:solidFill>
              <a:effectLst>
                <a:outerShdw blurRad="38100" dist="38100" dir="2700000" algn="tl">
                  <a:srgbClr val="000000"/>
                </a:outerShdw>
              </a:effectLst>
              <a:latin typeface="Calibri"/>
              <a:ea typeface="Osaka" pitchFamily="-1" charset="-128"/>
              <a:cs typeface="Osaka" pitchFamily="-1" charset="-128"/>
            </a:endParaRPr>
          </a:p>
          <a:p>
            <a:pPr marL="342900" indent="-342900">
              <a:spcBef>
                <a:spcPct val="20000"/>
              </a:spcBef>
              <a:buFontTx/>
              <a:buChar char="•"/>
            </a:pPr>
            <a:endParaRPr lang="en-US" sz="2200" b="0" dirty="0">
              <a:solidFill>
                <a:srgbClr val="900753"/>
              </a:solidFill>
              <a:effectLst>
                <a:outerShdw blurRad="38100" dist="38100" dir="2700000" algn="tl">
                  <a:srgbClr val="000000"/>
                </a:outerShdw>
              </a:effectLst>
              <a:latin typeface="Calibri"/>
              <a:ea typeface="Osaka" pitchFamily="-1" charset="-128"/>
              <a:cs typeface="Osaka" pitchFamily="-1" charset="-128"/>
            </a:endParaRPr>
          </a:p>
          <a:p>
            <a:pPr marL="342900" indent="-342900">
              <a:spcBef>
                <a:spcPct val="20000"/>
              </a:spcBef>
              <a:buFontTx/>
              <a:buChar char="•"/>
            </a:pPr>
            <a:r>
              <a:rPr lang="en-US" sz="2200" b="0" dirty="0">
                <a:latin typeface="Calibri"/>
                <a:ea typeface="Osaka" pitchFamily="-1" charset="-128"/>
                <a:cs typeface="Osaka" pitchFamily="-1" charset="-128"/>
              </a:rPr>
              <a:t>Having learned this connection from communication verbs, you then generalize that since mental verbs also take sentential complements, their sentential complements must also potentially be false. </a:t>
            </a:r>
          </a:p>
          <a:p>
            <a:pPr marL="342900" indent="-342900">
              <a:spcBef>
                <a:spcPct val="20000"/>
              </a:spcBef>
              <a:buFontTx/>
              <a:buChar char="•"/>
            </a:pPr>
            <a:endParaRPr lang="en-US" sz="2200" b="0" dirty="0">
              <a:latin typeface="Calibri"/>
              <a:ea typeface="Osaka" pitchFamily="-1" charset="-128"/>
              <a:cs typeface="Osaka" pitchFamily="-1" charset="-128"/>
            </a:endParaRPr>
          </a:p>
          <a:p>
            <a:pPr marL="342900" indent="-342900">
              <a:spcBef>
                <a:spcPct val="20000"/>
              </a:spcBef>
              <a:buFontTx/>
              <a:buChar char="•"/>
            </a:pPr>
            <a:r>
              <a:rPr lang="en-US" sz="2200" b="0" dirty="0">
                <a:latin typeface="Calibri"/>
                <a:ea typeface="Osaka" pitchFamily="-1" charset="-128"/>
                <a:cs typeface="Osaka" pitchFamily="-1" charset="-128"/>
              </a:rPr>
              <a:t>Social Cognitive Result: Therefore you can contemplate other (mental) worlds.</a:t>
            </a:r>
            <a:r>
              <a:rPr lang="en-US" sz="2000" b="0" dirty="0">
                <a:latin typeface="Calibri"/>
                <a:ea typeface="Osaka" pitchFamily="-1" charset="-128"/>
                <a:cs typeface="Osaka" pitchFamily="-1" charset="-128"/>
              </a:rPr>
              <a:t> </a:t>
            </a:r>
          </a:p>
          <a:p>
            <a:pPr marL="342900" indent="-342900">
              <a:spcBef>
                <a:spcPct val="20000"/>
              </a:spcBef>
              <a:buFontTx/>
              <a:buChar char="•"/>
            </a:pPr>
            <a:endParaRPr lang="en-US" sz="2000" b="0" dirty="0">
              <a:solidFill>
                <a:srgbClr val="571C82"/>
              </a:solidFill>
              <a:effectLst>
                <a:outerShdw blurRad="38100" dist="38100" dir="2700000" algn="tl">
                  <a:srgbClr val="000000"/>
                </a:outerShdw>
              </a:effectLst>
              <a:latin typeface="Calibri"/>
              <a:ea typeface="Osaka" pitchFamily="-1" charset="-128"/>
              <a:cs typeface="Osaka" pitchFamily="-1"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idx="4294967295"/>
          </p:nvPr>
        </p:nvSpPr>
        <p:spPr>
          <a:xfrm>
            <a:off x="0" y="0"/>
            <a:ext cx="9144000" cy="1143000"/>
          </a:xfrm>
        </p:spPr>
        <p:txBody>
          <a:bodyPr/>
          <a:lstStyle/>
          <a:p>
            <a:pPr eaLnBrk="1" hangingPunct="1"/>
            <a:r>
              <a:rPr lang="en-US" sz="3200"/>
              <a:t>Testing the connection in other ways </a:t>
            </a:r>
            <a:br>
              <a:rPr lang="en-US" sz="3200"/>
            </a:br>
            <a:r>
              <a:rPr lang="en-US" sz="3200"/>
              <a:t>and in other populations</a:t>
            </a:r>
            <a:endParaRPr lang="en-US"/>
          </a:p>
        </p:txBody>
      </p:sp>
      <p:sp>
        <p:nvSpPr>
          <p:cNvPr id="1552387" name="Rectangle 3"/>
          <p:cNvSpPr>
            <a:spLocks noGrp="1" noChangeArrowheads="1"/>
          </p:cNvSpPr>
          <p:nvPr>
            <p:ph type="body" idx="4294967295"/>
          </p:nvPr>
        </p:nvSpPr>
        <p:spPr>
          <a:xfrm>
            <a:off x="0" y="1524000"/>
            <a:ext cx="9144000" cy="3429000"/>
          </a:xfrm>
        </p:spPr>
        <p:txBody>
          <a:bodyPr/>
          <a:lstStyle/>
          <a:p>
            <a:pPr eaLnBrk="1" hangingPunct="1">
              <a:lnSpc>
                <a:spcPct val="90000"/>
              </a:lnSpc>
              <a:buFontTx/>
              <a:buNone/>
            </a:pPr>
            <a:r>
              <a:rPr lang="en-US" sz="2400" smtClean="0"/>
              <a:t>	What if you train children on communication verbs that take sentential complements? Do they improve on false belief tasks?</a:t>
            </a:r>
          </a:p>
          <a:p>
            <a:pPr eaLnBrk="1" hangingPunct="1">
              <a:lnSpc>
                <a:spcPct val="90000"/>
              </a:lnSpc>
              <a:buFontTx/>
              <a:buNone/>
            </a:pPr>
            <a:r>
              <a:rPr lang="en-US" sz="2400" smtClean="0"/>
              <a:t> </a:t>
            </a:r>
          </a:p>
          <a:p>
            <a:pPr eaLnBrk="1" hangingPunct="1">
              <a:lnSpc>
                <a:spcPct val="90000"/>
              </a:lnSpc>
              <a:buFontTx/>
              <a:buNone/>
            </a:pPr>
            <a:r>
              <a:rPr lang="en-US" sz="2400" smtClean="0"/>
              <a:t>	What if you make children use mental state verbs that take sentential complements?  Do they improve on false belief tasks?</a:t>
            </a:r>
          </a:p>
          <a:p>
            <a:pPr eaLnBrk="1" hangingPunct="1">
              <a:lnSpc>
                <a:spcPct val="90000"/>
              </a:lnSpc>
              <a:buFontTx/>
              <a:buNone/>
            </a:pPr>
            <a:endParaRPr lang="en-US" sz="2400" smtClean="0"/>
          </a:p>
          <a:p>
            <a:pPr eaLnBrk="1" hangingPunct="1">
              <a:lnSpc>
                <a:spcPct val="90000"/>
              </a:lnSpc>
              <a:buFontTx/>
              <a:buNone/>
            </a:pPr>
            <a:r>
              <a:rPr lang="en-US" sz="2400" smtClean="0"/>
              <a:t>	Test development in deaf children who are language-delayed vs. not </a:t>
            </a:r>
          </a:p>
          <a:p>
            <a:pPr eaLnBrk="1" hangingPunct="1">
              <a:lnSpc>
                <a:spcPct val="90000"/>
              </a:lnSpc>
              <a:buFontTx/>
              <a:buNone/>
            </a:pPr>
            <a:endParaRPr lang="en-US" sz="2400" smtClean="0"/>
          </a:p>
          <a:p>
            <a:pPr eaLnBrk="1" hangingPunct="1">
              <a:lnSpc>
                <a:spcPct val="90000"/>
              </a:lnSpc>
              <a:buFontTx/>
              <a:buNone/>
            </a:pPr>
            <a:r>
              <a:rPr lang="en-US" sz="2400" smtClean="0"/>
              <a:t>	Test other primates (who are non-verbal)</a:t>
            </a:r>
          </a:p>
          <a:p>
            <a:pPr eaLnBrk="1" hangingPunct="1">
              <a:lnSpc>
                <a:spcPct val="90000"/>
              </a:lnSpc>
            </a:pP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title" idx="4294967295"/>
          </p:nvPr>
        </p:nvSpPr>
        <p:spPr>
          <a:xfrm>
            <a:off x="685800" y="0"/>
            <a:ext cx="7772400" cy="1143000"/>
          </a:xfrm>
        </p:spPr>
        <p:txBody>
          <a:bodyPr/>
          <a:lstStyle/>
          <a:p>
            <a:pPr eaLnBrk="1" hangingPunct="1"/>
            <a:r>
              <a:rPr lang="en-US" sz="3200"/>
              <a:t>Training children on communication verbs</a:t>
            </a:r>
          </a:p>
        </p:txBody>
      </p:sp>
      <p:sp>
        <p:nvSpPr>
          <p:cNvPr id="1554435" name="Rectangle 3"/>
          <p:cNvSpPr>
            <a:spLocks noGrp="1" noChangeArrowheads="1"/>
          </p:cNvSpPr>
          <p:nvPr>
            <p:ph type="body" idx="4294967295"/>
          </p:nvPr>
        </p:nvSpPr>
        <p:spPr>
          <a:xfrm>
            <a:off x="0" y="1676400"/>
            <a:ext cx="9144000" cy="4114800"/>
          </a:xfrm>
        </p:spPr>
        <p:txBody>
          <a:bodyPr/>
          <a:lstStyle/>
          <a:p>
            <a:pPr eaLnBrk="1" hangingPunct="1">
              <a:buFontTx/>
              <a:buNone/>
            </a:pPr>
            <a:r>
              <a:rPr lang="en-US" sz="2400"/>
              <a:t>Hale &amp; Tager-Flusberg 2003: Children who were trained on sentential complements </a:t>
            </a:r>
            <a:r>
              <a:rPr lang="en-US" sz="2400" i="1"/>
              <a:t>(“say that…”)</a:t>
            </a:r>
            <a:r>
              <a:rPr lang="en-US" sz="2400"/>
              <a:t> </a:t>
            </a:r>
            <a:r>
              <a:rPr lang="en-US" sz="2400">
                <a:solidFill>
                  <a:schemeClr val="hlink"/>
                </a:solidFill>
              </a:rPr>
              <a:t>did well on both sentential complement tests and false belief tasks</a:t>
            </a:r>
            <a:r>
              <a:rPr lang="en-US" sz="2400"/>
              <a:t>.  However, children </a:t>
            </a:r>
            <a:r>
              <a:rPr lang="en-US" sz="2400">
                <a:solidFill>
                  <a:schemeClr val="folHlink"/>
                </a:solidFill>
              </a:rPr>
              <a:t>trained only on false belief tasks also did well on false belief tasks</a:t>
            </a:r>
            <a:r>
              <a:rPr lang="en-US" sz="2400"/>
              <a:t>.</a:t>
            </a:r>
          </a:p>
          <a:p>
            <a:pPr eaLnBrk="1" hangingPunct="1">
              <a:buFontTx/>
              <a:buNone/>
            </a:pPr>
            <a:endParaRPr lang="en-US" sz="2400"/>
          </a:p>
          <a:p>
            <a:pPr eaLnBrk="1" hangingPunct="1">
              <a:buFontTx/>
              <a:buNone/>
            </a:pPr>
            <a:r>
              <a:rPr lang="en-US" sz="2400"/>
              <a:t>Familiar implication: Sentential complements not required, just extraordinarily helpful.</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Making children use mental state verbs</a:t>
            </a:r>
          </a:p>
        </p:txBody>
      </p:sp>
      <p:sp>
        <p:nvSpPr>
          <p:cNvPr id="1573891" name="Rectangle 3"/>
          <p:cNvSpPr>
            <a:spLocks noChangeArrowheads="1"/>
          </p:cNvSpPr>
          <p:nvPr/>
        </p:nvSpPr>
        <p:spPr bwMode="auto">
          <a:xfrm>
            <a:off x="0" y="1676400"/>
            <a:ext cx="9144000" cy="4114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err="1">
                <a:latin typeface="Calibri"/>
                <a:ea typeface="Osaka" pitchFamily="-1" charset="-128"/>
                <a:cs typeface="Calibri"/>
              </a:rPr>
              <a:t>Ornaghi</a:t>
            </a:r>
            <a:r>
              <a:rPr lang="en-US" b="0" dirty="0">
                <a:latin typeface="Calibri"/>
                <a:ea typeface="Osaka" pitchFamily="-1" charset="-128"/>
                <a:cs typeface="Calibri"/>
              </a:rPr>
              <a:t>, </a:t>
            </a:r>
            <a:r>
              <a:rPr lang="en-US" b="0" dirty="0" err="1">
                <a:latin typeface="Calibri"/>
                <a:ea typeface="Osaka" pitchFamily="-1" charset="-128"/>
                <a:cs typeface="Calibri"/>
              </a:rPr>
              <a:t>Brockmeier</a:t>
            </a:r>
            <a:r>
              <a:rPr lang="en-US" b="0" dirty="0">
                <a:latin typeface="Calibri"/>
                <a:ea typeface="Osaka" pitchFamily="-1" charset="-128"/>
                <a:cs typeface="Calibri"/>
              </a:rPr>
              <a:t>, &amp; </a:t>
            </a:r>
            <a:r>
              <a:rPr lang="en-US" b="0" dirty="0" err="1">
                <a:latin typeface="Calibri"/>
                <a:ea typeface="Osaka" pitchFamily="-1" charset="-128"/>
                <a:cs typeface="Calibri"/>
              </a:rPr>
              <a:t>Grazzani</a:t>
            </a:r>
            <a:r>
              <a:rPr lang="en-US" b="0" dirty="0">
                <a:latin typeface="Calibri"/>
                <a:ea typeface="Osaka" pitchFamily="-1" charset="-128"/>
                <a:cs typeface="Calibri"/>
              </a:rPr>
              <a:t> </a:t>
            </a:r>
            <a:r>
              <a:rPr lang="en-US" b="0" dirty="0" err="1">
                <a:latin typeface="Calibri"/>
                <a:ea typeface="Osaka" pitchFamily="-1" charset="-128"/>
                <a:cs typeface="Calibri"/>
              </a:rPr>
              <a:t>Gavazzi</a:t>
            </a:r>
            <a:r>
              <a:rPr lang="en-US" b="0" dirty="0">
                <a:latin typeface="Calibri"/>
                <a:ea typeface="Osaka" pitchFamily="-1" charset="-128"/>
                <a:cs typeface="Calibri"/>
              </a:rPr>
              <a:t> 2011:  </a:t>
            </a:r>
            <a:r>
              <a:rPr lang="en-US" sz="2200" b="0" dirty="0">
                <a:solidFill>
                  <a:srgbClr val="000000"/>
                </a:solidFill>
                <a:latin typeface="Calibri"/>
                <a:ea typeface="Osaka" pitchFamily="-1" charset="-128"/>
                <a:cs typeface="Calibri"/>
              </a:rPr>
              <a:t>During a 2-month period of intervention, children were read stories enriched with mental lexicon items. After listening to a story, the experimental group took part in language games and conversations aimed at stimulating children to use mental terms. Four-year-olds improved on false-belief understanding - even though they hadn’t been trained on false belief tasks.  However, the control group also improved (just not as much).</a:t>
            </a:r>
            <a:endParaRPr lang="en-US" sz="2200" b="0" dirty="0">
              <a:latin typeface="Calibri"/>
              <a:ea typeface="Osaka" pitchFamily="-1" charset="-128"/>
              <a:cs typeface="Calibri"/>
            </a:endParaRPr>
          </a:p>
          <a:p>
            <a:pPr marL="342900" indent="-342900" eaLnBrk="1" hangingPunct="1">
              <a:spcBef>
                <a:spcPct val="20000"/>
              </a:spcBef>
            </a:pPr>
            <a:endParaRPr lang="en-US" b="0" dirty="0">
              <a:latin typeface="Calibri"/>
              <a:ea typeface="Osaka" pitchFamily="-1" charset="-128"/>
              <a:cs typeface="Calibri"/>
            </a:endParaRPr>
          </a:p>
          <a:p>
            <a:pPr marL="342900" indent="-342900" eaLnBrk="1" hangingPunct="1">
              <a:spcBef>
                <a:spcPct val="20000"/>
              </a:spcBef>
            </a:pPr>
            <a:r>
              <a:rPr lang="en-US" b="0" dirty="0">
                <a:solidFill>
                  <a:schemeClr val="hlink"/>
                </a:solidFill>
                <a:latin typeface="Calibri"/>
                <a:ea typeface="Osaka" pitchFamily="-1" charset="-128"/>
                <a:cs typeface="Calibri"/>
              </a:rPr>
              <a:t>Familiar Implication: Mental state verbs can be helpful for thinking about false beliefs, but they’re not necessarily required.</a:t>
            </a:r>
            <a:endParaRPr lang="en-US" b="0" dirty="0">
              <a:latin typeface="Calibri"/>
              <a:ea typeface="Osaka" pitchFamily="-1" charset="-128"/>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idx="4294967295"/>
          </p:nvPr>
        </p:nvSpPr>
        <p:spPr>
          <a:xfrm>
            <a:off x="0" y="0"/>
            <a:ext cx="9144000" cy="1143000"/>
          </a:xfrm>
        </p:spPr>
        <p:txBody>
          <a:bodyPr/>
          <a:lstStyle/>
          <a:p>
            <a:pPr eaLnBrk="1" hangingPunct="1"/>
            <a:r>
              <a:rPr lang="en-US" sz="3200" dirty="0"/>
              <a:t>Testing deaf children </a:t>
            </a:r>
            <a:br>
              <a:rPr lang="en-US" sz="3200" dirty="0"/>
            </a:br>
            <a:r>
              <a:rPr lang="en-US" sz="3200" dirty="0"/>
              <a:t>(delayed </a:t>
            </a:r>
            <a:r>
              <a:rPr lang="en-US" sz="3200" dirty="0" smtClean="0"/>
              <a:t>vs. </a:t>
            </a:r>
            <a:r>
              <a:rPr lang="en-US" sz="3200" dirty="0"/>
              <a:t>non-delayed language)</a:t>
            </a:r>
            <a:endParaRPr lang="en-US" dirty="0"/>
          </a:p>
        </p:txBody>
      </p:sp>
      <p:sp>
        <p:nvSpPr>
          <p:cNvPr id="1556483" name="Rectangle 3"/>
          <p:cNvSpPr>
            <a:spLocks noGrp="1" noChangeArrowheads="1"/>
          </p:cNvSpPr>
          <p:nvPr>
            <p:ph type="body" idx="4294967295"/>
          </p:nvPr>
        </p:nvSpPr>
        <p:spPr>
          <a:xfrm>
            <a:off x="0" y="1295400"/>
            <a:ext cx="9144000" cy="4114800"/>
          </a:xfrm>
        </p:spPr>
        <p:txBody>
          <a:bodyPr/>
          <a:lstStyle/>
          <a:p>
            <a:pPr eaLnBrk="1" hangingPunct="1">
              <a:lnSpc>
                <a:spcPct val="90000"/>
              </a:lnSpc>
              <a:buFontTx/>
              <a:buNone/>
            </a:pPr>
            <a:r>
              <a:rPr lang="en-US" sz="2400"/>
              <a:t>de Villiers &amp; de Villiers 2003: Oral deaf children (who are language-delayed) with normal IQ and active social intelligence are significantly delayed in false belief tasks.  Performance on both verbal and non-verbal false belief tasks are delayed to the same degree. </a:t>
            </a:r>
            <a:r>
              <a:rPr lang="en-US" sz="2400">
                <a:solidFill>
                  <a:schemeClr val="hlink"/>
                </a:solidFill>
              </a:rPr>
              <a:t>Best predicted by sentential complement production with verbs of communication or mental state</a:t>
            </a:r>
            <a:r>
              <a:rPr lang="en-US" sz="2400"/>
              <a:t>, not just by general language ability. </a:t>
            </a:r>
          </a:p>
          <a:p>
            <a:pPr eaLnBrk="1" hangingPunct="1">
              <a:lnSpc>
                <a:spcPct val="90000"/>
              </a:lnSpc>
              <a:buFontTx/>
              <a:buNone/>
            </a:pPr>
            <a:endParaRPr lang="en-US" sz="2400"/>
          </a:p>
          <a:p>
            <a:pPr eaLnBrk="1" hangingPunct="1">
              <a:lnSpc>
                <a:spcPct val="90000"/>
              </a:lnSpc>
              <a:buFontTx/>
              <a:buNone/>
            </a:pPr>
            <a:r>
              <a:rPr lang="en-US" sz="2400"/>
              <a:t>Implication: </a:t>
            </a:r>
            <a:r>
              <a:rPr lang="en-US" sz="2400">
                <a:solidFill>
                  <a:schemeClr val="hlink"/>
                </a:solidFill>
              </a:rPr>
              <a:t>Language (specifically sentential complements) required for success on false belief tasks</a:t>
            </a:r>
            <a:r>
              <a:rPr lang="en-US" sz="2400"/>
              <a:t>. (Maybe no one trained them explicitly on false belief tasks?)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ChangeArrowheads="1"/>
          </p:cNvSpPr>
          <p:nvPr>
            <p:ph type="title" idx="4294967295"/>
          </p:nvPr>
        </p:nvSpPr>
        <p:spPr>
          <a:xfrm>
            <a:off x="0" y="0"/>
            <a:ext cx="9144000" cy="1143000"/>
          </a:xfrm>
        </p:spPr>
        <p:txBody>
          <a:bodyPr/>
          <a:lstStyle/>
          <a:p>
            <a:pPr eaLnBrk="1" hangingPunct="1"/>
            <a:r>
              <a:rPr lang="en-US" sz="3200"/>
              <a:t>Testing deaf children </a:t>
            </a:r>
            <a:br>
              <a:rPr lang="en-US" sz="3200"/>
            </a:br>
            <a:r>
              <a:rPr lang="en-US" sz="3200"/>
              <a:t>(delayed vs. non-delayed language)</a:t>
            </a:r>
            <a:endParaRPr lang="en-US"/>
          </a:p>
        </p:txBody>
      </p:sp>
      <p:sp>
        <p:nvSpPr>
          <p:cNvPr id="5" name="Rectangle 3"/>
          <p:cNvSpPr txBox="1">
            <a:spLocks noChangeArrowheads="1"/>
          </p:cNvSpPr>
          <p:nvPr/>
        </p:nvSpPr>
        <p:spPr bwMode="auto">
          <a:xfrm>
            <a:off x="0" y="12954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err="1">
                <a:latin typeface="Calibri"/>
                <a:ea typeface="Osaka" pitchFamily="-1" charset="-128"/>
                <a:cs typeface="Osaka" pitchFamily="-1" charset="-128"/>
              </a:rPr>
              <a:t>Pyers</a:t>
            </a:r>
            <a:r>
              <a:rPr lang="en-US" b="0" dirty="0">
                <a:latin typeface="Calibri"/>
                <a:ea typeface="Osaka" pitchFamily="-1" charset="-128"/>
                <a:cs typeface="Osaka" pitchFamily="-1" charset="-128"/>
              </a:rPr>
              <a:t> &amp; </a:t>
            </a:r>
            <a:r>
              <a:rPr lang="en-US" b="0" dirty="0" err="1">
                <a:latin typeface="Calibri"/>
                <a:ea typeface="Osaka" pitchFamily="-1" charset="-128"/>
                <a:cs typeface="Osaka" pitchFamily="-1" charset="-128"/>
              </a:rPr>
              <a:t>Senghas</a:t>
            </a:r>
            <a:r>
              <a:rPr lang="en-US" b="0" dirty="0">
                <a:latin typeface="Calibri"/>
                <a:ea typeface="Osaka" pitchFamily="-1" charset="-128"/>
                <a:cs typeface="Osaka" pitchFamily="-1" charset="-128"/>
              </a:rPr>
              <a:t> 2009: Tested two groups of learners of Nicaraguan Sign Language (NSL).  </a:t>
            </a:r>
          </a:p>
          <a:p>
            <a:pPr marL="342900" indent="-342900" eaLnBrk="1" hangingPunct="1">
              <a:lnSpc>
                <a:spcPct val="90000"/>
              </a:lnSpc>
              <a:spcBef>
                <a:spcPct val="20000"/>
              </a:spcBef>
            </a:pPr>
            <a:r>
              <a:rPr lang="en-US" b="0" dirty="0">
                <a:latin typeface="Calibri"/>
                <a:ea typeface="Osaka" pitchFamily="-1" charset="-128"/>
                <a:cs typeface="Osaka" pitchFamily="-1" charset="-128"/>
              </a:rPr>
              <a:t>	Group 1 (older): Learned an early form of NSL</a:t>
            </a:r>
          </a:p>
          <a:p>
            <a:pPr marL="342900" indent="-342900" eaLnBrk="1" hangingPunct="1">
              <a:lnSpc>
                <a:spcPct val="90000"/>
              </a:lnSpc>
              <a:spcBef>
                <a:spcPct val="20000"/>
              </a:spcBef>
            </a:pPr>
            <a:r>
              <a:rPr lang="en-US" b="0" dirty="0">
                <a:latin typeface="Calibri"/>
                <a:ea typeface="Osaka" pitchFamily="-1" charset="-128"/>
                <a:cs typeface="Osaka" pitchFamily="-1" charset="-128"/>
              </a:rPr>
              <a:t>	Group 2 (younger): Learned a later form of NSL</a:t>
            </a:r>
          </a:p>
          <a:p>
            <a:pPr marL="342900" indent="-342900" eaLnBrk="1" hangingPunct="1">
              <a:lnSpc>
                <a:spcPct val="90000"/>
              </a:lnSpc>
              <a:spcBef>
                <a:spcPct val="20000"/>
              </a:spcBef>
            </a:pPr>
            <a:r>
              <a:rPr lang="en-US" b="0" dirty="0">
                <a:latin typeface="Calibri"/>
                <a:ea typeface="Osaka" pitchFamily="-1" charset="-128"/>
                <a:cs typeface="Osaka" pitchFamily="-1" charset="-128"/>
              </a:rPr>
              <a:t>	Main difference: Group 2 knew many more </a:t>
            </a:r>
            <a:r>
              <a:rPr lang="en-US" b="0" dirty="0">
                <a:solidFill>
                  <a:schemeClr val="hlink"/>
                </a:solidFill>
                <a:latin typeface="Calibri"/>
                <a:ea typeface="Osaka" pitchFamily="-1" charset="-128"/>
                <a:cs typeface="Osaka" pitchFamily="-1" charset="-128"/>
              </a:rPr>
              <a:t>signs for mental state verbs like </a:t>
            </a:r>
            <a:r>
              <a:rPr lang="en-US" b="0" i="1" dirty="0">
                <a:solidFill>
                  <a:schemeClr val="hlink"/>
                </a:solidFill>
                <a:latin typeface="Calibri"/>
                <a:ea typeface="Osaka" pitchFamily="-1" charset="-128"/>
                <a:cs typeface="Osaka" pitchFamily="-1" charset="-128"/>
              </a:rPr>
              <a:t>think</a:t>
            </a:r>
            <a:r>
              <a:rPr lang="en-US" b="0" dirty="0">
                <a:solidFill>
                  <a:schemeClr val="hlink"/>
                </a:solidFill>
                <a:latin typeface="Calibri"/>
                <a:ea typeface="Osaka" pitchFamily="-1" charset="-128"/>
                <a:cs typeface="Osaka" pitchFamily="-1" charset="-128"/>
              </a:rPr>
              <a:t> and </a:t>
            </a:r>
            <a:r>
              <a:rPr lang="en-US" b="0" i="1" dirty="0">
                <a:solidFill>
                  <a:schemeClr val="hlink"/>
                </a:solidFill>
                <a:latin typeface="Calibri"/>
                <a:ea typeface="Osaka" pitchFamily="-1" charset="-128"/>
                <a:cs typeface="Osaka" pitchFamily="-1" charset="-128"/>
              </a:rPr>
              <a:t>know</a:t>
            </a:r>
            <a:r>
              <a:rPr lang="en-US" b="0" dirty="0">
                <a:solidFill>
                  <a:srgbClr val="26FF2F"/>
                </a:solidFill>
                <a:latin typeface="Calibri"/>
                <a:ea typeface="Osaka" pitchFamily="-1" charset="-128"/>
                <a:cs typeface="Osaka" pitchFamily="-1" charset="-128"/>
              </a:rPr>
              <a:t> </a:t>
            </a:r>
            <a:r>
              <a:rPr lang="en-US" b="0" dirty="0">
                <a:latin typeface="Calibri"/>
                <a:ea typeface="Osaka" pitchFamily="-1" charset="-128"/>
                <a:cs typeface="Osaka" pitchFamily="-1" charset="-128"/>
              </a:rPr>
              <a:t>than Group 1</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Results: </a:t>
            </a:r>
            <a:r>
              <a:rPr lang="en-US" b="0" dirty="0">
                <a:solidFill>
                  <a:schemeClr val="hlink"/>
                </a:solidFill>
                <a:latin typeface="Calibri"/>
                <a:ea typeface="Osaka" pitchFamily="-1" charset="-128"/>
                <a:cs typeface="Osaka" pitchFamily="-1" charset="-128"/>
              </a:rPr>
              <a:t>Group 2 did much better</a:t>
            </a:r>
            <a:r>
              <a:rPr lang="en-US" b="0" dirty="0">
                <a:solidFill>
                  <a:srgbClr val="26FF2F"/>
                </a:solidFill>
                <a:latin typeface="Calibri"/>
                <a:ea typeface="Osaka" pitchFamily="-1" charset="-128"/>
                <a:cs typeface="Osaka" pitchFamily="-1" charset="-128"/>
              </a:rPr>
              <a:t> </a:t>
            </a:r>
            <a:r>
              <a:rPr lang="en-US" b="0" dirty="0">
                <a:latin typeface="Calibri"/>
                <a:ea typeface="Osaka" pitchFamily="-1" charset="-128"/>
                <a:cs typeface="Osaka" pitchFamily="-1" charset="-128"/>
              </a:rPr>
              <a:t>on false belief tasks than Group 1, despite being younger.</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Implication: </a:t>
            </a:r>
            <a:r>
              <a:rPr lang="en-US" b="0" dirty="0">
                <a:solidFill>
                  <a:schemeClr val="hlink"/>
                </a:solidFill>
                <a:latin typeface="Calibri"/>
                <a:ea typeface="Osaka" pitchFamily="-1" charset="-128"/>
                <a:cs typeface="Osaka" pitchFamily="-1" charset="-128"/>
              </a:rPr>
              <a:t>Language (specifically mental state verbs that take sentential complements) required for success on false belief tasks</a:t>
            </a:r>
            <a:r>
              <a:rPr lang="en-US" b="0" dirty="0">
                <a:latin typeface="Calibri"/>
                <a:ea typeface="Osaka" pitchFamily="-1" charset="-128"/>
                <a:cs typeface="Osaka" pitchFamily="-1" charset="-128"/>
              </a:rPr>
              <a:t>. (Maybe no one trained them explicitly on false belief tasks?)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Testing other primates (who are non-verbal) </a:t>
            </a:r>
            <a:endParaRPr lang="en-US" sz="4400" b="0" dirty="0">
              <a:solidFill>
                <a:schemeClr val="tx2"/>
              </a:solidFill>
              <a:latin typeface="Calibri"/>
              <a:ea typeface="Osaka" pitchFamily="-1" charset="-128"/>
              <a:cs typeface="Osaka" pitchFamily="-1" charset="-128"/>
            </a:endParaRPr>
          </a:p>
        </p:txBody>
      </p:sp>
      <p:sp>
        <p:nvSpPr>
          <p:cNvPr id="5" name="Rectangle 3"/>
          <p:cNvSpPr txBox="1">
            <a:spLocks noChangeArrowheads="1"/>
          </p:cNvSpPr>
          <p:nvPr/>
        </p:nvSpPr>
        <p:spPr bwMode="auto">
          <a:xfrm>
            <a:off x="0" y="12954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Call &amp; </a:t>
            </a:r>
            <a:r>
              <a:rPr lang="en-US" b="0" dirty="0" err="1">
                <a:latin typeface="Calibri"/>
                <a:ea typeface="Osaka" pitchFamily="-1" charset="-128"/>
                <a:cs typeface="Osaka" pitchFamily="-1" charset="-128"/>
              </a:rPr>
              <a:t>Tomasello</a:t>
            </a:r>
            <a:r>
              <a:rPr lang="en-US" b="0" dirty="0">
                <a:latin typeface="Calibri"/>
                <a:ea typeface="Osaka" pitchFamily="-1" charset="-128"/>
                <a:cs typeface="Osaka" pitchFamily="-1" charset="-128"/>
              </a:rPr>
              <a:t> 1999: Used the same test for both children and great apes (though the great apes needed many more trials)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p:txBody>
      </p:sp>
      <p:sp>
        <p:nvSpPr>
          <p:cNvPr id="1577992" name="Text Box 8"/>
          <p:cNvSpPr txBox="1">
            <a:spLocks noChangeArrowheads="1"/>
          </p:cNvSpPr>
          <p:nvPr/>
        </p:nvSpPr>
        <p:spPr bwMode="auto">
          <a:xfrm>
            <a:off x="288925" y="1716088"/>
            <a:ext cx="184150" cy="457200"/>
          </a:xfrm>
          <a:prstGeom prst="rect">
            <a:avLst/>
          </a:prstGeom>
          <a:noFill/>
          <a:ln w="9525">
            <a:noFill/>
            <a:miter lim="800000"/>
            <a:headEnd/>
            <a:tailEnd/>
          </a:ln>
        </p:spPr>
        <p:txBody>
          <a:bodyPr wrap="none">
            <a:prstTxWarp prst="textNoShape">
              <a:avLst/>
            </a:prstTxWarp>
            <a:spAutoFit/>
          </a:bodyPr>
          <a:lstStyle/>
          <a:p>
            <a:endParaRPr lang="en-US" b="0" dirty="0">
              <a:latin typeface="Calibri"/>
            </a:endParaRPr>
          </a:p>
        </p:txBody>
      </p:sp>
      <p:pic>
        <p:nvPicPr>
          <p:cNvPr id="1577993" name="Picture 9"/>
          <p:cNvPicPr>
            <a:picLocks noChangeAspect="1" noChangeArrowheads="1"/>
          </p:cNvPicPr>
          <p:nvPr/>
        </p:nvPicPr>
        <p:blipFill>
          <a:blip r:embed="rId2"/>
          <a:srcRect/>
          <a:stretch>
            <a:fillRect/>
          </a:stretch>
        </p:blipFill>
        <p:spPr bwMode="auto">
          <a:xfrm>
            <a:off x="4267200" y="2667000"/>
            <a:ext cx="4495800" cy="2908300"/>
          </a:xfrm>
          <a:prstGeom prst="rect">
            <a:avLst/>
          </a:prstGeom>
          <a:noFill/>
          <a:ln w="9525">
            <a:noFill/>
            <a:miter lim="800000"/>
            <a:headEnd/>
            <a:tailEnd/>
          </a:ln>
          <a:effectLst/>
        </p:spPr>
      </p:pic>
      <p:sp>
        <p:nvSpPr>
          <p:cNvPr id="1577994" name="Text Box 10"/>
          <p:cNvSpPr txBox="1">
            <a:spLocks noChangeArrowheads="1"/>
          </p:cNvSpPr>
          <p:nvPr/>
        </p:nvSpPr>
        <p:spPr bwMode="auto">
          <a:xfrm>
            <a:off x="304800" y="1981200"/>
            <a:ext cx="3787775" cy="3810000"/>
          </a:xfrm>
          <a:prstGeom prst="rect">
            <a:avLst/>
          </a:prstGeom>
          <a:noFill/>
          <a:ln w="9525">
            <a:noFill/>
            <a:miter lim="800000"/>
            <a:headEnd/>
            <a:tailEnd/>
          </a:ln>
        </p:spPr>
        <p:txBody>
          <a:bodyPr>
            <a:prstTxWarp prst="textNoShape">
              <a:avLst/>
            </a:prstTxWarp>
            <a:spAutoFit/>
          </a:bodyPr>
          <a:lstStyle/>
          <a:p>
            <a:pPr>
              <a:spcBef>
                <a:spcPct val="50000"/>
              </a:spcBef>
            </a:pPr>
            <a:endParaRPr lang="en-US" b="0" dirty="0">
              <a:latin typeface="Calibri"/>
            </a:endParaRPr>
          </a:p>
          <a:p>
            <a:pPr>
              <a:spcBef>
                <a:spcPct val="50000"/>
              </a:spcBef>
            </a:pPr>
            <a:r>
              <a:rPr lang="en-US" sz="2000" b="0" u="sng" dirty="0">
                <a:latin typeface="Calibri"/>
              </a:rPr>
              <a:t>Main Test:</a:t>
            </a:r>
            <a:r>
              <a:rPr lang="en-US" sz="2000" b="0" dirty="0">
                <a:latin typeface="Calibri"/>
              </a:rPr>
              <a:t> </a:t>
            </a:r>
          </a:p>
          <a:p>
            <a:pPr>
              <a:spcBef>
                <a:spcPct val="50000"/>
              </a:spcBef>
            </a:pPr>
            <a:r>
              <a:rPr lang="en-US" sz="2000" b="0" dirty="0">
                <a:latin typeface="Calibri"/>
              </a:rPr>
              <a:t>Communicator watches the Hider hide a reward in one of two containers and then leaves the room. The Hider switches the containers.  The communicator returns and indicates which container has the reward.  Participants are asked to locate the reward.</a:t>
            </a:r>
            <a:endParaRPr lang="en-US" b="0" dirty="0">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Testing other primates (who are non-verbal) </a:t>
            </a:r>
            <a:endParaRPr lang="en-US" sz="4400" b="0" dirty="0">
              <a:solidFill>
                <a:schemeClr val="tx2"/>
              </a:solidFill>
              <a:latin typeface="Calibri"/>
              <a:ea typeface="Osaka" pitchFamily="-1" charset="-128"/>
              <a:cs typeface="Osaka" pitchFamily="-1" charset="-128"/>
            </a:endParaRPr>
          </a:p>
        </p:txBody>
      </p:sp>
      <p:sp>
        <p:nvSpPr>
          <p:cNvPr id="5" name="Rectangle 3"/>
          <p:cNvSpPr txBox="1">
            <a:spLocks noChangeArrowheads="1"/>
          </p:cNvSpPr>
          <p:nvPr/>
        </p:nvSpPr>
        <p:spPr bwMode="auto">
          <a:xfrm>
            <a:off x="0" y="12954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Call &amp; </a:t>
            </a:r>
            <a:r>
              <a:rPr lang="en-US" b="0" dirty="0" err="1">
                <a:latin typeface="Calibri"/>
                <a:ea typeface="Osaka" pitchFamily="-1" charset="-128"/>
                <a:cs typeface="Osaka" pitchFamily="-1" charset="-128"/>
              </a:rPr>
              <a:t>Tomasello</a:t>
            </a:r>
            <a:r>
              <a:rPr lang="en-US" b="0" dirty="0">
                <a:latin typeface="Calibri"/>
                <a:ea typeface="Osaka" pitchFamily="-1" charset="-128"/>
                <a:cs typeface="Osaka" pitchFamily="-1" charset="-128"/>
              </a:rPr>
              <a:t> 1999: Made sure to </a:t>
            </a:r>
            <a:r>
              <a:rPr lang="en-US" b="0" dirty="0">
                <a:latin typeface="Calibri"/>
              </a:rPr>
              <a:t>check competency in skills needed to successfully perform the task  (other than understanding of false belief)</a:t>
            </a: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p:txBody>
      </p:sp>
      <p:sp>
        <p:nvSpPr>
          <p:cNvPr id="1579012" name="Text Box 4"/>
          <p:cNvSpPr txBox="1">
            <a:spLocks noChangeArrowheads="1"/>
          </p:cNvSpPr>
          <p:nvPr/>
        </p:nvSpPr>
        <p:spPr bwMode="auto">
          <a:xfrm>
            <a:off x="288925" y="1716088"/>
            <a:ext cx="184150" cy="457200"/>
          </a:xfrm>
          <a:prstGeom prst="rect">
            <a:avLst/>
          </a:prstGeom>
          <a:noFill/>
          <a:ln w="9525">
            <a:noFill/>
            <a:miter lim="800000"/>
            <a:headEnd/>
            <a:tailEnd/>
          </a:ln>
        </p:spPr>
        <p:txBody>
          <a:bodyPr wrap="none">
            <a:prstTxWarp prst="textNoShape">
              <a:avLst/>
            </a:prstTxWarp>
            <a:spAutoFit/>
          </a:bodyPr>
          <a:lstStyle/>
          <a:p>
            <a:endParaRPr lang="en-US" b="0" dirty="0">
              <a:latin typeface="Calibri"/>
            </a:endParaRPr>
          </a:p>
        </p:txBody>
      </p:sp>
      <p:pic>
        <p:nvPicPr>
          <p:cNvPr id="1579013" name="Picture 5"/>
          <p:cNvPicPr>
            <a:picLocks noChangeAspect="1" noChangeArrowheads="1"/>
          </p:cNvPicPr>
          <p:nvPr/>
        </p:nvPicPr>
        <p:blipFill>
          <a:blip r:embed="rId2"/>
          <a:srcRect/>
          <a:stretch>
            <a:fillRect/>
          </a:stretch>
        </p:blipFill>
        <p:spPr bwMode="auto">
          <a:xfrm>
            <a:off x="4267200" y="2667000"/>
            <a:ext cx="4495800" cy="2908300"/>
          </a:xfrm>
          <a:prstGeom prst="rect">
            <a:avLst/>
          </a:prstGeom>
          <a:noFill/>
          <a:ln w="9525">
            <a:noFill/>
            <a:miter lim="800000"/>
            <a:headEnd/>
            <a:tailEnd/>
          </a:ln>
          <a:effectLst/>
        </p:spPr>
      </p:pic>
      <p:sp>
        <p:nvSpPr>
          <p:cNvPr id="1579014" name="Text Box 6"/>
          <p:cNvSpPr txBox="1">
            <a:spLocks noChangeArrowheads="1"/>
          </p:cNvSpPr>
          <p:nvPr/>
        </p:nvSpPr>
        <p:spPr bwMode="auto">
          <a:xfrm>
            <a:off x="304800" y="2438400"/>
            <a:ext cx="3787775" cy="3724097"/>
          </a:xfrm>
          <a:prstGeom prst="rect">
            <a:avLst/>
          </a:prstGeom>
          <a:noFill/>
          <a:ln w="9525">
            <a:noFill/>
            <a:miter lim="800000"/>
            <a:headEnd/>
            <a:tailEnd/>
          </a:ln>
        </p:spPr>
        <p:txBody>
          <a:bodyPr>
            <a:prstTxWarp prst="textNoShape">
              <a:avLst/>
            </a:prstTxWarp>
            <a:spAutoFit/>
          </a:bodyPr>
          <a:lstStyle/>
          <a:p>
            <a:pPr>
              <a:spcBef>
                <a:spcPct val="50000"/>
              </a:spcBef>
            </a:pPr>
            <a:endParaRPr lang="en-US" sz="2000" b="0" dirty="0">
              <a:latin typeface="Calibri"/>
            </a:endParaRPr>
          </a:p>
          <a:p>
            <a:pPr eaLnBrk="1" hangingPunct="1">
              <a:spcBef>
                <a:spcPct val="20000"/>
              </a:spcBef>
            </a:pPr>
            <a:r>
              <a:rPr lang="en-US" sz="2000" u="sng" dirty="0">
                <a:latin typeface="Calibri"/>
              </a:rPr>
              <a:t>Understanding of Indication </a:t>
            </a:r>
            <a:r>
              <a:rPr lang="en-US" sz="2000" b="0" dirty="0">
                <a:latin typeface="Calibri"/>
              </a:rPr>
              <a:t>Behind barrier, Communicator watches Hider place reward in bucket. Communicator indicates bucket to participants.</a:t>
            </a:r>
          </a:p>
          <a:p>
            <a:pPr eaLnBrk="1" hangingPunct="1">
              <a:spcBef>
                <a:spcPct val="20000"/>
              </a:spcBef>
            </a:pPr>
            <a:endParaRPr lang="en-US" sz="2000" b="0" dirty="0">
              <a:latin typeface="Calibri"/>
            </a:endParaRPr>
          </a:p>
          <a:p>
            <a:pPr eaLnBrk="1" hangingPunct="1">
              <a:spcBef>
                <a:spcPct val="20000"/>
              </a:spcBef>
            </a:pPr>
            <a:r>
              <a:rPr lang="en-US" sz="2000" b="0" dirty="0">
                <a:solidFill>
                  <a:schemeClr val="bg2"/>
                </a:solidFill>
                <a:latin typeface="Calibri"/>
              </a:rPr>
              <a:t>(Do you understand that the Communicator picks out the location of the reward?)</a:t>
            </a:r>
            <a:endParaRPr lang="en-US" sz="2000" b="0" dirty="0">
              <a:latin typeface="Calibri"/>
            </a:endParaRPr>
          </a:p>
          <a:p>
            <a:pPr eaLnBrk="1" hangingPunct="1">
              <a:spcBef>
                <a:spcPct val="20000"/>
              </a:spcBef>
              <a:buFontTx/>
              <a:buChar char="•"/>
            </a:pPr>
            <a:endParaRPr lang="en-US" sz="2000" b="0" dirty="0">
              <a:latin typeface="Calibri"/>
            </a:endParaRPr>
          </a:p>
        </p:txBody>
      </p:sp>
      <p:sp>
        <p:nvSpPr>
          <p:cNvPr id="1579015" name="Line 7"/>
          <p:cNvSpPr>
            <a:spLocks noChangeShapeType="1"/>
          </p:cNvSpPr>
          <p:nvPr/>
        </p:nvSpPr>
        <p:spPr bwMode="auto">
          <a:xfrm>
            <a:off x="7315200" y="3429000"/>
            <a:ext cx="0" cy="762000"/>
          </a:xfrm>
          <a:prstGeom prst="line">
            <a:avLst/>
          </a:prstGeom>
          <a:noFill/>
          <a:ln w="22225">
            <a:solidFill>
              <a:schemeClr val="bg2"/>
            </a:solidFill>
            <a:prstDash val="dash"/>
            <a:round/>
            <a:headEnd/>
            <a:tailEnd type="triangle" w="med" len="med"/>
          </a:ln>
        </p:spPr>
        <p:txBody>
          <a:bodyPr wrap="none" anchor="ctr">
            <a:prstTxWarp prst="textNoShape">
              <a:avLst/>
            </a:prstTxWarp>
          </a:bodyPr>
          <a:lstStyle/>
          <a:p>
            <a:endParaRPr lang="en-US" dirty="0">
              <a:latin typeface="Calibri"/>
            </a:endParaRPr>
          </a:p>
        </p:txBody>
      </p:sp>
      <p:sp>
        <p:nvSpPr>
          <p:cNvPr id="1579016" name="Rectangle 8"/>
          <p:cNvSpPr>
            <a:spLocks noChangeArrowheads="1"/>
          </p:cNvSpPr>
          <p:nvPr/>
        </p:nvSpPr>
        <p:spPr bwMode="auto">
          <a:xfrm>
            <a:off x="5410200" y="4191000"/>
            <a:ext cx="228600" cy="228600"/>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endParaRPr lang="en-US" dirty="0">
              <a:latin typeface="Calibri"/>
            </a:endParaRPr>
          </a:p>
        </p:txBody>
      </p:sp>
      <p:sp>
        <p:nvSpPr>
          <p:cNvPr id="1579017" name="Oval 9"/>
          <p:cNvSpPr>
            <a:spLocks noChangeArrowheads="1"/>
          </p:cNvSpPr>
          <p:nvPr/>
        </p:nvSpPr>
        <p:spPr bwMode="auto">
          <a:xfrm>
            <a:off x="7315200" y="4267200"/>
            <a:ext cx="1524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Testing other primates (who are non-verbal) </a:t>
            </a:r>
            <a:endParaRPr lang="en-US" sz="4400" b="0" dirty="0">
              <a:solidFill>
                <a:schemeClr val="tx2"/>
              </a:solidFill>
              <a:latin typeface="Calibri"/>
              <a:ea typeface="Osaka" pitchFamily="-1" charset="-128"/>
              <a:cs typeface="Osaka" pitchFamily="-1" charset="-128"/>
            </a:endParaRPr>
          </a:p>
        </p:txBody>
      </p:sp>
      <p:sp>
        <p:nvSpPr>
          <p:cNvPr id="5" name="Rectangle 3"/>
          <p:cNvSpPr txBox="1">
            <a:spLocks noChangeArrowheads="1"/>
          </p:cNvSpPr>
          <p:nvPr/>
        </p:nvSpPr>
        <p:spPr bwMode="auto">
          <a:xfrm>
            <a:off x="0" y="12954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Call &amp; </a:t>
            </a:r>
            <a:r>
              <a:rPr lang="en-US" b="0" dirty="0" err="1">
                <a:latin typeface="Calibri"/>
                <a:ea typeface="Osaka" pitchFamily="-1" charset="-128"/>
                <a:cs typeface="Osaka" pitchFamily="-1" charset="-128"/>
              </a:rPr>
              <a:t>Tomasello</a:t>
            </a:r>
            <a:r>
              <a:rPr lang="en-US" b="0" dirty="0">
                <a:latin typeface="Calibri"/>
                <a:ea typeface="Osaka" pitchFamily="-1" charset="-128"/>
                <a:cs typeface="Osaka" pitchFamily="-1" charset="-128"/>
              </a:rPr>
              <a:t> 1999: Made sure to </a:t>
            </a:r>
            <a:r>
              <a:rPr lang="en-US" b="0" dirty="0">
                <a:latin typeface="Calibri"/>
              </a:rPr>
              <a:t>check competency in skills needed to successfully perform the task  (other than understanding of false belief)</a:t>
            </a: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p:txBody>
      </p:sp>
      <p:sp>
        <p:nvSpPr>
          <p:cNvPr id="1580036" name="Text Box 4"/>
          <p:cNvSpPr txBox="1">
            <a:spLocks noChangeArrowheads="1"/>
          </p:cNvSpPr>
          <p:nvPr/>
        </p:nvSpPr>
        <p:spPr bwMode="auto">
          <a:xfrm>
            <a:off x="288925" y="1716088"/>
            <a:ext cx="184150" cy="457200"/>
          </a:xfrm>
          <a:prstGeom prst="rect">
            <a:avLst/>
          </a:prstGeom>
          <a:noFill/>
          <a:ln w="9525">
            <a:noFill/>
            <a:miter lim="800000"/>
            <a:headEnd/>
            <a:tailEnd/>
          </a:ln>
        </p:spPr>
        <p:txBody>
          <a:bodyPr wrap="none">
            <a:prstTxWarp prst="textNoShape">
              <a:avLst/>
            </a:prstTxWarp>
            <a:spAutoFit/>
          </a:bodyPr>
          <a:lstStyle/>
          <a:p>
            <a:endParaRPr lang="en-US" b="0" dirty="0">
              <a:latin typeface="Calibri"/>
            </a:endParaRPr>
          </a:p>
        </p:txBody>
      </p:sp>
      <p:pic>
        <p:nvPicPr>
          <p:cNvPr id="1580037" name="Picture 5"/>
          <p:cNvPicPr>
            <a:picLocks noChangeAspect="1" noChangeArrowheads="1"/>
          </p:cNvPicPr>
          <p:nvPr/>
        </p:nvPicPr>
        <p:blipFill>
          <a:blip r:embed="rId2"/>
          <a:srcRect/>
          <a:stretch>
            <a:fillRect/>
          </a:stretch>
        </p:blipFill>
        <p:spPr bwMode="auto">
          <a:xfrm>
            <a:off x="4267200" y="2667000"/>
            <a:ext cx="4495800" cy="2908300"/>
          </a:xfrm>
          <a:prstGeom prst="rect">
            <a:avLst/>
          </a:prstGeom>
          <a:noFill/>
          <a:ln w="9525">
            <a:noFill/>
            <a:miter lim="800000"/>
            <a:headEnd/>
            <a:tailEnd/>
          </a:ln>
          <a:effectLst/>
        </p:spPr>
      </p:pic>
      <p:sp>
        <p:nvSpPr>
          <p:cNvPr id="1580038" name="Text Box 6"/>
          <p:cNvSpPr txBox="1">
            <a:spLocks noChangeArrowheads="1"/>
          </p:cNvSpPr>
          <p:nvPr/>
        </p:nvSpPr>
        <p:spPr bwMode="auto">
          <a:xfrm>
            <a:off x="304800" y="2514600"/>
            <a:ext cx="3787775" cy="3108544"/>
          </a:xfrm>
          <a:prstGeom prst="rect">
            <a:avLst/>
          </a:prstGeom>
          <a:noFill/>
          <a:ln w="9525">
            <a:noFill/>
            <a:miter lim="800000"/>
            <a:headEnd/>
            <a:tailEnd/>
          </a:ln>
        </p:spPr>
        <p:txBody>
          <a:bodyPr>
            <a:prstTxWarp prst="textNoShape">
              <a:avLst/>
            </a:prstTxWarp>
            <a:spAutoFit/>
          </a:bodyPr>
          <a:lstStyle/>
          <a:p>
            <a:pPr>
              <a:spcBef>
                <a:spcPct val="50000"/>
              </a:spcBef>
            </a:pPr>
            <a:endParaRPr lang="en-US" sz="2000" b="0" dirty="0">
              <a:latin typeface="Calibri"/>
            </a:endParaRPr>
          </a:p>
          <a:p>
            <a:pPr eaLnBrk="1" hangingPunct="1">
              <a:spcBef>
                <a:spcPct val="20000"/>
              </a:spcBef>
            </a:pPr>
            <a:r>
              <a:rPr lang="en-US" sz="2000" u="sng" dirty="0">
                <a:latin typeface="Calibri"/>
              </a:rPr>
              <a:t>Visible Displacement</a:t>
            </a:r>
            <a:r>
              <a:rPr lang="en-US" sz="2000" b="0" dirty="0">
                <a:latin typeface="Calibri"/>
              </a:rPr>
              <a:t> Communicator indicates reward’s location. Hider opens the container and moves the reward. </a:t>
            </a:r>
          </a:p>
          <a:p>
            <a:pPr eaLnBrk="1" hangingPunct="1">
              <a:spcBef>
                <a:spcPct val="20000"/>
              </a:spcBef>
            </a:pPr>
            <a:endParaRPr lang="en-US" sz="2000" b="0" dirty="0">
              <a:latin typeface="Calibri"/>
            </a:endParaRPr>
          </a:p>
          <a:p>
            <a:pPr eaLnBrk="1" hangingPunct="1">
              <a:spcBef>
                <a:spcPct val="20000"/>
              </a:spcBef>
            </a:pPr>
            <a:r>
              <a:rPr lang="en-US" sz="2000" b="0" dirty="0">
                <a:solidFill>
                  <a:schemeClr val="bg2"/>
                </a:solidFill>
                <a:latin typeface="Calibri"/>
              </a:rPr>
              <a:t>(Do you understand that the reward moves?)</a:t>
            </a:r>
            <a:endParaRPr lang="en-US" sz="2000" b="0" dirty="0">
              <a:latin typeface="Calibri"/>
            </a:endParaRPr>
          </a:p>
          <a:p>
            <a:pPr eaLnBrk="1" hangingPunct="1">
              <a:spcBef>
                <a:spcPct val="20000"/>
              </a:spcBef>
            </a:pPr>
            <a:endParaRPr lang="en-US" sz="2000" b="0" dirty="0">
              <a:latin typeface="Calibri"/>
            </a:endParaRPr>
          </a:p>
        </p:txBody>
      </p:sp>
      <p:sp>
        <p:nvSpPr>
          <p:cNvPr id="1580044" name="Line 12"/>
          <p:cNvSpPr>
            <a:spLocks noChangeShapeType="1"/>
          </p:cNvSpPr>
          <p:nvPr/>
        </p:nvSpPr>
        <p:spPr bwMode="auto">
          <a:xfrm flipH="1">
            <a:off x="5715000" y="4343400"/>
            <a:ext cx="1371600" cy="0"/>
          </a:xfrm>
          <a:prstGeom prst="line">
            <a:avLst/>
          </a:prstGeom>
          <a:noFill/>
          <a:ln w="22225">
            <a:solidFill>
              <a:schemeClr val="bg2"/>
            </a:solidFill>
            <a:prstDash val="dash"/>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Testing other primates (who are non-verbal) </a:t>
            </a:r>
            <a:endParaRPr lang="en-US" sz="4400" b="0" dirty="0">
              <a:solidFill>
                <a:schemeClr val="tx2"/>
              </a:solidFill>
              <a:latin typeface="Calibri"/>
              <a:ea typeface="Osaka" pitchFamily="-1" charset="-128"/>
              <a:cs typeface="Osaka" pitchFamily="-1" charset="-128"/>
            </a:endParaRPr>
          </a:p>
        </p:txBody>
      </p:sp>
      <p:sp>
        <p:nvSpPr>
          <p:cNvPr id="5" name="Rectangle 3"/>
          <p:cNvSpPr txBox="1">
            <a:spLocks noChangeArrowheads="1"/>
          </p:cNvSpPr>
          <p:nvPr/>
        </p:nvSpPr>
        <p:spPr bwMode="auto">
          <a:xfrm>
            <a:off x="0" y="12954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Call &amp; </a:t>
            </a:r>
            <a:r>
              <a:rPr lang="en-US" b="0" dirty="0" err="1">
                <a:latin typeface="Calibri"/>
                <a:ea typeface="Osaka" pitchFamily="-1" charset="-128"/>
                <a:cs typeface="Osaka" pitchFamily="-1" charset="-128"/>
              </a:rPr>
              <a:t>Tomasello</a:t>
            </a:r>
            <a:r>
              <a:rPr lang="en-US" b="0" dirty="0">
                <a:latin typeface="Calibri"/>
                <a:ea typeface="Osaka" pitchFamily="-1" charset="-128"/>
                <a:cs typeface="Osaka" pitchFamily="-1" charset="-128"/>
              </a:rPr>
              <a:t> 1999: Made sure to </a:t>
            </a:r>
            <a:r>
              <a:rPr lang="en-US" b="0" dirty="0">
                <a:latin typeface="Calibri"/>
              </a:rPr>
              <a:t>check competency in skills needed to successfully perform the task  (other than understanding of false belief)</a:t>
            </a: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p:txBody>
      </p:sp>
      <p:sp>
        <p:nvSpPr>
          <p:cNvPr id="1581060" name="Text Box 4"/>
          <p:cNvSpPr txBox="1">
            <a:spLocks noChangeArrowheads="1"/>
          </p:cNvSpPr>
          <p:nvPr/>
        </p:nvSpPr>
        <p:spPr bwMode="auto">
          <a:xfrm>
            <a:off x="288925" y="1716088"/>
            <a:ext cx="184150" cy="457200"/>
          </a:xfrm>
          <a:prstGeom prst="rect">
            <a:avLst/>
          </a:prstGeom>
          <a:noFill/>
          <a:ln w="9525">
            <a:noFill/>
            <a:miter lim="800000"/>
            <a:headEnd/>
            <a:tailEnd/>
          </a:ln>
        </p:spPr>
        <p:txBody>
          <a:bodyPr wrap="none">
            <a:prstTxWarp prst="textNoShape">
              <a:avLst/>
            </a:prstTxWarp>
            <a:spAutoFit/>
          </a:bodyPr>
          <a:lstStyle/>
          <a:p>
            <a:endParaRPr lang="en-US" b="0" dirty="0">
              <a:latin typeface="Calibri"/>
            </a:endParaRPr>
          </a:p>
        </p:txBody>
      </p:sp>
      <p:pic>
        <p:nvPicPr>
          <p:cNvPr id="1581061" name="Picture 5"/>
          <p:cNvPicPr>
            <a:picLocks noChangeAspect="1" noChangeArrowheads="1"/>
          </p:cNvPicPr>
          <p:nvPr/>
        </p:nvPicPr>
        <p:blipFill>
          <a:blip r:embed="rId2"/>
          <a:srcRect/>
          <a:stretch>
            <a:fillRect/>
          </a:stretch>
        </p:blipFill>
        <p:spPr bwMode="auto">
          <a:xfrm>
            <a:off x="4267200" y="2667000"/>
            <a:ext cx="4495800" cy="2908300"/>
          </a:xfrm>
          <a:prstGeom prst="rect">
            <a:avLst/>
          </a:prstGeom>
          <a:noFill/>
          <a:ln w="9525">
            <a:noFill/>
            <a:miter lim="800000"/>
            <a:headEnd/>
            <a:tailEnd/>
          </a:ln>
          <a:effectLst/>
        </p:spPr>
      </p:pic>
      <p:sp>
        <p:nvSpPr>
          <p:cNvPr id="1581062" name="Text Box 6"/>
          <p:cNvSpPr txBox="1">
            <a:spLocks noChangeArrowheads="1"/>
          </p:cNvSpPr>
          <p:nvPr/>
        </p:nvSpPr>
        <p:spPr bwMode="auto">
          <a:xfrm>
            <a:off x="304800" y="2514600"/>
            <a:ext cx="3787775" cy="3785652"/>
          </a:xfrm>
          <a:prstGeom prst="rect">
            <a:avLst/>
          </a:prstGeom>
          <a:noFill/>
          <a:ln w="9525">
            <a:noFill/>
            <a:miter lim="800000"/>
            <a:headEnd/>
            <a:tailEnd/>
          </a:ln>
        </p:spPr>
        <p:txBody>
          <a:bodyPr>
            <a:prstTxWarp prst="textNoShape">
              <a:avLst/>
            </a:prstTxWarp>
            <a:spAutoFit/>
          </a:bodyPr>
          <a:lstStyle/>
          <a:p>
            <a:pPr>
              <a:spcBef>
                <a:spcPct val="50000"/>
              </a:spcBef>
            </a:pPr>
            <a:endParaRPr lang="en-US" sz="2000" b="0" dirty="0">
              <a:latin typeface="Calibri"/>
            </a:endParaRPr>
          </a:p>
          <a:p>
            <a:pPr eaLnBrk="1" hangingPunct="1">
              <a:spcBef>
                <a:spcPct val="20000"/>
              </a:spcBef>
            </a:pPr>
            <a:r>
              <a:rPr lang="en-US" sz="2000" u="sng" dirty="0">
                <a:latin typeface="Calibri"/>
              </a:rPr>
              <a:t>Invisible Displacement</a:t>
            </a:r>
            <a:r>
              <a:rPr lang="en-US" sz="2000" b="0" dirty="0">
                <a:latin typeface="Calibri"/>
              </a:rPr>
              <a:t> </a:t>
            </a:r>
          </a:p>
          <a:p>
            <a:pPr eaLnBrk="1" hangingPunct="1">
              <a:spcBef>
                <a:spcPct val="20000"/>
              </a:spcBef>
            </a:pPr>
            <a:r>
              <a:rPr lang="en-US" sz="2000" b="0" dirty="0">
                <a:latin typeface="Calibri"/>
              </a:rPr>
              <a:t>Same as visible but containers are switched and participants do not see the object </a:t>
            </a:r>
          </a:p>
          <a:p>
            <a:pPr eaLnBrk="1" hangingPunct="1">
              <a:spcBef>
                <a:spcPct val="20000"/>
              </a:spcBef>
            </a:pPr>
            <a:endParaRPr lang="en-US" sz="2000" b="0" dirty="0">
              <a:latin typeface="Calibri"/>
            </a:endParaRPr>
          </a:p>
          <a:p>
            <a:pPr eaLnBrk="1" hangingPunct="1">
              <a:spcBef>
                <a:spcPct val="20000"/>
              </a:spcBef>
            </a:pPr>
            <a:r>
              <a:rPr lang="en-US" sz="2000" b="0" dirty="0">
                <a:solidFill>
                  <a:schemeClr val="bg2"/>
                </a:solidFill>
                <a:latin typeface="Calibri"/>
              </a:rPr>
              <a:t>(Do you understand that the containers can switch places, and that means what’s in them switches places, too?)</a:t>
            </a:r>
            <a:endParaRPr lang="en-US" sz="2000" b="0" dirty="0">
              <a:latin typeface="Calibri"/>
            </a:endParaRPr>
          </a:p>
          <a:p>
            <a:pPr eaLnBrk="1" hangingPunct="1">
              <a:spcBef>
                <a:spcPct val="20000"/>
              </a:spcBef>
            </a:pPr>
            <a:endParaRPr lang="en-US" sz="2000" b="0" dirty="0">
              <a:latin typeface="Calibri"/>
            </a:endParaRPr>
          </a:p>
        </p:txBody>
      </p:sp>
      <p:sp>
        <p:nvSpPr>
          <p:cNvPr id="1581064" name="Line 8"/>
          <p:cNvSpPr>
            <a:spLocks noChangeShapeType="1"/>
          </p:cNvSpPr>
          <p:nvPr/>
        </p:nvSpPr>
        <p:spPr bwMode="auto">
          <a:xfrm>
            <a:off x="6248400" y="4267200"/>
            <a:ext cx="838200" cy="0"/>
          </a:xfrm>
          <a:prstGeom prst="line">
            <a:avLst/>
          </a:prstGeom>
          <a:noFill/>
          <a:ln w="19050">
            <a:solidFill>
              <a:schemeClr val="bg2"/>
            </a:solidFill>
            <a:prstDash val="dash"/>
            <a:round/>
            <a:headEnd/>
            <a:tailEnd type="triangle" w="med" len="med"/>
          </a:ln>
        </p:spPr>
        <p:txBody>
          <a:bodyPr wrap="none" anchor="ctr">
            <a:prstTxWarp prst="textNoShape">
              <a:avLst/>
            </a:prstTxWarp>
          </a:bodyPr>
          <a:lstStyle/>
          <a:p>
            <a:endParaRPr lang="en-US" dirty="0">
              <a:latin typeface="Calibri"/>
            </a:endParaRPr>
          </a:p>
        </p:txBody>
      </p:sp>
      <p:sp>
        <p:nvSpPr>
          <p:cNvPr id="1581065" name="Line 9"/>
          <p:cNvSpPr>
            <a:spLocks noChangeShapeType="1"/>
          </p:cNvSpPr>
          <p:nvPr/>
        </p:nvSpPr>
        <p:spPr bwMode="auto">
          <a:xfrm flipH="1" flipV="1">
            <a:off x="5791200" y="4267200"/>
            <a:ext cx="457200" cy="0"/>
          </a:xfrm>
          <a:prstGeom prst="line">
            <a:avLst/>
          </a:prstGeom>
          <a:noFill/>
          <a:ln w="19050">
            <a:solidFill>
              <a:schemeClr val="bg2"/>
            </a:solidFill>
            <a:prstDash val="dash"/>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idx="4294967295"/>
          </p:nvPr>
        </p:nvSpPr>
        <p:spPr>
          <a:xfrm>
            <a:off x="0" y="0"/>
            <a:ext cx="9144000" cy="1143000"/>
          </a:xfrm>
        </p:spPr>
        <p:txBody>
          <a:bodyPr/>
          <a:lstStyle/>
          <a:p>
            <a:pPr eaLnBrk="1" hangingPunct="1"/>
            <a:r>
              <a:rPr lang="en-US" sz="3200"/>
              <a:t>“Neo”-Whorfian Question</a:t>
            </a:r>
            <a:endParaRPr lang="en-US"/>
          </a:p>
        </p:txBody>
      </p:sp>
      <p:sp>
        <p:nvSpPr>
          <p:cNvPr id="1460227" name="Rectangle 3"/>
          <p:cNvSpPr>
            <a:spLocks noGrp="1" noChangeArrowheads="1"/>
          </p:cNvSpPr>
          <p:nvPr>
            <p:ph type="body" idx="4294967295"/>
          </p:nvPr>
        </p:nvSpPr>
        <p:spPr>
          <a:xfrm>
            <a:off x="0" y="1066800"/>
            <a:ext cx="9144000" cy="5029200"/>
          </a:xfrm>
        </p:spPr>
        <p:txBody>
          <a:bodyPr/>
          <a:lstStyle/>
          <a:p>
            <a:pPr eaLnBrk="1" hangingPunct="1">
              <a:lnSpc>
                <a:spcPct val="90000"/>
              </a:lnSpc>
              <a:buFontTx/>
              <a:buNone/>
            </a:pPr>
            <a:endParaRPr lang="en-US" sz="2400"/>
          </a:p>
          <a:p>
            <a:pPr eaLnBrk="1" hangingPunct="1">
              <a:lnSpc>
                <a:spcPct val="90000"/>
              </a:lnSpc>
              <a:buFontTx/>
              <a:buNone/>
            </a:pPr>
            <a:r>
              <a:rPr lang="en-US" sz="2400">
                <a:solidFill>
                  <a:schemeClr val="tx2"/>
                </a:solidFill>
              </a:rPr>
              <a:t>Language as a Toolkit</a:t>
            </a:r>
            <a:r>
              <a:rPr lang="en-US" sz="2400"/>
              <a:t>: Does language </a:t>
            </a:r>
            <a:r>
              <a:rPr lang="en-US" sz="2400">
                <a:solidFill>
                  <a:schemeClr val="tx2"/>
                </a:solidFill>
              </a:rPr>
              <a:t>augment our capacity for reasoning and representation</a:t>
            </a:r>
            <a:r>
              <a:rPr lang="en-US" sz="2400"/>
              <a:t> (and thereby determine our perception of the world)?</a:t>
            </a:r>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r>
              <a:rPr lang="en-US" sz="2400"/>
              <a:t>Also sometimes referred to as “</a:t>
            </a:r>
            <a:r>
              <a:rPr lang="en-US" sz="2400">
                <a:solidFill>
                  <a:schemeClr val="tx2"/>
                </a:solidFill>
              </a:rPr>
              <a:t>language as augmenter</a:t>
            </a:r>
            <a:r>
              <a:rPr lang="en-US" sz="2400"/>
              <a:t>” </a:t>
            </a:r>
          </a:p>
          <a:p>
            <a:pPr eaLnBrk="1" hangingPunct="1">
              <a:lnSpc>
                <a:spcPct val="90000"/>
              </a:lnSpc>
              <a:buFontTx/>
              <a:buNone/>
            </a:pPr>
            <a:r>
              <a:rPr lang="en-US" sz="2400"/>
              <a:t>	(Wolff &amp; Holmes 2010)</a:t>
            </a:r>
          </a:p>
        </p:txBody>
      </p:sp>
      <p:pic>
        <p:nvPicPr>
          <p:cNvPr id="1460228" name="Picture 4"/>
          <p:cNvPicPr>
            <a:picLocks noChangeAspect="1" noChangeArrowheads="1"/>
          </p:cNvPicPr>
          <p:nvPr/>
        </p:nvPicPr>
        <p:blipFill>
          <a:blip r:embed="rId3"/>
          <a:srcRect/>
          <a:stretch>
            <a:fillRect/>
          </a:stretch>
        </p:blipFill>
        <p:spPr bwMode="auto">
          <a:xfrm>
            <a:off x="2819400" y="2667000"/>
            <a:ext cx="1978025" cy="1892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Testing other primates (who are non-verbal) </a:t>
            </a:r>
            <a:endParaRPr lang="en-US" sz="4400" b="0" dirty="0">
              <a:solidFill>
                <a:schemeClr val="tx2"/>
              </a:solidFill>
              <a:latin typeface="Calibri"/>
              <a:ea typeface="Osaka" pitchFamily="-1" charset="-128"/>
              <a:cs typeface="Osaka" pitchFamily="-1" charset="-128"/>
            </a:endParaRPr>
          </a:p>
        </p:txBody>
      </p:sp>
      <p:sp>
        <p:nvSpPr>
          <p:cNvPr id="5" name="Rectangle 3"/>
          <p:cNvSpPr txBox="1">
            <a:spLocks noChangeArrowheads="1"/>
          </p:cNvSpPr>
          <p:nvPr/>
        </p:nvSpPr>
        <p:spPr bwMode="auto">
          <a:xfrm>
            <a:off x="0" y="12954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Call &amp; </a:t>
            </a:r>
            <a:r>
              <a:rPr lang="en-US" b="0" dirty="0" err="1">
                <a:latin typeface="Calibri"/>
                <a:ea typeface="Osaka" pitchFamily="-1" charset="-128"/>
                <a:cs typeface="Osaka" pitchFamily="-1" charset="-128"/>
              </a:rPr>
              <a:t>Tomasello</a:t>
            </a:r>
            <a:r>
              <a:rPr lang="en-US" b="0" dirty="0">
                <a:latin typeface="Calibri"/>
                <a:ea typeface="Osaka" pitchFamily="-1" charset="-128"/>
                <a:cs typeface="Osaka" pitchFamily="-1" charset="-128"/>
              </a:rPr>
              <a:t> 1999: Made sure to </a:t>
            </a:r>
            <a:r>
              <a:rPr lang="en-US" b="0" dirty="0">
                <a:latin typeface="Calibri"/>
              </a:rPr>
              <a:t>check competency in skills needed to successfully perform the task  (other than understanding of false belief)</a:t>
            </a: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p:txBody>
      </p:sp>
      <p:sp>
        <p:nvSpPr>
          <p:cNvPr id="1582084" name="Text Box 4"/>
          <p:cNvSpPr txBox="1">
            <a:spLocks noChangeArrowheads="1"/>
          </p:cNvSpPr>
          <p:nvPr/>
        </p:nvSpPr>
        <p:spPr bwMode="auto">
          <a:xfrm>
            <a:off x="288925" y="1716088"/>
            <a:ext cx="184150" cy="457200"/>
          </a:xfrm>
          <a:prstGeom prst="rect">
            <a:avLst/>
          </a:prstGeom>
          <a:noFill/>
          <a:ln w="9525">
            <a:noFill/>
            <a:miter lim="800000"/>
            <a:headEnd/>
            <a:tailEnd/>
          </a:ln>
        </p:spPr>
        <p:txBody>
          <a:bodyPr wrap="none">
            <a:prstTxWarp prst="textNoShape">
              <a:avLst/>
            </a:prstTxWarp>
            <a:spAutoFit/>
          </a:bodyPr>
          <a:lstStyle/>
          <a:p>
            <a:endParaRPr lang="en-US" b="0" dirty="0">
              <a:latin typeface="Calibri"/>
            </a:endParaRPr>
          </a:p>
        </p:txBody>
      </p:sp>
      <p:pic>
        <p:nvPicPr>
          <p:cNvPr id="1582085" name="Picture 5"/>
          <p:cNvPicPr>
            <a:picLocks noChangeAspect="1" noChangeArrowheads="1"/>
          </p:cNvPicPr>
          <p:nvPr/>
        </p:nvPicPr>
        <p:blipFill>
          <a:blip r:embed="rId2"/>
          <a:srcRect/>
          <a:stretch>
            <a:fillRect/>
          </a:stretch>
        </p:blipFill>
        <p:spPr bwMode="auto">
          <a:xfrm>
            <a:off x="4267200" y="2667000"/>
            <a:ext cx="4495800" cy="2908300"/>
          </a:xfrm>
          <a:prstGeom prst="rect">
            <a:avLst/>
          </a:prstGeom>
          <a:noFill/>
          <a:ln w="9525">
            <a:noFill/>
            <a:miter lim="800000"/>
            <a:headEnd/>
            <a:tailEnd/>
          </a:ln>
          <a:effectLst/>
        </p:spPr>
      </p:pic>
      <p:sp>
        <p:nvSpPr>
          <p:cNvPr id="1582086" name="Text Box 6"/>
          <p:cNvSpPr txBox="1">
            <a:spLocks noChangeArrowheads="1"/>
          </p:cNvSpPr>
          <p:nvPr/>
        </p:nvSpPr>
        <p:spPr bwMode="auto">
          <a:xfrm>
            <a:off x="304800" y="2286000"/>
            <a:ext cx="3787775" cy="4093428"/>
          </a:xfrm>
          <a:prstGeom prst="rect">
            <a:avLst/>
          </a:prstGeom>
          <a:noFill/>
          <a:ln w="9525">
            <a:noFill/>
            <a:miter lim="800000"/>
            <a:headEnd/>
            <a:tailEnd/>
          </a:ln>
        </p:spPr>
        <p:txBody>
          <a:bodyPr>
            <a:prstTxWarp prst="textNoShape">
              <a:avLst/>
            </a:prstTxWarp>
            <a:spAutoFit/>
          </a:bodyPr>
          <a:lstStyle/>
          <a:p>
            <a:pPr>
              <a:spcBef>
                <a:spcPct val="50000"/>
              </a:spcBef>
            </a:pPr>
            <a:endParaRPr lang="en-US" sz="2000" b="0" dirty="0">
              <a:latin typeface="Calibri"/>
            </a:endParaRPr>
          </a:p>
          <a:p>
            <a:pPr eaLnBrk="1" hangingPunct="1">
              <a:spcBef>
                <a:spcPct val="20000"/>
              </a:spcBef>
            </a:pPr>
            <a:r>
              <a:rPr lang="en-US" sz="2000" u="sng" dirty="0">
                <a:latin typeface="Calibri"/>
              </a:rPr>
              <a:t>Ignoring Communicator</a:t>
            </a:r>
            <a:endParaRPr lang="en-US" sz="2000" b="0" dirty="0">
              <a:latin typeface="Calibri"/>
            </a:endParaRPr>
          </a:p>
          <a:p>
            <a:pPr eaLnBrk="1" hangingPunct="1">
              <a:spcBef>
                <a:spcPct val="20000"/>
              </a:spcBef>
            </a:pPr>
            <a:r>
              <a:rPr lang="en-US" sz="2000" b="0" dirty="0">
                <a:latin typeface="Calibri"/>
              </a:rPr>
              <a:t>Hider hides reward.  Communicator leaves. Hider switches buckets. Communicator returns and indicates bucket with reward (the wrong container) </a:t>
            </a:r>
          </a:p>
          <a:p>
            <a:pPr eaLnBrk="1" hangingPunct="1">
              <a:spcBef>
                <a:spcPct val="20000"/>
              </a:spcBef>
            </a:pPr>
            <a:endParaRPr lang="en-US" sz="2000" b="0" dirty="0">
              <a:latin typeface="Calibri"/>
            </a:endParaRPr>
          </a:p>
          <a:p>
            <a:pPr eaLnBrk="1" hangingPunct="1">
              <a:spcBef>
                <a:spcPct val="20000"/>
              </a:spcBef>
            </a:pPr>
            <a:r>
              <a:rPr lang="en-US" sz="2000" b="0" dirty="0">
                <a:solidFill>
                  <a:schemeClr val="bg2"/>
                </a:solidFill>
                <a:latin typeface="Calibri"/>
              </a:rPr>
              <a:t>(Do you understand the communicator can be ignored, because he may not be right?)</a:t>
            </a:r>
            <a:endParaRPr lang="en-US" sz="2000" b="0" dirty="0">
              <a:latin typeface="Calibri"/>
            </a:endParaRPr>
          </a:p>
          <a:p>
            <a:pPr eaLnBrk="1" hangingPunct="1">
              <a:spcBef>
                <a:spcPct val="20000"/>
              </a:spcBef>
              <a:buFontTx/>
              <a:buChar char="•"/>
            </a:pPr>
            <a:endParaRPr lang="en-US" sz="2000" b="0" dirty="0">
              <a:latin typeface="Calibri"/>
            </a:endParaRPr>
          </a:p>
        </p:txBody>
      </p:sp>
      <p:sp>
        <p:nvSpPr>
          <p:cNvPr id="1582087" name="Line 7"/>
          <p:cNvSpPr>
            <a:spLocks noChangeShapeType="1"/>
          </p:cNvSpPr>
          <p:nvPr/>
        </p:nvSpPr>
        <p:spPr bwMode="auto">
          <a:xfrm flipH="1">
            <a:off x="7315200" y="2819400"/>
            <a:ext cx="1066800" cy="762000"/>
          </a:xfrm>
          <a:prstGeom prst="line">
            <a:avLst/>
          </a:prstGeom>
          <a:noFill/>
          <a:ln w="31750">
            <a:solidFill>
              <a:schemeClr val="bg2"/>
            </a:solidFill>
            <a:round/>
            <a:headEnd/>
            <a:tailEnd/>
          </a:ln>
        </p:spPr>
        <p:txBody>
          <a:bodyPr wrap="none" anchor="ctr">
            <a:prstTxWarp prst="textNoShape">
              <a:avLst/>
            </a:prstTxWarp>
          </a:bodyPr>
          <a:lstStyle/>
          <a:p>
            <a:endParaRPr lang="en-US" dirty="0">
              <a:latin typeface="Calibri"/>
            </a:endParaRPr>
          </a:p>
        </p:txBody>
      </p:sp>
      <p:sp>
        <p:nvSpPr>
          <p:cNvPr id="1582088" name="Line 8"/>
          <p:cNvSpPr>
            <a:spLocks noChangeShapeType="1"/>
          </p:cNvSpPr>
          <p:nvPr/>
        </p:nvSpPr>
        <p:spPr bwMode="auto">
          <a:xfrm flipH="1" flipV="1">
            <a:off x="6934200" y="2895600"/>
            <a:ext cx="1600200" cy="533400"/>
          </a:xfrm>
          <a:prstGeom prst="line">
            <a:avLst/>
          </a:prstGeom>
          <a:noFill/>
          <a:ln w="31750">
            <a:solidFill>
              <a:schemeClr val="bg2"/>
            </a:solidFill>
            <a:round/>
            <a:headEnd/>
            <a:tailEnd/>
          </a:ln>
        </p:spPr>
        <p:txBody>
          <a:bodyPr wrap="none" anchor="ctr">
            <a:prstTxWarp prst="textNoShape">
              <a:avLst/>
            </a:prstTxWarp>
          </a:bodyPr>
          <a:lstStyle/>
          <a:p>
            <a:endParaRPr lang="en-US" dirty="0">
              <a:latin typeface="Calibri"/>
            </a:endParaRPr>
          </a:p>
        </p:txBody>
      </p:sp>
      <p:sp>
        <p:nvSpPr>
          <p:cNvPr id="1582089" name="Line 9"/>
          <p:cNvSpPr>
            <a:spLocks noChangeShapeType="1"/>
          </p:cNvSpPr>
          <p:nvPr/>
        </p:nvSpPr>
        <p:spPr bwMode="auto">
          <a:xfrm>
            <a:off x="7315200" y="3429000"/>
            <a:ext cx="0" cy="762000"/>
          </a:xfrm>
          <a:prstGeom prst="line">
            <a:avLst/>
          </a:prstGeom>
          <a:noFill/>
          <a:ln w="22225">
            <a:solidFill>
              <a:schemeClr val="bg2"/>
            </a:solidFill>
            <a:prstDash val="dash"/>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7"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Testing other primates (who are non-verbal) </a:t>
            </a:r>
            <a:endParaRPr lang="en-US" sz="4400" b="0" dirty="0">
              <a:solidFill>
                <a:schemeClr val="tx2"/>
              </a:solidFill>
              <a:latin typeface="Calibri"/>
              <a:ea typeface="Osaka" pitchFamily="-1" charset="-128"/>
              <a:cs typeface="Osaka" pitchFamily="-1" charset="-128"/>
            </a:endParaRPr>
          </a:p>
        </p:txBody>
      </p:sp>
      <p:sp>
        <p:nvSpPr>
          <p:cNvPr id="5" name="Rectangle 3"/>
          <p:cNvSpPr txBox="1">
            <a:spLocks noChangeArrowheads="1"/>
          </p:cNvSpPr>
          <p:nvPr/>
        </p:nvSpPr>
        <p:spPr bwMode="auto">
          <a:xfrm>
            <a:off x="0" y="12954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Call &amp; </a:t>
            </a:r>
            <a:r>
              <a:rPr lang="en-US" b="0" dirty="0" err="1">
                <a:latin typeface="Calibri"/>
                <a:ea typeface="Osaka" pitchFamily="-1" charset="-128"/>
                <a:cs typeface="Osaka" pitchFamily="-1" charset="-128"/>
              </a:rPr>
              <a:t>Tomasello</a:t>
            </a:r>
            <a:r>
              <a:rPr lang="en-US" b="0" dirty="0">
                <a:latin typeface="Calibri"/>
                <a:ea typeface="Osaka" pitchFamily="-1" charset="-128"/>
                <a:cs typeface="Osaka" pitchFamily="-1" charset="-128"/>
              </a:rPr>
              <a:t> 1999: Children do the same on the standard verbal task and this non-verbal equivalent. (Though it takes a five-year-old to pass.)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p:txBody>
      </p:sp>
      <p:pic>
        <p:nvPicPr>
          <p:cNvPr id="1583110" name="Picture 6"/>
          <p:cNvPicPr>
            <a:picLocks noChangeAspect="1" noChangeArrowheads="1"/>
          </p:cNvPicPr>
          <p:nvPr/>
        </p:nvPicPr>
        <p:blipFill>
          <a:blip r:embed="rId2"/>
          <a:srcRect/>
          <a:stretch>
            <a:fillRect/>
          </a:stretch>
        </p:blipFill>
        <p:spPr bwMode="auto">
          <a:xfrm>
            <a:off x="2362200" y="2819400"/>
            <a:ext cx="5257800" cy="30638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Testing other primates (who are non-verbal) </a:t>
            </a:r>
            <a:endParaRPr lang="en-US" sz="4400" b="0" dirty="0">
              <a:solidFill>
                <a:schemeClr val="tx2"/>
              </a:solidFill>
              <a:latin typeface="Calibri"/>
              <a:ea typeface="Osaka" pitchFamily="-1" charset="-128"/>
              <a:cs typeface="Osaka" pitchFamily="-1" charset="-128"/>
            </a:endParaRPr>
          </a:p>
        </p:txBody>
      </p:sp>
      <p:sp>
        <p:nvSpPr>
          <p:cNvPr id="5" name="Rectangle 3"/>
          <p:cNvSpPr txBox="1">
            <a:spLocks noChangeArrowheads="1"/>
          </p:cNvSpPr>
          <p:nvPr/>
        </p:nvSpPr>
        <p:spPr bwMode="auto">
          <a:xfrm>
            <a:off x="0" y="12954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Call &amp; </a:t>
            </a:r>
            <a:r>
              <a:rPr lang="en-US" b="0" dirty="0" err="1">
                <a:latin typeface="Calibri"/>
                <a:ea typeface="Osaka" pitchFamily="-1" charset="-128"/>
                <a:cs typeface="Osaka" pitchFamily="-1" charset="-128"/>
              </a:rPr>
              <a:t>Tomasello</a:t>
            </a:r>
            <a:r>
              <a:rPr lang="en-US" b="0" dirty="0">
                <a:latin typeface="Calibri"/>
                <a:ea typeface="Osaka" pitchFamily="-1" charset="-128"/>
                <a:cs typeface="Osaka" pitchFamily="-1" charset="-128"/>
              </a:rPr>
              <a:t> 1999: </a:t>
            </a:r>
            <a:r>
              <a:rPr lang="en-US" b="0" dirty="0">
                <a:solidFill>
                  <a:schemeClr val="bg2"/>
                </a:solidFill>
                <a:latin typeface="Calibri"/>
                <a:ea typeface="Osaka" pitchFamily="-1" charset="-128"/>
                <a:cs typeface="Osaka" pitchFamily="-1" charset="-128"/>
              </a:rPr>
              <a:t>Great apes fail spectacularly</a:t>
            </a:r>
            <a:r>
              <a:rPr lang="en-US" b="0" dirty="0">
                <a:latin typeface="Calibri"/>
                <a:ea typeface="Osaka" pitchFamily="-1" charset="-128"/>
                <a:cs typeface="Osaka" pitchFamily="-1" charset="-128"/>
              </a:rPr>
              <a:t>, even though they pass all the preliminary control tasks.</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p:txBody>
      </p:sp>
      <p:pic>
        <p:nvPicPr>
          <p:cNvPr id="1584133" name="Picture 5"/>
          <p:cNvPicPr>
            <a:picLocks noChangeAspect="1" noChangeArrowheads="1"/>
          </p:cNvPicPr>
          <p:nvPr/>
        </p:nvPicPr>
        <p:blipFill>
          <a:blip r:embed="rId2"/>
          <a:srcRect/>
          <a:stretch>
            <a:fillRect/>
          </a:stretch>
        </p:blipFill>
        <p:spPr bwMode="auto">
          <a:xfrm>
            <a:off x="2209800" y="2133600"/>
            <a:ext cx="3886200" cy="3248025"/>
          </a:xfrm>
          <a:prstGeom prst="rect">
            <a:avLst/>
          </a:prstGeom>
          <a:noFill/>
          <a:ln w="9525">
            <a:noFill/>
            <a:miter lim="800000"/>
            <a:headEnd/>
            <a:tailEnd/>
          </a:ln>
          <a:effectLst/>
        </p:spPr>
      </p:pic>
      <p:sp>
        <p:nvSpPr>
          <p:cNvPr id="1584134" name="Oval 6"/>
          <p:cNvSpPr>
            <a:spLocks noChangeArrowheads="1"/>
          </p:cNvSpPr>
          <p:nvPr/>
        </p:nvSpPr>
        <p:spPr bwMode="auto">
          <a:xfrm>
            <a:off x="3886200" y="3505200"/>
            <a:ext cx="762000" cy="1295400"/>
          </a:xfrm>
          <a:prstGeom prst="ellipse">
            <a:avLst/>
          </a:prstGeom>
          <a:noFill/>
          <a:ln w="25400">
            <a:solidFill>
              <a:schemeClr val="bg2"/>
            </a:solidFill>
            <a:round/>
            <a:headEnd/>
            <a:tailEnd/>
          </a:ln>
        </p:spPr>
        <p:txBody>
          <a:bodyPr wrap="none" anchor="ctr">
            <a:prstTxWarp prst="textNoShape">
              <a:avLst/>
            </a:prstTxWarp>
          </a:bodyPr>
          <a:lstStyle/>
          <a:p>
            <a:endParaRPr lang="en-US" dirty="0">
              <a:latin typeface="Calibri"/>
            </a:endParaRPr>
          </a:p>
        </p:txBody>
      </p:sp>
      <p:sp>
        <p:nvSpPr>
          <p:cNvPr id="1584135" name="Text Box 7"/>
          <p:cNvSpPr txBox="1">
            <a:spLocks noChangeArrowheads="1"/>
          </p:cNvSpPr>
          <p:nvPr/>
        </p:nvSpPr>
        <p:spPr bwMode="auto">
          <a:xfrm>
            <a:off x="152400" y="5410200"/>
            <a:ext cx="8763000" cy="1200328"/>
          </a:xfrm>
          <a:prstGeom prst="rect">
            <a:avLst/>
          </a:prstGeom>
          <a:noFill/>
          <a:ln w="9525">
            <a:noFill/>
            <a:miter lim="800000"/>
            <a:headEnd/>
            <a:tailEnd/>
          </a:ln>
        </p:spPr>
        <p:txBody>
          <a:bodyPr>
            <a:prstTxWarp prst="textNoShape">
              <a:avLst/>
            </a:prstTxWarp>
            <a:spAutoFit/>
          </a:bodyPr>
          <a:lstStyle/>
          <a:p>
            <a:r>
              <a:rPr lang="en-US" b="0" dirty="0">
                <a:solidFill>
                  <a:schemeClr val="hlink"/>
                </a:solidFill>
                <a:latin typeface="Calibri"/>
              </a:rPr>
              <a:t>Implication: Having language (or a language-enabled brain) seems necessary.</a:t>
            </a:r>
            <a:r>
              <a:rPr lang="en-US" b="0" dirty="0">
                <a:latin typeface="Calibri"/>
              </a:rPr>
              <a:t> (Though maybe no one trained the apes on false belief tasks?)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title" idx="4294967295"/>
          </p:nvPr>
        </p:nvSpPr>
        <p:spPr>
          <a:xfrm>
            <a:off x="685800" y="0"/>
            <a:ext cx="7772400" cy="1143000"/>
          </a:xfrm>
        </p:spPr>
        <p:txBody>
          <a:bodyPr/>
          <a:lstStyle/>
          <a:p>
            <a:pPr eaLnBrk="1" hangingPunct="1"/>
            <a:r>
              <a:rPr lang="en-US" sz="3200"/>
              <a:t>Theory of Mind: Link to Language is…?</a:t>
            </a:r>
            <a:endParaRPr lang="en-US"/>
          </a:p>
        </p:txBody>
      </p:sp>
      <p:sp>
        <p:nvSpPr>
          <p:cNvPr id="1563651" name="Rectangle 3"/>
          <p:cNvSpPr>
            <a:spLocks noGrp="1" noChangeArrowheads="1"/>
          </p:cNvSpPr>
          <p:nvPr>
            <p:ph type="body" idx="4294967295"/>
          </p:nvPr>
        </p:nvSpPr>
        <p:spPr>
          <a:xfrm>
            <a:off x="152400" y="4267200"/>
            <a:ext cx="8763000" cy="990600"/>
          </a:xfrm>
        </p:spPr>
        <p:txBody>
          <a:bodyPr/>
          <a:lstStyle/>
          <a:p>
            <a:pPr eaLnBrk="1" hangingPunct="1">
              <a:lnSpc>
                <a:spcPct val="90000"/>
              </a:lnSpc>
              <a:buFontTx/>
              <a:buNone/>
            </a:pPr>
            <a:r>
              <a:rPr lang="en-US" sz="2400">
                <a:solidFill>
                  <a:schemeClr val="hlink"/>
                </a:solidFill>
              </a:rPr>
              <a:t>Familiar implication: Language is extraordinarily helpful but not explicitly required.</a:t>
            </a:r>
            <a:r>
              <a:rPr lang="en-US" sz="2000">
                <a:solidFill>
                  <a:schemeClr val="folHlink"/>
                </a:solidFill>
              </a:rPr>
              <a:t> </a:t>
            </a:r>
          </a:p>
          <a:p>
            <a:pPr eaLnBrk="1" hangingPunct="1">
              <a:lnSpc>
                <a:spcPct val="90000"/>
              </a:lnSpc>
              <a:buFontTx/>
              <a:buNone/>
            </a:pPr>
            <a:endParaRPr lang="en-US" sz="2000">
              <a:solidFill>
                <a:schemeClr val="folHlink"/>
              </a:solidFill>
            </a:endParaRPr>
          </a:p>
          <a:p>
            <a:pPr eaLnBrk="1" hangingPunct="1">
              <a:lnSpc>
                <a:spcPct val="90000"/>
              </a:lnSpc>
              <a:buFontTx/>
              <a:buNone/>
            </a:pPr>
            <a:endParaRPr lang="en-US" sz="2000">
              <a:solidFill>
                <a:schemeClr val="folHlink"/>
              </a:solidFill>
            </a:endParaRPr>
          </a:p>
        </p:txBody>
      </p:sp>
      <p:sp>
        <p:nvSpPr>
          <p:cNvPr id="4" name="Rectangle 3"/>
          <p:cNvSpPr txBox="1">
            <a:spLocks noChangeArrowheads="1"/>
          </p:cNvSpPr>
          <p:nvPr/>
        </p:nvSpPr>
        <p:spPr bwMode="auto">
          <a:xfrm>
            <a:off x="228600" y="1219200"/>
            <a:ext cx="8763000" cy="2819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1" charset="-128"/>
                <a:cs typeface="Osaka" pitchFamily="-1" charset="-128"/>
              </a:rPr>
              <a:t>Additional evidence from </a:t>
            </a:r>
            <a:r>
              <a:rPr lang="en-US" b="0" dirty="0" err="1">
                <a:latin typeface="Calibri"/>
                <a:ea typeface="Osaka" pitchFamily="-1" charset="-128"/>
                <a:cs typeface="Osaka" pitchFamily="-1" charset="-128"/>
              </a:rPr>
              <a:t>Baillargeon</a:t>
            </a:r>
            <a:r>
              <a:rPr lang="en-US" b="0" dirty="0">
                <a:latin typeface="Calibri"/>
                <a:ea typeface="Osaka" pitchFamily="-1" charset="-128"/>
                <a:cs typeface="Osaka" pitchFamily="-1" charset="-128"/>
              </a:rPr>
              <a:t>, Scott, &amp; He 2010: </a:t>
            </a:r>
          </a:p>
          <a:p>
            <a:pPr marL="342900" indent="-342900" eaLnBrk="1" hangingPunct="1">
              <a:lnSpc>
                <a:spcPct val="90000"/>
              </a:lnSpc>
              <a:spcBef>
                <a:spcPct val="20000"/>
              </a:spcBef>
            </a:pPr>
            <a:r>
              <a:rPr lang="en-US" b="0" dirty="0">
                <a:solidFill>
                  <a:schemeClr val="hlink"/>
                </a:solidFill>
                <a:latin typeface="Calibri"/>
                <a:ea typeface="Osaka" pitchFamily="-1" charset="-128"/>
                <a:cs typeface="Osaka" pitchFamily="-1" charset="-128"/>
              </a:rPr>
              <a:t>2-year-olds can pass a false belief task when they are tested indirectly</a:t>
            </a:r>
            <a:r>
              <a:rPr lang="en-US" b="0" dirty="0">
                <a:latin typeface="Calibri"/>
                <a:ea typeface="Osaka" pitchFamily="-1" charset="-128"/>
                <a:cs typeface="Osaka" pitchFamily="-1" charset="-128"/>
              </a:rPr>
              <a:t>.  How do we test them indirectly? We can gauge their spontaneous responses (as assessed by looking time) to events they are shown.  </a:t>
            </a:r>
            <a:r>
              <a:rPr lang="en-US" b="0" dirty="0" err="1">
                <a:latin typeface="Calibri"/>
                <a:ea typeface="Osaka" pitchFamily="-1" charset="-128"/>
                <a:cs typeface="Osaka" pitchFamily="-1" charset="-128"/>
              </a:rPr>
              <a:t>Baillargeon</a:t>
            </a:r>
            <a:r>
              <a:rPr lang="en-US" b="0" dirty="0">
                <a:latin typeface="Calibri"/>
                <a:ea typeface="Osaka" pitchFamily="-1" charset="-128"/>
                <a:cs typeface="Osaka" pitchFamily="-1" charset="-128"/>
              </a:rPr>
              <a:t> et al. 2010 argue that this is an easier task than requiring the children to answer a question directly using language.</a:t>
            </a:r>
          </a:p>
          <a:p>
            <a:pPr marL="342900" indent="-342900" eaLnBrk="1" hangingPunct="1">
              <a:lnSpc>
                <a:spcPct val="90000"/>
              </a:lnSpc>
              <a:spcBef>
                <a:spcPct val="20000"/>
              </a:spcBef>
            </a:pPr>
            <a:endParaRPr lang="en-US" b="0" dirty="0">
              <a:solidFill>
                <a:schemeClr val="folHlink"/>
              </a:solidFill>
              <a:latin typeface="Calibri"/>
              <a:ea typeface="Osaka" pitchFamily="-1" charset="-128"/>
              <a:cs typeface="Osaka" pitchFamily="-1" charset="-128"/>
            </a:endParaRPr>
          </a:p>
          <a:p>
            <a:pPr marL="342900" indent="-342900" eaLnBrk="1" hangingPunct="1">
              <a:lnSpc>
                <a:spcPct val="90000"/>
              </a:lnSpc>
              <a:spcBef>
                <a:spcPct val="20000"/>
              </a:spcBef>
            </a:pPr>
            <a:endParaRPr lang="en-US" b="0" dirty="0">
              <a:solidFill>
                <a:schemeClr val="folHlink"/>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Title 1"/>
          <p:cNvSpPr>
            <a:spLocks noGrp="1"/>
          </p:cNvSpPr>
          <p:nvPr>
            <p:ph type="title" idx="4294967295"/>
          </p:nvPr>
        </p:nvSpPr>
        <p:spPr>
          <a:xfrm>
            <a:off x="685800" y="0"/>
            <a:ext cx="7772400" cy="1143000"/>
          </a:xfrm>
        </p:spPr>
        <p:txBody>
          <a:bodyPr/>
          <a:lstStyle/>
          <a:p>
            <a:r>
              <a:rPr lang="en-US" sz="3200" smtClean="0"/>
              <a:t>Baillargeon, Scott, &amp; He 2010</a:t>
            </a:r>
            <a:endParaRPr lang="en-US" sz="2400" smtClean="0">
              <a:solidFill>
                <a:schemeClr val="tx1"/>
              </a:solidFill>
            </a:endParaRPr>
          </a:p>
        </p:txBody>
      </p:sp>
      <p:pic>
        <p:nvPicPr>
          <p:cNvPr id="1565699" name="Picture 3"/>
          <p:cNvPicPr>
            <a:picLocks noChangeAspect="1"/>
          </p:cNvPicPr>
          <p:nvPr/>
        </p:nvPicPr>
        <p:blipFill>
          <a:blip r:embed="rId2"/>
          <a:srcRect/>
          <a:stretch>
            <a:fillRect/>
          </a:stretch>
        </p:blipFill>
        <p:spPr bwMode="auto">
          <a:xfrm>
            <a:off x="381000" y="1066800"/>
            <a:ext cx="3746500" cy="2392363"/>
          </a:xfrm>
          <a:prstGeom prst="rect">
            <a:avLst/>
          </a:prstGeom>
          <a:noFill/>
          <a:ln w="9525">
            <a:noFill/>
            <a:miter lim="800000"/>
            <a:headEnd/>
            <a:tailEnd/>
          </a:ln>
        </p:spPr>
      </p:pic>
      <p:sp>
        <p:nvSpPr>
          <p:cNvPr id="1565700" name="TextBox 4"/>
          <p:cNvSpPr txBox="1">
            <a:spLocks noChangeArrowheads="1"/>
          </p:cNvSpPr>
          <p:nvPr/>
        </p:nvSpPr>
        <p:spPr bwMode="auto">
          <a:xfrm>
            <a:off x="4267200" y="1066800"/>
            <a:ext cx="4724400" cy="3170099"/>
          </a:xfrm>
          <a:prstGeom prst="rect">
            <a:avLst/>
          </a:prstGeom>
          <a:noFill/>
          <a:ln w="9525">
            <a:noFill/>
            <a:miter lim="800000"/>
            <a:headEnd/>
            <a:tailEnd/>
          </a:ln>
        </p:spPr>
        <p:txBody>
          <a:bodyPr>
            <a:prstTxWarp prst="textNoShape">
              <a:avLst/>
            </a:prstTxWarp>
            <a:spAutoFit/>
          </a:bodyPr>
          <a:lstStyle/>
          <a:p>
            <a:r>
              <a:rPr lang="en-US" sz="2000" b="0" dirty="0">
                <a:latin typeface="Calibri"/>
              </a:rPr>
              <a:t>Familiarization:</a:t>
            </a:r>
          </a:p>
          <a:p>
            <a:endParaRPr lang="en-US" sz="2000" b="0" dirty="0">
              <a:latin typeface="Calibri"/>
            </a:endParaRPr>
          </a:p>
          <a:p>
            <a:r>
              <a:rPr lang="en-US" sz="2000" b="0" dirty="0">
                <a:latin typeface="Calibri"/>
              </a:rPr>
              <a:t>In trial 1, a toy stood between a yellow and a green box; a female agent entered the apparatus, played with the toy briefly, hid it inside the green box, and then paused, with her hand inside the green box, until the trial ended. In trials 2 and 3, the agent reached inside the green box, as though to grasp her toy, and then paused.</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Title 1"/>
          <p:cNvSpPr>
            <a:spLocks noGrp="1"/>
          </p:cNvSpPr>
          <p:nvPr>
            <p:ph type="title" idx="4294967295"/>
          </p:nvPr>
        </p:nvSpPr>
        <p:spPr>
          <a:xfrm>
            <a:off x="685800" y="0"/>
            <a:ext cx="7772400" cy="1143000"/>
          </a:xfrm>
        </p:spPr>
        <p:txBody>
          <a:bodyPr/>
          <a:lstStyle/>
          <a:p>
            <a:r>
              <a:rPr lang="en-US" sz="3200" smtClean="0"/>
              <a:t>Baillargeon, Scott, &amp; He 2010</a:t>
            </a:r>
          </a:p>
        </p:txBody>
      </p:sp>
      <p:sp>
        <p:nvSpPr>
          <p:cNvPr id="1566723" name="TextBox 8"/>
          <p:cNvSpPr txBox="1">
            <a:spLocks noChangeArrowheads="1"/>
          </p:cNvSpPr>
          <p:nvPr/>
        </p:nvSpPr>
        <p:spPr bwMode="auto">
          <a:xfrm>
            <a:off x="4267200" y="1066800"/>
            <a:ext cx="4724400" cy="2835275"/>
          </a:xfrm>
          <a:prstGeom prst="rect">
            <a:avLst/>
          </a:prstGeom>
          <a:noFill/>
          <a:ln w="9525">
            <a:noFill/>
            <a:miter lim="800000"/>
            <a:headEnd/>
            <a:tailEnd/>
          </a:ln>
        </p:spPr>
        <p:txBody>
          <a:bodyPr>
            <a:prstTxWarp prst="textNoShape">
              <a:avLst/>
            </a:prstTxWarp>
            <a:spAutoFit/>
          </a:bodyPr>
          <a:lstStyle/>
          <a:p>
            <a:r>
              <a:rPr lang="en-US" sz="2000" b="0" dirty="0">
                <a:latin typeface="Calibri"/>
              </a:rPr>
              <a:t>Belief Induction:</a:t>
            </a:r>
          </a:p>
          <a:p>
            <a:endParaRPr lang="en-US" sz="2000" b="0" dirty="0">
              <a:latin typeface="Calibri"/>
            </a:endParaRPr>
          </a:p>
          <a:p>
            <a:r>
              <a:rPr lang="en-US" sz="2000" b="0" dirty="0">
                <a:latin typeface="Calibri"/>
              </a:rPr>
              <a:t>In the belief-induction trial, the toy either moved from the green to the yellow box in the agent’s absence (false-belief-green condition) or moved to the yellow box in the agent’s presence but then returned to the green box after she left (false-belief-yellow condition). </a:t>
            </a:r>
          </a:p>
        </p:txBody>
      </p:sp>
      <p:pic>
        <p:nvPicPr>
          <p:cNvPr id="1566724" name="Picture 12"/>
          <p:cNvPicPr>
            <a:picLocks noChangeAspect="1"/>
          </p:cNvPicPr>
          <p:nvPr/>
        </p:nvPicPr>
        <p:blipFill>
          <a:blip r:embed="rId2"/>
          <a:srcRect/>
          <a:stretch>
            <a:fillRect/>
          </a:stretch>
        </p:blipFill>
        <p:spPr bwMode="auto">
          <a:xfrm>
            <a:off x="457200" y="1066800"/>
            <a:ext cx="3425825" cy="3041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Title 1"/>
          <p:cNvSpPr>
            <a:spLocks noGrp="1"/>
          </p:cNvSpPr>
          <p:nvPr>
            <p:ph type="title" idx="4294967295"/>
          </p:nvPr>
        </p:nvSpPr>
        <p:spPr>
          <a:xfrm>
            <a:off x="685800" y="0"/>
            <a:ext cx="7772400" cy="1143000"/>
          </a:xfrm>
        </p:spPr>
        <p:txBody>
          <a:bodyPr/>
          <a:lstStyle/>
          <a:p>
            <a:r>
              <a:rPr lang="en-US" sz="3200" smtClean="0"/>
              <a:t>Baillargeon, Scott, &amp; He 2010</a:t>
            </a:r>
          </a:p>
        </p:txBody>
      </p:sp>
      <p:sp>
        <p:nvSpPr>
          <p:cNvPr id="1567747" name="TextBox 4"/>
          <p:cNvSpPr txBox="1">
            <a:spLocks noChangeArrowheads="1"/>
          </p:cNvSpPr>
          <p:nvPr/>
        </p:nvSpPr>
        <p:spPr bwMode="auto">
          <a:xfrm>
            <a:off x="4267200" y="1066800"/>
            <a:ext cx="4724400" cy="4359275"/>
          </a:xfrm>
          <a:prstGeom prst="rect">
            <a:avLst/>
          </a:prstGeom>
          <a:noFill/>
          <a:ln w="9525">
            <a:noFill/>
            <a:miter lim="800000"/>
            <a:headEnd/>
            <a:tailEnd/>
          </a:ln>
        </p:spPr>
        <p:txBody>
          <a:bodyPr>
            <a:prstTxWarp prst="textNoShape">
              <a:avLst/>
            </a:prstTxWarp>
            <a:spAutoFit/>
          </a:bodyPr>
          <a:lstStyle/>
          <a:p>
            <a:r>
              <a:rPr lang="en-US" sz="2000" b="0" dirty="0">
                <a:latin typeface="Calibri"/>
              </a:rPr>
              <a:t>Testing:</a:t>
            </a:r>
          </a:p>
          <a:p>
            <a:endParaRPr lang="en-US" sz="2000" b="0" dirty="0">
              <a:latin typeface="Calibri"/>
            </a:endParaRPr>
          </a:p>
          <a:p>
            <a:r>
              <a:rPr lang="en-US" sz="2000" b="0" dirty="0">
                <a:latin typeface="Calibri"/>
              </a:rPr>
              <a:t>In the test trial, the agent returned, reached inside either the yellow box (yellow-box event) or the green box (green-box event), and then paused.</a:t>
            </a:r>
          </a:p>
          <a:p>
            <a:endParaRPr lang="en-US" sz="2000" b="0" dirty="0">
              <a:latin typeface="Calibri"/>
            </a:endParaRPr>
          </a:p>
          <a:p>
            <a:endParaRPr lang="en-US" sz="2000" b="0" dirty="0">
              <a:latin typeface="Calibri"/>
            </a:endParaRPr>
          </a:p>
          <a:p>
            <a:endParaRPr lang="en-US" sz="2000" b="0" dirty="0">
              <a:latin typeface="Calibri"/>
            </a:endParaRPr>
          </a:p>
          <a:p>
            <a:r>
              <a:rPr lang="en-US" sz="2000" b="0" dirty="0">
                <a:solidFill>
                  <a:schemeClr val="bg2"/>
                </a:solidFill>
                <a:latin typeface="Calibri"/>
              </a:rPr>
              <a:t>In each condition, the infants expected the agent to reach where she falsely believed the toy to be hidden, and they looked reliably longer when she reached to the other location instead.</a:t>
            </a:r>
          </a:p>
        </p:txBody>
      </p:sp>
      <p:pic>
        <p:nvPicPr>
          <p:cNvPr id="1567748" name="Picture 9"/>
          <p:cNvPicPr>
            <a:picLocks noChangeAspect="1"/>
          </p:cNvPicPr>
          <p:nvPr/>
        </p:nvPicPr>
        <p:blipFill>
          <a:blip r:embed="rId2"/>
          <a:srcRect/>
          <a:stretch>
            <a:fillRect/>
          </a:stretch>
        </p:blipFill>
        <p:spPr bwMode="auto">
          <a:xfrm>
            <a:off x="533400" y="1066800"/>
            <a:ext cx="2759075" cy="2622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type="title" idx="4294967295"/>
          </p:nvPr>
        </p:nvSpPr>
        <p:spPr>
          <a:xfrm>
            <a:off x="685800" y="0"/>
            <a:ext cx="7772400" cy="1143000"/>
          </a:xfrm>
        </p:spPr>
        <p:txBody>
          <a:bodyPr/>
          <a:lstStyle/>
          <a:p>
            <a:pPr eaLnBrk="1" hangingPunct="1"/>
            <a:r>
              <a:rPr lang="en-US" sz="3200"/>
              <a:t>Theory of Mind: Link to Language is…?</a:t>
            </a:r>
            <a:endParaRPr lang="en-US"/>
          </a:p>
        </p:txBody>
      </p:sp>
      <p:sp>
        <p:nvSpPr>
          <p:cNvPr id="5" name="Rectangle 3"/>
          <p:cNvSpPr txBox="1">
            <a:spLocks noChangeArrowheads="1"/>
          </p:cNvSpPr>
          <p:nvPr/>
        </p:nvSpPr>
        <p:spPr bwMode="auto">
          <a:xfrm>
            <a:off x="228600" y="1981200"/>
            <a:ext cx="8763000" cy="3962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hlink"/>
                </a:solidFill>
                <a:latin typeface="Calibri"/>
                <a:ea typeface="Osaka" pitchFamily="-1" charset="-128"/>
                <a:cs typeface="Osaka" pitchFamily="-1" charset="-128"/>
              </a:rPr>
              <a:t>Language is useful for cognitive off-loading?</a:t>
            </a:r>
            <a:r>
              <a:rPr lang="en-US" b="0" dirty="0">
                <a:solidFill>
                  <a:schemeClr val="folHlink"/>
                </a:solidFill>
                <a:latin typeface="Calibri"/>
                <a:ea typeface="Osaka" pitchFamily="-1" charset="-128"/>
                <a:cs typeface="Osaka" pitchFamily="-1" charset="-128"/>
              </a:rPr>
              <a:t>  </a:t>
            </a:r>
            <a:r>
              <a:rPr lang="en-US" b="0" dirty="0">
                <a:latin typeface="Calibri"/>
                <a:ea typeface="Osaka" pitchFamily="-1" charset="-128"/>
                <a:cs typeface="Osaka" pitchFamily="-1" charset="-128"/>
              </a:rPr>
              <a:t>Perhaps when children are tested directly on false belief tasks (that is, required to show their knowledge with language), having mental state verbs in their linguistic repertoire allows them to easily encode what’s going on.  Then, it’s easier to do the task, which requires more mental work than tasks where children are tested indirectly.</a:t>
            </a:r>
          </a:p>
          <a:p>
            <a:pPr marL="342900" indent="-342900" eaLnBrk="1" hangingPunct="1">
              <a:lnSpc>
                <a:spcPct val="90000"/>
              </a:lnSpc>
              <a:spcBef>
                <a:spcPct val="20000"/>
              </a:spcBef>
            </a:pPr>
            <a:endParaRPr lang="en-US" b="0" dirty="0">
              <a:latin typeface="Calibri"/>
              <a:ea typeface="Osaka" pitchFamily="-1" charset="-128"/>
              <a:cs typeface="Osaka" pitchFamily="-1" charset="-128"/>
            </a:endParaRPr>
          </a:p>
          <a:p>
            <a:pPr marL="342900" indent="-342900" eaLnBrk="1" hangingPunct="1">
              <a:lnSpc>
                <a:spcPct val="90000"/>
              </a:lnSpc>
              <a:spcBef>
                <a:spcPct val="20000"/>
              </a:spcBef>
            </a:pPr>
            <a:r>
              <a:rPr lang="en-US" b="0" dirty="0">
                <a:latin typeface="Calibri"/>
                <a:ea typeface="Osaka" pitchFamily="-1" charset="-128"/>
                <a:cs typeface="Osaka" pitchFamily="-1" charset="-128"/>
              </a:rPr>
              <a:t>But the jury is still out…(remember that the great apes were tested without language, as were the four- and five-year-olds in the Call &amp; </a:t>
            </a:r>
            <a:r>
              <a:rPr lang="en-US" b="0" dirty="0" err="1">
                <a:latin typeface="Calibri"/>
                <a:ea typeface="Osaka" pitchFamily="-1" charset="-128"/>
                <a:cs typeface="Osaka" pitchFamily="-1" charset="-128"/>
              </a:rPr>
              <a:t>Tomasello</a:t>
            </a:r>
            <a:r>
              <a:rPr lang="en-US" b="0" dirty="0">
                <a:latin typeface="Calibri"/>
                <a:ea typeface="Osaka" pitchFamily="-1" charset="-128"/>
                <a:cs typeface="Osaka" pitchFamily="-1" charset="-128"/>
              </a:rPr>
              <a:t> 1999 study).</a:t>
            </a:r>
          </a:p>
          <a:p>
            <a:pPr marL="342900" indent="-342900" eaLnBrk="1" hangingPunct="1">
              <a:lnSpc>
                <a:spcPct val="90000"/>
              </a:lnSpc>
              <a:spcBef>
                <a:spcPct val="20000"/>
              </a:spcBef>
            </a:pPr>
            <a:r>
              <a:rPr lang="en-US" b="0" dirty="0">
                <a:solidFill>
                  <a:schemeClr val="folHlink"/>
                </a:solidFill>
                <a:latin typeface="Calibri"/>
                <a:ea typeface="Osaka" pitchFamily="-1" charset="-128"/>
                <a:cs typeface="Osaka" pitchFamily="-1" charset="-128"/>
              </a:rPr>
              <a:t> </a:t>
            </a:r>
          </a:p>
          <a:p>
            <a:pPr marL="342900" indent="-342900" eaLnBrk="1" hangingPunct="1">
              <a:lnSpc>
                <a:spcPct val="90000"/>
              </a:lnSpc>
              <a:spcBef>
                <a:spcPct val="20000"/>
              </a:spcBef>
            </a:pPr>
            <a:endParaRPr lang="en-US" b="0" dirty="0">
              <a:solidFill>
                <a:schemeClr val="folHlink"/>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idx="4294967295"/>
          </p:nvPr>
        </p:nvSpPr>
        <p:spPr>
          <a:xfrm>
            <a:off x="685800" y="0"/>
            <a:ext cx="7772400" cy="1143000"/>
          </a:xfrm>
        </p:spPr>
        <p:txBody>
          <a:bodyPr/>
          <a:lstStyle/>
          <a:p>
            <a:pPr eaLnBrk="1" hangingPunct="1"/>
            <a:r>
              <a:rPr lang="en-US" sz="3200"/>
              <a:t>Language &amp; Cognition: Recap</a:t>
            </a:r>
            <a:endParaRPr lang="en-US"/>
          </a:p>
        </p:txBody>
      </p:sp>
      <p:sp>
        <p:nvSpPr>
          <p:cNvPr id="1569795" name="Rectangle 3"/>
          <p:cNvSpPr>
            <a:spLocks noGrp="1" noChangeArrowheads="1"/>
          </p:cNvSpPr>
          <p:nvPr>
            <p:ph type="body" idx="4294967295"/>
          </p:nvPr>
        </p:nvSpPr>
        <p:spPr>
          <a:xfrm>
            <a:off x="0" y="1219200"/>
            <a:ext cx="7315200" cy="3962400"/>
          </a:xfrm>
        </p:spPr>
        <p:txBody>
          <a:bodyPr/>
          <a:lstStyle/>
          <a:p>
            <a:pPr eaLnBrk="1" hangingPunct="1">
              <a:lnSpc>
                <a:spcPct val="90000"/>
              </a:lnSpc>
              <a:buFontTx/>
              <a:buNone/>
            </a:pPr>
            <a:r>
              <a:rPr lang="en-US" sz="2400" smtClean="0"/>
              <a:t>	Neo-whorfianism is a variant of Whorfianism that believes language augments thought, so we can think more complex thoughts.</a:t>
            </a:r>
          </a:p>
          <a:p>
            <a:pPr eaLnBrk="1" hangingPunct="1">
              <a:lnSpc>
                <a:spcPct val="90000"/>
              </a:lnSpc>
              <a:buFontTx/>
              <a:buNone/>
            </a:pPr>
            <a:endParaRPr lang="en-US" sz="2400" smtClean="0"/>
          </a:p>
          <a:p>
            <a:pPr eaLnBrk="1" hangingPunct="1">
              <a:lnSpc>
                <a:spcPct val="90000"/>
              </a:lnSpc>
              <a:buFontTx/>
              <a:buNone/>
            </a:pPr>
            <a:r>
              <a:rPr lang="en-US" sz="2400" smtClean="0"/>
              <a:t>	For theory of mind, we have seen evidence for cases where language seems to enable more complex thought - or at least to enable it to happen more easily. </a:t>
            </a:r>
          </a:p>
          <a:p>
            <a:pPr eaLnBrk="1" hangingPunct="1">
              <a:lnSpc>
                <a:spcPct val="90000"/>
              </a:lnSpc>
              <a:buFontTx/>
              <a:buNone/>
            </a:pPr>
            <a:endParaRPr lang="en-US" sz="2400" smtClean="0"/>
          </a:p>
          <a:p>
            <a:pPr eaLnBrk="1" hangingPunct="1">
              <a:lnSpc>
                <a:spcPct val="90000"/>
              </a:lnSpc>
              <a:buFontTx/>
              <a:buNone/>
            </a:pPr>
            <a:r>
              <a:rPr lang="en-US" sz="2400" smtClean="0"/>
              <a:t>	It seems like language is like a hammer – it’s a really good tool (and probably better than a shoe) for getting the (cognitive) job done.  But that doesn’t necessarily mean the job can’t get done without it.</a:t>
            </a:r>
          </a:p>
        </p:txBody>
      </p:sp>
      <p:pic>
        <p:nvPicPr>
          <p:cNvPr id="4" name="Picture 3"/>
          <p:cNvPicPr>
            <a:picLocks noChangeAspect="1"/>
          </p:cNvPicPr>
          <p:nvPr/>
        </p:nvPicPr>
        <p:blipFill>
          <a:blip r:embed="rId3"/>
          <a:stretch>
            <a:fillRect/>
          </a:stretch>
        </p:blipFill>
        <p:spPr>
          <a:xfrm>
            <a:off x="7620000" y="4038600"/>
            <a:ext cx="980028" cy="190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idx="4294967295"/>
          </p:nvPr>
        </p:nvSpPr>
        <p:spPr>
          <a:xfrm>
            <a:off x="457200" y="152400"/>
            <a:ext cx="7772400" cy="1143000"/>
          </a:xfrm>
        </p:spPr>
        <p:txBody>
          <a:bodyPr/>
          <a:lstStyle/>
          <a:p>
            <a:pPr eaLnBrk="1" hangingPunct="1"/>
            <a:r>
              <a:rPr lang="en-US"/>
              <a:t>Questions?</a:t>
            </a:r>
          </a:p>
        </p:txBody>
      </p:sp>
      <p:sp>
        <p:nvSpPr>
          <p:cNvPr id="4" name="Rectangle 2"/>
          <p:cNvSpPr txBox="1">
            <a:spLocks noChangeArrowheads="1"/>
          </p:cNvSpPr>
          <p:nvPr/>
        </p:nvSpPr>
        <p:spPr bwMode="auto">
          <a:xfrm>
            <a:off x="609600" y="49530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b="0" dirty="0">
                <a:solidFill>
                  <a:schemeClr val="tx2"/>
                </a:solidFill>
                <a:latin typeface="Calibri"/>
                <a:ea typeface="Osaka" pitchFamily="-1" charset="-128"/>
                <a:cs typeface="Osaka" pitchFamily="-1" charset="-128"/>
              </a:rPr>
              <a:t>You should be able to answer all the questions on the language &amp; cognition review questions, and all </a:t>
            </a:r>
            <a:r>
              <a:rPr lang="en-US" b="0" dirty="0" smtClean="0">
                <a:solidFill>
                  <a:schemeClr val="tx2"/>
                </a:solidFill>
                <a:latin typeface="Calibri"/>
                <a:ea typeface="Osaka" pitchFamily="-1" charset="-128"/>
                <a:cs typeface="Osaka" pitchFamily="-1" charset="-128"/>
              </a:rPr>
              <a:t>the questions </a:t>
            </a:r>
            <a:r>
              <a:rPr lang="en-US" b="0" dirty="0">
                <a:solidFill>
                  <a:schemeClr val="tx2"/>
                </a:solidFill>
                <a:latin typeface="Calibri"/>
                <a:ea typeface="Osaka" pitchFamily="-1" charset="-128"/>
                <a:cs typeface="Osaka" pitchFamily="-1" charset="-128"/>
              </a:rPr>
              <a:t>on HW3.</a:t>
            </a:r>
            <a:endParaRPr lang="en-US" b="0" dirty="0">
              <a:solidFill>
                <a:srgbClr val="FFFF00"/>
              </a:solidFill>
              <a:latin typeface="Calibri"/>
              <a:ea typeface="Osaka" pitchFamily="-1" charset="-128"/>
              <a:cs typeface="Osaka" pitchFamily="-1" charset="-128"/>
            </a:endParaRPr>
          </a:p>
        </p:txBody>
      </p:sp>
      <p:pic>
        <p:nvPicPr>
          <p:cNvPr id="1571845" name="Picture 5"/>
          <p:cNvPicPr>
            <a:picLocks noChangeAspect="1" noChangeArrowheads="1"/>
          </p:cNvPicPr>
          <p:nvPr/>
        </p:nvPicPr>
        <p:blipFill>
          <a:blip r:embed="rId3"/>
          <a:srcRect/>
          <a:stretch>
            <a:fillRect/>
          </a:stretch>
        </p:blipFill>
        <p:spPr bwMode="auto">
          <a:xfrm>
            <a:off x="2590800" y="1219200"/>
            <a:ext cx="3848100" cy="365283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Rectangle 2"/>
          <p:cNvSpPr>
            <a:spLocks noGrp="1" noChangeArrowheads="1"/>
          </p:cNvSpPr>
          <p:nvPr>
            <p:ph type="title" idx="4294967295"/>
          </p:nvPr>
        </p:nvSpPr>
        <p:spPr>
          <a:xfrm>
            <a:off x="0" y="381000"/>
            <a:ext cx="9144000" cy="1143000"/>
          </a:xfrm>
        </p:spPr>
        <p:txBody>
          <a:bodyPr/>
          <a:lstStyle/>
          <a:p>
            <a:pPr eaLnBrk="1" hangingPunct="1"/>
            <a:r>
              <a:rPr lang="en-US" sz="3200"/>
              <a:t>Theory of Mind</a:t>
            </a:r>
            <a:endParaRPr lang="en-US" sz="2000"/>
          </a:p>
        </p:txBody>
      </p:sp>
      <p:pic>
        <p:nvPicPr>
          <p:cNvPr id="1523715" name="Picture 3" descr="Picture 1"/>
          <p:cNvPicPr>
            <a:picLocks noChangeAspect="1" noChangeArrowheads="1"/>
          </p:cNvPicPr>
          <p:nvPr/>
        </p:nvPicPr>
        <p:blipFill>
          <a:blip r:embed="rId3"/>
          <a:srcRect/>
          <a:stretch>
            <a:fillRect/>
          </a:stretch>
        </p:blipFill>
        <p:spPr bwMode="auto">
          <a:xfrm>
            <a:off x="5334000" y="2438400"/>
            <a:ext cx="1295400" cy="1651000"/>
          </a:xfrm>
          <a:prstGeom prst="rect">
            <a:avLst/>
          </a:prstGeom>
          <a:noFill/>
          <a:ln w="9525">
            <a:noFill/>
            <a:miter lim="800000"/>
            <a:headEnd/>
            <a:tailEnd/>
          </a:ln>
        </p:spPr>
      </p:pic>
      <p:pic>
        <p:nvPicPr>
          <p:cNvPr id="1523716" name="Picture 4" descr="Picture 2"/>
          <p:cNvPicPr>
            <a:picLocks noChangeAspect="1" noChangeArrowheads="1"/>
          </p:cNvPicPr>
          <p:nvPr/>
        </p:nvPicPr>
        <p:blipFill>
          <a:blip r:embed="rId4"/>
          <a:srcRect/>
          <a:stretch>
            <a:fillRect/>
          </a:stretch>
        </p:blipFill>
        <p:spPr bwMode="auto">
          <a:xfrm>
            <a:off x="1752600" y="2286000"/>
            <a:ext cx="1308100" cy="1816100"/>
          </a:xfrm>
          <a:prstGeom prst="rect">
            <a:avLst/>
          </a:prstGeom>
          <a:noFill/>
          <a:ln w="9525">
            <a:noFill/>
            <a:miter lim="800000"/>
            <a:headEnd/>
            <a:tailEnd/>
          </a:ln>
        </p:spPr>
      </p:pic>
      <p:pic>
        <p:nvPicPr>
          <p:cNvPr id="1523717" name="Picture 5"/>
          <p:cNvPicPr>
            <a:picLocks noChangeAspect="1" noChangeArrowheads="1"/>
          </p:cNvPicPr>
          <p:nvPr/>
        </p:nvPicPr>
        <p:blipFill>
          <a:blip r:embed="rId5"/>
          <a:srcRect/>
          <a:stretch>
            <a:fillRect/>
          </a:stretch>
        </p:blipFill>
        <p:spPr bwMode="auto">
          <a:xfrm>
            <a:off x="3581400" y="3733800"/>
            <a:ext cx="1082675" cy="152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body" idx="4294967295"/>
          </p:nvPr>
        </p:nvSpPr>
        <p:spPr>
          <a:xfrm>
            <a:off x="0" y="533400"/>
            <a:ext cx="9144000" cy="5943600"/>
          </a:xfrm>
        </p:spPr>
        <p:txBody>
          <a:bodyPr/>
          <a:lstStyle/>
          <a:p>
            <a:pPr eaLnBrk="1" hangingPunct="1">
              <a:buFontTx/>
              <a:buNone/>
            </a:pPr>
            <a:r>
              <a:rPr lang="en-US" sz="2200"/>
              <a:t>Sarah thought </a:t>
            </a:r>
            <a:r>
              <a:rPr lang="en-US" sz="2200">
                <a:solidFill>
                  <a:srgbClr val="0B1FFF"/>
                </a:solidFill>
              </a:rPr>
              <a:t>that Hoggle had betrayed her</a:t>
            </a:r>
            <a:r>
              <a:rPr lang="en-US" sz="2200"/>
              <a:t>.</a:t>
            </a:r>
          </a:p>
          <a:p>
            <a:pPr eaLnBrk="1" hangingPunct="1"/>
            <a:endParaRPr lang="en-US" sz="2200"/>
          </a:p>
          <a:p>
            <a:pPr eaLnBrk="1" hangingPunct="1">
              <a:buFontTx/>
              <a:buNone/>
            </a:pPr>
            <a:endParaRPr lang="en-US" sz="2200"/>
          </a:p>
          <a:p>
            <a:pPr eaLnBrk="1" hangingPunct="1">
              <a:buFontTx/>
              <a:buNone/>
            </a:pPr>
            <a:endParaRPr lang="en-US" sz="2200"/>
          </a:p>
          <a:p>
            <a:pPr eaLnBrk="1" hangingPunct="1">
              <a:buFontTx/>
              <a:buNone/>
            </a:pPr>
            <a:endParaRPr lang="en-US" sz="2200"/>
          </a:p>
          <a:p>
            <a:pPr eaLnBrk="1" hangingPunct="1">
              <a:buFontTx/>
              <a:buNone/>
            </a:pPr>
            <a:endParaRPr lang="en-US" sz="2200"/>
          </a:p>
          <a:p>
            <a:pPr eaLnBrk="1" hangingPunct="1">
              <a:buFontTx/>
              <a:buNone/>
            </a:pPr>
            <a:r>
              <a:rPr lang="en-US" sz="2200"/>
              <a:t>The </a:t>
            </a:r>
            <a:r>
              <a:rPr lang="en-US" sz="2200">
                <a:solidFill>
                  <a:srgbClr val="0B1FFF"/>
                </a:solidFill>
              </a:rPr>
              <a:t>embedded sentence</a:t>
            </a:r>
            <a:r>
              <a:rPr lang="en-US" sz="2200"/>
              <a:t> (also called a sentential complement here) encodes the contents of Sarah’s mind.</a:t>
            </a:r>
          </a:p>
          <a:p>
            <a:pPr eaLnBrk="1" hangingPunct="1">
              <a:buFontTx/>
              <a:buNone/>
            </a:pPr>
            <a:r>
              <a:rPr lang="en-US" sz="2200"/>
              <a:t>The ‘truth value’ of the embedded sentence cannot be evaluated with respect to this world. It must be evaluated with respect to Sarah’s mental world (what Sarah thinks). </a:t>
            </a:r>
          </a:p>
          <a:p>
            <a:pPr eaLnBrk="1" hangingPunct="1">
              <a:buFontTx/>
              <a:buNone/>
            </a:pPr>
            <a:endParaRPr lang="en-US" sz="2200"/>
          </a:p>
          <a:p>
            <a:pPr eaLnBrk="1" hangingPunct="1">
              <a:buFontTx/>
              <a:buNone/>
            </a:pPr>
            <a:endParaRPr lang="en-US" sz="2200"/>
          </a:p>
          <a:p>
            <a:pPr eaLnBrk="1" hangingPunct="1">
              <a:buFontTx/>
              <a:buNone/>
            </a:pPr>
            <a:r>
              <a:rPr lang="en-US" sz="2200">
                <a:solidFill>
                  <a:schemeClr val="folHlink"/>
                </a:solidFill>
              </a:rPr>
              <a:t>What if a child didn’t know this?</a:t>
            </a:r>
          </a:p>
        </p:txBody>
      </p:sp>
      <p:pic>
        <p:nvPicPr>
          <p:cNvPr id="1525763" name="Picture 3" descr="ala"/>
          <p:cNvPicPr>
            <a:picLocks noChangeAspect="1" noChangeArrowheads="1"/>
          </p:cNvPicPr>
          <p:nvPr/>
        </p:nvPicPr>
        <p:blipFill>
          <a:blip r:embed="rId3"/>
          <a:srcRect/>
          <a:stretch>
            <a:fillRect/>
          </a:stretch>
        </p:blipFill>
        <p:spPr bwMode="auto">
          <a:xfrm>
            <a:off x="3962400" y="1066800"/>
            <a:ext cx="4497388" cy="1889125"/>
          </a:xfrm>
          <a:prstGeom prst="rect">
            <a:avLst/>
          </a:prstGeom>
          <a:noFill/>
          <a:ln w="9525">
            <a:noFill/>
            <a:miter lim="800000"/>
            <a:headEnd/>
            <a:tailEnd/>
          </a:ln>
        </p:spPr>
      </p:pic>
      <p:sp>
        <p:nvSpPr>
          <p:cNvPr id="1525764" name="Text Box 4"/>
          <p:cNvSpPr txBox="1">
            <a:spLocks noChangeArrowheads="1"/>
          </p:cNvSpPr>
          <p:nvPr/>
        </p:nvSpPr>
        <p:spPr bwMode="auto">
          <a:xfrm>
            <a:off x="5486400" y="152400"/>
            <a:ext cx="3084498" cy="461665"/>
          </a:xfrm>
          <a:prstGeom prst="rect">
            <a:avLst/>
          </a:prstGeom>
          <a:noFill/>
          <a:ln w="9525">
            <a:solidFill>
              <a:schemeClr val="bg2"/>
            </a:solidFill>
            <a:miter lim="800000"/>
            <a:headEnd/>
            <a:tailEnd/>
          </a:ln>
        </p:spPr>
        <p:txBody>
          <a:bodyPr wrap="none">
            <a:prstTxWarp prst="textNoShape">
              <a:avLst/>
            </a:prstTxWarp>
            <a:spAutoFit/>
          </a:bodyPr>
          <a:lstStyle/>
          <a:p>
            <a:r>
              <a:rPr lang="en-US" b="0" dirty="0">
                <a:latin typeface="Calibri"/>
              </a:rPr>
              <a:t>sentential complement</a:t>
            </a:r>
          </a:p>
        </p:txBody>
      </p:sp>
      <p:sp>
        <p:nvSpPr>
          <p:cNvPr id="1525765" name="Line 5"/>
          <p:cNvSpPr>
            <a:spLocks noChangeShapeType="1"/>
          </p:cNvSpPr>
          <p:nvPr/>
        </p:nvSpPr>
        <p:spPr bwMode="auto">
          <a:xfrm flipH="1">
            <a:off x="4648200" y="381000"/>
            <a:ext cx="685800" cy="228600"/>
          </a:xfrm>
          <a:prstGeom prst="line">
            <a:avLst/>
          </a:prstGeom>
          <a:noFill/>
          <a:ln w="9525">
            <a:solidFill>
              <a:schemeClr val="bg2"/>
            </a:solidFill>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title" idx="4294967295"/>
          </p:nvPr>
        </p:nvSpPr>
        <p:spPr>
          <a:xfrm>
            <a:off x="0" y="0"/>
            <a:ext cx="9144000" cy="1143000"/>
          </a:xfrm>
        </p:spPr>
        <p:txBody>
          <a:bodyPr/>
          <a:lstStyle/>
          <a:p>
            <a:pPr eaLnBrk="1" hangingPunct="1"/>
            <a:r>
              <a:rPr lang="en-US" sz="3200"/>
              <a:t>What you need to know to evaluate the truth value of these statements</a:t>
            </a:r>
            <a:endParaRPr lang="en-US"/>
          </a:p>
        </p:txBody>
      </p:sp>
      <p:sp>
        <p:nvSpPr>
          <p:cNvPr id="1527811" name="Rectangle 3"/>
          <p:cNvSpPr>
            <a:spLocks noGrp="1" noChangeArrowheads="1"/>
          </p:cNvSpPr>
          <p:nvPr>
            <p:ph type="body" idx="4294967295"/>
          </p:nvPr>
        </p:nvSpPr>
        <p:spPr>
          <a:xfrm>
            <a:off x="0" y="1371600"/>
            <a:ext cx="9144000" cy="3657600"/>
          </a:xfrm>
        </p:spPr>
        <p:txBody>
          <a:bodyPr/>
          <a:lstStyle/>
          <a:p>
            <a:pPr eaLnBrk="1" hangingPunct="1">
              <a:buFontTx/>
              <a:buNone/>
            </a:pPr>
            <a:r>
              <a:rPr lang="en-US" sz="2200"/>
              <a:t>Syntactic Knowledge: you know that some verbs (think, believe, say, …)</a:t>
            </a:r>
          </a:p>
          <a:p>
            <a:pPr eaLnBrk="1" hangingPunct="1">
              <a:buFontTx/>
              <a:buNone/>
            </a:pPr>
            <a:r>
              <a:rPr lang="en-US" sz="2200"/>
              <a:t>can take sentential complements</a:t>
            </a:r>
          </a:p>
          <a:p>
            <a:pPr eaLnBrk="1" hangingPunct="1">
              <a:buFontTx/>
              <a:buNone/>
            </a:pPr>
            <a:endParaRPr lang="en-US" sz="2200"/>
          </a:p>
          <a:p>
            <a:pPr eaLnBrk="1" hangingPunct="1">
              <a:buFontTx/>
              <a:buNone/>
            </a:pPr>
            <a:r>
              <a:rPr lang="en-US" sz="2200"/>
              <a:t>Social Cognitive Knowledge: you know that other people can have a false belief </a:t>
            </a:r>
          </a:p>
          <a:p>
            <a:pPr eaLnBrk="1" hangingPunct="1"/>
            <a:endParaRPr lang="en-US" sz="2200"/>
          </a:p>
          <a:p>
            <a:pPr eaLnBrk="1" hangingPunct="1">
              <a:buFontTx/>
              <a:buNone/>
            </a:pPr>
            <a:r>
              <a:rPr lang="en-US" sz="2200">
                <a:solidFill>
                  <a:schemeClr val="tx2"/>
                </a:solidFill>
              </a:rPr>
              <a:t>Bridge: you know that there is a connection between this syntactic form and the expression of potentially false beliefs</a:t>
            </a:r>
          </a:p>
        </p:txBody>
      </p:sp>
      <p:sp>
        <p:nvSpPr>
          <p:cNvPr id="1527812" name="Text Box 4"/>
          <p:cNvSpPr txBox="1">
            <a:spLocks noChangeArrowheads="1"/>
          </p:cNvSpPr>
          <p:nvPr/>
        </p:nvSpPr>
        <p:spPr bwMode="auto">
          <a:xfrm>
            <a:off x="762000" y="4800600"/>
            <a:ext cx="6367248" cy="1569660"/>
          </a:xfrm>
          <a:prstGeom prst="rect">
            <a:avLst/>
          </a:prstGeom>
          <a:noFill/>
          <a:ln w="9525">
            <a:solidFill>
              <a:schemeClr val="tx2"/>
            </a:solidFill>
            <a:miter lim="800000"/>
            <a:headEnd/>
            <a:tailEnd/>
          </a:ln>
        </p:spPr>
        <p:txBody>
          <a:bodyPr wrap="none">
            <a:prstTxWarp prst="textNoShape">
              <a:avLst/>
            </a:prstTxWarp>
            <a:spAutoFit/>
          </a:bodyPr>
          <a:lstStyle/>
          <a:p>
            <a:r>
              <a:rPr lang="en-US" b="0" dirty="0">
                <a:solidFill>
                  <a:schemeClr val="tx2"/>
                </a:solidFill>
                <a:latin typeface="Calibri"/>
              </a:rPr>
              <a:t>Which comes first, social or syntactic knowledge?</a:t>
            </a:r>
          </a:p>
          <a:p>
            <a:r>
              <a:rPr lang="en-US" b="0" dirty="0">
                <a:solidFill>
                  <a:schemeClr val="tx2"/>
                </a:solidFill>
                <a:latin typeface="Calibri"/>
              </a:rPr>
              <a:t>   </a:t>
            </a:r>
            <a:r>
              <a:rPr lang="en-US" b="0" dirty="0">
                <a:solidFill>
                  <a:schemeClr val="folHlink"/>
                </a:solidFill>
                <a:latin typeface="Calibri"/>
              </a:rPr>
              <a:t>Usual Pattern: Social/Conceptual ---&gt; Linguistic</a:t>
            </a:r>
            <a:endParaRPr lang="en-US" b="0" dirty="0">
              <a:solidFill>
                <a:schemeClr val="tx2"/>
              </a:solidFill>
              <a:latin typeface="Calibri"/>
            </a:endParaRPr>
          </a:p>
          <a:p>
            <a:r>
              <a:rPr lang="en-US" b="0" dirty="0">
                <a:solidFill>
                  <a:srgbClr val="26FF2F"/>
                </a:solidFill>
                <a:latin typeface="Calibri"/>
              </a:rPr>
              <a:t>   </a:t>
            </a:r>
            <a:r>
              <a:rPr lang="en-US" b="0" dirty="0">
                <a:solidFill>
                  <a:schemeClr val="hlink"/>
                </a:solidFill>
                <a:latin typeface="Calibri"/>
              </a:rPr>
              <a:t>Whorfian: Linguistic ---&gt; Social/Conceptual</a:t>
            </a:r>
            <a:endParaRPr lang="en-US" b="0" dirty="0">
              <a:solidFill>
                <a:schemeClr val="tx2"/>
              </a:solidFill>
              <a:latin typeface="Calibri"/>
            </a:endParaRPr>
          </a:p>
          <a:p>
            <a:endParaRPr lang="en-US" b="0" dirty="0">
              <a:solidFill>
                <a:schemeClr val="tx2"/>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ChangeArrowheads="1"/>
          </p:cNvSpPr>
          <p:nvPr>
            <p:ph type="title" idx="4294967295"/>
          </p:nvPr>
        </p:nvSpPr>
        <p:spPr>
          <a:xfrm>
            <a:off x="1143000" y="304800"/>
            <a:ext cx="6781800" cy="1143000"/>
          </a:xfrm>
        </p:spPr>
        <p:txBody>
          <a:bodyPr/>
          <a:lstStyle/>
          <a:p>
            <a:pPr eaLnBrk="1" hangingPunct="1"/>
            <a:r>
              <a:rPr lang="en-US" sz="3200"/>
              <a:t>A little problem…</a:t>
            </a:r>
            <a:endParaRPr lang="en-US"/>
          </a:p>
        </p:txBody>
      </p:sp>
      <p:sp>
        <p:nvSpPr>
          <p:cNvPr id="1529859" name="Rectangle 3"/>
          <p:cNvSpPr>
            <a:spLocks noGrp="1" noChangeArrowheads="1"/>
          </p:cNvSpPr>
          <p:nvPr>
            <p:ph type="body" idx="4294967295"/>
          </p:nvPr>
        </p:nvSpPr>
        <p:spPr>
          <a:xfrm>
            <a:off x="0" y="1676400"/>
            <a:ext cx="9144000" cy="4114800"/>
          </a:xfrm>
        </p:spPr>
        <p:txBody>
          <a:bodyPr/>
          <a:lstStyle/>
          <a:p>
            <a:pPr eaLnBrk="1" hangingPunct="1">
              <a:buFontTx/>
              <a:buNone/>
            </a:pPr>
            <a:r>
              <a:rPr lang="en-US" sz="2400"/>
              <a:t>How do you measure children’s understanding that other people can have false beliefs? </a:t>
            </a:r>
          </a:p>
          <a:p>
            <a:pPr eaLnBrk="1" hangingPunct="1"/>
            <a:endParaRPr lang="en-US" sz="2400"/>
          </a:p>
          <a:p>
            <a:pPr eaLnBrk="1" hangingPunct="1">
              <a:buFontTx/>
              <a:buNone/>
            </a:pPr>
            <a:r>
              <a:rPr lang="en-US" sz="2400"/>
              <a:t>(abstracted away from their linguistic ability to represent false beliefs)</a:t>
            </a:r>
            <a:r>
              <a:rPr lang="en-US"/>
              <a:t> </a:t>
            </a:r>
          </a:p>
        </p:txBody>
      </p:sp>
      <p:pic>
        <p:nvPicPr>
          <p:cNvPr id="1529860" name="Picture 4" descr="ala"/>
          <p:cNvPicPr>
            <a:picLocks noChangeAspect="1" noChangeArrowheads="1"/>
          </p:cNvPicPr>
          <p:nvPr/>
        </p:nvPicPr>
        <p:blipFill>
          <a:blip r:embed="rId3"/>
          <a:srcRect/>
          <a:stretch>
            <a:fillRect/>
          </a:stretch>
        </p:blipFill>
        <p:spPr bwMode="auto">
          <a:xfrm>
            <a:off x="1636713" y="4191000"/>
            <a:ext cx="5868987" cy="25034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type="title" idx="4294967295"/>
          </p:nvPr>
        </p:nvSpPr>
        <p:spPr>
          <a:xfrm>
            <a:off x="0" y="0"/>
            <a:ext cx="9144000" cy="1143000"/>
          </a:xfrm>
        </p:spPr>
        <p:txBody>
          <a:bodyPr/>
          <a:lstStyle/>
          <a:p>
            <a:pPr eaLnBrk="1" hangingPunct="1"/>
            <a:r>
              <a:rPr lang="en-US" sz="3200"/>
              <a:t>False Belief Task (Unseen displacement)</a:t>
            </a:r>
            <a:endParaRPr lang="en-US"/>
          </a:p>
        </p:txBody>
      </p:sp>
      <p:sp>
        <p:nvSpPr>
          <p:cNvPr id="1531907" name="Rectangle 3"/>
          <p:cNvSpPr>
            <a:spLocks noGrp="1" noChangeArrowheads="1"/>
          </p:cNvSpPr>
          <p:nvPr>
            <p:ph type="body" idx="4294967295"/>
          </p:nvPr>
        </p:nvSpPr>
        <p:spPr>
          <a:xfrm>
            <a:off x="0" y="1371600"/>
            <a:ext cx="9144000" cy="2514600"/>
          </a:xfrm>
        </p:spPr>
        <p:txBody>
          <a:bodyPr/>
          <a:lstStyle/>
          <a:p>
            <a:pPr eaLnBrk="1" hangingPunct="1">
              <a:buFontTx/>
              <a:buNone/>
            </a:pPr>
            <a:r>
              <a:rPr lang="en-US" sz="2200"/>
              <a:t>The child is introduced to two puppets, Sir Didymus and Ambrosius.</a:t>
            </a:r>
            <a:r>
              <a:rPr lang="en-US" sz="2400"/>
              <a:t> </a:t>
            </a:r>
          </a:p>
          <a:p>
            <a:pPr eaLnBrk="1" hangingPunct="1">
              <a:buFontTx/>
              <a:buNone/>
            </a:pPr>
            <a:endParaRPr lang="en-US" sz="2400"/>
          </a:p>
        </p:txBody>
      </p:sp>
      <p:pic>
        <p:nvPicPr>
          <p:cNvPr id="1531908" name="Picture 4"/>
          <p:cNvPicPr>
            <a:picLocks noChangeAspect="1" noChangeArrowheads="1"/>
          </p:cNvPicPr>
          <p:nvPr/>
        </p:nvPicPr>
        <p:blipFill>
          <a:blip r:embed="rId3"/>
          <a:srcRect/>
          <a:stretch>
            <a:fillRect/>
          </a:stretch>
        </p:blipFill>
        <p:spPr bwMode="auto">
          <a:xfrm>
            <a:off x="6172200" y="4191000"/>
            <a:ext cx="977900" cy="833438"/>
          </a:xfrm>
          <a:prstGeom prst="rect">
            <a:avLst/>
          </a:prstGeom>
          <a:noFill/>
          <a:ln w="9525">
            <a:noFill/>
            <a:miter lim="800000"/>
            <a:headEnd/>
            <a:tailEnd/>
          </a:ln>
        </p:spPr>
      </p:pic>
      <p:pic>
        <p:nvPicPr>
          <p:cNvPr id="1531909" name="Picture 5"/>
          <p:cNvPicPr>
            <a:picLocks noChangeAspect="1" noChangeArrowheads="1"/>
          </p:cNvPicPr>
          <p:nvPr/>
        </p:nvPicPr>
        <p:blipFill>
          <a:blip r:embed="rId4"/>
          <a:srcRect/>
          <a:stretch>
            <a:fillRect/>
          </a:stretch>
        </p:blipFill>
        <p:spPr bwMode="auto">
          <a:xfrm>
            <a:off x="2438400" y="4114800"/>
            <a:ext cx="917575" cy="990600"/>
          </a:xfrm>
          <a:prstGeom prst="rect">
            <a:avLst/>
          </a:prstGeom>
          <a:noFill/>
          <a:ln w="9525">
            <a:noFill/>
            <a:miter lim="800000"/>
            <a:headEnd/>
            <a:tailEnd/>
          </a:ln>
        </p:spPr>
      </p:pic>
      <p:sp>
        <p:nvSpPr>
          <p:cNvPr id="1531910" name="Text Box 6"/>
          <p:cNvSpPr txBox="1">
            <a:spLocks noChangeArrowheads="1"/>
          </p:cNvSpPr>
          <p:nvPr/>
        </p:nvSpPr>
        <p:spPr bwMode="auto">
          <a:xfrm>
            <a:off x="1981200" y="5105400"/>
            <a:ext cx="1703561"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Sir </a:t>
            </a:r>
            <a:r>
              <a:rPr lang="en-US" dirty="0" err="1">
                <a:latin typeface="Calibri"/>
              </a:rPr>
              <a:t>Didymus</a:t>
            </a:r>
            <a:endParaRPr lang="en-US" dirty="0">
              <a:latin typeface="Calibri"/>
            </a:endParaRPr>
          </a:p>
        </p:txBody>
      </p:sp>
      <p:sp>
        <p:nvSpPr>
          <p:cNvPr id="1531911" name="Text Box 7"/>
          <p:cNvSpPr txBox="1">
            <a:spLocks noChangeArrowheads="1"/>
          </p:cNvSpPr>
          <p:nvPr/>
        </p:nvSpPr>
        <p:spPr bwMode="auto">
          <a:xfrm>
            <a:off x="5791200" y="5105400"/>
            <a:ext cx="1547870" cy="461665"/>
          </a:xfrm>
          <a:prstGeom prst="rect">
            <a:avLst/>
          </a:prstGeom>
          <a:noFill/>
          <a:ln w="9525">
            <a:noFill/>
            <a:miter lim="800000"/>
            <a:headEnd/>
            <a:tailEnd/>
          </a:ln>
        </p:spPr>
        <p:txBody>
          <a:bodyPr wrap="none">
            <a:prstTxWarp prst="textNoShape">
              <a:avLst/>
            </a:prstTxWarp>
            <a:spAutoFit/>
          </a:bodyPr>
          <a:lstStyle/>
          <a:p>
            <a:r>
              <a:rPr lang="en-US" dirty="0" err="1">
                <a:latin typeface="Calibri"/>
              </a:rPr>
              <a:t>Ambrosius</a:t>
            </a:r>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5" name="Rectangle 3"/>
          <p:cNvSpPr>
            <a:spLocks noGrp="1" noChangeArrowheads="1"/>
          </p:cNvSpPr>
          <p:nvPr>
            <p:ph type="body" idx="4294967295"/>
          </p:nvPr>
        </p:nvSpPr>
        <p:spPr>
          <a:xfrm>
            <a:off x="0" y="1371600"/>
            <a:ext cx="9144000" cy="914400"/>
          </a:xfrm>
        </p:spPr>
        <p:txBody>
          <a:bodyPr/>
          <a:lstStyle/>
          <a:p>
            <a:pPr eaLnBrk="1" hangingPunct="1">
              <a:buFontTx/>
              <a:buNone/>
            </a:pPr>
            <a:r>
              <a:rPr lang="en-US" sz="2000"/>
              <a:t>While playing, Sir Didymus puts a marble into a bin and then goes outside (the puppet disappears under the table, for example). </a:t>
            </a:r>
          </a:p>
        </p:txBody>
      </p:sp>
      <p:pic>
        <p:nvPicPr>
          <p:cNvPr id="1533956" name="Picture 4"/>
          <p:cNvPicPr>
            <a:picLocks noChangeAspect="1" noChangeArrowheads="1"/>
          </p:cNvPicPr>
          <p:nvPr/>
        </p:nvPicPr>
        <p:blipFill>
          <a:blip r:embed="rId3"/>
          <a:srcRect/>
          <a:stretch>
            <a:fillRect/>
          </a:stretch>
        </p:blipFill>
        <p:spPr bwMode="auto">
          <a:xfrm>
            <a:off x="6172200" y="4191000"/>
            <a:ext cx="977900" cy="833438"/>
          </a:xfrm>
          <a:prstGeom prst="rect">
            <a:avLst/>
          </a:prstGeom>
          <a:noFill/>
          <a:ln w="9525">
            <a:noFill/>
            <a:miter lim="800000"/>
            <a:headEnd/>
            <a:tailEnd/>
          </a:ln>
        </p:spPr>
      </p:pic>
      <p:pic>
        <p:nvPicPr>
          <p:cNvPr id="1533957" name="Picture 5"/>
          <p:cNvPicPr>
            <a:picLocks noChangeAspect="1" noChangeArrowheads="1"/>
          </p:cNvPicPr>
          <p:nvPr/>
        </p:nvPicPr>
        <p:blipFill>
          <a:blip r:embed="rId4"/>
          <a:srcRect/>
          <a:stretch>
            <a:fillRect/>
          </a:stretch>
        </p:blipFill>
        <p:spPr bwMode="auto">
          <a:xfrm>
            <a:off x="1143000" y="3810000"/>
            <a:ext cx="917575" cy="990600"/>
          </a:xfrm>
          <a:prstGeom prst="rect">
            <a:avLst/>
          </a:prstGeom>
          <a:noFill/>
          <a:ln w="9525">
            <a:noFill/>
            <a:miter lim="800000"/>
            <a:headEnd/>
            <a:tailEnd/>
          </a:ln>
        </p:spPr>
      </p:pic>
      <p:sp>
        <p:nvSpPr>
          <p:cNvPr id="1533958" name="Text Box 6"/>
          <p:cNvSpPr txBox="1">
            <a:spLocks noChangeArrowheads="1"/>
          </p:cNvSpPr>
          <p:nvPr/>
        </p:nvSpPr>
        <p:spPr bwMode="auto">
          <a:xfrm>
            <a:off x="3429000" y="5867400"/>
            <a:ext cx="590576"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bin</a:t>
            </a:r>
          </a:p>
        </p:txBody>
      </p:sp>
      <p:sp>
        <p:nvSpPr>
          <p:cNvPr id="1533959" name="AutoShape 7"/>
          <p:cNvSpPr>
            <a:spLocks noChangeArrowheads="1"/>
          </p:cNvSpPr>
          <p:nvPr/>
        </p:nvSpPr>
        <p:spPr bwMode="auto">
          <a:xfrm>
            <a:off x="3048000" y="3886200"/>
            <a:ext cx="1295400" cy="1905000"/>
          </a:xfrm>
          <a:prstGeom prst="can">
            <a:avLst>
              <a:gd name="adj" fmla="val 36765"/>
            </a:avLst>
          </a:prstGeom>
          <a:solidFill>
            <a:schemeClr val="hlink"/>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33960" name="Oval 8"/>
          <p:cNvSpPr>
            <a:spLocks noChangeArrowheads="1"/>
          </p:cNvSpPr>
          <p:nvPr/>
        </p:nvSpPr>
        <p:spPr bwMode="auto">
          <a:xfrm>
            <a:off x="2286000" y="3733800"/>
            <a:ext cx="457200" cy="4572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1533961" name="Freeform 9"/>
          <p:cNvSpPr>
            <a:spLocks/>
          </p:cNvSpPr>
          <p:nvPr/>
        </p:nvSpPr>
        <p:spPr bwMode="auto">
          <a:xfrm>
            <a:off x="2743200" y="3492500"/>
            <a:ext cx="1092200" cy="622300"/>
          </a:xfrm>
          <a:custGeom>
            <a:avLst/>
            <a:gdLst>
              <a:gd name="T0" fmla="*/ 0 w 688"/>
              <a:gd name="T1" fmla="*/ 2147483647 h 392"/>
              <a:gd name="T2" fmla="*/ 2147483647 w 688"/>
              <a:gd name="T3" fmla="*/ 2147483647 h 392"/>
              <a:gd name="T4" fmla="*/ 2147483647 w 688"/>
              <a:gd name="T5" fmla="*/ 2147483647 h 392"/>
              <a:gd name="T6" fmla="*/ 2147483647 w 688"/>
              <a:gd name="T7" fmla="*/ 2147483647 h 392"/>
              <a:gd name="T8" fmla="*/ 0 60000 65536"/>
              <a:gd name="T9" fmla="*/ 0 60000 65536"/>
              <a:gd name="T10" fmla="*/ 0 60000 65536"/>
              <a:gd name="T11" fmla="*/ 0 60000 65536"/>
              <a:gd name="T12" fmla="*/ 0 w 688"/>
              <a:gd name="T13" fmla="*/ 0 h 392"/>
              <a:gd name="T14" fmla="*/ 688 w 688"/>
              <a:gd name="T15" fmla="*/ 392 h 392"/>
            </a:gdLst>
            <a:ahLst/>
            <a:cxnLst>
              <a:cxn ang="T8">
                <a:pos x="T0" y="T1"/>
              </a:cxn>
              <a:cxn ang="T9">
                <a:pos x="T2" y="T3"/>
              </a:cxn>
              <a:cxn ang="T10">
                <a:pos x="T4" y="T5"/>
              </a:cxn>
              <a:cxn ang="T11">
                <a:pos x="T6" y="T7"/>
              </a:cxn>
            </a:cxnLst>
            <a:rect l="T12" t="T13" r="T14" b="T15"/>
            <a:pathLst>
              <a:path w="688" h="392">
                <a:moveTo>
                  <a:pt x="0" y="152"/>
                </a:moveTo>
                <a:cubicBezTo>
                  <a:pt x="92" y="84"/>
                  <a:pt x="184" y="16"/>
                  <a:pt x="288" y="8"/>
                </a:cubicBezTo>
                <a:cubicBezTo>
                  <a:pt x="392" y="0"/>
                  <a:pt x="560" y="40"/>
                  <a:pt x="624" y="104"/>
                </a:cubicBezTo>
                <a:cubicBezTo>
                  <a:pt x="688" y="168"/>
                  <a:pt x="680" y="280"/>
                  <a:pt x="672" y="392"/>
                </a:cubicBezTo>
              </a:path>
            </a:pathLst>
          </a:custGeom>
          <a:noFill/>
          <a:ln w="63500">
            <a:solidFill>
              <a:schemeClr val="bg2"/>
            </a:solidFill>
            <a:prstDash val="dash"/>
            <a:round/>
            <a:headEnd/>
            <a:tailEnd/>
          </a:ln>
        </p:spPr>
        <p:txBody>
          <a:bodyPr wrap="none" anchor="ctr">
            <a:prstTxWarp prst="textNoShape">
              <a:avLst/>
            </a:prstTxWarp>
          </a:bodyPr>
          <a:lstStyle/>
          <a:p>
            <a:endParaRPr lang="en-US" dirty="0">
              <a:latin typeface="Calibri"/>
            </a:endParaRPr>
          </a:p>
        </p:txBody>
      </p:sp>
      <p:sp>
        <p:nvSpPr>
          <p:cNvPr id="1533962" name="Line 10"/>
          <p:cNvSpPr>
            <a:spLocks noChangeShapeType="1"/>
          </p:cNvSpPr>
          <p:nvPr/>
        </p:nvSpPr>
        <p:spPr bwMode="auto">
          <a:xfrm>
            <a:off x="3810000" y="4038600"/>
            <a:ext cx="0" cy="152400"/>
          </a:xfrm>
          <a:prstGeom prst="line">
            <a:avLst/>
          </a:prstGeom>
          <a:noFill/>
          <a:ln w="63500">
            <a:solidFill>
              <a:schemeClr val="bg2"/>
            </a:solidFill>
            <a:round/>
            <a:headEnd/>
            <a:tailEnd type="triangle" w="med" len="med"/>
          </a:ln>
        </p:spPr>
        <p:txBody>
          <a:bodyPr wrap="none" anchor="ctr">
            <a:prstTxWarp prst="textNoShape">
              <a:avLst/>
            </a:prstTxWarp>
          </a:bodyPr>
          <a:lstStyle/>
          <a:p>
            <a:endParaRPr lang="en-US" dirty="0">
              <a:latin typeface="Calibri"/>
            </a:endParaRPr>
          </a:p>
        </p:txBody>
      </p:sp>
      <p:sp>
        <p:nvSpPr>
          <p:cNvPr id="1533963" name="Text Box 11"/>
          <p:cNvSpPr txBox="1">
            <a:spLocks noChangeArrowheads="1"/>
          </p:cNvSpPr>
          <p:nvPr/>
        </p:nvSpPr>
        <p:spPr bwMode="auto">
          <a:xfrm>
            <a:off x="1752600" y="3124200"/>
            <a:ext cx="1092066"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marble</a:t>
            </a:r>
          </a:p>
        </p:txBody>
      </p:sp>
      <p:sp>
        <p:nvSpPr>
          <p:cNvPr id="1533964"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False Belief Task (Unseen displacement)</a:t>
            </a:r>
            <a:endParaRPr lang="en-US" sz="4400" b="0" dirty="0">
              <a:solidFill>
                <a:schemeClr val="tx2"/>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10657</TotalTime>
  <Words>2368</Words>
  <Application>Microsoft Macintosh PowerPoint</Application>
  <PresentationFormat>On-screen Show (4:3)</PresentationFormat>
  <Paragraphs>237</Paragraphs>
  <Slides>39</Slides>
  <Notes>23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Blank Presentation</vt:lpstr>
      <vt:lpstr>Psych 56L/ Ling 51: Acquisition of Language</vt:lpstr>
      <vt:lpstr>Announcements</vt:lpstr>
      <vt:lpstr>“Neo”-Whorfian Question</vt:lpstr>
      <vt:lpstr>Theory of Mind</vt:lpstr>
      <vt:lpstr>PowerPoint Presentation</vt:lpstr>
      <vt:lpstr>What you need to know to evaluate the truth value of these statements</vt:lpstr>
      <vt:lpstr>A little problem…</vt:lpstr>
      <vt:lpstr>False Belief Task (Unseen displacement)</vt:lpstr>
      <vt:lpstr>PowerPoint Presentation</vt:lpstr>
      <vt:lpstr>PowerPoint Presentation</vt:lpstr>
      <vt:lpstr>PowerPoint Presentation</vt:lpstr>
      <vt:lpstr>PowerPoint Presentation</vt:lpstr>
      <vt:lpstr>PowerPoint Presentation</vt:lpstr>
      <vt:lpstr>PowerPoint Presentation</vt:lpstr>
      <vt:lpstr>If we’re looking for a language connection…</vt:lpstr>
      <vt:lpstr>If we’re looking for a language connection…</vt:lpstr>
      <vt:lpstr>If we’re looking for a language connection…</vt:lpstr>
      <vt:lpstr>Testing typically developing children</vt:lpstr>
      <vt:lpstr>PowerPoint Presentation</vt:lpstr>
      <vt:lpstr>PowerPoint Presentation</vt:lpstr>
      <vt:lpstr>Testing the connection in other ways  and in other populations</vt:lpstr>
      <vt:lpstr>Training children on communication verbs</vt:lpstr>
      <vt:lpstr>PowerPoint Presentation</vt:lpstr>
      <vt:lpstr>Testing deaf children  (delayed vs. non-delayed language)</vt:lpstr>
      <vt:lpstr>Testing deaf children  (delayed vs. non-delayed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Theory of Mind: Link to Language is…?</vt:lpstr>
      <vt:lpstr>Baillargeon, Scott, &amp; He 2010</vt:lpstr>
      <vt:lpstr>Baillargeon, Scott, &amp; He 2010</vt:lpstr>
      <vt:lpstr>Baillargeon, Scott, &amp; He 2010</vt:lpstr>
      <vt:lpstr>Theory of Mind: Link to Language is…?</vt:lpstr>
      <vt:lpstr>Language &amp; Cognition: Recap</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978</cp:revision>
  <cp:lastPrinted>2011-01-03T16:55:40Z</cp:lastPrinted>
  <dcterms:created xsi:type="dcterms:W3CDTF">2012-09-05T00:46:06Z</dcterms:created>
  <dcterms:modified xsi:type="dcterms:W3CDTF">2013-03-06T02:14:47Z</dcterms:modified>
</cp:coreProperties>
</file>