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264" r:id="rId2"/>
    <p:sldId id="265" r:id="rId3"/>
    <p:sldId id="266" r:id="rId4"/>
    <p:sldId id="267" r:id="rId5"/>
    <p:sldId id="268" r:id="rId6"/>
    <p:sldId id="269" r:id="rId7"/>
    <p:sldId id="320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94" r:id="rId26"/>
    <p:sldId id="295" r:id="rId27"/>
    <p:sldId id="296" r:id="rId28"/>
    <p:sldId id="297" r:id="rId29"/>
    <p:sldId id="298" r:id="rId30"/>
    <p:sldId id="299" r:id="rId31"/>
    <p:sldId id="319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02" r:id="rId43"/>
    <p:sldId id="303" r:id="rId44"/>
    <p:sldId id="304" r:id="rId45"/>
    <p:sldId id="305" r:id="rId46"/>
    <p:sldId id="307" r:id="rId47"/>
    <p:sldId id="308" r:id="rId48"/>
    <p:sldId id="300" r:id="rId49"/>
    <p:sldId id="301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034"/>
    <a:srgbClr val="0F713C"/>
    <a:srgbClr val="B3129A"/>
    <a:srgbClr val="0D80C4"/>
    <a:srgbClr val="0B1FFF"/>
    <a:srgbClr val="8CFF4F"/>
    <a:srgbClr val="12E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125" d="100"/>
          <a:sy n="125" d="100"/>
        </p:scale>
        <p:origin x="-160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8E2701-3EDB-D245-9578-96EBEEEFCB65}" type="datetime1">
              <a:rPr lang="en-US">
                <a:latin typeface="Calibri"/>
              </a:rPr>
              <a:pPr/>
              <a:t>2/7/13</a:t>
            </a:fld>
            <a:endParaRPr lang="en-US" dirty="0">
              <a:latin typeface="Calibri"/>
            </a:endParaRP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2B5854-3438-A94E-959C-3128F2CF73C2}" type="slidenum">
              <a:rPr lang="en-US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299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8916119-F249-4F4F-A885-F0E2F651A0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38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403D93A-0C3B-6740-A5A6-79F2DBDEE3CC}" type="slidenum">
              <a:rPr lang="en-US" sz="1200" b="0">
                <a:latin typeface="Calibri"/>
              </a:rPr>
              <a:pPr algn="r"/>
              <a:t>1</a:t>
            </a:fld>
            <a:endParaRPr lang="en-US" sz="1200" b="0" dirty="0">
              <a:latin typeface="Calibri"/>
            </a:endParaRPr>
          </a:p>
        </p:txBody>
      </p:sp>
      <p:sp>
        <p:nvSpPr>
          <p:cNvPr id="80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6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2711C6A-7DA7-EA4E-A089-76033E7B863D}" type="slidenum">
              <a:rPr lang="en-US" sz="1200" b="0">
                <a:latin typeface="Calibri"/>
              </a:rPr>
              <a:pPr algn="r"/>
              <a:t>2</a:t>
            </a:fld>
            <a:endParaRPr lang="en-US" sz="1200" b="0" dirty="0">
              <a:latin typeface="Calibri"/>
            </a:endParaRPr>
          </a:p>
        </p:txBody>
      </p:sp>
      <p:sp>
        <p:nvSpPr>
          <p:cNvPr id="80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A7A7034-57D4-DB42-B7A3-7B1BF1D97FBF}" type="slidenum">
              <a:rPr lang="en-US" sz="1200" b="0">
                <a:latin typeface="Calibri"/>
              </a:rPr>
              <a:pPr algn="r"/>
              <a:t>3</a:t>
            </a:fld>
            <a:endParaRPr lang="en-US" sz="1200" b="0" dirty="0">
              <a:latin typeface="Calibri"/>
            </a:endParaRPr>
          </a:p>
        </p:txBody>
      </p:sp>
      <p:sp>
        <p:nvSpPr>
          <p:cNvPr id="81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1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F791E23-BCFF-E444-BD27-1B832DA017A1}" type="slidenum">
              <a:rPr lang="en-US" sz="1200" b="0">
                <a:latin typeface="Calibri"/>
              </a:rPr>
              <a:pPr algn="r"/>
              <a:t>32</a:t>
            </a:fld>
            <a:endParaRPr lang="en-US" sz="1200" b="0" dirty="0">
              <a:latin typeface="Calibri"/>
            </a:endParaRPr>
          </a:p>
        </p:txBody>
      </p:sp>
      <p:sp>
        <p:nvSpPr>
          <p:cNvPr id="86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5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78E713E-DB49-4647-B51F-158EBB7B0ACA}" type="slidenum">
              <a:rPr lang="en-US" sz="1200" b="0">
                <a:latin typeface="Calibri"/>
              </a:rPr>
              <a:pPr algn="r"/>
              <a:t>33</a:t>
            </a:fld>
            <a:endParaRPr lang="en-US" sz="1200" b="0" dirty="0">
              <a:latin typeface="Calibri"/>
            </a:endParaRPr>
          </a:p>
        </p:txBody>
      </p:sp>
      <p:sp>
        <p:nvSpPr>
          <p:cNvPr id="86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7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643F045-29A6-4B4A-9552-F16C38E5B455}" type="slidenum">
              <a:rPr lang="en-US" sz="1200" b="0">
                <a:latin typeface="Calibri"/>
              </a:rPr>
              <a:pPr algn="r"/>
              <a:t>34</a:t>
            </a:fld>
            <a:endParaRPr lang="en-US" sz="1200" b="0" dirty="0">
              <a:latin typeface="Calibri"/>
            </a:endParaRPr>
          </a:p>
        </p:txBody>
      </p:sp>
      <p:sp>
        <p:nvSpPr>
          <p:cNvPr id="86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9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609F575-7D2C-EC49-8209-DA5F1945B304}" type="slidenum">
              <a:rPr lang="en-US" sz="1200" b="0">
                <a:latin typeface="Calibri"/>
              </a:rPr>
              <a:pPr algn="r"/>
              <a:t>35</a:t>
            </a:fld>
            <a:endParaRPr lang="en-US" sz="1200" b="0" dirty="0">
              <a:latin typeface="Calibri"/>
            </a:endParaRPr>
          </a:p>
        </p:txBody>
      </p:sp>
      <p:sp>
        <p:nvSpPr>
          <p:cNvPr id="87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1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ACB6087-3BC8-8442-94CD-FF77FE87A7D4}" type="slidenum">
              <a:rPr lang="en-US" sz="1200" b="0">
                <a:latin typeface="Calibri"/>
              </a:rPr>
              <a:pPr algn="r"/>
              <a:t>36</a:t>
            </a:fld>
            <a:endParaRPr lang="en-US" sz="1200" b="0" dirty="0">
              <a:latin typeface="Calibri"/>
            </a:endParaRPr>
          </a:p>
        </p:txBody>
      </p:sp>
      <p:sp>
        <p:nvSpPr>
          <p:cNvPr id="87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3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935A0BC-6C18-D446-B440-7B31352895FD}" type="slidenum">
              <a:rPr lang="en-US" sz="1200" b="0">
                <a:latin typeface="Calibri"/>
              </a:rPr>
              <a:pPr algn="r"/>
              <a:t>37</a:t>
            </a:fld>
            <a:endParaRPr lang="en-US" sz="1200" b="0" dirty="0">
              <a:latin typeface="Calibri"/>
            </a:endParaRPr>
          </a:p>
        </p:txBody>
      </p:sp>
      <p:sp>
        <p:nvSpPr>
          <p:cNvPr id="87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5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85093CA-DC30-4C43-A209-EC550C2D5920}" type="slidenum">
              <a:rPr lang="en-US" sz="1200" b="0">
                <a:latin typeface="Calibri"/>
              </a:rPr>
              <a:pPr algn="r"/>
              <a:t>38</a:t>
            </a:fld>
            <a:endParaRPr lang="en-US" sz="1200" b="0" dirty="0">
              <a:latin typeface="Calibri"/>
            </a:endParaRPr>
          </a:p>
        </p:txBody>
      </p:sp>
      <p:sp>
        <p:nvSpPr>
          <p:cNvPr id="87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7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DC3152E-9D23-4A47-BDA2-D60D6387FC85}" type="slidenum">
              <a:rPr lang="en-US" sz="1200" b="0">
                <a:latin typeface="Calibri"/>
              </a:rPr>
              <a:pPr algn="r"/>
              <a:t>39</a:t>
            </a:fld>
            <a:endParaRPr lang="en-US" sz="1200" b="0" dirty="0">
              <a:latin typeface="Calibri"/>
            </a:endParaRPr>
          </a:p>
        </p:txBody>
      </p:sp>
      <p:sp>
        <p:nvSpPr>
          <p:cNvPr id="87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9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C645DDA-025E-8B40-A4B8-39090BF99385}" type="slidenum">
              <a:rPr lang="en-US" sz="1200" b="0">
                <a:latin typeface="Calibri"/>
              </a:rPr>
              <a:pPr algn="r"/>
              <a:t>40</a:t>
            </a:fld>
            <a:endParaRPr lang="en-US" sz="1200" b="0" dirty="0">
              <a:latin typeface="Calibri"/>
            </a:endParaRPr>
          </a:p>
        </p:txBody>
      </p:sp>
      <p:sp>
        <p:nvSpPr>
          <p:cNvPr id="88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1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85BF969-5BFC-AC46-BADD-BB80BE7155CE}" type="slidenum">
              <a:rPr lang="en-US" sz="1200" b="0">
                <a:latin typeface="Calibri"/>
              </a:rPr>
              <a:pPr algn="r"/>
              <a:t>4</a:t>
            </a:fld>
            <a:endParaRPr lang="en-US" sz="1200" b="0" dirty="0">
              <a:latin typeface="Calibri"/>
            </a:endParaRPr>
          </a:p>
        </p:txBody>
      </p:sp>
      <p:sp>
        <p:nvSpPr>
          <p:cNvPr id="813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306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91D8572-9B1B-9143-B02B-D077FE464AAC}" type="slidenum">
              <a:rPr lang="en-US" sz="1200" b="0">
                <a:latin typeface="Calibri"/>
              </a:rPr>
              <a:pPr algn="r"/>
              <a:t>41</a:t>
            </a:fld>
            <a:endParaRPr lang="en-US" sz="1200" b="0" dirty="0">
              <a:latin typeface="Calibri"/>
            </a:endParaRPr>
          </a:p>
        </p:txBody>
      </p:sp>
      <p:sp>
        <p:nvSpPr>
          <p:cNvPr id="88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3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80AABAE-4FC5-8B48-A124-31A4132BACA2}" type="slidenum">
              <a:rPr lang="en-US" sz="1200" b="0">
                <a:latin typeface="Calibri"/>
              </a:rPr>
              <a:pPr algn="r"/>
              <a:t>48</a:t>
            </a:fld>
            <a:endParaRPr lang="en-US" sz="1200" b="0" dirty="0">
              <a:latin typeface="Calibri"/>
            </a:endParaRPr>
          </a:p>
        </p:txBody>
      </p:sp>
      <p:sp>
        <p:nvSpPr>
          <p:cNvPr id="84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8BF9FED-2685-8444-B255-89F9A9D4120E}" type="slidenum">
              <a:rPr lang="en-US" sz="1200" b="0">
                <a:latin typeface="Calibri"/>
              </a:rPr>
              <a:pPr algn="r"/>
              <a:t>49</a:t>
            </a:fld>
            <a:endParaRPr lang="en-US" sz="1200" b="0" dirty="0">
              <a:latin typeface="Calibri"/>
            </a:endParaRPr>
          </a:p>
        </p:txBody>
      </p:sp>
      <p:sp>
        <p:nvSpPr>
          <p:cNvPr id="85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1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3B31081-21FD-A245-A144-37BA66CFF780}" type="slidenum">
              <a:rPr lang="en-US" sz="1200" b="0">
                <a:latin typeface="Calibri"/>
              </a:rPr>
              <a:pPr algn="r"/>
              <a:t>5</a:t>
            </a:fld>
            <a:endParaRPr lang="en-US" sz="1200" b="0" dirty="0">
              <a:latin typeface="Calibri"/>
            </a:endParaRPr>
          </a:p>
        </p:txBody>
      </p:sp>
      <p:sp>
        <p:nvSpPr>
          <p:cNvPr id="81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5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EC8FDCC-55F9-5041-9EBD-E5596B5E8E7D}" type="slidenum">
              <a:rPr lang="en-US" sz="1200" b="0">
                <a:latin typeface="Calibri"/>
              </a:rPr>
              <a:pPr algn="r"/>
              <a:t>6</a:t>
            </a:fld>
            <a:endParaRPr lang="en-US" sz="1200" b="0" dirty="0">
              <a:latin typeface="Calibri"/>
            </a:endParaRPr>
          </a:p>
        </p:txBody>
      </p:sp>
      <p:sp>
        <p:nvSpPr>
          <p:cNvPr id="81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7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8EE5-EAC2-464D-A9B1-FAFABF3FA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611C1-B6C5-0D4B-9590-7A4776CE4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81F69-F91C-7E46-A526-EA159EF58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DC94A-BBDE-E04B-8A34-3D8294DF9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7CE2-6799-A549-A871-4808F4B22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40301-F0F3-9A4B-940E-92D91E806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8172B-606A-FB42-B946-4F4963812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E695D-08B1-A044-88FF-A8B7DE028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61989-2D08-D44E-99A0-D0434915B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5B26F-3A49-BE41-B903-EACF3A1CA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D9070-9F93-DE4B-A3F3-EAD27B732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5466F5B3-3769-6647-9724-DE4DBC910B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71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/>
              <a:t>Psych 56L/ Ling 51:</a:t>
            </a:r>
            <a:br>
              <a:rPr lang="en-US" sz="4000"/>
            </a:br>
            <a:r>
              <a:rPr lang="en-US" sz="4000"/>
              <a:t>Acquisition of Language</a:t>
            </a:r>
            <a:endParaRPr lang="en-US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3352800"/>
            <a:ext cx="82296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/>
              <a:t>Lecture 9</a:t>
            </a:r>
          </a:p>
          <a:p>
            <a:pPr marL="0" indent="0" algn="ctr" eaLnBrk="1" hangingPunct="1">
              <a:buFontTx/>
              <a:buNone/>
            </a:pPr>
            <a:r>
              <a:rPr lang="en-US"/>
              <a:t>Lexical Development 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/>
              <a:t>Hypothesis 1: </a:t>
            </a:r>
            <a:br>
              <a:rPr lang="en-US" sz="4000"/>
            </a:br>
            <a:r>
              <a:rPr lang="en-US" sz="4000"/>
              <a:t>Meaning as reference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8991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None/>
            </a:pPr>
            <a:r>
              <a:rPr lang="en-US" sz="3200" b="0" dirty="0">
                <a:latin typeface="Calibri"/>
                <a:ea typeface="Osaka" pitchFamily="-84" charset="-128"/>
                <a:cs typeface="Osaka" pitchFamily="-84" charset="-128"/>
              </a:rPr>
              <a:t>Problems?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Words can label non-existing real world referents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i="1" dirty="0">
                <a:latin typeface="Calibri"/>
              </a:rPr>
              <a:t>The Crown Prince of Massachusetts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i="1" dirty="0">
                <a:latin typeface="Calibri"/>
              </a:rPr>
              <a:t>unicorn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0" i="1" dirty="0">
              <a:latin typeface="Calibri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Words can refer to abstract referents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i="1" dirty="0">
                <a:latin typeface="Calibri"/>
              </a:rPr>
              <a:t>Infinity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i="1" dirty="0">
                <a:latin typeface="Calibri"/>
              </a:rPr>
              <a:t>Inevitability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0" dirty="0">
              <a:latin typeface="Calibri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sz="2000" b="0" i="1" dirty="0">
              <a:latin typeface="Calibri"/>
              <a:ea typeface="Osaka" pitchFamily="-84" charset="-128"/>
              <a:cs typeface="Osaka" pitchFamily="-8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667000"/>
            <a:ext cx="1397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572000"/>
            <a:ext cx="2533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/>
              <a:t>Hypothesis 1: </a:t>
            </a:r>
            <a:br>
              <a:rPr lang="en-US" sz="4000"/>
            </a:br>
            <a:r>
              <a:rPr lang="en-US" sz="4000"/>
              <a:t>Meaning as reference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991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None/>
            </a:pPr>
            <a:r>
              <a:rPr lang="en-US" sz="3200" b="0" dirty="0">
                <a:latin typeface="Calibri"/>
                <a:ea typeface="Osaka" pitchFamily="-84" charset="-128"/>
                <a:cs typeface="Osaka" pitchFamily="-84" charset="-128"/>
              </a:rPr>
              <a:t>Problems?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Same referent, different meaning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i="1" dirty="0">
                <a:latin typeface="Calibri"/>
              </a:rPr>
              <a:t>Morning star</a:t>
            </a:r>
            <a:r>
              <a:rPr lang="en-US" sz="2000" b="0" dirty="0">
                <a:latin typeface="Calibri"/>
              </a:rPr>
              <a:t> (the last visible star in the eastern sky as dawn breaks)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i="1" dirty="0">
                <a:latin typeface="Calibri"/>
              </a:rPr>
              <a:t>Evening star</a:t>
            </a:r>
            <a:r>
              <a:rPr lang="en-US" sz="2000" b="0" dirty="0">
                <a:latin typeface="Calibri"/>
              </a:rPr>
              <a:t> (the first star visible in the western sky as sun sets)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en-US" sz="2000" b="0" dirty="0">
              <a:latin typeface="Calibri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i="1" dirty="0">
                <a:latin typeface="Calibri"/>
              </a:rPr>
              <a:t>Creatures with a heart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i="1" dirty="0">
                <a:latin typeface="Calibri"/>
              </a:rPr>
              <a:t>Creatures with a kidney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Learning: Many non-encountered instances - how do we learn to extend meaning to include referents we haven’t seen before?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i="1" dirty="0">
                <a:latin typeface="Calibri"/>
              </a:rPr>
              <a:t>Fish</a:t>
            </a:r>
            <a:r>
              <a:rPr lang="en-US" sz="2000" b="0" dirty="0">
                <a:latin typeface="Calibri"/>
              </a:rPr>
              <a:t>?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en-US" sz="2000" b="0" dirty="0">
              <a:latin typeface="Calibri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sz="2000" b="0" i="1" dirty="0">
              <a:latin typeface="Calibri"/>
              <a:ea typeface="Osaka" pitchFamily="-84" charset="-128"/>
              <a:cs typeface="Osaka" pitchFamily="-84" charset="-128"/>
            </a:endParaRPr>
          </a:p>
        </p:txBody>
      </p:sp>
      <p:sp>
        <p:nvSpPr>
          <p:cNvPr id="821252" name="Text Box 4"/>
          <p:cNvSpPr txBox="1">
            <a:spLocks noChangeArrowheads="1"/>
          </p:cNvSpPr>
          <p:nvPr/>
        </p:nvSpPr>
        <p:spPr bwMode="auto">
          <a:xfrm>
            <a:off x="4341813" y="1824038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Calibri"/>
              </a:rPr>
              <a:t> </a:t>
            </a:r>
          </a:p>
        </p:txBody>
      </p:sp>
      <p:pic>
        <p:nvPicPr>
          <p:cNvPr id="7" name="Picture 5" descr="j025241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5334000"/>
            <a:ext cx="7493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n03988_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25" y="5272088"/>
            <a:ext cx="10223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/>
              <a:t>Hypothesis 2: </a:t>
            </a:r>
            <a:br>
              <a:rPr lang="en-US" sz="4000"/>
            </a:br>
            <a:r>
              <a:rPr lang="en-US" sz="4000"/>
              <a:t>Meaning as definition</a:t>
            </a:r>
          </a:p>
        </p:txBody>
      </p:sp>
      <p:pic>
        <p:nvPicPr>
          <p:cNvPr id="822275" name="Picture 4" descr="DORLING KINDERSLEY ILLUSTRATED OXFORD DICTIO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1144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5775" y="1795463"/>
            <a:ext cx="82296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None/>
            </a:pPr>
            <a:r>
              <a:rPr lang="en-US" sz="2800" dirty="0">
                <a:latin typeface="Calibri"/>
                <a:ea typeface="Osaka" pitchFamily="-84" charset="-128"/>
                <a:cs typeface="Osaka" pitchFamily="-84" charset="-128"/>
              </a:rPr>
              <a:t>The Classical Theory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sz="2600" b="0" dirty="0">
                <a:latin typeface="Calibri"/>
                <a:ea typeface="Osaka" pitchFamily="-84" charset="-128"/>
                <a:cs typeface="Osaka" pitchFamily="-84" charset="-128"/>
              </a:rPr>
              <a:t>Word meanings are a set of properties that are </a:t>
            </a:r>
            <a:r>
              <a:rPr lang="en-US" sz="2600" dirty="0">
                <a:latin typeface="Calibri"/>
                <a:ea typeface="Osaka" pitchFamily="-84" charset="-128"/>
                <a:cs typeface="Osaka" pitchFamily="-84" charset="-128"/>
              </a:rPr>
              <a:t>necessary</a:t>
            </a:r>
            <a:r>
              <a:rPr lang="en-US" sz="2600" b="0" dirty="0">
                <a:latin typeface="Calibri"/>
                <a:ea typeface="Osaka" pitchFamily="-84" charset="-128"/>
                <a:cs typeface="Osaka" pitchFamily="-84" charset="-128"/>
              </a:rPr>
              <a:t> and </a:t>
            </a:r>
            <a:r>
              <a:rPr lang="en-US" sz="2600" dirty="0">
                <a:latin typeface="Calibri"/>
                <a:ea typeface="Osaka" pitchFamily="-84" charset="-128"/>
                <a:cs typeface="Osaka" pitchFamily="-84" charset="-128"/>
              </a:rPr>
              <a:t>sufficient</a:t>
            </a:r>
            <a:r>
              <a:rPr lang="en-US" sz="2600" b="0" dirty="0">
                <a:latin typeface="Calibri"/>
                <a:ea typeface="Osaka" pitchFamily="-84" charset="-128"/>
                <a:cs typeface="Osaka" pitchFamily="-84" charset="-128"/>
              </a:rPr>
              <a:t> for membership in the category.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None/>
            </a:pPr>
            <a:endParaRPr lang="en-US" sz="2600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sz="2600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sz="2600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sz="2600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sz="2600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200" b="0" dirty="0">
                <a:latin typeface="Calibri"/>
              </a:rPr>
              <a:t>Meanings are analyzable into bundles of semantic primitives (features).</a:t>
            </a:r>
          </a:p>
          <a:p>
            <a:pPr marL="1143000" lvl="2" indent="-2286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sz="1800" b="0" dirty="0">
              <a:latin typeface="Calibri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dirty="0">
                <a:solidFill>
                  <a:schemeClr val="hlink"/>
                </a:solidFill>
                <a:latin typeface="Calibri"/>
              </a:rPr>
              <a:t>Triangle: a closed, three sided figure, whose angles add up to 180 degrees.</a:t>
            </a:r>
            <a:endParaRPr lang="en-US" sz="2000" b="0" dirty="0">
              <a:solidFill>
                <a:srgbClr val="FFFF00"/>
              </a:solidFill>
              <a:latin typeface="Calibri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en-US" sz="2000" b="0" dirty="0">
              <a:solidFill>
                <a:srgbClr val="00CC00"/>
              </a:solidFill>
              <a:latin typeface="Calibri"/>
            </a:endParaRPr>
          </a:p>
        </p:txBody>
      </p:sp>
      <p:sp>
        <p:nvSpPr>
          <p:cNvPr id="8" name="PubTriangle"/>
          <p:cNvSpPr>
            <a:spLocks noChangeAspect="1" noEditPoints="1" noChangeArrowheads="1"/>
          </p:cNvSpPr>
          <p:nvPr/>
        </p:nvSpPr>
        <p:spPr bwMode="auto">
          <a:xfrm>
            <a:off x="1687513" y="3270250"/>
            <a:ext cx="1463675" cy="1463675"/>
          </a:xfrm>
          <a:custGeom>
            <a:avLst/>
            <a:gdLst>
              <a:gd name="T0" fmla="*/ 731838 w 21600"/>
              <a:gd name="T1" fmla="*/ 0 h 21600"/>
              <a:gd name="T2" fmla="*/ 365919 w 21600"/>
              <a:gd name="T3" fmla="*/ 731838 h 21600"/>
              <a:gd name="T4" fmla="*/ 0 w 21600"/>
              <a:gd name="T5" fmla="*/ 1463675 h 21600"/>
              <a:gd name="T6" fmla="*/ 731838 w 21600"/>
              <a:gd name="T7" fmla="*/ 1097756 h 21600"/>
              <a:gd name="T8" fmla="*/ 1463675 w 21600"/>
              <a:gd name="T9" fmla="*/ 731838 h 21600"/>
              <a:gd name="T10" fmla="*/ 1097756 w 21600"/>
              <a:gd name="T11" fmla="*/ 36591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8100 w 21600"/>
              <a:gd name="T19" fmla="*/ 5400 h 21600"/>
              <a:gd name="T20" fmla="*/ 16200 w 21600"/>
              <a:gd name="T21" fmla="*/ 135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PubTriangle"/>
          <p:cNvSpPr>
            <a:spLocks noChangeAspect="1" noEditPoints="1" noChangeArrowheads="1"/>
          </p:cNvSpPr>
          <p:nvPr/>
        </p:nvSpPr>
        <p:spPr bwMode="auto">
          <a:xfrm>
            <a:off x="3843338" y="3449638"/>
            <a:ext cx="1520825" cy="1081087"/>
          </a:xfrm>
          <a:custGeom>
            <a:avLst/>
            <a:gdLst>
              <a:gd name="T0" fmla="*/ 640295 w 21600"/>
              <a:gd name="T1" fmla="*/ 0 h 21600"/>
              <a:gd name="T2" fmla="*/ 320148 w 21600"/>
              <a:gd name="T3" fmla="*/ 540544 h 21600"/>
              <a:gd name="T4" fmla="*/ 0 w 21600"/>
              <a:gd name="T5" fmla="*/ 1081087 h 21600"/>
              <a:gd name="T6" fmla="*/ 760413 w 21600"/>
              <a:gd name="T7" fmla="*/ 1081087 h 21600"/>
              <a:gd name="T8" fmla="*/ 1520825 w 21600"/>
              <a:gd name="T9" fmla="*/ 1081087 h 21600"/>
              <a:gd name="T10" fmla="*/ 1080560 w 21600"/>
              <a:gd name="T11" fmla="*/ 5405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4547 w 21600"/>
              <a:gd name="T19" fmla="*/ 10800 h 21600"/>
              <a:gd name="T20" fmla="*/ 15347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9094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PubTriangle"/>
          <p:cNvSpPr>
            <a:spLocks noChangeAspect="1" noEditPoints="1" noChangeArrowheads="1"/>
          </p:cNvSpPr>
          <p:nvPr/>
        </p:nvSpPr>
        <p:spPr bwMode="auto">
          <a:xfrm>
            <a:off x="5983288" y="3586163"/>
            <a:ext cx="1520825" cy="108108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540544 h 21600"/>
              <a:gd name="T4" fmla="*/ 0 w 21600"/>
              <a:gd name="T5" fmla="*/ 1081087 h 21600"/>
              <a:gd name="T6" fmla="*/ 760413 w 21600"/>
              <a:gd name="T7" fmla="*/ 1081087 h 21600"/>
              <a:gd name="T8" fmla="*/ 1520825 w 21600"/>
              <a:gd name="T9" fmla="*/ 1081087 h 21600"/>
              <a:gd name="T10" fmla="*/ 760413 w 21600"/>
              <a:gd name="T11" fmla="*/ 5405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0800 h 21600"/>
              <a:gd name="T20" fmla="*/ 108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Calibri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/>
              <a:t>Hypothesis 2: </a:t>
            </a:r>
            <a:br>
              <a:rPr lang="en-US" sz="4000"/>
            </a:br>
            <a:r>
              <a:rPr lang="en-US" sz="4000"/>
              <a:t>Meaning as definition</a:t>
            </a:r>
          </a:p>
        </p:txBody>
      </p:sp>
      <p:pic>
        <p:nvPicPr>
          <p:cNvPr id="823299" name="Picture 4" descr="DORLING KINDERSLEY ILLUSTRATED OXFORD DICTIO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1144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31242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r>
              <a:rPr lang="en-US" b="0" kern="0" dirty="0">
                <a:latin typeface="Calibri"/>
                <a:ea typeface="+mn-ea"/>
                <a:cs typeface="+mn-cs"/>
              </a:rPr>
              <a:t>Fish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b="0" kern="0" dirty="0">
                <a:latin typeface="Calibri"/>
                <a:ea typeface="+mn-ea"/>
                <a:cs typeface="+mn-cs"/>
              </a:rPr>
              <a:t>[aquatic]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b="0" kern="0" dirty="0">
                <a:latin typeface="Calibri"/>
                <a:ea typeface="+mn-ea"/>
                <a:cs typeface="+mn-cs"/>
              </a:rPr>
              <a:t>[water-breathing]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b="0" kern="0" dirty="0">
                <a:latin typeface="Calibri"/>
                <a:ea typeface="+mn-ea"/>
                <a:cs typeface="+mn-cs"/>
              </a:rPr>
              <a:t>[cold-blooded]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b="0" kern="0" dirty="0">
                <a:latin typeface="Calibri"/>
                <a:ea typeface="+mn-ea"/>
                <a:cs typeface="+mn-cs"/>
              </a:rPr>
              <a:t>[animal]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b="0" kern="0" dirty="0">
                <a:latin typeface="Calibri"/>
                <a:ea typeface="+mn-ea"/>
                <a:cs typeface="+mn-cs"/>
              </a:rPr>
              <a:t>[chambered heart]</a:t>
            </a:r>
          </a:p>
        </p:txBody>
      </p:sp>
      <p:pic>
        <p:nvPicPr>
          <p:cNvPr id="823301" name="Picture 4" descr="fis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048000"/>
            <a:ext cx="468471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302" name="Text Box 5"/>
          <p:cNvSpPr txBox="1">
            <a:spLocks noChangeArrowheads="1"/>
          </p:cNvSpPr>
          <p:nvPr/>
        </p:nvSpPr>
        <p:spPr bwMode="auto">
          <a:xfrm>
            <a:off x="827088" y="1839913"/>
            <a:ext cx="810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Calibri"/>
              </a:rPr>
              <a:t>Word meanings are a set of properties that are necessary and sufficient for membership in the category.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  <a:effectLst/>
        </p:spPr>
        <p:txBody>
          <a:bodyPr/>
          <a:lstStyle/>
          <a:p>
            <a:pPr eaLnBrk="1" hangingPunct="1"/>
            <a:r>
              <a:rPr lang="en-US" sz="4000"/>
              <a:t>Hypothesis 2: </a:t>
            </a:r>
            <a:br>
              <a:rPr lang="en-US" sz="4000"/>
            </a:br>
            <a:r>
              <a:rPr lang="en-US" sz="4000"/>
              <a:t>Meaning as definition</a:t>
            </a:r>
          </a:p>
        </p:txBody>
      </p:sp>
      <p:pic>
        <p:nvPicPr>
          <p:cNvPr id="824323" name="Picture 4" descr="DORLING KINDERSLEY ILLUSTRATED OXFORD DICTIO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1144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4324" name="Text Box 5"/>
          <p:cNvSpPr txBox="1">
            <a:spLocks noChangeArrowheads="1"/>
          </p:cNvSpPr>
          <p:nvPr/>
        </p:nvSpPr>
        <p:spPr bwMode="auto">
          <a:xfrm>
            <a:off x="827088" y="1839913"/>
            <a:ext cx="810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Calibri"/>
              </a:rPr>
              <a:t>How do we come up with the right set of properties?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20725" y="27432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r>
              <a:rPr lang="en-US" sz="2200" b="0" kern="0" dirty="0">
                <a:latin typeface="Calibri"/>
                <a:ea typeface="+mn-ea"/>
                <a:cs typeface="+mn-cs"/>
              </a:rPr>
              <a:t>Bachelor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200" b="0" kern="0" dirty="0">
                <a:latin typeface="Calibri"/>
                <a:ea typeface="ＭＳ Ｐゴシック" charset="-128"/>
                <a:cs typeface="ＭＳ Ｐゴシック" charset="-128"/>
              </a:rPr>
              <a:t># My husband is a bachelor.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r>
              <a:rPr lang="en-US" sz="2200" b="0" kern="0" dirty="0">
                <a:latin typeface="Calibri"/>
                <a:ea typeface="ＭＳ Ｐゴシック" charset="-128"/>
                <a:cs typeface="ＭＳ Ｐゴシック" charset="-128"/>
              </a:rPr>
              <a:t>Bachelor </a:t>
            </a:r>
            <a:r>
              <a:rPr lang="en-US" sz="2200" b="0" kern="0" dirty="0" err="1">
                <a:latin typeface="Calibri"/>
                <a:ea typeface="ＭＳ Ｐゴシック" charset="-128"/>
                <a:cs typeface="ＭＳ Ｐゴシック" charset="-128"/>
                <a:sym typeface="Wingdings" charset="2"/>
              </a:rPr>
              <a:t></a:t>
            </a:r>
            <a:r>
              <a:rPr lang="en-US" sz="2200" b="0" kern="0" dirty="0">
                <a:latin typeface="Calibri"/>
                <a:ea typeface="ＭＳ Ｐゴシック" charset="-128"/>
                <a:cs typeface="ＭＳ Ｐゴシック" charset="-128"/>
                <a:sym typeface="Wingdings" charset="2"/>
              </a:rPr>
              <a:t> UNMARRIED</a:t>
            </a:r>
            <a:endParaRPr lang="en-US" sz="2200" b="0" kern="0" dirty="0">
              <a:latin typeface="Calibri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200" b="0" kern="0" dirty="0">
                <a:latin typeface="Calibri"/>
                <a:ea typeface="ＭＳ Ｐゴシック" charset="-128"/>
                <a:cs typeface="ＭＳ Ｐゴシック" charset="-128"/>
              </a:rPr>
              <a:t># I met a two-year-old bachelor.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r>
              <a:rPr lang="en-US" sz="2200" b="0" kern="0" dirty="0">
                <a:latin typeface="Calibri"/>
                <a:ea typeface="ＭＳ Ｐゴシック" charset="-128"/>
                <a:cs typeface="ＭＳ Ｐゴシック" charset="-128"/>
              </a:rPr>
              <a:t>Bachelor </a:t>
            </a:r>
            <a:r>
              <a:rPr lang="en-US" sz="2200" b="0" kern="0" dirty="0" err="1">
                <a:latin typeface="Calibri"/>
                <a:ea typeface="ＭＳ Ｐゴシック" charset="-128"/>
                <a:cs typeface="ＭＳ Ｐゴシック" charset="-128"/>
                <a:sym typeface="Wingdings" charset="2"/>
              </a:rPr>
              <a:t></a:t>
            </a:r>
            <a:r>
              <a:rPr lang="en-US" sz="2200" b="0" kern="0" dirty="0">
                <a:latin typeface="Calibri"/>
                <a:ea typeface="ＭＳ Ｐゴシック" charset="-128"/>
                <a:cs typeface="ＭＳ Ｐゴシック" charset="-128"/>
                <a:sym typeface="Wingdings" charset="2"/>
              </a:rPr>
              <a:t> ADULT</a:t>
            </a:r>
            <a:endParaRPr lang="en-US" sz="2200" b="0" kern="0" dirty="0">
              <a:latin typeface="Calibri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200" b="0" kern="0" dirty="0">
                <a:latin typeface="Calibri"/>
                <a:ea typeface="ＭＳ Ｐゴシック" charset="-128"/>
                <a:cs typeface="ＭＳ Ｐゴシック" charset="-128"/>
              </a:rPr>
              <a:t># My sister is a bachelor.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r>
              <a:rPr lang="en-US" sz="2200" b="0" kern="0" dirty="0">
                <a:latin typeface="Calibri"/>
                <a:ea typeface="ＭＳ Ｐゴシック" charset="-128"/>
                <a:cs typeface="ＭＳ Ｐゴシック" charset="-128"/>
              </a:rPr>
              <a:t>Bachelor </a:t>
            </a:r>
            <a:r>
              <a:rPr lang="en-US" sz="2200" b="0" kern="0" dirty="0" err="1">
                <a:latin typeface="Calibri"/>
                <a:ea typeface="ＭＳ Ｐゴシック" charset="-128"/>
                <a:cs typeface="ＭＳ Ｐゴシック" charset="-128"/>
                <a:sym typeface="Wingdings" charset="2"/>
              </a:rPr>
              <a:t></a:t>
            </a:r>
            <a:r>
              <a:rPr lang="en-US" sz="2200" b="0" kern="0" dirty="0">
                <a:latin typeface="Calibri"/>
                <a:ea typeface="ＭＳ Ｐゴシック" charset="-128"/>
                <a:cs typeface="ＭＳ Ｐゴシック" charset="-128"/>
                <a:sym typeface="Wingdings" charset="2"/>
              </a:rPr>
              <a:t> MALE</a:t>
            </a:r>
            <a:endParaRPr lang="en-US" sz="2200" b="0" kern="0" dirty="0">
              <a:latin typeface="Calibri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200" b="0" kern="0" dirty="0">
                <a:latin typeface="Calibri"/>
                <a:ea typeface="ＭＳ Ｐゴシック" charset="-128"/>
                <a:cs typeface="ＭＳ Ｐゴシック" charset="-128"/>
              </a:rPr>
              <a:t># My dog Rex is a bachelor.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r>
              <a:rPr lang="en-US" sz="2200" b="0" kern="0" dirty="0">
                <a:latin typeface="Calibri"/>
                <a:ea typeface="ＭＳ Ｐゴシック" charset="-128"/>
                <a:cs typeface="ＭＳ Ｐゴシック" charset="-128"/>
              </a:rPr>
              <a:t>Bachelor </a:t>
            </a:r>
            <a:r>
              <a:rPr lang="en-US" sz="2200" b="0" kern="0" dirty="0" err="1">
                <a:latin typeface="Calibri"/>
                <a:ea typeface="ＭＳ Ｐゴシック" charset="-128"/>
                <a:cs typeface="ＭＳ Ｐゴシック" charset="-128"/>
                <a:sym typeface="Wingdings" charset="2"/>
              </a:rPr>
              <a:t></a:t>
            </a:r>
            <a:r>
              <a:rPr lang="en-US" sz="2200" b="0" kern="0" dirty="0">
                <a:latin typeface="Calibri"/>
                <a:ea typeface="ＭＳ Ｐゴシック" charset="-128"/>
                <a:cs typeface="ＭＳ Ｐゴシック" charset="-128"/>
                <a:sym typeface="Wingdings" charset="2"/>
              </a:rPr>
              <a:t> HUMAN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19800" y="3657600"/>
            <a:ext cx="23217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 dirty="0">
                <a:latin typeface="Calibri"/>
              </a:rPr>
              <a:t>[UNMARRIED]</a:t>
            </a:r>
          </a:p>
          <a:p>
            <a:pPr eaLnBrk="1" hangingPunct="1"/>
            <a:r>
              <a:rPr lang="en-US" sz="2800" dirty="0">
                <a:latin typeface="Calibri"/>
              </a:rPr>
              <a:t>[ADULT]</a:t>
            </a:r>
          </a:p>
          <a:p>
            <a:pPr eaLnBrk="1" hangingPunct="1"/>
            <a:r>
              <a:rPr lang="en-US" sz="2800" dirty="0">
                <a:latin typeface="Calibri"/>
              </a:rPr>
              <a:t>[MALE]</a:t>
            </a:r>
          </a:p>
          <a:p>
            <a:pPr eaLnBrk="1" hangingPunct="1"/>
            <a:r>
              <a:rPr lang="en-US" sz="2800" dirty="0">
                <a:latin typeface="Calibri"/>
              </a:rPr>
              <a:t>[HUMAN]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/>
              <a:t>Hypothesis 2: </a:t>
            </a:r>
            <a:br>
              <a:rPr lang="en-US" sz="4000"/>
            </a:br>
            <a:r>
              <a:rPr lang="en-US" sz="4000"/>
              <a:t>Meaning as definition</a:t>
            </a:r>
          </a:p>
        </p:txBody>
      </p:sp>
      <p:pic>
        <p:nvPicPr>
          <p:cNvPr id="825347" name="Picture 4" descr="DORLING KINDERSLEY ILLUSTRATED OXFORD DICTIO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1144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348" name="Text Box 5"/>
          <p:cNvSpPr txBox="1">
            <a:spLocks noChangeArrowheads="1"/>
          </p:cNvSpPr>
          <p:nvPr/>
        </p:nvSpPr>
        <p:spPr bwMode="auto">
          <a:xfrm>
            <a:off x="827088" y="1839913"/>
            <a:ext cx="810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Calibri"/>
              </a:rPr>
              <a:t>How do we create new meanings?</a:t>
            </a:r>
          </a:p>
          <a:p>
            <a:pPr eaLnBrk="1" hangingPunct="1"/>
            <a:r>
              <a:rPr lang="en-US" dirty="0">
                <a:solidFill>
                  <a:schemeClr val="hlink"/>
                </a:solidFill>
                <a:latin typeface="Calibri"/>
              </a:rPr>
              <a:t>Compositional semantics. </a:t>
            </a:r>
            <a:endParaRPr lang="en-US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825349" name="Line 3"/>
          <p:cNvSpPr>
            <a:spLocks noChangeShapeType="1"/>
          </p:cNvSpPr>
          <p:nvPr/>
        </p:nvSpPr>
        <p:spPr bwMode="auto">
          <a:xfrm flipV="1">
            <a:off x="1196975" y="3141663"/>
            <a:ext cx="695325" cy="174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825350" name="Line 4"/>
          <p:cNvSpPr>
            <a:spLocks noChangeShapeType="1"/>
          </p:cNvSpPr>
          <p:nvPr/>
        </p:nvSpPr>
        <p:spPr bwMode="auto">
          <a:xfrm flipH="1" flipV="1">
            <a:off x="1873250" y="3141663"/>
            <a:ext cx="695325" cy="174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825351" name="Line 5"/>
          <p:cNvSpPr>
            <a:spLocks noChangeShapeType="1"/>
          </p:cNvSpPr>
          <p:nvPr/>
        </p:nvSpPr>
        <p:spPr bwMode="auto">
          <a:xfrm flipV="1">
            <a:off x="4311650" y="5075238"/>
            <a:ext cx="1019175" cy="952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825352" name="Text Box 6"/>
          <p:cNvSpPr txBox="1">
            <a:spLocks noChangeArrowheads="1"/>
          </p:cNvSpPr>
          <p:nvPr/>
        </p:nvSpPr>
        <p:spPr bwMode="auto">
          <a:xfrm>
            <a:off x="790575" y="4845050"/>
            <a:ext cx="597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i="1" dirty="0">
                <a:latin typeface="Calibri"/>
              </a:rPr>
              <a:t>red</a:t>
            </a:r>
          </a:p>
        </p:txBody>
      </p:sp>
      <p:sp>
        <p:nvSpPr>
          <p:cNvPr id="825353" name="Text Box 7"/>
          <p:cNvSpPr txBox="1">
            <a:spLocks noChangeArrowheads="1"/>
          </p:cNvSpPr>
          <p:nvPr/>
        </p:nvSpPr>
        <p:spPr bwMode="auto">
          <a:xfrm>
            <a:off x="2019300" y="484505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i="1" dirty="0">
                <a:latin typeface="Calibri"/>
              </a:rPr>
              <a:t>triangle</a:t>
            </a:r>
          </a:p>
        </p:txBody>
      </p:sp>
      <p:sp>
        <p:nvSpPr>
          <p:cNvPr id="825354" name="Oval 8"/>
          <p:cNvSpPr>
            <a:spLocks noChangeArrowheads="1"/>
          </p:cNvSpPr>
          <p:nvPr/>
        </p:nvSpPr>
        <p:spPr bwMode="auto">
          <a:xfrm>
            <a:off x="3611563" y="3578989"/>
            <a:ext cx="1368425" cy="99542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/>
            <a:endParaRPr lang="en-US" sz="2000" dirty="0">
              <a:latin typeface="Calibri"/>
            </a:endParaRPr>
          </a:p>
          <a:p>
            <a:pPr algn="ctr" eaLnBrk="1" hangingPunct="1"/>
            <a:endParaRPr lang="en-US" sz="2000" dirty="0">
              <a:latin typeface="Calibri"/>
            </a:endParaRPr>
          </a:p>
        </p:txBody>
      </p:sp>
      <p:sp>
        <p:nvSpPr>
          <p:cNvPr id="825356" name="Text Box 10"/>
          <p:cNvSpPr txBox="1">
            <a:spLocks noChangeArrowheads="1"/>
          </p:cNvSpPr>
          <p:nvPr/>
        </p:nvSpPr>
        <p:spPr bwMode="auto">
          <a:xfrm>
            <a:off x="3743325" y="3867150"/>
            <a:ext cx="542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>
                <a:latin typeface="Calibri"/>
              </a:rPr>
              <a:t>red</a:t>
            </a:r>
          </a:p>
        </p:txBody>
      </p:sp>
      <p:sp>
        <p:nvSpPr>
          <p:cNvPr id="825357" name="Text Box 11"/>
          <p:cNvSpPr txBox="1">
            <a:spLocks noChangeArrowheads="1"/>
          </p:cNvSpPr>
          <p:nvPr/>
        </p:nvSpPr>
        <p:spPr bwMode="auto">
          <a:xfrm>
            <a:off x="4899025" y="3638550"/>
            <a:ext cx="9971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>
                <a:latin typeface="Calibri"/>
              </a:rPr>
              <a:t>3-sided</a:t>
            </a:r>
          </a:p>
          <a:p>
            <a:pPr eaLnBrk="1" hangingPunct="1"/>
            <a:r>
              <a:rPr lang="en-US" sz="2000" dirty="0">
                <a:latin typeface="Calibri"/>
              </a:rPr>
              <a:t>closed </a:t>
            </a:r>
          </a:p>
          <a:p>
            <a:pPr eaLnBrk="1" hangingPunct="1"/>
            <a:r>
              <a:rPr lang="en-US" sz="2000" dirty="0">
                <a:latin typeface="Calibri"/>
              </a:rPr>
              <a:t>figure</a:t>
            </a:r>
          </a:p>
        </p:txBody>
      </p:sp>
      <p:sp>
        <p:nvSpPr>
          <p:cNvPr id="825358" name="Line 12"/>
          <p:cNvSpPr>
            <a:spLocks noChangeShapeType="1"/>
          </p:cNvSpPr>
          <p:nvPr/>
        </p:nvSpPr>
        <p:spPr bwMode="auto">
          <a:xfrm>
            <a:off x="4768850" y="3141663"/>
            <a:ext cx="0" cy="923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825359" name="Text Box 13"/>
          <p:cNvSpPr txBox="1">
            <a:spLocks noChangeArrowheads="1"/>
          </p:cNvSpPr>
          <p:nvPr/>
        </p:nvSpPr>
        <p:spPr bwMode="auto">
          <a:xfrm>
            <a:off x="4038600" y="2743200"/>
            <a:ext cx="1594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i="1" dirty="0">
                <a:latin typeface="Calibri"/>
              </a:rPr>
              <a:t>red triangles</a:t>
            </a:r>
          </a:p>
        </p:txBody>
      </p:sp>
      <p:sp>
        <p:nvSpPr>
          <p:cNvPr id="825360" name="Text Box 14"/>
          <p:cNvSpPr txBox="1">
            <a:spLocks noChangeArrowheads="1"/>
          </p:cNvSpPr>
          <p:nvPr/>
        </p:nvSpPr>
        <p:spPr bwMode="auto">
          <a:xfrm>
            <a:off x="647700" y="5378450"/>
            <a:ext cx="7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>
                <a:latin typeface="Calibri"/>
              </a:rPr>
              <a:t>[red]</a:t>
            </a:r>
          </a:p>
        </p:txBody>
      </p:sp>
      <p:sp>
        <p:nvSpPr>
          <p:cNvPr id="825361" name="Text Box 15"/>
          <p:cNvSpPr txBox="1">
            <a:spLocks noChangeArrowheads="1"/>
          </p:cNvSpPr>
          <p:nvPr/>
        </p:nvSpPr>
        <p:spPr bwMode="auto">
          <a:xfrm>
            <a:off x="2009775" y="5387975"/>
            <a:ext cx="11680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>
                <a:latin typeface="Calibri"/>
              </a:rPr>
              <a:t>[3-sided]</a:t>
            </a:r>
          </a:p>
          <a:p>
            <a:pPr eaLnBrk="1" hangingPunct="1"/>
            <a:r>
              <a:rPr lang="en-US" sz="2000" dirty="0">
                <a:latin typeface="Calibri"/>
              </a:rPr>
              <a:t>[closed]</a:t>
            </a:r>
          </a:p>
          <a:p>
            <a:pPr eaLnBrk="1" hangingPunct="1"/>
            <a:r>
              <a:rPr lang="en-US" sz="2000" dirty="0">
                <a:latin typeface="Calibri"/>
              </a:rPr>
              <a:t>[figure]</a:t>
            </a:r>
          </a:p>
          <a:p>
            <a:pPr eaLnBrk="1" hangingPunct="1"/>
            <a:endParaRPr lang="en-US" sz="2000" dirty="0">
              <a:latin typeface="Calibri"/>
            </a:endParaRPr>
          </a:p>
        </p:txBody>
      </p:sp>
      <p:sp>
        <p:nvSpPr>
          <p:cNvPr id="825362" name="Text Box 16"/>
          <p:cNvSpPr txBox="1">
            <a:spLocks noChangeArrowheads="1"/>
          </p:cNvSpPr>
          <p:nvPr/>
        </p:nvSpPr>
        <p:spPr bwMode="auto">
          <a:xfrm>
            <a:off x="6505575" y="4121150"/>
            <a:ext cx="11680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>
                <a:latin typeface="Calibri"/>
              </a:rPr>
              <a:t>[red]</a:t>
            </a:r>
          </a:p>
          <a:p>
            <a:pPr eaLnBrk="1" hangingPunct="1"/>
            <a:r>
              <a:rPr lang="en-US" sz="2000" dirty="0">
                <a:latin typeface="Calibri"/>
              </a:rPr>
              <a:t>[3-sided]</a:t>
            </a:r>
          </a:p>
          <a:p>
            <a:pPr eaLnBrk="1" hangingPunct="1"/>
            <a:r>
              <a:rPr lang="en-US" sz="2000" dirty="0">
                <a:latin typeface="Calibri"/>
              </a:rPr>
              <a:t>[closed]</a:t>
            </a:r>
          </a:p>
          <a:p>
            <a:pPr eaLnBrk="1" hangingPunct="1"/>
            <a:r>
              <a:rPr lang="en-US" sz="2000" dirty="0">
                <a:latin typeface="Calibri"/>
              </a:rPr>
              <a:t>[figure]</a:t>
            </a:r>
          </a:p>
          <a:p>
            <a:pPr eaLnBrk="1" hangingPunct="1"/>
            <a:endParaRPr lang="en-US" sz="2000" dirty="0">
              <a:latin typeface="Calibri"/>
            </a:endParaRPr>
          </a:p>
        </p:txBody>
      </p:sp>
      <p:sp>
        <p:nvSpPr>
          <p:cNvPr id="825363" name="Text Box 17"/>
          <p:cNvSpPr txBox="1">
            <a:spLocks noChangeArrowheads="1"/>
          </p:cNvSpPr>
          <p:nvPr/>
        </p:nvSpPr>
        <p:spPr bwMode="auto">
          <a:xfrm>
            <a:off x="1143000" y="2743200"/>
            <a:ext cx="1548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 smtClean="0">
                <a:latin typeface="Calibri"/>
              </a:rPr>
              <a:t>Noun Phrase</a:t>
            </a:r>
            <a:endParaRPr lang="en-US" sz="2000" dirty="0">
              <a:latin typeface="Calibri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724400" y="3581400"/>
            <a:ext cx="1295400" cy="1066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/>
              <a:t>Hypothesis 2: </a:t>
            </a:r>
            <a:br>
              <a:rPr lang="en-US" sz="4000"/>
            </a:br>
            <a:r>
              <a:rPr lang="en-US" sz="4000"/>
              <a:t>Meaning as definition</a:t>
            </a:r>
          </a:p>
        </p:txBody>
      </p:sp>
      <p:pic>
        <p:nvPicPr>
          <p:cNvPr id="826371" name="Picture 4" descr="DORLING KINDERSLEY ILLUSTRATED OXFORD DICTIO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1144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372" name="Line 6"/>
          <p:cNvSpPr>
            <a:spLocks noChangeShapeType="1"/>
          </p:cNvSpPr>
          <p:nvPr/>
        </p:nvSpPr>
        <p:spPr bwMode="auto">
          <a:xfrm flipV="1">
            <a:off x="1752600" y="3805238"/>
            <a:ext cx="457200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826373" name="Line 7"/>
          <p:cNvSpPr>
            <a:spLocks noChangeShapeType="1"/>
          </p:cNvSpPr>
          <p:nvPr/>
        </p:nvSpPr>
        <p:spPr bwMode="auto">
          <a:xfrm flipH="1" flipV="1">
            <a:off x="2190750" y="3805238"/>
            <a:ext cx="40005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826374" name="Line 8"/>
          <p:cNvSpPr>
            <a:spLocks noChangeShapeType="1"/>
          </p:cNvSpPr>
          <p:nvPr/>
        </p:nvSpPr>
        <p:spPr bwMode="auto">
          <a:xfrm flipV="1">
            <a:off x="4629150" y="5719763"/>
            <a:ext cx="2162175" cy="28575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826375" name="Text Box 9"/>
          <p:cNvSpPr txBox="1">
            <a:spLocks noChangeArrowheads="1"/>
          </p:cNvSpPr>
          <p:nvPr/>
        </p:nvSpPr>
        <p:spPr bwMode="auto">
          <a:xfrm>
            <a:off x="685800" y="4953000"/>
            <a:ext cx="1109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>
                <a:latin typeface="Calibri"/>
              </a:rPr>
              <a:t>Modifier</a:t>
            </a:r>
          </a:p>
        </p:txBody>
      </p:sp>
      <p:sp>
        <p:nvSpPr>
          <p:cNvPr id="826376" name="Text Box 10"/>
          <p:cNvSpPr txBox="1">
            <a:spLocks noChangeArrowheads="1"/>
          </p:cNvSpPr>
          <p:nvPr/>
        </p:nvSpPr>
        <p:spPr bwMode="auto">
          <a:xfrm>
            <a:off x="2286000" y="4953000"/>
            <a:ext cx="1379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>
                <a:latin typeface="Calibri"/>
              </a:rPr>
              <a:t>Head Noun</a:t>
            </a:r>
          </a:p>
        </p:txBody>
      </p:sp>
      <p:sp>
        <p:nvSpPr>
          <p:cNvPr id="826377" name="Text Box 18"/>
          <p:cNvSpPr txBox="1">
            <a:spLocks noChangeArrowheads="1"/>
          </p:cNvSpPr>
          <p:nvPr/>
        </p:nvSpPr>
        <p:spPr bwMode="auto">
          <a:xfrm>
            <a:off x="384175" y="5881688"/>
            <a:ext cx="914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>
                <a:latin typeface="Calibri"/>
              </a:rPr>
              <a:t>[small]</a:t>
            </a:r>
          </a:p>
        </p:txBody>
      </p:sp>
      <p:sp>
        <p:nvSpPr>
          <p:cNvPr id="826378" name="Text Box 20"/>
          <p:cNvSpPr txBox="1">
            <a:spLocks noChangeArrowheads="1"/>
          </p:cNvSpPr>
          <p:nvPr/>
        </p:nvSpPr>
        <p:spPr bwMode="auto">
          <a:xfrm>
            <a:off x="6823075" y="4841875"/>
            <a:ext cx="13542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>
                <a:latin typeface="Calibri"/>
              </a:rPr>
              <a:t>[</a:t>
            </a:r>
            <a:r>
              <a:rPr lang="en-US" sz="2000" dirty="0">
                <a:solidFill>
                  <a:schemeClr val="hlink"/>
                </a:solidFill>
                <a:latin typeface="Calibri"/>
              </a:rPr>
              <a:t>small?]</a:t>
            </a:r>
            <a:endParaRPr lang="en-US" sz="2000" dirty="0">
              <a:latin typeface="Calibri"/>
            </a:endParaRPr>
          </a:p>
          <a:p>
            <a:pPr eaLnBrk="1" hangingPunct="1"/>
            <a:r>
              <a:rPr lang="en-US" sz="2000" dirty="0">
                <a:latin typeface="Calibri"/>
              </a:rPr>
              <a:t>[mammal]</a:t>
            </a:r>
          </a:p>
          <a:p>
            <a:pPr eaLnBrk="1" hangingPunct="1"/>
            <a:r>
              <a:rPr lang="en-US" sz="2000" dirty="0">
                <a:latin typeface="Calibri"/>
              </a:rPr>
              <a:t>[has trunk]</a:t>
            </a:r>
          </a:p>
        </p:txBody>
      </p:sp>
      <p:sp>
        <p:nvSpPr>
          <p:cNvPr id="16" name="Rectangle 21"/>
          <p:cNvSpPr txBox="1">
            <a:spLocks noChangeArrowheads="1"/>
          </p:cNvSpPr>
          <p:nvPr/>
        </p:nvSpPr>
        <p:spPr bwMode="auto">
          <a:xfrm>
            <a:off x="685800" y="17526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sz="2000" b="0" dirty="0">
                <a:latin typeface="Calibri"/>
                <a:ea typeface="Osaka" pitchFamily="-84" charset="-128"/>
                <a:cs typeface="Osaka" pitchFamily="-84" charset="-128"/>
              </a:rPr>
              <a:t>Composition doesn’t always seem to work, though…</a:t>
            </a:r>
          </a:p>
        </p:txBody>
      </p:sp>
      <p:sp>
        <p:nvSpPr>
          <p:cNvPr id="826380" name="Text Box 22"/>
          <p:cNvSpPr txBox="1">
            <a:spLocks noChangeArrowheads="1"/>
          </p:cNvSpPr>
          <p:nvPr/>
        </p:nvSpPr>
        <p:spPr bwMode="auto">
          <a:xfrm>
            <a:off x="1219200" y="3429000"/>
            <a:ext cx="1548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 smtClean="0">
                <a:latin typeface="Calibri"/>
              </a:rPr>
              <a:t>Noun Phrase</a:t>
            </a:r>
            <a:endParaRPr lang="en-US" sz="2000" dirty="0">
              <a:latin typeface="Calibri"/>
            </a:endParaRPr>
          </a:p>
        </p:txBody>
      </p:sp>
      <p:sp>
        <p:nvSpPr>
          <p:cNvPr id="826381" name="Text Box 27"/>
          <p:cNvSpPr txBox="1">
            <a:spLocks noChangeArrowheads="1"/>
          </p:cNvSpPr>
          <p:nvPr/>
        </p:nvSpPr>
        <p:spPr bwMode="auto">
          <a:xfrm>
            <a:off x="2422525" y="5881688"/>
            <a:ext cx="1354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>
                <a:latin typeface="Calibri"/>
              </a:rPr>
              <a:t>[mammal]</a:t>
            </a:r>
          </a:p>
          <a:p>
            <a:pPr eaLnBrk="1" hangingPunct="1"/>
            <a:r>
              <a:rPr lang="en-US" sz="2000" dirty="0">
                <a:latin typeface="Calibri"/>
              </a:rPr>
              <a:t>[has trunk]</a:t>
            </a:r>
          </a:p>
        </p:txBody>
      </p:sp>
      <p:sp>
        <p:nvSpPr>
          <p:cNvPr id="826382" name="Text Box 31"/>
          <p:cNvSpPr txBox="1">
            <a:spLocks noChangeArrowheads="1"/>
          </p:cNvSpPr>
          <p:nvPr/>
        </p:nvSpPr>
        <p:spPr bwMode="auto">
          <a:xfrm>
            <a:off x="4965700" y="4745038"/>
            <a:ext cx="141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</a:rPr>
              <a:t>Union of Features</a:t>
            </a:r>
          </a:p>
        </p:txBody>
      </p:sp>
      <p:sp>
        <p:nvSpPr>
          <p:cNvPr id="826383" name="Text Box 9"/>
          <p:cNvSpPr txBox="1">
            <a:spLocks noChangeArrowheads="1"/>
          </p:cNvSpPr>
          <p:nvPr/>
        </p:nvSpPr>
        <p:spPr bwMode="auto">
          <a:xfrm>
            <a:off x="381000" y="5334000"/>
            <a:ext cx="13430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>
                <a:latin typeface="Calibri"/>
              </a:rPr>
              <a:t>Ex: “small”</a:t>
            </a:r>
          </a:p>
        </p:txBody>
      </p:sp>
      <p:sp>
        <p:nvSpPr>
          <p:cNvPr id="826384" name="Text Box 9"/>
          <p:cNvSpPr txBox="1">
            <a:spLocks noChangeArrowheads="1"/>
          </p:cNvSpPr>
          <p:nvPr/>
        </p:nvSpPr>
        <p:spPr bwMode="auto">
          <a:xfrm>
            <a:off x="2133600" y="5334000"/>
            <a:ext cx="1729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>
                <a:latin typeface="Calibri"/>
              </a:rPr>
              <a:t>Ex: “elephant”</a:t>
            </a:r>
          </a:p>
        </p:txBody>
      </p:sp>
      <p:sp>
        <p:nvSpPr>
          <p:cNvPr id="826385" name="Text Box 9"/>
          <p:cNvSpPr txBox="1">
            <a:spLocks noChangeArrowheads="1"/>
          </p:cNvSpPr>
          <p:nvPr/>
        </p:nvSpPr>
        <p:spPr bwMode="auto">
          <a:xfrm>
            <a:off x="6248400" y="5867400"/>
            <a:ext cx="2350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>
                <a:latin typeface="Calibri"/>
              </a:rPr>
              <a:t>Ex: “small elephant”</a:t>
            </a: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2819400" y="3197989"/>
            <a:ext cx="2465388" cy="995422"/>
          </a:xfrm>
          <a:prstGeom prst="ellipse">
            <a:avLst/>
          </a:prstGeom>
          <a:solidFill>
            <a:srgbClr val="098681">
              <a:alpha val="320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endParaRPr lang="en-US" sz="2000" dirty="0">
              <a:latin typeface="Calibri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defRPr/>
            </a:pPr>
            <a:endParaRPr lang="en-US" sz="2000" dirty="0"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6387" name="Oval 9"/>
          <p:cNvSpPr>
            <a:spLocks noChangeArrowheads="1"/>
          </p:cNvSpPr>
          <p:nvPr/>
        </p:nvSpPr>
        <p:spPr bwMode="auto">
          <a:xfrm>
            <a:off x="4921250" y="3414385"/>
            <a:ext cx="3765550" cy="562630"/>
          </a:xfrm>
          <a:prstGeom prst="ellipse">
            <a:avLst/>
          </a:prstGeom>
          <a:solidFill>
            <a:srgbClr val="C0C0C0">
              <a:alpha val="3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000" dirty="0">
              <a:latin typeface="Calibri"/>
            </a:endParaRPr>
          </a:p>
        </p:txBody>
      </p:sp>
      <p:sp>
        <p:nvSpPr>
          <p:cNvPr id="826388" name="Text Box 10"/>
          <p:cNvSpPr txBox="1">
            <a:spLocks noChangeArrowheads="1"/>
          </p:cNvSpPr>
          <p:nvPr/>
        </p:nvSpPr>
        <p:spPr bwMode="auto">
          <a:xfrm>
            <a:off x="3200400" y="3505200"/>
            <a:ext cx="145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>
                <a:latin typeface="Calibri"/>
              </a:rPr>
              <a:t>small things</a:t>
            </a:r>
          </a:p>
        </p:txBody>
      </p:sp>
      <p:sp>
        <p:nvSpPr>
          <p:cNvPr id="826389" name="Text Box 11"/>
          <p:cNvSpPr txBox="1">
            <a:spLocks noChangeArrowheads="1"/>
          </p:cNvSpPr>
          <p:nvPr/>
        </p:nvSpPr>
        <p:spPr bwMode="auto">
          <a:xfrm>
            <a:off x="6019800" y="3429000"/>
            <a:ext cx="1236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>
                <a:latin typeface="Calibri"/>
              </a:rPr>
              <a:t>elephants</a:t>
            </a:r>
          </a:p>
        </p:txBody>
      </p:sp>
      <p:sp>
        <p:nvSpPr>
          <p:cNvPr id="826390" name="Line 12"/>
          <p:cNvSpPr>
            <a:spLocks noChangeShapeType="1"/>
          </p:cNvSpPr>
          <p:nvPr/>
        </p:nvSpPr>
        <p:spPr bwMode="auto">
          <a:xfrm>
            <a:off x="5073650" y="2760663"/>
            <a:ext cx="0" cy="923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826391" name="Text Box 13"/>
          <p:cNvSpPr txBox="1">
            <a:spLocks noChangeArrowheads="1"/>
          </p:cNvSpPr>
          <p:nvPr/>
        </p:nvSpPr>
        <p:spPr bwMode="auto">
          <a:xfrm>
            <a:off x="304800" y="2362200"/>
            <a:ext cx="7251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i="1" dirty="0">
                <a:latin typeface="Calibri"/>
              </a:rPr>
              <a:t>Are small elephants really in the set of small things to begin with?</a:t>
            </a:r>
          </a:p>
        </p:txBody>
      </p:sp>
      <p:sp>
        <p:nvSpPr>
          <p:cNvPr id="826392" name="TextBox 25"/>
          <p:cNvSpPr txBox="1">
            <a:spLocks noChangeArrowheads="1"/>
          </p:cNvSpPr>
          <p:nvPr/>
        </p:nvSpPr>
        <p:spPr bwMode="auto">
          <a:xfrm>
            <a:off x="4876800" y="2819400"/>
            <a:ext cx="327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/>
              <a:t>Hypothesis 2: </a:t>
            </a:r>
            <a:br>
              <a:rPr lang="en-US" sz="4000"/>
            </a:br>
            <a:r>
              <a:rPr lang="en-US" sz="4000"/>
              <a:t>Meaning as definition</a:t>
            </a:r>
          </a:p>
        </p:txBody>
      </p:sp>
      <p:pic>
        <p:nvPicPr>
          <p:cNvPr id="827395" name="Picture 4" descr="DORLING KINDERSLEY ILLUSTRATED OXFORD DICTIO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1144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7396" name="Text Box 5"/>
          <p:cNvSpPr txBox="1">
            <a:spLocks noChangeArrowheads="1"/>
          </p:cNvSpPr>
          <p:nvPr/>
        </p:nvSpPr>
        <p:spPr bwMode="auto">
          <a:xfrm>
            <a:off x="827088" y="1839913"/>
            <a:ext cx="810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 dirty="0">
                <a:latin typeface="Calibri"/>
              </a:rPr>
              <a:t>Also, necessary and sufficient features aren’t always so easy to come up with.</a:t>
            </a:r>
            <a:endParaRPr lang="en-US" b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914400" y="27432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40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What is a game?</a:t>
            </a:r>
            <a:br>
              <a:rPr lang="en-US" sz="40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</a:br>
            <a:r>
              <a:rPr lang="en-US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(Wittgenstein, 1953)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685800" y="4495800"/>
            <a:ext cx="2587029" cy="4308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0" dirty="0">
                <a:solidFill>
                  <a:schemeClr val="hlink"/>
                </a:solidFill>
                <a:latin typeface="Calibri"/>
              </a:rPr>
              <a:t>Is it always amusing?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666750" y="5081588"/>
            <a:ext cx="3018775" cy="4308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0" dirty="0">
                <a:solidFill>
                  <a:schemeClr val="hlink"/>
                </a:solidFill>
                <a:latin typeface="Calibri"/>
              </a:rPr>
              <a:t>Is it always competition?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4953000" y="4502150"/>
            <a:ext cx="2044149" cy="4308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0" dirty="0">
                <a:solidFill>
                  <a:schemeClr val="hlink"/>
                </a:solidFill>
                <a:latin typeface="Calibri"/>
              </a:rPr>
              <a:t>Is skill required?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4824413" y="5076825"/>
            <a:ext cx="2688557" cy="4308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0" dirty="0">
                <a:solidFill>
                  <a:schemeClr val="hlink"/>
                </a:solidFill>
                <a:latin typeface="Calibri"/>
              </a:rPr>
              <a:t>Must luck play a role?</a:t>
            </a:r>
          </a:p>
        </p:txBody>
      </p:sp>
      <p:grpSp>
        <p:nvGrpSpPr>
          <p:cNvPr id="827402" name="Group 15"/>
          <p:cNvGrpSpPr>
            <a:grpSpLocks/>
          </p:cNvGrpSpPr>
          <p:nvPr/>
        </p:nvGrpSpPr>
        <p:grpSpPr bwMode="auto">
          <a:xfrm>
            <a:off x="5638800" y="2438400"/>
            <a:ext cx="2705100" cy="1595438"/>
            <a:chOff x="522" y="1218"/>
            <a:chExt cx="5238" cy="3066"/>
          </a:xfrm>
        </p:grpSpPr>
        <p:pic>
          <p:nvPicPr>
            <p:cNvPr id="82740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2" y="1494"/>
              <a:ext cx="1404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404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0" y="1428"/>
              <a:ext cx="1080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405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2" y="2528"/>
              <a:ext cx="1188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406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46" y="2634"/>
              <a:ext cx="1326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407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45" y="2940"/>
              <a:ext cx="183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408" name="Picture 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60" y="2714"/>
              <a:ext cx="1200" cy="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409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34" y="2133"/>
              <a:ext cx="1644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410" name="Picture 1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140" y="1332"/>
              <a:ext cx="1068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7411" name="Picture 1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892" y="1218"/>
              <a:ext cx="1272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/>
              <a:t>Hypothesis 2: </a:t>
            </a:r>
            <a:br>
              <a:rPr lang="en-US" sz="4000"/>
            </a:br>
            <a:r>
              <a:rPr lang="en-US" sz="4000"/>
              <a:t>Meaning as definition</a:t>
            </a:r>
          </a:p>
        </p:txBody>
      </p:sp>
      <p:pic>
        <p:nvPicPr>
          <p:cNvPr id="828419" name="Picture 4" descr="DORLING KINDERSLEY ILLUSTRATED OXFORD DICTIO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1144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8420" name="Text Box 5"/>
          <p:cNvSpPr txBox="1">
            <a:spLocks noChangeArrowheads="1"/>
          </p:cNvSpPr>
          <p:nvPr/>
        </p:nvSpPr>
        <p:spPr bwMode="auto">
          <a:xfrm>
            <a:off x="827088" y="1839913"/>
            <a:ext cx="810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 dirty="0">
                <a:latin typeface="Calibri"/>
              </a:rPr>
              <a:t>Also, necessary and sufficient features aren’t always so easy to come up with.</a:t>
            </a:r>
            <a:endParaRPr lang="en-US" b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2590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20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Bachelor (revisited)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265488" y="3657600"/>
            <a:ext cx="4964112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2200" b="0" dirty="0">
                <a:latin typeface="Calibri"/>
                <a:ea typeface="Osaka" pitchFamily="-84" charset="-128"/>
                <a:cs typeface="Osaka" pitchFamily="-84" charset="-128"/>
              </a:rPr>
              <a:t>	Alfred is an unmarried adult male, but he has been living with his girl-friend for the last 23 yrs.  Their relationship is happy.  Is Alfred a bachelor?</a:t>
            </a:r>
          </a:p>
        </p:txBody>
      </p:sp>
      <p:sp>
        <p:nvSpPr>
          <p:cNvPr id="828423" name="Text Box 4"/>
          <p:cNvSpPr txBox="1">
            <a:spLocks noChangeArrowheads="1"/>
          </p:cNvSpPr>
          <p:nvPr/>
        </p:nvSpPr>
        <p:spPr bwMode="auto">
          <a:xfrm>
            <a:off x="762000" y="3581400"/>
            <a:ext cx="2438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dirty="0">
                <a:latin typeface="Calibri"/>
              </a:rPr>
              <a:t>[UNMARRIED]</a:t>
            </a:r>
          </a:p>
          <a:p>
            <a:pPr eaLnBrk="1" hangingPunct="1"/>
            <a:r>
              <a:rPr lang="en-US" sz="2200" dirty="0">
                <a:latin typeface="Calibri"/>
              </a:rPr>
              <a:t>[ADULT]</a:t>
            </a:r>
          </a:p>
          <a:p>
            <a:pPr eaLnBrk="1" hangingPunct="1"/>
            <a:r>
              <a:rPr lang="en-US" sz="2200" dirty="0">
                <a:latin typeface="Calibri"/>
              </a:rPr>
              <a:t>[MALE]</a:t>
            </a:r>
          </a:p>
          <a:p>
            <a:pPr eaLnBrk="1" hangingPunct="1"/>
            <a:r>
              <a:rPr lang="en-US" sz="2200" dirty="0">
                <a:latin typeface="Calibri"/>
              </a:rPr>
              <a:t>[HUMAN]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/>
              <a:t>Hypothesis 2: </a:t>
            </a:r>
            <a:br>
              <a:rPr lang="en-US" sz="4000"/>
            </a:br>
            <a:r>
              <a:rPr lang="en-US" sz="4000"/>
              <a:t>Meaning as definition</a:t>
            </a:r>
          </a:p>
        </p:txBody>
      </p:sp>
      <p:pic>
        <p:nvPicPr>
          <p:cNvPr id="829443" name="Picture 4" descr="DORLING KINDERSLEY ILLUSTRATED OXFORD DICTIO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1144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44" name="Text Box 5"/>
          <p:cNvSpPr txBox="1">
            <a:spLocks noChangeArrowheads="1"/>
          </p:cNvSpPr>
          <p:nvPr/>
        </p:nvSpPr>
        <p:spPr bwMode="auto">
          <a:xfrm>
            <a:off x="827088" y="1839913"/>
            <a:ext cx="810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 dirty="0">
                <a:latin typeface="Calibri"/>
              </a:rPr>
              <a:t>Also, necessary and sufficient features aren’t always so easy to come up with.</a:t>
            </a:r>
            <a:endParaRPr lang="en-US" b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2590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20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Bachelor (revisited)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33800" y="3581400"/>
            <a:ext cx="4964113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200" b="0" dirty="0">
                <a:latin typeface="Calibri"/>
              </a:rPr>
              <a:t>Bernard is an unmarried adult male, and he does not have a partner.  Bernard is a monk living in a monastery.  Is Bernard a bachelor?</a:t>
            </a:r>
          </a:p>
        </p:txBody>
      </p:sp>
      <p:sp>
        <p:nvSpPr>
          <p:cNvPr id="829447" name="Text Box 4"/>
          <p:cNvSpPr txBox="1">
            <a:spLocks noChangeArrowheads="1"/>
          </p:cNvSpPr>
          <p:nvPr/>
        </p:nvSpPr>
        <p:spPr bwMode="auto">
          <a:xfrm>
            <a:off x="762000" y="3581400"/>
            <a:ext cx="2438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dirty="0">
                <a:latin typeface="Calibri"/>
              </a:rPr>
              <a:t>[UNMARRIED]</a:t>
            </a:r>
          </a:p>
          <a:p>
            <a:pPr eaLnBrk="1" hangingPunct="1"/>
            <a:r>
              <a:rPr lang="en-US" sz="2200" dirty="0">
                <a:latin typeface="Calibri"/>
              </a:rPr>
              <a:t>[ADULT]</a:t>
            </a:r>
          </a:p>
          <a:p>
            <a:pPr eaLnBrk="1" hangingPunct="1"/>
            <a:r>
              <a:rPr lang="en-US" sz="2200" dirty="0">
                <a:latin typeface="Calibri"/>
              </a:rPr>
              <a:t>[MALE]</a:t>
            </a:r>
          </a:p>
          <a:p>
            <a:pPr eaLnBrk="1" hangingPunct="1"/>
            <a:r>
              <a:rPr lang="en-US" sz="2200" dirty="0">
                <a:latin typeface="Calibri"/>
              </a:rPr>
              <a:t>[HUMAN]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/>
              <a:t>Announcements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dirty="0"/>
              <a:t>Midterm grades available on EEE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sz="2400" dirty="0"/>
              <a:t>Review questions for lexical development available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sz="2400" dirty="0"/>
              <a:t>HW2 due 2</a:t>
            </a:r>
            <a:r>
              <a:rPr lang="en-US" sz="2400" dirty="0" smtClean="0"/>
              <a:t>/</a:t>
            </a:r>
            <a:r>
              <a:rPr lang="en-US" sz="2400" dirty="0" smtClean="0"/>
              <a:t>21</a:t>
            </a:r>
            <a:r>
              <a:rPr lang="en-US" sz="2400" dirty="0" smtClean="0"/>
              <a:t>/</a:t>
            </a:r>
            <a:r>
              <a:rPr lang="en-US" sz="2400" dirty="0"/>
              <a:t>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/>
              <a:t>Hypothesis 2: </a:t>
            </a:r>
            <a:br>
              <a:rPr lang="en-US" sz="4000"/>
            </a:br>
            <a:r>
              <a:rPr lang="en-US" sz="4000"/>
              <a:t>Meaning as definition</a:t>
            </a:r>
          </a:p>
        </p:txBody>
      </p:sp>
      <p:pic>
        <p:nvPicPr>
          <p:cNvPr id="830467" name="Picture 4" descr="DORLING KINDERSLEY ILLUSTRATED OXFORD DICTIO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1144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0468" name="Text Box 5"/>
          <p:cNvSpPr txBox="1">
            <a:spLocks noChangeArrowheads="1"/>
          </p:cNvSpPr>
          <p:nvPr/>
        </p:nvSpPr>
        <p:spPr bwMode="auto">
          <a:xfrm>
            <a:off x="827088" y="1839913"/>
            <a:ext cx="810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 dirty="0">
                <a:latin typeface="Calibri"/>
              </a:rPr>
              <a:t>Also, necessary and sufficient features aren’t always so easy to come up with.</a:t>
            </a:r>
            <a:endParaRPr lang="en-US" b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2590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20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Bachelor (revisited)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33800" y="3581400"/>
            <a:ext cx="4964113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200" b="0" dirty="0">
                <a:latin typeface="Calibri"/>
              </a:rPr>
              <a:t>Charles is a married adult male, but he has not seen his wife for many years.  Charles is earnestly dating, hoping to find a new partner.  Is Charles a bachelor?</a:t>
            </a:r>
          </a:p>
        </p:txBody>
      </p:sp>
      <p:sp>
        <p:nvSpPr>
          <p:cNvPr id="830471" name="Text Box 4"/>
          <p:cNvSpPr txBox="1">
            <a:spLocks noChangeArrowheads="1"/>
          </p:cNvSpPr>
          <p:nvPr/>
        </p:nvSpPr>
        <p:spPr bwMode="auto">
          <a:xfrm>
            <a:off x="762000" y="3581400"/>
            <a:ext cx="2438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dirty="0">
                <a:latin typeface="Calibri"/>
              </a:rPr>
              <a:t>[UNMARRIED]</a:t>
            </a:r>
          </a:p>
          <a:p>
            <a:pPr eaLnBrk="1" hangingPunct="1"/>
            <a:r>
              <a:rPr lang="en-US" sz="2200" dirty="0">
                <a:latin typeface="Calibri"/>
              </a:rPr>
              <a:t>[ADULT]</a:t>
            </a:r>
          </a:p>
          <a:p>
            <a:pPr eaLnBrk="1" hangingPunct="1"/>
            <a:r>
              <a:rPr lang="en-US" sz="2200" dirty="0">
                <a:latin typeface="Calibri"/>
              </a:rPr>
              <a:t>[MALE]</a:t>
            </a:r>
          </a:p>
          <a:p>
            <a:pPr eaLnBrk="1" hangingPunct="1"/>
            <a:r>
              <a:rPr lang="en-US" sz="2200" dirty="0">
                <a:latin typeface="Calibri"/>
              </a:rPr>
              <a:t>[HUMAN]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/>
              <a:t>Hypothesis 2: </a:t>
            </a:r>
            <a:br>
              <a:rPr lang="en-US" sz="4000"/>
            </a:br>
            <a:r>
              <a:rPr lang="en-US" sz="4000"/>
              <a:t>Meaning as definition</a:t>
            </a:r>
          </a:p>
        </p:txBody>
      </p:sp>
      <p:pic>
        <p:nvPicPr>
          <p:cNvPr id="831491" name="Picture 4" descr="DORLING KINDERSLEY ILLUSTRATED OXFORD DICTIO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1144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1492" name="Text Box 5"/>
          <p:cNvSpPr txBox="1">
            <a:spLocks noChangeArrowheads="1"/>
          </p:cNvSpPr>
          <p:nvPr/>
        </p:nvSpPr>
        <p:spPr bwMode="auto">
          <a:xfrm>
            <a:off x="827088" y="1839913"/>
            <a:ext cx="810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0" dirty="0">
                <a:latin typeface="Calibri"/>
              </a:rPr>
              <a:t>Also, necessary and sufficient features aren’t always so easy to come up with.</a:t>
            </a:r>
            <a:endParaRPr lang="en-US" b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2590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20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Bachelor (revisited)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33800" y="3581400"/>
            <a:ext cx="4964113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b="0" dirty="0">
                <a:latin typeface="Calibri"/>
              </a:rPr>
              <a:t>Donald is a married adult male, but he lives in a culture that encourages men to take two wives.  Donald is earnestly dating, hoping to find a new partner.  Is Donald a bachelor?</a:t>
            </a:r>
          </a:p>
        </p:txBody>
      </p:sp>
      <p:sp>
        <p:nvSpPr>
          <p:cNvPr id="831495" name="Text Box 4"/>
          <p:cNvSpPr txBox="1">
            <a:spLocks noChangeArrowheads="1"/>
          </p:cNvSpPr>
          <p:nvPr/>
        </p:nvSpPr>
        <p:spPr bwMode="auto">
          <a:xfrm>
            <a:off x="762000" y="3581400"/>
            <a:ext cx="2438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dirty="0">
                <a:latin typeface="Calibri"/>
              </a:rPr>
              <a:t>[UNMARRIED]</a:t>
            </a:r>
          </a:p>
          <a:p>
            <a:pPr eaLnBrk="1" hangingPunct="1"/>
            <a:r>
              <a:rPr lang="en-US" sz="2200" dirty="0">
                <a:latin typeface="Calibri"/>
              </a:rPr>
              <a:t>[ADULT]</a:t>
            </a:r>
          </a:p>
          <a:p>
            <a:pPr eaLnBrk="1" hangingPunct="1"/>
            <a:r>
              <a:rPr lang="en-US" sz="2200" dirty="0">
                <a:latin typeface="Calibri"/>
              </a:rPr>
              <a:t>[MALE]</a:t>
            </a:r>
          </a:p>
          <a:p>
            <a:pPr eaLnBrk="1" hangingPunct="1"/>
            <a:r>
              <a:rPr lang="en-US" sz="2200" dirty="0">
                <a:latin typeface="Calibri"/>
              </a:rPr>
              <a:t>[HUMAN]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/>
              <a:t>Hypothesis 3: </a:t>
            </a:r>
            <a:br>
              <a:rPr lang="en-US" sz="3200"/>
            </a:br>
            <a:r>
              <a:rPr lang="en-US" sz="3200"/>
              <a:t>Meaning as graded membership to a category</a:t>
            </a:r>
          </a:p>
        </p:txBody>
      </p:sp>
      <p:pic>
        <p:nvPicPr>
          <p:cNvPr id="8325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24000"/>
            <a:ext cx="26257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2516" name="TextBox 10"/>
          <p:cNvSpPr txBox="1">
            <a:spLocks noChangeArrowheads="1"/>
          </p:cNvSpPr>
          <p:nvPr/>
        </p:nvSpPr>
        <p:spPr bwMode="auto">
          <a:xfrm>
            <a:off x="6172200" y="228600"/>
            <a:ext cx="2430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hlink"/>
                </a:solidFill>
                <a:latin typeface="Calibri"/>
              </a:rPr>
              <a:t>Prototype Theory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/>
              <a:t>Hypothesis 3: </a:t>
            </a:r>
            <a:br>
              <a:rPr lang="en-US" sz="3200"/>
            </a:br>
            <a:r>
              <a:rPr lang="en-US" sz="3200"/>
              <a:t>Meaning as graded membership to a category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4478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Categories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have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graded</a:t>
            </a:r>
            <a:r>
              <a:rPr lang="es-ES_tradnl" b="0" i="1" dirty="0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membership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: 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Some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members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of a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category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are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reliably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rated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as “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better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”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members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than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others</a:t>
            </a: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895600"/>
            <a:ext cx="8486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sz="3200" b="0" kern="0" dirty="0">
                <a:latin typeface="Calibri"/>
                <a:ea typeface="+mn-ea"/>
                <a:cs typeface="+mn-cs"/>
              </a:rPr>
              <a:t>Please rate the following in the category BIRD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43050" y="4314825"/>
            <a:ext cx="6229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ＭＳ Ｐゴシック" charset="-128"/>
              <a:cs typeface="ＭＳ Ｐゴシック" charset="-128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charset="-128"/>
                <a:cs typeface="ＭＳ Ｐゴシック" charset="-128"/>
              </a:rPr>
              <a:t>1		2	3 	4 	5	 6 	7</a:t>
            </a:r>
          </a:p>
        </p:txBody>
      </p:sp>
      <p:sp>
        <p:nvSpPr>
          <p:cNvPr id="833542" name="Text Box 5"/>
          <p:cNvSpPr txBox="1">
            <a:spLocks noChangeArrowheads="1"/>
          </p:cNvSpPr>
          <p:nvPr/>
        </p:nvSpPr>
        <p:spPr bwMode="auto">
          <a:xfrm>
            <a:off x="2438400" y="3810000"/>
            <a:ext cx="3768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 dirty="0">
                <a:latin typeface="Calibri"/>
              </a:rPr>
              <a:t>Ostrich vs. Robin vs. Bat</a:t>
            </a:r>
          </a:p>
        </p:txBody>
      </p:sp>
      <p:sp>
        <p:nvSpPr>
          <p:cNvPr id="833543" name="Text Box 6"/>
          <p:cNvSpPr txBox="1">
            <a:spLocks noChangeArrowheads="1"/>
          </p:cNvSpPr>
          <p:nvPr/>
        </p:nvSpPr>
        <p:spPr bwMode="auto">
          <a:xfrm>
            <a:off x="1001666" y="5170488"/>
            <a:ext cx="14542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 dirty="0">
                <a:latin typeface="Calibri"/>
              </a:rPr>
              <a:t>Good</a:t>
            </a:r>
          </a:p>
          <a:p>
            <a:pPr algn="ctr" eaLnBrk="1" hangingPunct="1"/>
            <a:r>
              <a:rPr lang="en-US" sz="2800" dirty="0">
                <a:latin typeface="Calibri"/>
              </a:rPr>
              <a:t>member</a:t>
            </a:r>
          </a:p>
        </p:txBody>
      </p:sp>
      <p:sp>
        <p:nvSpPr>
          <p:cNvPr id="833544" name="Text Box 7"/>
          <p:cNvSpPr txBox="1">
            <a:spLocks noChangeArrowheads="1"/>
          </p:cNvSpPr>
          <p:nvPr/>
        </p:nvSpPr>
        <p:spPr bwMode="auto">
          <a:xfrm>
            <a:off x="6478541" y="5218113"/>
            <a:ext cx="14542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 dirty="0">
                <a:latin typeface="Calibri"/>
              </a:rPr>
              <a:t>Bad</a:t>
            </a:r>
          </a:p>
          <a:p>
            <a:pPr algn="ctr" eaLnBrk="1" hangingPunct="1"/>
            <a:r>
              <a:rPr lang="en-US" sz="2800" dirty="0">
                <a:latin typeface="Calibri"/>
              </a:rPr>
              <a:t>member</a:t>
            </a:r>
          </a:p>
        </p:txBody>
      </p:sp>
      <p:sp>
        <p:nvSpPr>
          <p:cNvPr id="833546" name="TextBox 10"/>
          <p:cNvSpPr txBox="1">
            <a:spLocks noChangeArrowheads="1"/>
          </p:cNvSpPr>
          <p:nvPr/>
        </p:nvSpPr>
        <p:spPr bwMode="auto">
          <a:xfrm>
            <a:off x="6172200" y="228600"/>
            <a:ext cx="2430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hlink"/>
                </a:solidFill>
                <a:latin typeface="Calibri"/>
              </a:rPr>
              <a:t>Prototype Theory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19400" y="2895600"/>
            <a:ext cx="413067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r>
              <a:rPr lang="en-US" sz="3200" b="0" kern="0" dirty="0">
                <a:latin typeface="Calibri"/>
                <a:ea typeface="+mn-ea"/>
                <a:cs typeface="+mn-cs"/>
              </a:rPr>
              <a:t>Robin: 1.1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r>
              <a:rPr lang="en-US" sz="3200" b="0" kern="0" dirty="0">
                <a:latin typeface="Calibri"/>
                <a:ea typeface="+mn-ea"/>
                <a:cs typeface="+mn-cs"/>
              </a:rPr>
              <a:t>Eagle: 1.2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r>
              <a:rPr lang="en-US" sz="3200" b="0" kern="0" dirty="0">
                <a:latin typeface="Calibri"/>
                <a:ea typeface="+mn-ea"/>
                <a:cs typeface="+mn-cs"/>
              </a:rPr>
              <a:t>Wren: 1.4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r>
              <a:rPr lang="en-US" sz="3200" b="0" kern="0" dirty="0">
                <a:latin typeface="Calibri"/>
                <a:ea typeface="+mn-ea"/>
                <a:cs typeface="+mn-cs"/>
              </a:rPr>
              <a:t>Ostrich: 3.3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r>
              <a:rPr lang="en-US" sz="3200" b="0" kern="0" dirty="0">
                <a:latin typeface="Calibri"/>
                <a:ea typeface="+mn-ea"/>
                <a:cs typeface="+mn-cs"/>
              </a:rPr>
              <a:t>Chicken: 3.8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Char char="n"/>
              <a:defRPr/>
            </a:pPr>
            <a:r>
              <a:rPr lang="en-US" sz="3200" b="0" kern="0" dirty="0">
                <a:latin typeface="Calibri"/>
                <a:ea typeface="+mn-ea"/>
                <a:cs typeface="+mn-cs"/>
              </a:rPr>
              <a:t>Bat: 5.8</a:t>
            </a:r>
          </a:p>
        </p:txBody>
      </p:sp>
      <p:sp>
        <p:nvSpPr>
          <p:cNvPr id="834566" name="Rectangle 2"/>
          <p:cNvSpPr>
            <a:spLocks noChangeArrowheads="1"/>
          </p:cNvSpPr>
          <p:nvPr/>
        </p:nvSpPr>
        <p:spPr bwMode="auto">
          <a:xfrm>
            <a:off x="457200" y="152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Hypothesis 3: </a:t>
            </a:r>
            <a:b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</a:br>
            <a: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Meaning as graded membership to a category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4478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Categories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have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graded</a:t>
            </a:r>
            <a:r>
              <a:rPr lang="es-ES_tradnl" b="0" i="1" dirty="0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membership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: 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Some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members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of a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category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are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reliably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rated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as “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better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”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members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than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others</a:t>
            </a: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</p:txBody>
      </p:sp>
      <p:sp>
        <p:nvSpPr>
          <p:cNvPr id="834568" name="TextBox 10"/>
          <p:cNvSpPr txBox="1">
            <a:spLocks noChangeArrowheads="1"/>
          </p:cNvSpPr>
          <p:nvPr/>
        </p:nvSpPr>
        <p:spPr bwMode="auto">
          <a:xfrm>
            <a:off x="6172200" y="228600"/>
            <a:ext cx="2430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hlink"/>
                </a:solidFill>
                <a:latin typeface="Calibri"/>
              </a:rPr>
              <a:t>Prototype Theory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/>
              <a:t>Hypothesis 3: </a:t>
            </a:r>
            <a:br>
              <a:rPr lang="en-US" sz="3200"/>
            </a:br>
            <a:r>
              <a:rPr lang="en-US" sz="3200"/>
              <a:t>Meaning as graded membership to a category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s-ES_tradnl" b="0" kern="0" dirty="0" err="1">
                <a:latin typeface="Calibri"/>
                <a:ea typeface="+mn-ea"/>
                <a:cs typeface="+mn-cs"/>
              </a:rPr>
              <a:t>Family</a:t>
            </a:r>
            <a:r>
              <a:rPr lang="es-ES_tradnl" b="0" kern="0" dirty="0">
                <a:latin typeface="Calibri"/>
                <a:ea typeface="+mn-ea"/>
                <a:cs typeface="+mn-cs"/>
              </a:rPr>
              <a:t> </a:t>
            </a:r>
            <a:r>
              <a:rPr lang="es-ES_tradnl" b="0" kern="0" dirty="0" err="1">
                <a:latin typeface="Calibri"/>
                <a:ea typeface="+mn-ea"/>
                <a:cs typeface="+mn-cs"/>
              </a:rPr>
              <a:t>Resemblance</a:t>
            </a:r>
            <a:r>
              <a:rPr lang="es-ES_tradnl" b="0" kern="0" dirty="0">
                <a:latin typeface="Calibri"/>
                <a:ea typeface="+mn-ea"/>
                <a:cs typeface="+mn-cs"/>
              </a:rPr>
              <a:t> </a:t>
            </a:r>
            <a:r>
              <a:rPr lang="es-ES_tradnl" b="0" kern="0" dirty="0" err="1">
                <a:latin typeface="Calibri"/>
                <a:ea typeface="+mn-ea"/>
                <a:cs typeface="+mn-cs"/>
              </a:rPr>
              <a:t>Structure</a:t>
            </a:r>
            <a:endParaRPr lang="es-ES_tradnl" b="0" kern="0" dirty="0">
              <a:latin typeface="Calibri"/>
              <a:ea typeface="+mn-ea"/>
              <a:cs typeface="+mn-cs"/>
            </a:endParaRPr>
          </a:p>
        </p:txBody>
      </p:sp>
      <p:sp>
        <p:nvSpPr>
          <p:cNvPr id="842756" name="TextBox 5"/>
          <p:cNvSpPr txBox="1">
            <a:spLocks noChangeArrowheads="1"/>
          </p:cNvSpPr>
          <p:nvPr/>
        </p:nvSpPr>
        <p:spPr bwMode="auto">
          <a:xfrm>
            <a:off x="6172200" y="228600"/>
            <a:ext cx="2430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hlink"/>
                </a:solidFill>
                <a:latin typeface="Calibri"/>
              </a:rPr>
              <a:t>Prototype Theory</a:t>
            </a:r>
          </a:p>
        </p:txBody>
      </p:sp>
      <p:pic>
        <p:nvPicPr>
          <p:cNvPr id="8427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28606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4914900" y="1981200"/>
            <a:ext cx="3695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sz="2200" b="0" dirty="0">
                <a:latin typeface="Calibri"/>
                <a:ea typeface="Osaka" pitchFamily="-84" charset="-128"/>
                <a:cs typeface="Osaka" pitchFamily="-84" charset="-128"/>
              </a:rPr>
              <a:t>Smith Family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sz="2200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sz="2200" dirty="0">
                <a:latin typeface="Calibri"/>
              </a:rPr>
              <a:t>Degree of Category Membership (“</a:t>
            </a:r>
            <a:r>
              <a:rPr lang="en-US" sz="2200" dirty="0" err="1">
                <a:latin typeface="Calibri"/>
              </a:rPr>
              <a:t>Smithness</a:t>
            </a:r>
            <a:r>
              <a:rPr lang="en-US" sz="2200" dirty="0">
                <a:latin typeface="Calibri"/>
              </a:rPr>
              <a:t>”) depends on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200" dirty="0">
                <a:latin typeface="Calibri"/>
              </a:rPr>
              <a:t>the number of features and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200" dirty="0">
                <a:latin typeface="Calibri"/>
              </a:rPr>
              <a:t>how central they are to “</a:t>
            </a:r>
            <a:r>
              <a:rPr lang="en-US" sz="2200" dirty="0" err="1">
                <a:latin typeface="Calibri"/>
              </a:rPr>
              <a:t>Smithness</a:t>
            </a:r>
            <a:r>
              <a:rPr lang="en-US" sz="2200" dirty="0">
                <a:latin typeface="Calibri"/>
              </a:rPr>
              <a:t>”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sz="2200" b="0" dirty="0">
              <a:latin typeface="Calibri"/>
              <a:ea typeface="Osaka" pitchFamily="-84" charset="-128"/>
              <a:cs typeface="Osaka" pitchFamily="-84" charset="-128"/>
            </a:endParaRPr>
          </a:p>
        </p:txBody>
      </p:sp>
      <p:sp>
        <p:nvSpPr>
          <p:cNvPr id="842760" name="Oval 8"/>
          <p:cNvSpPr>
            <a:spLocks noChangeArrowheads="1"/>
          </p:cNvSpPr>
          <p:nvPr/>
        </p:nvSpPr>
        <p:spPr bwMode="auto">
          <a:xfrm>
            <a:off x="1752600" y="3352800"/>
            <a:ext cx="838200" cy="1295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/>
              <a:t>Hypothesis 3: </a:t>
            </a:r>
            <a:br>
              <a:rPr lang="en-US" sz="3200"/>
            </a:br>
            <a:r>
              <a:rPr lang="en-US" sz="3200"/>
              <a:t>Meaning as graded membership to a category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s-ES_tradnl" b="0" kern="0" dirty="0" err="1">
                <a:latin typeface="Calibri"/>
                <a:ea typeface="+mn-ea"/>
                <a:cs typeface="+mn-cs"/>
              </a:rPr>
              <a:t>Family</a:t>
            </a:r>
            <a:r>
              <a:rPr lang="es-ES_tradnl" b="0" kern="0" dirty="0">
                <a:latin typeface="Calibri"/>
                <a:ea typeface="+mn-ea"/>
                <a:cs typeface="+mn-cs"/>
              </a:rPr>
              <a:t> </a:t>
            </a:r>
            <a:r>
              <a:rPr lang="es-ES_tradnl" b="0" kern="0" dirty="0" err="1">
                <a:latin typeface="Calibri"/>
                <a:ea typeface="+mn-ea"/>
                <a:cs typeface="+mn-cs"/>
              </a:rPr>
              <a:t>Resemblance</a:t>
            </a:r>
            <a:r>
              <a:rPr lang="es-ES_tradnl" b="0" kern="0" dirty="0">
                <a:latin typeface="Calibri"/>
                <a:ea typeface="+mn-ea"/>
                <a:cs typeface="+mn-cs"/>
              </a:rPr>
              <a:t> </a:t>
            </a:r>
            <a:r>
              <a:rPr lang="es-ES_tradnl" b="0" kern="0" dirty="0" err="1">
                <a:latin typeface="Calibri"/>
                <a:ea typeface="+mn-ea"/>
                <a:cs typeface="+mn-cs"/>
              </a:rPr>
              <a:t>Structure</a:t>
            </a:r>
            <a:endParaRPr lang="es-ES_tradnl" b="0" kern="0" dirty="0">
              <a:latin typeface="Calibri"/>
              <a:ea typeface="+mn-ea"/>
              <a:cs typeface="+mn-cs"/>
            </a:endParaRPr>
          </a:p>
        </p:txBody>
      </p:sp>
      <p:sp>
        <p:nvSpPr>
          <p:cNvPr id="843780" name="TextBox 5"/>
          <p:cNvSpPr txBox="1">
            <a:spLocks noChangeArrowheads="1"/>
          </p:cNvSpPr>
          <p:nvPr/>
        </p:nvSpPr>
        <p:spPr bwMode="auto">
          <a:xfrm>
            <a:off x="6172200" y="228600"/>
            <a:ext cx="2430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hlink"/>
                </a:solidFill>
                <a:latin typeface="Calibri"/>
              </a:rPr>
              <a:t>Prototype Theory</a:t>
            </a:r>
          </a:p>
        </p:txBody>
      </p:sp>
      <p:pic>
        <p:nvPicPr>
          <p:cNvPr id="84378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28606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4914900" y="1752600"/>
            <a:ext cx="4229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sz="2200" b="0" dirty="0">
                <a:latin typeface="Calibri"/>
                <a:ea typeface="Osaka" pitchFamily="-84" charset="-128"/>
                <a:cs typeface="Osaka" pitchFamily="-84" charset="-128"/>
              </a:rPr>
              <a:t>Smith Family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sz="2200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sz="2200" dirty="0">
                <a:latin typeface="Calibri"/>
              </a:rPr>
              <a:t>Smith Features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200" dirty="0">
                <a:latin typeface="Calibri"/>
              </a:rPr>
              <a:t>Beard 		8/8 = 1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200" dirty="0">
                <a:latin typeface="Calibri"/>
              </a:rPr>
              <a:t>Brown hair 	6/8 = .75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200" dirty="0">
                <a:latin typeface="Calibri"/>
              </a:rPr>
              <a:t>Big nose	</a:t>
            </a:r>
            <a:r>
              <a:rPr lang="en-US" sz="2200" dirty="0" smtClean="0">
                <a:latin typeface="Calibri"/>
              </a:rPr>
              <a:t>	6</a:t>
            </a:r>
            <a:r>
              <a:rPr lang="en-US" sz="2200" dirty="0">
                <a:latin typeface="Calibri"/>
              </a:rPr>
              <a:t>/8 = .75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200" dirty="0">
                <a:latin typeface="Calibri"/>
              </a:rPr>
              <a:t>Big ears	</a:t>
            </a:r>
            <a:r>
              <a:rPr lang="en-US" sz="2200" dirty="0" smtClean="0">
                <a:latin typeface="Calibri"/>
              </a:rPr>
              <a:t>	6</a:t>
            </a:r>
            <a:r>
              <a:rPr lang="en-US" sz="2200" dirty="0">
                <a:latin typeface="Calibri"/>
              </a:rPr>
              <a:t>/8 = .75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200" dirty="0">
                <a:latin typeface="Calibri"/>
              </a:rPr>
              <a:t>Mustache	4/8 = .5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None/>
            </a:pPr>
            <a:r>
              <a:rPr lang="en-US" sz="2200" b="0" dirty="0">
                <a:latin typeface="Calibri"/>
                <a:ea typeface="Osaka" pitchFamily="-84" charset="-128"/>
                <a:cs typeface="Osaka" pitchFamily="-84" charset="-128"/>
              </a:rPr>
              <a:t>(non-Smith features: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None/>
            </a:pPr>
            <a:r>
              <a:rPr lang="en-US" sz="2200" b="0" dirty="0">
                <a:latin typeface="Calibri"/>
                <a:ea typeface="Osaka" pitchFamily="-84" charset="-128"/>
                <a:cs typeface="Osaka" pitchFamily="-84" charset="-128"/>
              </a:rPr>
              <a:t>No beard = 0/8, blonde hair = 2/8, small nose = 2/8, small ears = 2/8, no mustache = 4/8)</a:t>
            </a:r>
          </a:p>
        </p:txBody>
      </p:sp>
      <p:sp>
        <p:nvSpPr>
          <p:cNvPr id="843784" name="Oval 8"/>
          <p:cNvSpPr>
            <a:spLocks noChangeArrowheads="1"/>
          </p:cNvSpPr>
          <p:nvPr/>
        </p:nvSpPr>
        <p:spPr bwMode="auto">
          <a:xfrm>
            <a:off x="1752600" y="3352800"/>
            <a:ext cx="838200" cy="1295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/>
              <a:t>Hypothesis 3: </a:t>
            </a:r>
            <a:br>
              <a:rPr lang="en-US" sz="3200"/>
            </a:br>
            <a:r>
              <a:rPr lang="en-US" sz="3200"/>
              <a:t>Meaning as graded membership to a category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s-ES_tradnl" b="0" kern="0" dirty="0" err="1">
                <a:latin typeface="Calibri"/>
                <a:ea typeface="+mn-ea"/>
                <a:cs typeface="+mn-cs"/>
              </a:rPr>
              <a:t>Family</a:t>
            </a:r>
            <a:r>
              <a:rPr lang="es-ES_tradnl" b="0" kern="0" dirty="0">
                <a:latin typeface="Calibri"/>
                <a:ea typeface="+mn-ea"/>
                <a:cs typeface="+mn-cs"/>
              </a:rPr>
              <a:t> </a:t>
            </a:r>
            <a:r>
              <a:rPr lang="es-ES_tradnl" b="0" kern="0" dirty="0" err="1">
                <a:latin typeface="Calibri"/>
                <a:ea typeface="+mn-ea"/>
                <a:cs typeface="+mn-cs"/>
              </a:rPr>
              <a:t>Resemblance</a:t>
            </a:r>
            <a:r>
              <a:rPr lang="es-ES_tradnl" b="0" kern="0" dirty="0">
                <a:latin typeface="Calibri"/>
                <a:ea typeface="+mn-ea"/>
                <a:cs typeface="+mn-cs"/>
              </a:rPr>
              <a:t> </a:t>
            </a:r>
            <a:r>
              <a:rPr lang="es-ES_tradnl" b="0" kern="0" dirty="0" err="1">
                <a:latin typeface="Calibri"/>
                <a:ea typeface="+mn-ea"/>
                <a:cs typeface="+mn-cs"/>
              </a:rPr>
              <a:t>Structure</a:t>
            </a:r>
            <a:endParaRPr lang="es-ES_tradnl" b="0" kern="0" dirty="0">
              <a:latin typeface="Calibri"/>
              <a:ea typeface="+mn-ea"/>
              <a:cs typeface="+mn-cs"/>
            </a:endParaRPr>
          </a:p>
        </p:txBody>
      </p:sp>
      <p:sp>
        <p:nvSpPr>
          <p:cNvPr id="844804" name="TextBox 5"/>
          <p:cNvSpPr txBox="1">
            <a:spLocks noChangeArrowheads="1"/>
          </p:cNvSpPr>
          <p:nvPr/>
        </p:nvSpPr>
        <p:spPr bwMode="auto">
          <a:xfrm>
            <a:off x="6172200" y="228600"/>
            <a:ext cx="2430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hlink"/>
                </a:solidFill>
                <a:latin typeface="Calibri"/>
              </a:rPr>
              <a:t>Prototype Theory</a:t>
            </a:r>
          </a:p>
        </p:txBody>
      </p:sp>
      <p:pic>
        <p:nvPicPr>
          <p:cNvPr id="84480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28606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4914900" y="1981200"/>
            <a:ext cx="42291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sz="2200" b="0" dirty="0">
                <a:latin typeface="Calibri"/>
                <a:ea typeface="Osaka" pitchFamily="-84" charset="-128"/>
                <a:cs typeface="Osaka" pitchFamily="-84" charset="-128"/>
              </a:rPr>
              <a:t>Smith Family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sz="2200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sz="2200" dirty="0">
                <a:latin typeface="Calibri"/>
              </a:rPr>
              <a:t>Middle Smith has all features – calculate his score, based on other 8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beard </a:t>
            </a:r>
            <a:r>
              <a:rPr lang="en-US" sz="2200" dirty="0" smtClean="0">
                <a:latin typeface="Calibri"/>
              </a:rPr>
              <a:t>		1 </a:t>
            </a:r>
            <a:r>
              <a:rPr lang="en-US" sz="2200" dirty="0">
                <a:latin typeface="Calibri"/>
              </a:rPr>
              <a:t>* </a:t>
            </a:r>
            <a:r>
              <a:rPr lang="en-US" sz="2200" dirty="0" smtClean="0">
                <a:latin typeface="Calibri"/>
              </a:rPr>
              <a:t>1.0  +</a:t>
            </a:r>
            <a:endParaRPr lang="en-US" sz="2200" dirty="0">
              <a:latin typeface="Calibri"/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brown hair </a:t>
            </a:r>
            <a:r>
              <a:rPr lang="en-US" sz="2200" dirty="0" smtClean="0">
                <a:latin typeface="Calibri"/>
              </a:rPr>
              <a:t>		1 </a:t>
            </a:r>
            <a:r>
              <a:rPr lang="en-US" sz="2200" dirty="0">
                <a:latin typeface="Calibri"/>
              </a:rPr>
              <a:t>*.</a:t>
            </a:r>
            <a:r>
              <a:rPr lang="en-US" sz="2200" dirty="0" smtClean="0">
                <a:latin typeface="Calibri"/>
              </a:rPr>
              <a:t>75 +</a:t>
            </a:r>
            <a:endParaRPr lang="en-US" sz="2200" dirty="0">
              <a:latin typeface="Calibri"/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big nose </a:t>
            </a:r>
            <a:r>
              <a:rPr lang="en-US" sz="2200" dirty="0" smtClean="0">
                <a:latin typeface="Calibri"/>
              </a:rPr>
              <a:t>		1 </a:t>
            </a:r>
            <a:r>
              <a:rPr lang="en-US" sz="2200" dirty="0">
                <a:latin typeface="Calibri"/>
              </a:rPr>
              <a:t>* .</a:t>
            </a:r>
            <a:r>
              <a:rPr lang="en-US" sz="2200" dirty="0" smtClean="0">
                <a:latin typeface="Calibri"/>
              </a:rPr>
              <a:t>75 +</a:t>
            </a:r>
            <a:endParaRPr lang="en-US" sz="2200" dirty="0">
              <a:latin typeface="Calibri"/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big ears </a:t>
            </a:r>
            <a:r>
              <a:rPr lang="en-US" sz="2200" dirty="0" smtClean="0">
                <a:latin typeface="Calibri"/>
              </a:rPr>
              <a:t>		1 </a:t>
            </a:r>
            <a:r>
              <a:rPr lang="en-US" sz="2200" dirty="0">
                <a:latin typeface="Calibri"/>
              </a:rPr>
              <a:t>* .</a:t>
            </a:r>
            <a:r>
              <a:rPr lang="en-US" sz="2200" dirty="0" smtClean="0">
                <a:latin typeface="Calibri"/>
              </a:rPr>
              <a:t>75 +</a:t>
            </a:r>
            <a:endParaRPr lang="en-US" sz="2200" dirty="0">
              <a:latin typeface="Calibri"/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mustache </a:t>
            </a:r>
            <a:r>
              <a:rPr lang="en-US" sz="2200" dirty="0" smtClean="0">
                <a:latin typeface="Calibri"/>
              </a:rPr>
              <a:t>		1</a:t>
            </a:r>
            <a:r>
              <a:rPr lang="en-US" sz="2200" dirty="0">
                <a:latin typeface="Calibri"/>
              </a:rPr>
              <a:t>* .5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None/>
            </a:pPr>
            <a:r>
              <a:rPr lang="en-US" sz="2200" dirty="0">
                <a:latin typeface="Calibri"/>
              </a:rPr>
              <a:t>    ---------------------------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 smtClean="0">
                <a:latin typeface="Calibri"/>
              </a:rPr>
              <a:t>			Total </a:t>
            </a:r>
            <a:r>
              <a:rPr lang="en-US" sz="2200" dirty="0">
                <a:latin typeface="Calibri"/>
              </a:rPr>
              <a:t>3.75</a:t>
            </a:r>
          </a:p>
        </p:txBody>
      </p:sp>
      <p:sp>
        <p:nvSpPr>
          <p:cNvPr id="844807" name="Oval 9"/>
          <p:cNvSpPr>
            <a:spLocks noChangeArrowheads="1"/>
          </p:cNvSpPr>
          <p:nvPr/>
        </p:nvSpPr>
        <p:spPr bwMode="auto">
          <a:xfrm>
            <a:off x="1676400" y="3352800"/>
            <a:ext cx="990600" cy="12954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/>
              <a:t>Hypothesis 3: </a:t>
            </a:r>
            <a:br>
              <a:rPr lang="en-US" sz="3200"/>
            </a:br>
            <a:r>
              <a:rPr lang="en-US" sz="3200"/>
              <a:t>Meaning as graded membership to a category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s-ES_tradnl" b="0" kern="0" dirty="0" err="1">
                <a:latin typeface="Calibri"/>
                <a:ea typeface="+mn-ea"/>
                <a:cs typeface="+mn-cs"/>
              </a:rPr>
              <a:t>Family</a:t>
            </a:r>
            <a:r>
              <a:rPr lang="es-ES_tradnl" b="0" kern="0" dirty="0">
                <a:latin typeface="Calibri"/>
                <a:ea typeface="+mn-ea"/>
                <a:cs typeface="+mn-cs"/>
              </a:rPr>
              <a:t> </a:t>
            </a:r>
            <a:r>
              <a:rPr lang="es-ES_tradnl" b="0" kern="0" dirty="0" err="1">
                <a:latin typeface="Calibri"/>
                <a:ea typeface="+mn-ea"/>
                <a:cs typeface="+mn-cs"/>
              </a:rPr>
              <a:t>Resemblance</a:t>
            </a:r>
            <a:r>
              <a:rPr lang="es-ES_tradnl" b="0" kern="0" dirty="0">
                <a:latin typeface="Calibri"/>
                <a:ea typeface="+mn-ea"/>
                <a:cs typeface="+mn-cs"/>
              </a:rPr>
              <a:t> </a:t>
            </a:r>
            <a:r>
              <a:rPr lang="es-ES_tradnl" b="0" kern="0" dirty="0" err="1">
                <a:latin typeface="Calibri"/>
                <a:ea typeface="+mn-ea"/>
                <a:cs typeface="+mn-cs"/>
              </a:rPr>
              <a:t>Structure</a:t>
            </a:r>
            <a:endParaRPr lang="es-ES_tradnl" b="0" kern="0" dirty="0">
              <a:latin typeface="Calibri"/>
              <a:ea typeface="+mn-ea"/>
              <a:cs typeface="+mn-cs"/>
            </a:endParaRPr>
          </a:p>
        </p:txBody>
      </p:sp>
      <p:sp>
        <p:nvSpPr>
          <p:cNvPr id="845828" name="TextBox 5"/>
          <p:cNvSpPr txBox="1">
            <a:spLocks noChangeArrowheads="1"/>
          </p:cNvSpPr>
          <p:nvPr/>
        </p:nvSpPr>
        <p:spPr bwMode="auto">
          <a:xfrm>
            <a:off x="6172200" y="228600"/>
            <a:ext cx="2430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hlink"/>
                </a:solidFill>
                <a:latin typeface="Calibri"/>
              </a:rPr>
              <a:t>Prototype Theory</a:t>
            </a:r>
          </a:p>
        </p:txBody>
      </p:sp>
      <p:pic>
        <p:nvPicPr>
          <p:cNvPr id="84582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28606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4914900" y="1981200"/>
            <a:ext cx="42291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sz="2200" b="0" dirty="0">
                <a:latin typeface="Calibri"/>
                <a:ea typeface="Osaka" pitchFamily="-84" charset="-128"/>
                <a:cs typeface="Osaka" pitchFamily="-84" charset="-128"/>
              </a:rPr>
              <a:t>Smith Family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sz="2200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sz="2200" dirty="0">
                <a:latin typeface="Calibri"/>
              </a:rPr>
              <a:t>Smith #3 </a:t>
            </a:r>
            <a:r>
              <a:rPr lang="en-US" sz="2200" dirty="0" smtClean="0">
                <a:latin typeface="Calibri"/>
              </a:rPr>
              <a:t>has a </a:t>
            </a:r>
            <a:r>
              <a:rPr lang="en-US" sz="2200" dirty="0">
                <a:latin typeface="Calibri"/>
              </a:rPr>
              <a:t>few features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beard </a:t>
            </a:r>
            <a:r>
              <a:rPr lang="en-US" sz="2200" dirty="0" smtClean="0">
                <a:latin typeface="Calibri"/>
              </a:rPr>
              <a:t>		1</a:t>
            </a:r>
            <a:r>
              <a:rPr lang="en-US" sz="2200" dirty="0">
                <a:latin typeface="Calibri"/>
              </a:rPr>
              <a:t>* </a:t>
            </a:r>
            <a:r>
              <a:rPr lang="en-US" sz="2200" dirty="0" smtClean="0">
                <a:latin typeface="Calibri"/>
              </a:rPr>
              <a:t>1.0 +</a:t>
            </a:r>
            <a:endParaRPr lang="en-US" sz="2200" dirty="0">
              <a:latin typeface="Calibri"/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brown hair </a:t>
            </a:r>
            <a:r>
              <a:rPr lang="en-US" sz="2200" dirty="0" smtClean="0">
                <a:latin typeface="Calibri"/>
              </a:rPr>
              <a:t>		1</a:t>
            </a:r>
            <a:r>
              <a:rPr lang="en-US" sz="2200" dirty="0">
                <a:latin typeface="Calibri"/>
              </a:rPr>
              <a:t>* .</a:t>
            </a:r>
            <a:r>
              <a:rPr lang="en-US" sz="2200" dirty="0" smtClean="0">
                <a:latin typeface="Calibri"/>
              </a:rPr>
              <a:t>75 +</a:t>
            </a:r>
            <a:endParaRPr lang="en-US" sz="2200" dirty="0">
              <a:latin typeface="Calibri"/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small nose </a:t>
            </a:r>
            <a:r>
              <a:rPr lang="en-US" sz="2200" dirty="0" smtClean="0">
                <a:latin typeface="Calibri"/>
              </a:rPr>
              <a:t>		1 </a:t>
            </a:r>
            <a:r>
              <a:rPr lang="en-US" sz="2200" dirty="0">
                <a:latin typeface="Calibri"/>
              </a:rPr>
              <a:t>* .</a:t>
            </a:r>
            <a:r>
              <a:rPr lang="en-US" sz="2200" dirty="0" smtClean="0">
                <a:latin typeface="Calibri"/>
              </a:rPr>
              <a:t>25 +</a:t>
            </a:r>
            <a:endParaRPr lang="en-US" sz="2200" dirty="0">
              <a:latin typeface="Calibri"/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big ears </a:t>
            </a:r>
            <a:r>
              <a:rPr lang="en-US" sz="2200" dirty="0" smtClean="0">
                <a:latin typeface="Calibri"/>
              </a:rPr>
              <a:t>		1 </a:t>
            </a:r>
            <a:r>
              <a:rPr lang="en-US" sz="2200" dirty="0">
                <a:latin typeface="Calibri"/>
              </a:rPr>
              <a:t>* .</a:t>
            </a:r>
            <a:r>
              <a:rPr lang="en-US" sz="2200" dirty="0" smtClean="0">
                <a:latin typeface="Calibri"/>
              </a:rPr>
              <a:t>75 +</a:t>
            </a:r>
            <a:endParaRPr lang="en-US" sz="2200" dirty="0">
              <a:latin typeface="Calibri"/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no mustache </a:t>
            </a:r>
            <a:r>
              <a:rPr lang="en-US" sz="2200" dirty="0" smtClean="0">
                <a:latin typeface="Calibri"/>
              </a:rPr>
              <a:t>	1 </a:t>
            </a:r>
            <a:r>
              <a:rPr lang="en-US" sz="2200" dirty="0">
                <a:latin typeface="Calibri"/>
              </a:rPr>
              <a:t>* .</a:t>
            </a:r>
            <a:r>
              <a:rPr lang="en-US" sz="2200" dirty="0" smtClean="0">
                <a:latin typeface="Calibri"/>
              </a:rPr>
              <a:t>5 </a:t>
            </a:r>
            <a:endParaRPr lang="en-US" sz="2200" dirty="0">
              <a:latin typeface="Calibri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None/>
            </a:pPr>
            <a:r>
              <a:rPr lang="en-US" sz="2200" dirty="0">
                <a:latin typeface="Calibri"/>
              </a:rPr>
              <a:t>    --------------------------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 smtClean="0">
                <a:latin typeface="Calibri"/>
              </a:rPr>
              <a:t>			Total </a:t>
            </a:r>
            <a:r>
              <a:rPr lang="en-US" sz="2200" dirty="0">
                <a:latin typeface="Calibri"/>
              </a:rPr>
              <a:t>3.25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poorer instance than middle Smith</a:t>
            </a:r>
          </a:p>
        </p:txBody>
      </p:sp>
      <p:sp>
        <p:nvSpPr>
          <p:cNvPr id="845831" name="Oval 8"/>
          <p:cNvSpPr>
            <a:spLocks noChangeArrowheads="1"/>
          </p:cNvSpPr>
          <p:nvPr/>
        </p:nvSpPr>
        <p:spPr bwMode="auto">
          <a:xfrm>
            <a:off x="2362200" y="2133600"/>
            <a:ext cx="990600" cy="12954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/>
              <a:t>Hypothesis 3: </a:t>
            </a:r>
            <a:br>
              <a:rPr lang="en-US" sz="3200"/>
            </a:br>
            <a:r>
              <a:rPr lang="en-US" sz="3200"/>
              <a:t>Meaning as graded membership to a category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s-ES_tradnl" b="0" kern="0" dirty="0" err="1">
                <a:latin typeface="Calibri"/>
                <a:ea typeface="+mn-ea"/>
                <a:cs typeface="+mn-cs"/>
              </a:rPr>
              <a:t>Family</a:t>
            </a:r>
            <a:r>
              <a:rPr lang="es-ES_tradnl" b="0" kern="0" dirty="0">
                <a:latin typeface="Calibri"/>
                <a:ea typeface="+mn-ea"/>
                <a:cs typeface="+mn-cs"/>
              </a:rPr>
              <a:t> </a:t>
            </a:r>
            <a:r>
              <a:rPr lang="es-ES_tradnl" b="0" kern="0" dirty="0" err="1">
                <a:latin typeface="Calibri"/>
                <a:ea typeface="+mn-ea"/>
                <a:cs typeface="+mn-cs"/>
              </a:rPr>
              <a:t>Resemblance</a:t>
            </a:r>
            <a:r>
              <a:rPr lang="es-ES_tradnl" b="0" kern="0" dirty="0">
                <a:latin typeface="Calibri"/>
                <a:ea typeface="+mn-ea"/>
                <a:cs typeface="+mn-cs"/>
              </a:rPr>
              <a:t> </a:t>
            </a:r>
            <a:r>
              <a:rPr lang="es-ES_tradnl" b="0" kern="0" dirty="0" err="1">
                <a:latin typeface="Calibri"/>
                <a:ea typeface="+mn-ea"/>
                <a:cs typeface="+mn-cs"/>
              </a:rPr>
              <a:t>Structure</a:t>
            </a:r>
            <a:endParaRPr lang="es-ES_tradnl" b="0" kern="0" dirty="0">
              <a:latin typeface="Calibri"/>
              <a:ea typeface="+mn-ea"/>
              <a:cs typeface="+mn-cs"/>
            </a:endParaRPr>
          </a:p>
        </p:txBody>
      </p:sp>
      <p:sp>
        <p:nvSpPr>
          <p:cNvPr id="846852" name="TextBox 5"/>
          <p:cNvSpPr txBox="1">
            <a:spLocks noChangeArrowheads="1"/>
          </p:cNvSpPr>
          <p:nvPr/>
        </p:nvSpPr>
        <p:spPr bwMode="auto">
          <a:xfrm>
            <a:off x="6172200" y="228600"/>
            <a:ext cx="2430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hlink"/>
                </a:solidFill>
                <a:latin typeface="Calibri"/>
              </a:rPr>
              <a:t>Prototype Theory</a:t>
            </a:r>
          </a:p>
        </p:txBody>
      </p:sp>
      <p:pic>
        <p:nvPicPr>
          <p:cNvPr id="84685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28606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4914900" y="1981200"/>
            <a:ext cx="42291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sz="2200" dirty="0">
                <a:latin typeface="Calibri"/>
              </a:rPr>
              <a:t>Item with too few features is not a member of the category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no beard </a:t>
            </a:r>
            <a:r>
              <a:rPr lang="en-US" sz="2200" dirty="0" smtClean="0">
                <a:latin typeface="Calibri"/>
              </a:rPr>
              <a:t>		1 </a:t>
            </a:r>
            <a:r>
              <a:rPr lang="en-US" sz="2200" dirty="0">
                <a:latin typeface="Calibri"/>
              </a:rPr>
              <a:t>* </a:t>
            </a:r>
            <a:r>
              <a:rPr lang="en-US" sz="2200" dirty="0" smtClean="0">
                <a:latin typeface="Calibri"/>
              </a:rPr>
              <a:t>0 +</a:t>
            </a:r>
            <a:endParaRPr lang="en-US" sz="2200" dirty="0">
              <a:latin typeface="Calibri"/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blonde hair </a:t>
            </a:r>
            <a:r>
              <a:rPr lang="en-US" sz="2200" dirty="0" smtClean="0">
                <a:latin typeface="Calibri"/>
              </a:rPr>
              <a:t>	1 </a:t>
            </a:r>
            <a:r>
              <a:rPr lang="en-US" sz="2200" dirty="0">
                <a:latin typeface="Calibri"/>
              </a:rPr>
              <a:t>* .</a:t>
            </a:r>
            <a:r>
              <a:rPr lang="en-US" sz="2200" dirty="0" smtClean="0">
                <a:latin typeface="Calibri"/>
              </a:rPr>
              <a:t>25 +</a:t>
            </a:r>
            <a:endParaRPr lang="en-US" sz="2200" dirty="0">
              <a:latin typeface="Calibri"/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big nose </a:t>
            </a:r>
            <a:r>
              <a:rPr lang="en-US" sz="2200" dirty="0" smtClean="0">
                <a:latin typeface="Calibri"/>
              </a:rPr>
              <a:t>		1 </a:t>
            </a:r>
            <a:r>
              <a:rPr lang="en-US" sz="2200" dirty="0">
                <a:latin typeface="Calibri"/>
              </a:rPr>
              <a:t>* .</a:t>
            </a:r>
            <a:r>
              <a:rPr lang="en-US" sz="2200" dirty="0" smtClean="0">
                <a:latin typeface="Calibri"/>
              </a:rPr>
              <a:t>75 +</a:t>
            </a:r>
            <a:endParaRPr lang="en-US" sz="2200" dirty="0">
              <a:latin typeface="Calibri"/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small ears </a:t>
            </a:r>
            <a:r>
              <a:rPr lang="en-US" sz="2200" dirty="0" smtClean="0">
                <a:latin typeface="Calibri"/>
              </a:rPr>
              <a:t>		1 </a:t>
            </a:r>
            <a:r>
              <a:rPr lang="en-US" sz="2200" dirty="0">
                <a:latin typeface="Calibri"/>
              </a:rPr>
              <a:t>* .</a:t>
            </a:r>
            <a:r>
              <a:rPr lang="en-US" sz="2200" dirty="0" smtClean="0">
                <a:latin typeface="Calibri"/>
              </a:rPr>
              <a:t>25 +</a:t>
            </a:r>
            <a:endParaRPr lang="en-US" sz="2200" dirty="0">
              <a:latin typeface="Calibri"/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>
                <a:latin typeface="Calibri"/>
              </a:rPr>
              <a:t>no mustache </a:t>
            </a:r>
            <a:r>
              <a:rPr lang="en-US" sz="2200" dirty="0" smtClean="0">
                <a:latin typeface="Calibri"/>
              </a:rPr>
              <a:t>	1 </a:t>
            </a:r>
            <a:r>
              <a:rPr lang="en-US" sz="2200" dirty="0">
                <a:latin typeface="Calibri"/>
              </a:rPr>
              <a:t>* .5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None/>
            </a:pPr>
            <a:r>
              <a:rPr lang="en-US" sz="2200" dirty="0">
                <a:latin typeface="Calibri"/>
              </a:rPr>
              <a:t>     -----------------------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dirty="0" smtClean="0">
                <a:latin typeface="Calibri"/>
              </a:rPr>
              <a:t>			Total </a:t>
            </a:r>
            <a:r>
              <a:rPr lang="en-US" sz="2200" dirty="0">
                <a:latin typeface="Calibri"/>
              </a:rPr>
              <a:t>1.75</a:t>
            </a:r>
          </a:p>
          <a:p>
            <a:pPr marL="2571750" lvl="5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200" dirty="0">
                <a:latin typeface="Calibri"/>
              </a:rPr>
              <a:t>not a Smith</a:t>
            </a:r>
          </a:p>
        </p:txBody>
      </p:sp>
      <p:sp>
        <p:nvSpPr>
          <p:cNvPr id="846855" name="Oval 8"/>
          <p:cNvSpPr>
            <a:spLocks noChangeArrowheads="1"/>
          </p:cNvSpPr>
          <p:nvPr/>
        </p:nvSpPr>
        <p:spPr bwMode="auto">
          <a:xfrm>
            <a:off x="3200400" y="5334000"/>
            <a:ext cx="990600" cy="12954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pic>
        <p:nvPicPr>
          <p:cNvPr id="8468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486400"/>
            <a:ext cx="658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/>
              <a:t>Lexical Knowledge in Adults </a:t>
            </a:r>
          </a:p>
        </p:txBody>
      </p:sp>
      <p:pic>
        <p:nvPicPr>
          <p:cNvPr id="8099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9725" y="2160588"/>
            <a:ext cx="33782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/>
              <a:t>Hypothesis 3: </a:t>
            </a:r>
            <a:br>
              <a:rPr lang="en-US" sz="3200"/>
            </a:br>
            <a:r>
              <a:rPr lang="en-US" sz="3200"/>
              <a:t>Meaning as graded membership to a category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Family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Resemblance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Structure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: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One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Formalization</a:t>
            </a: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</p:txBody>
      </p:sp>
      <p:sp>
        <p:nvSpPr>
          <p:cNvPr id="847876" name="TextBox 5"/>
          <p:cNvSpPr txBox="1">
            <a:spLocks noChangeArrowheads="1"/>
          </p:cNvSpPr>
          <p:nvPr/>
        </p:nvSpPr>
        <p:spPr bwMode="auto">
          <a:xfrm>
            <a:off x="6172200" y="228600"/>
            <a:ext cx="2430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hlink"/>
                </a:solidFill>
                <a:latin typeface="Calibri"/>
              </a:rPr>
              <a:t>Prototype Theory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66800" y="22860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Features have associated probability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These probabilities may be thought of as weights on the features for membership/identification purposes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Category membership is based on a </a:t>
            </a:r>
            <a:r>
              <a:rPr lang="en-US" b="0" dirty="0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weighted sum </a:t>
            </a: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of the features.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b="0" dirty="0">
              <a:latin typeface="Calibri"/>
              <a:ea typeface="Osaka" pitchFamily="-84" charset="-128"/>
              <a:cs typeface="Osaka" pitchFamily="-8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9" name="Rectangle 4"/>
          <p:cNvSpPr>
            <a:spLocks noChangeArrowheads="1"/>
          </p:cNvSpPr>
          <p:nvPr/>
        </p:nvSpPr>
        <p:spPr bwMode="auto">
          <a:xfrm>
            <a:off x="762000" y="2209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An important issue:</a:t>
            </a:r>
            <a:b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</a:br>
            <a: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Words </a:t>
            </a:r>
            <a: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  <a:sym typeface="Symbol" pitchFamily="-84" charset="2"/>
              </a:rPr>
              <a:t></a:t>
            </a:r>
            <a: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 Concepts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/>
              <a:t>Words </a:t>
            </a:r>
            <a:r>
              <a:rPr lang="en-US" sz="3200">
                <a:sym typeface="Symbol" pitchFamily="-84" charset="2"/>
              </a:rPr>
              <a:t></a:t>
            </a:r>
            <a:r>
              <a:rPr lang="en-US" sz="3200"/>
              <a:t> Concepts</a:t>
            </a:r>
          </a:p>
        </p:txBody>
      </p:sp>
      <p:sp>
        <p:nvSpPr>
          <p:cNvPr id="864259" name="Text Box 14"/>
          <p:cNvSpPr txBox="1">
            <a:spLocks noChangeArrowheads="1"/>
          </p:cNvSpPr>
          <p:nvPr/>
        </p:nvSpPr>
        <p:spPr bwMode="auto">
          <a:xfrm>
            <a:off x="152400" y="106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Words and concepts do not map one-to-one.</a:t>
            </a:r>
          </a:p>
        </p:txBody>
      </p:sp>
      <p:sp>
        <p:nvSpPr>
          <p:cNvPr id="864260" name="Text Box 16"/>
          <p:cNvSpPr txBox="1">
            <a:spLocks noChangeArrowheads="1"/>
          </p:cNvSpPr>
          <p:nvPr/>
        </p:nvSpPr>
        <p:spPr bwMode="auto">
          <a:xfrm>
            <a:off x="533400" y="16764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Lexical gaps</a:t>
            </a:r>
            <a:r>
              <a:rPr lang="en-US" b="0" dirty="0">
                <a:latin typeface="Calibri"/>
              </a:rPr>
              <a:t>: concepts that have no words associated with them</a:t>
            </a:r>
          </a:p>
        </p:txBody>
      </p:sp>
      <p:sp>
        <p:nvSpPr>
          <p:cNvPr id="864261" name="Text Box 17"/>
          <p:cNvSpPr txBox="1">
            <a:spLocks noChangeArrowheads="1"/>
          </p:cNvSpPr>
          <p:nvPr/>
        </p:nvSpPr>
        <p:spPr bwMode="auto">
          <a:xfrm>
            <a:off x="685800" y="2819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“couch hole” = gap between couch cushions child has to be careful to avoid when walking across the couch</a:t>
            </a:r>
          </a:p>
        </p:txBody>
      </p:sp>
      <p:sp>
        <p:nvSpPr>
          <p:cNvPr id="864262" name="Text Box 18"/>
          <p:cNvSpPr txBox="1">
            <a:spLocks noChangeArrowheads="1"/>
          </p:cNvSpPr>
          <p:nvPr/>
        </p:nvSpPr>
        <p:spPr bwMode="auto">
          <a:xfrm>
            <a:off x="2286000" y="4495800"/>
            <a:ext cx="755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</a:rPr>
              <a:t>????</a:t>
            </a:r>
          </a:p>
        </p:txBody>
      </p:sp>
      <p:pic>
        <p:nvPicPr>
          <p:cNvPr id="864263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343400"/>
            <a:ext cx="1574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4264" name="Oval 21"/>
          <p:cNvSpPr>
            <a:spLocks noChangeArrowheads="1"/>
          </p:cNvSpPr>
          <p:nvPr/>
        </p:nvSpPr>
        <p:spPr bwMode="auto">
          <a:xfrm>
            <a:off x="6324600" y="4724400"/>
            <a:ext cx="381000" cy="533400"/>
          </a:xfrm>
          <a:prstGeom prst="ellipse">
            <a:avLst/>
          </a:prstGeom>
          <a:noFill/>
          <a:ln w="76200">
            <a:solidFill>
              <a:srgbClr val="230EA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cxnSp>
        <p:nvCxnSpPr>
          <p:cNvPr id="864265" name="AutoShape 22"/>
          <p:cNvCxnSpPr>
            <a:cxnSpLocks noChangeShapeType="1"/>
            <a:stCxn id="864262" idx="0"/>
            <a:endCxn id="864264" idx="0"/>
          </p:cNvCxnSpPr>
          <p:nvPr/>
        </p:nvCxnSpPr>
        <p:spPr bwMode="auto">
          <a:xfrm rot="16200000" flipH="1">
            <a:off x="4475034" y="2684334"/>
            <a:ext cx="228600" cy="3851532"/>
          </a:xfrm>
          <a:prstGeom prst="curvedConnector3">
            <a:avLst>
              <a:gd name="adj1" fmla="val -100000"/>
            </a:avLst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/>
              <a:t>Words </a:t>
            </a:r>
            <a:r>
              <a:rPr lang="en-US" sz="3200">
                <a:sym typeface="Symbol" pitchFamily="-84" charset="2"/>
              </a:rPr>
              <a:t></a:t>
            </a:r>
            <a:r>
              <a:rPr lang="en-US" sz="3200"/>
              <a:t> Concepts</a:t>
            </a:r>
          </a:p>
        </p:txBody>
      </p:sp>
      <p:sp>
        <p:nvSpPr>
          <p:cNvPr id="866307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Words and concepts do not map one-to-one.</a:t>
            </a:r>
          </a:p>
        </p:txBody>
      </p:sp>
      <p:sp>
        <p:nvSpPr>
          <p:cNvPr id="866308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Lexical gaps</a:t>
            </a:r>
            <a:r>
              <a:rPr lang="en-US" b="0" dirty="0">
                <a:latin typeface="Calibri"/>
              </a:rPr>
              <a:t>: concepts that have no words associated with them</a:t>
            </a:r>
          </a:p>
        </p:txBody>
      </p:sp>
      <p:sp>
        <p:nvSpPr>
          <p:cNvPr id="866309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“couch hole” = gap between couch cushions child has to be careful to avoid when walking across the couch</a:t>
            </a:r>
          </a:p>
        </p:txBody>
      </p:sp>
      <p:sp>
        <p:nvSpPr>
          <p:cNvPr id="866310" name="Text Box 8"/>
          <p:cNvSpPr txBox="1">
            <a:spLocks noChangeArrowheads="1"/>
          </p:cNvSpPr>
          <p:nvPr/>
        </p:nvSpPr>
        <p:spPr bwMode="auto">
          <a:xfrm>
            <a:off x="2286000" y="4495800"/>
            <a:ext cx="1836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C6034"/>
                </a:solidFill>
                <a:latin typeface="Calibri"/>
              </a:rPr>
              <a:t>“couch hole”</a:t>
            </a:r>
          </a:p>
        </p:txBody>
      </p:sp>
      <p:pic>
        <p:nvPicPr>
          <p:cNvPr id="86631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343400"/>
            <a:ext cx="1574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6312" name="Oval 10"/>
          <p:cNvSpPr>
            <a:spLocks noChangeArrowheads="1"/>
          </p:cNvSpPr>
          <p:nvPr/>
        </p:nvSpPr>
        <p:spPr bwMode="auto">
          <a:xfrm>
            <a:off x="6324600" y="4724400"/>
            <a:ext cx="381000" cy="533400"/>
          </a:xfrm>
          <a:prstGeom prst="ellipse">
            <a:avLst/>
          </a:prstGeom>
          <a:noFill/>
          <a:ln w="76200">
            <a:solidFill>
              <a:srgbClr val="230EA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cxnSp>
        <p:nvCxnSpPr>
          <p:cNvPr id="866313" name="AutoShape 11"/>
          <p:cNvCxnSpPr>
            <a:cxnSpLocks noChangeShapeType="1"/>
            <a:stCxn id="866310" idx="0"/>
            <a:endCxn id="866312" idx="0"/>
          </p:cNvCxnSpPr>
          <p:nvPr/>
        </p:nvCxnSpPr>
        <p:spPr bwMode="auto">
          <a:xfrm rot="16200000" flipH="1">
            <a:off x="4745390" y="2954690"/>
            <a:ext cx="228600" cy="3310820"/>
          </a:xfrm>
          <a:prstGeom prst="curvedConnector3">
            <a:avLst>
              <a:gd name="adj1" fmla="val -100000"/>
            </a:avLst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/>
              <a:t>Words </a:t>
            </a:r>
            <a:r>
              <a:rPr lang="en-US" sz="3200">
                <a:sym typeface="Symbol" pitchFamily="-84" charset="2"/>
              </a:rPr>
              <a:t></a:t>
            </a:r>
            <a:r>
              <a:rPr lang="en-US" sz="3200"/>
              <a:t> Concepts</a:t>
            </a:r>
          </a:p>
        </p:txBody>
      </p:sp>
      <p:sp>
        <p:nvSpPr>
          <p:cNvPr id="868355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Words and concepts do not map one-to-one.</a:t>
            </a:r>
          </a:p>
        </p:txBody>
      </p:sp>
      <p:sp>
        <p:nvSpPr>
          <p:cNvPr id="868356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Words pick out some, but not all, conceptually available distinctions</a:t>
            </a:r>
          </a:p>
        </p:txBody>
      </p:sp>
      <p:sp>
        <p:nvSpPr>
          <p:cNvPr id="868357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Ex: </a:t>
            </a:r>
          </a:p>
        </p:txBody>
      </p:sp>
      <p:sp>
        <p:nvSpPr>
          <p:cNvPr id="868358" name="Text Box 8"/>
          <p:cNvSpPr txBox="1">
            <a:spLocks noChangeArrowheads="1"/>
          </p:cNvSpPr>
          <p:nvPr/>
        </p:nvSpPr>
        <p:spPr bwMode="auto">
          <a:xfrm>
            <a:off x="3581400" y="3276600"/>
            <a:ext cx="548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/>
              </a:rPr>
              <a:t>vs.</a:t>
            </a:r>
          </a:p>
        </p:txBody>
      </p:sp>
      <p:pic>
        <p:nvPicPr>
          <p:cNvPr id="86835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95600"/>
            <a:ext cx="1152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836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971800"/>
            <a:ext cx="1216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/>
              <a:t>Words </a:t>
            </a:r>
            <a:r>
              <a:rPr lang="en-US" sz="3200">
                <a:sym typeface="Symbol" pitchFamily="-84" charset="2"/>
              </a:rPr>
              <a:t></a:t>
            </a:r>
            <a:r>
              <a:rPr lang="en-US" sz="3200"/>
              <a:t> Concepts</a:t>
            </a:r>
          </a:p>
        </p:txBody>
      </p:sp>
      <p:sp>
        <p:nvSpPr>
          <p:cNvPr id="870403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Words and concepts do not map one-to-one.</a:t>
            </a:r>
          </a:p>
        </p:txBody>
      </p:sp>
      <p:sp>
        <p:nvSpPr>
          <p:cNvPr id="870404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Words pick out some, but not all, conceptually available distinctions</a:t>
            </a:r>
          </a:p>
        </p:txBody>
      </p:sp>
      <p:sp>
        <p:nvSpPr>
          <p:cNvPr id="870405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Ex: </a:t>
            </a:r>
          </a:p>
        </p:txBody>
      </p:sp>
      <p:sp>
        <p:nvSpPr>
          <p:cNvPr id="870406" name="Text Box 8"/>
          <p:cNvSpPr txBox="1">
            <a:spLocks noChangeArrowheads="1"/>
          </p:cNvSpPr>
          <p:nvPr/>
        </p:nvSpPr>
        <p:spPr bwMode="auto">
          <a:xfrm>
            <a:off x="3581400" y="3276600"/>
            <a:ext cx="548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/>
              </a:rPr>
              <a:t>vs.</a:t>
            </a:r>
          </a:p>
        </p:txBody>
      </p:sp>
      <p:pic>
        <p:nvPicPr>
          <p:cNvPr id="87040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95600"/>
            <a:ext cx="1152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0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971800"/>
            <a:ext cx="1216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09" name="Text Box 11"/>
          <p:cNvSpPr txBox="1">
            <a:spLocks noChangeArrowheads="1"/>
          </p:cNvSpPr>
          <p:nvPr/>
        </p:nvSpPr>
        <p:spPr bwMode="auto">
          <a:xfrm>
            <a:off x="228600" y="4038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Calibri"/>
              </a:rPr>
              <a:t>English </a:t>
            </a:r>
          </a:p>
        </p:txBody>
      </p:sp>
      <p:sp>
        <p:nvSpPr>
          <p:cNvPr id="870410" name="Text Box 12"/>
          <p:cNvSpPr txBox="1">
            <a:spLocks noChangeArrowheads="1"/>
          </p:cNvSpPr>
          <p:nvPr/>
        </p:nvSpPr>
        <p:spPr bwMode="auto">
          <a:xfrm>
            <a:off x="1828800" y="4114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Calibri"/>
              </a:rPr>
              <a:t>fingers</a:t>
            </a:r>
          </a:p>
        </p:txBody>
      </p:sp>
      <p:sp>
        <p:nvSpPr>
          <p:cNvPr id="870411" name="Text Box 13"/>
          <p:cNvSpPr txBox="1">
            <a:spLocks noChangeArrowheads="1"/>
          </p:cNvSpPr>
          <p:nvPr/>
        </p:nvSpPr>
        <p:spPr bwMode="auto">
          <a:xfrm>
            <a:off x="5257800" y="4114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Calibri"/>
              </a:rPr>
              <a:t>toes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/>
              <a:t>Words </a:t>
            </a:r>
            <a:r>
              <a:rPr lang="en-US" sz="3200">
                <a:sym typeface="Symbol" pitchFamily="-84" charset="2"/>
              </a:rPr>
              <a:t></a:t>
            </a:r>
            <a:r>
              <a:rPr lang="en-US" sz="3200"/>
              <a:t> Concepts</a:t>
            </a:r>
          </a:p>
        </p:txBody>
      </p:sp>
      <p:sp>
        <p:nvSpPr>
          <p:cNvPr id="872451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Words and concepts do not map one-to-one.</a:t>
            </a:r>
          </a:p>
        </p:txBody>
      </p:sp>
      <p:sp>
        <p:nvSpPr>
          <p:cNvPr id="872452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Words pick out some, but not all, conceptually available distinctions</a:t>
            </a:r>
          </a:p>
        </p:txBody>
      </p:sp>
      <p:sp>
        <p:nvSpPr>
          <p:cNvPr id="872453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Ex: </a:t>
            </a:r>
          </a:p>
        </p:txBody>
      </p:sp>
      <p:sp>
        <p:nvSpPr>
          <p:cNvPr id="872454" name="Text Box 8"/>
          <p:cNvSpPr txBox="1">
            <a:spLocks noChangeArrowheads="1"/>
          </p:cNvSpPr>
          <p:nvPr/>
        </p:nvSpPr>
        <p:spPr bwMode="auto">
          <a:xfrm>
            <a:off x="3581400" y="3276600"/>
            <a:ext cx="548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/>
              </a:rPr>
              <a:t>vs.</a:t>
            </a:r>
          </a:p>
        </p:txBody>
      </p:sp>
      <p:pic>
        <p:nvPicPr>
          <p:cNvPr id="87245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95600"/>
            <a:ext cx="1152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245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971800"/>
            <a:ext cx="1216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2457" name="Text Box 11"/>
          <p:cNvSpPr txBox="1">
            <a:spLocks noChangeArrowheads="1"/>
          </p:cNvSpPr>
          <p:nvPr/>
        </p:nvSpPr>
        <p:spPr bwMode="auto">
          <a:xfrm>
            <a:off x="228600" y="4038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Calibri"/>
              </a:rPr>
              <a:t>English </a:t>
            </a:r>
          </a:p>
        </p:txBody>
      </p:sp>
      <p:sp>
        <p:nvSpPr>
          <p:cNvPr id="872458" name="Text Box 12"/>
          <p:cNvSpPr txBox="1">
            <a:spLocks noChangeArrowheads="1"/>
          </p:cNvSpPr>
          <p:nvPr/>
        </p:nvSpPr>
        <p:spPr bwMode="auto">
          <a:xfrm>
            <a:off x="1828800" y="4114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Calibri"/>
              </a:rPr>
              <a:t>fingers</a:t>
            </a:r>
          </a:p>
        </p:txBody>
      </p:sp>
      <p:sp>
        <p:nvSpPr>
          <p:cNvPr id="872459" name="Text Box 13"/>
          <p:cNvSpPr txBox="1">
            <a:spLocks noChangeArrowheads="1"/>
          </p:cNvSpPr>
          <p:nvPr/>
        </p:nvSpPr>
        <p:spPr bwMode="auto">
          <a:xfrm>
            <a:off x="5257800" y="4114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Calibri"/>
              </a:rPr>
              <a:t>toes</a:t>
            </a:r>
          </a:p>
        </p:txBody>
      </p:sp>
      <p:sp>
        <p:nvSpPr>
          <p:cNvPr id="872460" name="Text Box 14"/>
          <p:cNvSpPr txBox="1">
            <a:spLocks noChangeArrowheads="1"/>
          </p:cNvSpPr>
          <p:nvPr/>
        </p:nvSpPr>
        <p:spPr bwMode="auto">
          <a:xfrm>
            <a:off x="381000" y="5105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folHlink"/>
                </a:solidFill>
                <a:latin typeface="Calibri"/>
              </a:rPr>
              <a:t>Spanish</a:t>
            </a:r>
          </a:p>
        </p:txBody>
      </p:sp>
      <p:sp>
        <p:nvSpPr>
          <p:cNvPr id="872461" name="Text Box 15"/>
          <p:cNvSpPr txBox="1">
            <a:spLocks noChangeArrowheads="1"/>
          </p:cNvSpPr>
          <p:nvPr/>
        </p:nvSpPr>
        <p:spPr bwMode="auto">
          <a:xfrm>
            <a:off x="3429000" y="5029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solidFill>
                  <a:schemeClr val="folHlink"/>
                </a:solidFill>
                <a:latin typeface="Calibri"/>
              </a:rPr>
              <a:t>dedos</a:t>
            </a:r>
            <a:endParaRPr lang="en-US" b="0" dirty="0">
              <a:solidFill>
                <a:schemeClr val="folHlin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/>
              <a:t>Words </a:t>
            </a:r>
            <a:r>
              <a:rPr lang="en-US" sz="3200">
                <a:sym typeface="Symbol" pitchFamily="-84" charset="2"/>
              </a:rPr>
              <a:t></a:t>
            </a:r>
            <a:r>
              <a:rPr lang="en-US" sz="3200"/>
              <a:t> Concepts</a:t>
            </a:r>
          </a:p>
        </p:txBody>
      </p:sp>
      <p:sp>
        <p:nvSpPr>
          <p:cNvPr id="874499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Words and concepts do not map one-to-one.</a:t>
            </a:r>
          </a:p>
        </p:txBody>
      </p:sp>
      <p:sp>
        <p:nvSpPr>
          <p:cNvPr id="874500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Words pick out some, but not all, conceptually available distinctions</a:t>
            </a:r>
          </a:p>
        </p:txBody>
      </p:sp>
      <p:sp>
        <p:nvSpPr>
          <p:cNvPr id="874501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Ex: </a:t>
            </a:r>
          </a:p>
        </p:txBody>
      </p:sp>
      <p:sp>
        <p:nvSpPr>
          <p:cNvPr id="874502" name="Text Box 8"/>
          <p:cNvSpPr txBox="1">
            <a:spLocks noChangeArrowheads="1"/>
          </p:cNvSpPr>
          <p:nvPr/>
        </p:nvSpPr>
        <p:spPr bwMode="auto">
          <a:xfrm>
            <a:off x="3581400" y="3276600"/>
            <a:ext cx="548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/>
              </a:rPr>
              <a:t>vs.</a:t>
            </a:r>
          </a:p>
        </p:txBody>
      </p:sp>
      <p:pic>
        <p:nvPicPr>
          <p:cNvPr id="87450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95600"/>
            <a:ext cx="1152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450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971800"/>
            <a:ext cx="1216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4505" name="Text Box 11"/>
          <p:cNvSpPr txBox="1">
            <a:spLocks noChangeArrowheads="1"/>
          </p:cNvSpPr>
          <p:nvPr/>
        </p:nvSpPr>
        <p:spPr bwMode="auto">
          <a:xfrm>
            <a:off x="228600" y="4038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Calibri"/>
              </a:rPr>
              <a:t>English </a:t>
            </a:r>
          </a:p>
        </p:txBody>
      </p:sp>
      <p:sp>
        <p:nvSpPr>
          <p:cNvPr id="874506" name="Text Box 12"/>
          <p:cNvSpPr txBox="1">
            <a:spLocks noChangeArrowheads="1"/>
          </p:cNvSpPr>
          <p:nvPr/>
        </p:nvSpPr>
        <p:spPr bwMode="auto">
          <a:xfrm>
            <a:off x="1828800" y="4114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Calibri"/>
              </a:rPr>
              <a:t>fingers</a:t>
            </a:r>
          </a:p>
        </p:txBody>
      </p:sp>
      <p:sp>
        <p:nvSpPr>
          <p:cNvPr id="874507" name="Text Box 13"/>
          <p:cNvSpPr txBox="1">
            <a:spLocks noChangeArrowheads="1"/>
          </p:cNvSpPr>
          <p:nvPr/>
        </p:nvSpPr>
        <p:spPr bwMode="auto">
          <a:xfrm>
            <a:off x="5257800" y="4114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Calibri"/>
              </a:rPr>
              <a:t>toes</a:t>
            </a:r>
          </a:p>
        </p:txBody>
      </p:sp>
      <p:sp>
        <p:nvSpPr>
          <p:cNvPr id="874508" name="Text Box 14"/>
          <p:cNvSpPr txBox="1">
            <a:spLocks noChangeArrowheads="1"/>
          </p:cNvSpPr>
          <p:nvPr/>
        </p:nvSpPr>
        <p:spPr bwMode="auto">
          <a:xfrm>
            <a:off x="381000" y="5105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folHlink"/>
                </a:solidFill>
                <a:latin typeface="Calibri"/>
              </a:rPr>
              <a:t>Spanish</a:t>
            </a:r>
          </a:p>
        </p:txBody>
      </p:sp>
      <p:sp>
        <p:nvSpPr>
          <p:cNvPr id="874509" name="Text Box 15"/>
          <p:cNvSpPr txBox="1">
            <a:spLocks noChangeArrowheads="1"/>
          </p:cNvSpPr>
          <p:nvPr/>
        </p:nvSpPr>
        <p:spPr bwMode="auto">
          <a:xfrm>
            <a:off x="3429000" y="5029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solidFill>
                  <a:schemeClr val="folHlink"/>
                </a:solidFill>
                <a:latin typeface="Calibri"/>
              </a:rPr>
              <a:t>dedos</a:t>
            </a:r>
            <a:endParaRPr lang="en-US" b="0" dirty="0">
              <a:solidFill>
                <a:schemeClr val="folHlink"/>
              </a:solidFill>
              <a:latin typeface="Calibri"/>
            </a:endParaRPr>
          </a:p>
        </p:txBody>
      </p:sp>
      <p:sp>
        <p:nvSpPr>
          <p:cNvPr id="874510" name="Text Box 16"/>
          <p:cNvSpPr txBox="1">
            <a:spLocks noChangeArrowheads="1"/>
          </p:cNvSpPr>
          <p:nvPr/>
        </p:nvSpPr>
        <p:spPr bwMode="auto">
          <a:xfrm>
            <a:off x="3505200" y="4495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i="1" dirty="0">
                <a:solidFill>
                  <a:schemeClr val="tx2"/>
                </a:solidFill>
                <a:latin typeface="Calibri"/>
              </a:rPr>
              <a:t>digits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/>
              <a:t>Words </a:t>
            </a:r>
            <a:r>
              <a:rPr lang="en-US" sz="3200">
                <a:sym typeface="Symbol" pitchFamily="-84" charset="2"/>
              </a:rPr>
              <a:t></a:t>
            </a:r>
            <a:r>
              <a:rPr lang="en-US" sz="3200"/>
              <a:t> Concepts</a:t>
            </a:r>
          </a:p>
        </p:txBody>
      </p:sp>
      <p:sp>
        <p:nvSpPr>
          <p:cNvPr id="876547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Words and concepts do not map one-to-one.</a:t>
            </a:r>
          </a:p>
        </p:txBody>
      </p:sp>
      <p:sp>
        <p:nvSpPr>
          <p:cNvPr id="876548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Words pick out some, but not all, conceptually available distinctions</a:t>
            </a:r>
          </a:p>
        </p:txBody>
      </p:sp>
      <p:sp>
        <p:nvSpPr>
          <p:cNvPr id="876549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Ex: </a:t>
            </a:r>
          </a:p>
        </p:txBody>
      </p:sp>
      <p:sp>
        <p:nvSpPr>
          <p:cNvPr id="876550" name="Text Box 8"/>
          <p:cNvSpPr txBox="1">
            <a:spLocks noChangeArrowheads="1"/>
          </p:cNvSpPr>
          <p:nvPr/>
        </p:nvSpPr>
        <p:spPr bwMode="auto">
          <a:xfrm>
            <a:off x="3581400" y="3276600"/>
            <a:ext cx="548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/>
              </a:rPr>
              <a:t>vs.</a:t>
            </a:r>
          </a:p>
        </p:txBody>
      </p:sp>
      <p:pic>
        <p:nvPicPr>
          <p:cNvPr id="87655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95600"/>
            <a:ext cx="1152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655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971800"/>
            <a:ext cx="1216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6553" name="Text Box 12"/>
          <p:cNvSpPr txBox="1">
            <a:spLocks noChangeArrowheads="1"/>
          </p:cNvSpPr>
          <p:nvPr/>
        </p:nvSpPr>
        <p:spPr bwMode="auto">
          <a:xfrm>
            <a:off x="6934200" y="4267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Concepts</a:t>
            </a:r>
            <a:endParaRPr lang="en-US" b="0" dirty="0">
              <a:solidFill>
                <a:srgbClr val="2AFF33"/>
              </a:solidFill>
              <a:latin typeface="Calibri"/>
            </a:endParaRPr>
          </a:p>
        </p:txBody>
      </p:sp>
      <p:cxnSp>
        <p:nvCxnSpPr>
          <p:cNvPr id="876554" name="AutoShape 18"/>
          <p:cNvCxnSpPr>
            <a:cxnSpLocks noChangeShapeType="1"/>
            <a:stCxn id="876558" idx="3"/>
          </p:cNvCxnSpPr>
          <p:nvPr/>
        </p:nvCxnSpPr>
        <p:spPr bwMode="auto">
          <a:xfrm flipV="1">
            <a:off x="4495800" y="3503613"/>
            <a:ext cx="1978025" cy="915987"/>
          </a:xfrm>
          <a:prstGeom prst="curvedConnector3">
            <a:avLst>
              <a:gd name="adj1" fmla="val 111556"/>
            </a:avLst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  <p:cxnSp>
        <p:nvCxnSpPr>
          <p:cNvPr id="876555" name="AutoShape 19"/>
          <p:cNvCxnSpPr>
            <a:cxnSpLocks noChangeShapeType="1"/>
            <a:stCxn id="876556" idx="3"/>
          </p:cNvCxnSpPr>
          <p:nvPr/>
        </p:nvCxnSpPr>
        <p:spPr bwMode="auto">
          <a:xfrm flipV="1">
            <a:off x="6096000" y="3503613"/>
            <a:ext cx="377825" cy="1296987"/>
          </a:xfrm>
          <a:prstGeom prst="curvedConnector3">
            <a:avLst>
              <a:gd name="adj1" fmla="val 160505"/>
            </a:avLst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  <p:sp>
        <p:nvSpPr>
          <p:cNvPr id="876556" name="Text Box 21"/>
          <p:cNvSpPr txBox="1">
            <a:spLocks noChangeArrowheads="1"/>
          </p:cNvSpPr>
          <p:nvPr/>
        </p:nvSpPr>
        <p:spPr bwMode="auto">
          <a:xfrm>
            <a:off x="2514600" y="4572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Attached to end of limb</a:t>
            </a:r>
          </a:p>
        </p:txBody>
      </p:sp>
      <p:sp>
        <p:nvSpPr>
          <p:cNvPr id="876557" name="Text Box 22"/>
          <p:cNvSpPr txBox="1">
            <a:spLocks noChangeArrowheads="1"/>
          </p:cNvSpPr>
          <p:nvPr/>
        </p:nvSpPr>
        <p:spPr bwMode="auto">
          <a:xfrm>
            <a:off x="25908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Limb is hand</a:t>
            </a:r>
          </a:p>
        </p:txBody>
      </p:sp>
      <p:sp>
        <p:nvSpPr>
          <p:cNvPr id="876558" name="Text Box 23"/>
          <p:cNvSpPr txBox="1">
            <a:spLocks noChangeArrowheads="1"/>
          </p:cNvSpPr>
          <p:nvPr/>
        </p:nvSpPr>
        <p:spPr bwMode="auto">
          <a:xfrm>
            <a:off x="2590800" y="4191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Limb is foot</a:t>
            </a:r>
          </a:p>
        </p:txBody>
      </p:sp>
      <p:cxnSp>
        <p:nvCxnSpPr>
          <p:cNvPr id="876559" name="AutoShape 25"/>
          <p:cNvCxnSpPr>
            <a:cxnSpLocks noChangeShapeType="1"/>
          </p:cNvCxnSpPr>
          <p:nvPr/>
        </p:nvCxnSpPr>
        <p:spPr bwMode="auto">
          <a:xfrm rot="10800000">
            <a:off x="2328863" y="3992563"/>
            <a:ext cx="185737" cy="808037"/>
          </a:xfrm>
          <a:prstGeom prst="curvedConnector2">
            <a:avLst/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  <p:cxnSp>
        <p:nvCxnSpPr>
          <p:cNvPr id="876560" name="AutoShape 26"/>
          <p:cNvCxnSpPr>
            <a:cxnSpLocks noChangeShapeType="1"/>
          </p:cNvCxnSpPr>
          <p:nvPr/>
        </p:nvCxnSpPr>
        <p:spPr bwMode="auto">
          <a:xfrm rot="10800000">
            <a:off x="2328863" y="3992563"/>
            <a:ext cx="261937" cy="1265237"/>
          </a:xfrm>
          <a:prstGeom prst="curvedConnector2">
            <a:avLst/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/>
              <a:t>Words </a:t>
            </a:r>
            <a:r>
              <a:rPr lang="en-US" sz="3200">
                <a:sym typeface="Symbol" pitchFamily="-84" charset="2"/>
              </a:rPr>
              <a:t></a:t>
            </a:r>
            <a:r>
              <a:rPr lang="en-US" sz="3200"/>
              <a:t> Concepts</a:t>
            </a:r>
          </a:p>
        </p:txBody>
      </p:sp>
      <p:sp>
        <p:nvSpPr>
          <p:cNvPr id="878595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Words and concepts do not map one-to-one.</a:t>
            </a:r>
          </a:p>
        </p:txBody>
      </p:sp>
      <p:sp>
        <p:nvSpPr>
          <p:cNvPr id="878596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Words pick out some, but not all, conceptually available distinctions</a:t>
            </a:r>
          </a:p>
        </p:txBody>
      </p:sp>
      <p:sp>
        <p:nvSpPr>
          <p:cNvPr id="878597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Ex: </a:t>
            </a:r>
          </a:p>
        </p:txBody>
      </p:sp>
      <p:sp>
        <p:nvSpPr>
          <p:cNvPr id="878598" name="Text Box 8"/>
          <p:cNvSpPr txBox="1">
            <a:spLocks noChangeArrowheads="1"/>
          </p:cNvSpPr>
          <p:nvPr/>
        </p:nvSpPr>
        <p:spPr bwMode="auto">
          <a:xfrm>
            <a:off x="3581400" y="3276600"/>
            <a:ext cx="548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/>
              </a:rPr>
              <a:t>vs.</a:t>
            </a:r>
          </a:p>
        </p:txBody>
      </p:sp>
      <p:pic>
        <p:nvPicPr>
          <p:cNvPr id="87859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95600"/>
            <a:ext cx="1152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860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971800"/>
            <a:ext cx="1216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8601" name="Text Box 11"/>
          <p:cNvSpPr txBox="1">
            <a:spLocks noChangeArrowheads="1"/>
          </p:cNvSpPr>
          <p:nvPr/>
        </p:nvSpPr>
        <p:spPr bwMode="auto">
          <a:xfrm>
            <a:off x="6934200" y="4267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Calibri"/>
              </a:rPr>
              <a:t>English</a:t>
            </a:r>
          </a:p>
        </p:txBody>
      </p:sp>
      <p:sp>
        <p:nvSpPr>
          <p:cNvPr id="878602" name="Text Box 12"/>
          <p:cNvSpPr txBox="1">
            <a:spLocks noChangeArrowheads="1"/>
          </p:cNvSpPr>
          <p:nvPr/>
        </p:nvSpPr>
        <p:spPr bwMode="auto">
          <a:xfrm>
            <a:off x="2514600" y="4572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Attached to end of limb</a:t>
            </a:r>
          </a:p>
        </p:txBody>
      </p:sp>
      <p:sp>
        <p:nvSpPr>
          <p:cNvPr id="878603" name="Text Box 13"/>
          <p:cNvSpPr txBox="1">
            <a:spLocks noChangeArrowheads="1"/>
          </p:cNvSpPr>
          <p:nvPr/>
        </p:nvSpPr>
        <p:spPr bwMode="auto">
          <a:xfrm>
            <a:off x="25908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Limb is hand</a:t>
            </a:r>
          </a:p>
        </p:txBody>
      </p:sp>
      <p:sp>
        <p:nvSpPr>
          <p:cNvPr id="878604" name="Text Box 14"/>
          <p:cNvSpPr txBox="1">
            <a:spLocks noChangeArrowheads="1"/>
          </p:cNvSpPr>
          <p:nvPr/>
        </p:nvSpPr>
        <p:spPr bwMode="auto">
          <a:xfrm>
            <a:off x="2590800" y="4191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Limb is foot</a:t>
            </a:r>
          </a:p>
        </p:txBody>
      </p:sp>
      <p:cxnSp>
        <p:nvCxnSpPr>
          <p:cNvPr id="878605" name="AutoShape 15"/>
          <p:cNvCxnSpPr>
            <a:cxnSpLocks noChangeShapeType="1"/>
            <a:stCxn id="878602" idx="1"/>
          </p:cNvCxnSpPr>
          <p:nvPr/>
        </p:nvCxnSpPr>
        <p:spPr bwMode="auto">
          <a:xfrm rot="10800000">
            <a:off x="2328863" y="3992563"/>
            <a:ext cx="185737" cy="808037"/>
          </a:xfrm>
          <a:prstGeom prst="curvedConnector2">
            <a:avLst/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  <p:cxnSp>
        <p:nvCxnSpPr>
          <p:cNvPr id="878606" name="AutoShape 16"/>
          <p:cNvCxnSpPr>
            <a:cxnSpLocks noChangeShapeType="1"/>
            <a:stCxn id="878602" idx="3"/>
          </p:cNvCxnSpPr>
          <p:nvPr/>
        </p:nvCxnSpPr>
        <p:spPr bwMode="auto">
          <a:xfrm flipV="1">
            <a:off x="6096000" y="3503613"/>
            <a:ext cx="377825" cy="1296987"/>
          </a:xfrm>
          <a:prstGeom prst="curvedConnector3">
            <a:avLst>
              <a:gd name="adj1" fmla="val 160505"/>
            </a:avLst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  <p:cxnSp>
        <p:nvCxnSpPr>
          <p:cNvPr id="878607" name="AutoShape 17"/>
          <p:cNvCxnSpPr>
            <a:cxnSpLocks noChangeShapeType="1"/>
            <a:stCxn id="878604" idx="3"/>
          </p:cNvCxnSpPr>
          <p:nvPr/>
        </p:nvCxnSpPr>
        <p:spPr bwMode="auto">
          <a:xfrm flipV="1">
            <a:off x="4495800" y="3503613"/>
            <a:ext cx="1978025" cy="915987"/>
          </a:xfrm>
          <a:prstGeom prst="curvedConnector3">
            <a:avLst>
              <a:gd name="adj1" fmla="val 111556"/>
            </a:avLst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  <p:cxnSp>
        <p:nvCxnSpPr>
          <p:cNvPr id="878608" name="AutoShape 18"/>
          <p:cNvCxnSpPr>
            <a:cxnSpLocks noChangeShapeType="1"/>
            <a:stCxn id="878603" idx="1"/>
          </p:cNvCxnSpPr>
          <p:nvPr/>
        </p:nvCxnSpPr>
        <p:spPr bwMode="auto">
          <a:xfrm rot="10800000">
            <a:off x="2328863" y="3992563"/>
            <a:ext cx="261937" cy="1265237"/>
          </a:xfrm>
          <a:prstGeom prst="curvedConnector2">
            <a:avLst/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  <p:sp>
        <p:nvSpPr>
          <p:cNvPr id="878609" name="AutoShape 19"/>
          <p:cNvSpPr>
            <a:spLocks noChangeArrowheads="1"/>
          </p:cNvSpPr>
          <p:nvPr/>
        </p:nvSpPr>
        <p:spPr bwMode="auto">
          <a:xfrm>
            <a:off x="2514600" y="4114800"/>
            <a:ext cx="3352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878610" name="AutoShape 20"/>
          <p:cNvSpPr>
            <a:spLocks noChangeArrowheads="1"/>
          </p:cNvSpPr>
          <p:nvPr/>
        </p:nvSpPr>
        <p:spPr bwMode="auto">
          <a:xfrm>
            <a:off x="2514600" y="4572000"/>
            <a:ext cx="3352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878611" name="Text Box 21"/>
          <p:cNvSpPr txBox="1">
            <a:spLocks noChangeArrowheads="1"/>
          </p:cNvSpPr>
          <p:nvPr/>
        </p:nvSpPr>
        <p:spPr bwMode="auto">
          <a:xfrm>
            <a:off x="5715000" y="5562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hlink"/>
                </a:solidFill>
                <a:latin typeface="Calibri"/>
              </a:rPr>
              <a:t>fingers</a:t>
            </a:r>
          </a:p>
        </p:txBody>
      </p:sp>
      <p:sp>
        <p:nvSpPr>
          <p:cNvPr id="878612" name="Text Box 22"/>
          <p:cNvSpPr txBox="1">
            <a:spLocks noChangeArrowheads="1"/>
          </p:cNvSpPr>
          <p:nvPr/>
        </p:nvSpPr>
        <p:spPr bwMode="auto">
          <a:xfrm>
            <a:off x="6858000" y="373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Calibri"/>
              </a:rPr>
              <a:t>toes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/>
              <a:t>We know a lot of words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915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/>
              <a:t>Average English-speaking college student knows ~150,000</a:t>
            </a:r>
          </a:p>
          <a:p>
            <a:pPr eaLnBrk="1" hangingPunct="1">
              <a:buFontTx/>
              <a:buNone/>
            </a:pPr>
            <a:endParaRPr lang="en-US" sz="2400"/>
          </a:p>
          <a:p>
            <a:pPr eaLnBrk="1" hangingPunct="1">
              <a:buFontTx/>
              <a:buNone/>
            </a:pPr>
            <a:r>
              <a:rPr lang="en-US" sz="2400"/>
              <a:t>Average first grader knows ~14,000 (and has only been alive ~2000 days) - that’s 7 new words a day, assuming that the child learns right from the first day s/he is born!</a:t>
            </a:r>
          </a:p>
        </p:txBody>
      </p:sp>
      <p:pic>
        <p:nvPicPr>
          <p:cNvPr id="812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733800"/>
            <a:ext cx="20923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/>
              <a:t>Words </a:t>
            </a:r>
            <a:r>
              <a:rPr lang="en-US" sz="3200">
                <a:sym typeface="Symbol" pitchFamily="-84" charset="2"/>
              </a:rPr>
              <a:t></a:t>
            </a:r>
            <a:r>
              <a:rPr lang="en-US" sz="3200"/>
              <a:t> Concepts</a:t>
            </a:r>
          </a:p>
        </p:txBody>
      </p:sp>
      <p:sp>
        <p:nvSpPr>
          <p:cNvPr id="880643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Words and concepts do not map one-to-one.</a:t>
            </a:r>
          </a:p>
        </p:txBody>
      </p:sp>
      <p:sp>
        <p:nvSpPr>
          <p:cNvPr id="880644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Words pick out some, but not all, conceptually available distinctions</a:t>
            </a:r>
          </a:p>
        </p:txBody>
      </p:sp>
      <p:sp>
        <p:nvSpPr>
          <p:cNvPr id="880645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Ex: </a:t>
            </a:r>
          </a:p>
        </p:txBody>
      </p:sp>
      <p:sp>
        <p:nvSpPr>
          <p:cNvPr id="880646" name="Text Box 8"/>
          <p:cNvSpPr txBox="1">
            <a:spLocks noChangeArrowheads="1"/>
          </p:cNvSpPr>
          <p:nvPr/>
        </p:nvSpPr>
        <p:spPr bwMode="auto">
          <a:xfrm>
            <a:off x="3581400" y="3276600"/>
            <a:ext cx="548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/>
              </a:rPr>
              <a:t>vs.</a:t>
            </a:r>
          </a:p>
        </p:txBody>
      </p:sp>
      <p:pic>
        <p:nvPicPr>
          <p:cNvPr id="88064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95600"/>
            <a:ext cx="1152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4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971800"/>
            <a:ext cx="1216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49" name="Text Box 11"/>
          <p:cNvSpPr txBox="1">
            <a:spLocks noChangeArrowheads="1"/>
          </p:cNvSpPr>
          <p:nvPr/>
        </p:nvSpPr>
        <p:spPr bwMode="auto">
          <a:xfrm>
            <a:off x="6934200" y="4267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Calibri"/>
              </a:rPr>
              <a:t>English</a:t>
            </a:r>
          </a:p>
        </p:txBody>
      </p:sp>
      <p:sp>
        <p:nvSpPr>
          <p:cNvPr id="880650" name="Text Box 12"/>
          <p:cNvSpPr txBox="1">
            <a:spLocks noChangeArrowheads="1"/>
          </p:cNvSpPr>
          <p:nvPr/>
        </p:nvSpPr>
        <p:spPr bwMode="auto">
          <a:xfrm>
            <a:off x="2514600" y="4572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Attached to end of limb</a:t>
            </a:r>
          </a:p>
        </p:txBody>
      </p:sp>
      <p:sp>
        <p:nvSpPr>
          <p:cNvPr id="880651" name="Text Box 13"/>
          <p:cNvSpPr txBox="1">
            <a:spLocks noChangeArrowheads="1"/>
          </p:cNvSpPr>
          <p:nvPr/>
        </p:nvSpPr>
        <p:spPr bwMode="auto">
          <a:xfrm>
            <a:off x="25908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Limb is hand</a:t>
            </a:r>
          </a:p>
        </p:txBody>
      </p:sp>
      <p:sp>
        <p:nvSpPr>
          <p:cNvPr id="880652" name="Text Box 14"/>
          <p:cNvSpPr txBox="1">
            <a:spLocks noChangeArrowheads="1"/>
          </p:cNvSpPr>
          <p:nvPr/>
        </p:nvSpPr>
        <p:spPr bwMode="auto">
          <a:xfrm>
            <a:off x="2590800" y="4191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Limb is foot</a:t>
            </a:r>
          </a:p>
        </p:txBody>
      </p:sp>
      <p:cxnSp>
        <p:nvCxnSpPr>
          <p:cNvPr id="880653" name="AutoShape 15"/>
          <p:cNvCxnSpPr>
            <a:cxnSpLocks noChangeShapeType="1"/>
            <a:stCxn id="880650" idx="1"/>
          </p:cNvCxnSpPr>
          <p:nvPr/>
        </p:nvCxnSpPr>
        <p:spPr bwMode="auto">
          <a:xfrm rot="10800000">
            <a:off x="2328863" y="3992563"/>
            <a:ext cx="185737" cy="808037"/>
          </a:xfrm>
          <a:prstGeom prst="curvedConnector2">
            <a:avLst/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  <p:cxnSp>
        <p:nvCxnSpPr>
          <p:cNvPr id="880654" name="AutoShape 16"/>
          <p:cNvCxnSpPr>
            <a:cxnSpLocks noChangeShapeType="1"/>
            <a:stCxn id="880650" idx="3"/>
          </p:cNvCxnSpPr>
          <p:nvPr/>
        </p:nvCxnSpPr>
        <p:spPr bwMode="auto">
          <a:xfrm flipV="1">
            <a:off x="6096000" y="3503613"/>
            <a:ext cx="377825" cy="1296987"/>
          </a:xfrm>
          <a:prstGeom prst="curvedConnector3">
            <a:avLst>
              <a:gd name="adj1" fmla="val 160505"/>
            </a:avLst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  <p:cxnSp>
        <p:nvCxnSpPr>
          <p:cNvPr id="880655" name="AutoShape 17"/>
          <p:cNvCxnSpPr>
            <a:cxnSpLocks noChangeShapeType="1"/>
            <a:stCxn id="880652" idx="3"/>
          </p:cNvCxnSpPr>
          <p:nvPr/>
        </p:nvCxnSpPr>
        <p:spPr bwMode="auto">
          <a:xfrm flipV="1">
            <a:off x="4495800" y="3503613"/>
            <a:ext cx="1978025" cy="915987"/>
          </a:xfrm>
          <a:prstGeom prst="curvedConnector3">
            <a:avLst>
              <a:gd name="adj1" fmla="val 111556"/>
            </a:avLst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  <p:cxnSp>
        <p:nvCxnSpPr>
          <p:cNvPr id="880656" name="AutoShape 18"/>
          <p:cNvCxnSpPr>
            <a:cxnSpLocks noChangeShapeType="1"/>
            <a:stCxn id="880651" idx="1"/>
          </p:cNvCxnSpPr>
          <p:nvPr/>
        </p:nvCxnSpPr>
        <p:spPr bwMode="auto">
          <a:xfrm rot="10800000">
            <a:off x="2328863" y="3992563"/>
            <a:ext cx="261937" cy="1265237"/>
          </a:xfrm>
          <a:prstGeom prst="curvedConnector2">
            <a:avLst/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  <p:sp>
        <p:nvSpPr>
          <p:cNvPr id="880657" name="AutoShape 20"/>
          <p:cNvSpPr>
            <a:spLocks noChangeArrowheads="1"/>
          </p:cNvSpPr>
          <p:nvPr/>
        </p:nvSpPr>
        <p:spPr bwMode="auto">
          <a:xfrm>
            <a:off x="2514600" y="4572000"/>
            <a:ext cx="3352800" cy="457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880658" name="Text Box 21"/>
          <p:cNvSpPr txBox="1">
            <a:spLocks noChangeArrowheads="1"/>
          </p:cNvSpPr>
          <p:nvPr/>
        </p:nvSpPr>
        <p:spPr bwMode="auto">
          <a:xfrm>
            <a:off x="5943600" y="4953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folHlink"/>
                </a:solidFill>
                <a:latin typeface="Calibri"/>
              </a:rPr>
              <a:t>digits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/>
              <a:t>Words </a:t>
            </a:r>
            <a:r>
              <a:rPr lang="en-US" sz="3200">
                <a:sym typeface="Symbol" pitchFamily="-84" charset="2"/>
              </a:rPr>
              <a:t></a:t>
            </a:r>
            <a:r>
              <a:rPr lang="en-US" sz="3200"/>
              <a:t> Concepts</a:t>
            </a:r>
          </a:p>
        </p:txBody>
      </p:sp>
      <p:sp>
        <p:nvSpPr>
          <p:cNvPr id="882691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Words and concepts do not map one-to-one.</a:t>
            </a:r>
          </a:p>
        </p:txBody>
      </p:sp>
      <p:sp>
        <p:nvSpPr>
          <p:cNvPr id="882692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Words pick out some, but not all, conceptually available distinctions</a:t>
            </a:r>
          </a:p>
        </p:txBody>
      </p:sp>
      <p:sp>
        <p:nvSpPr>
          <p:cNvPr id="882693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Calibri"/>
              </a:rPr>
              <a:t>Ex: </a:t>
            </a:r>
          </a:p>
        </p:txBody>
      </p:sp>
      <p:sp>
        <p:nvSpPr>
          <p:cNvPr id="882694" name="Text Box 8"/>
          <p:cNvSpPr txBox="1">
            <a:spLocks noChangeArrowheads="1"/>
          </p:cNvSpPr>
          <p:nvPr/>
        </p:nvSpPr>
        <p:spPr bwMode="auto">
          <a:xfrm>
            <a:off x="3581400" y="3276600"/>
            <a:ext cx="548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/>
              </a:rPr>
              <a:t>vs.</a:t>
            </a:r>
          </a:p>
        </p:txBody>
      </p:sp>
      <p:pic>
        <p:nvPicPr>
          <p:cNvPr id="88269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95600"/>
            <a:ext cx="1152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69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971800"/>
            <a:ext cx="1216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2697" name="Text Box 11"/>
          <p:cNvSpPr txBox="1">
            <a:spLocks noChangeArrowheads="1"/>
          </p:cNvSpPr>
          <p:nvPr/>
        </p:nvSpPr>
        <p:spPr bwMode="auto">
          <a:xfrm>
            <a:off x="6934200" y="4267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folHlink"/>
                </a:solidFill>
                <a:latin typeface="Calibri"/>
              </a:rPr>
              <a:t>Spanish</a:t>
            </a:r>
          </a:p>
        </p:txBody>
      </p:sp>
      <p:sp>
        <p:nvSpPr>
          <p:cNvPr id="882698" name="Text Box 12"/>
          <p:cNvSpPr txBox="1">
            <a:spLocks noChangeArrowheads="1"/>
          </p:cNvSpPr>
          <p:nvPr/>
        </p:nvSpPr>
        <p:spPr bwMode="auto">
          <a:xfrm>
            <a:off x="2514600" y="4572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Attached to end of limb</a:t>
            </a:r>
          </a:p>
        </p:txBody>
      </p:sp>
      <p:sp>
        <p:nvSpPr>
          <p:cNvPr id="882699" name="Text Box 13"/>
          <p:cNvSpPr txBox="1">
            <a:spLocks noChangeArrowheads="1"/>
          </p:cNvSpPr>
          <p:nvPr/>
        </p:nvSpPr>
        <p:spPr bwMode="auto">
          <a:xfrm>
            <a:off x="25908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Limb is hand</a:t>
            </a:r>
          </a:p>
        </p:txBody>
      </p:sp>
      <p:sp>
        <p:nvSpPr>
          <p:cNvPr id="882700" name="Text Box 14"/>
          <p:cNvSpPr txBox="1">
            <a:spLocks noChangeArrowheads="1"/>
          </p:cNvSpPr>
          <p:nvPr/>
        </p:nvSpPr>
        <p:spPr bwMode="auto">
          <a:xfrm>
            <a:off x="2590800" y="4191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C6034"/>
                </a:solidFill>
                <a:latin typeface="Calibri"/>
              </a:rPr>
              <a:t>Limb is foot</a:t>
            </a:r>
          </a:p>
        </p:txBody>
      </p:sp>
      <p:cxnSp>
        <p:nvCxnSpPr>
          <p:cNvPr id="882701" name="AutoShape 15"/>
          <p:cNvCxnSpPr>
            <a:cxnSpLocks noChangeShapeType="1"/>
            <a:stCxn id="882698" idx="1"/>
          </p:cNvCxnSpPr>
          <p:nvPr/>
        </p:nvCxnSpPr>
        <p:spPr bwMode="auto">
          <a:xfrm rot="10800000">
            <a:off x="2328863" y="3992563"/>
            <a:ext cx="185737" cy="808037"/>
          </a:xfrm>
          <a:prstGeom prst="curvedConnector2">
            <a:avLst/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  <p:cxnSp>
        <p:nvCxnSpPr>
          <p:cNvPr id="882702" name="AutoShape 16"/>
          <p:cNvCxnSpPr>
            <a:cxnSpLocks noChangeShapeType="1"/>
            <a:stCxn id="882698" idx="3"/>
          </p:cNvCxnSpPr>
          <p:nvPr/>
        </p:nvCxnSpPr>
        <p:spPr bwMode="auto">
          <a:xfrm flipV="1">
            <a:off x="6096000" y="3503613"/>
            <a:ext cx="377825" cy="1296987"/>
          </a:xfrm>
          <a:prstGeom prst="curvedConnector3">
            <a:avLst>
              <a:gd name="adj1" fmla="val 160505"/>
            </a:avLst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  <p:cxnSp>
        <p:nvCxnSpPr>
          <p:cNvPr id="882703" name="AutoShape 17"/>
          <p:cNvCxnSpPr>
            <a:cxnSpLocks noChangeShapeType="1"/>
            <a:stCxn id="882700" idx="3"/>
          </p:cNvCxnSpPr>
          <p:nvPr/>
        </p:nvCxnSpPr>
        <p:spPr bwMode="auto">
          <a:xfrm flipV="1">
            <a:off x="4495800" y="3503613"/>
            <a:ext cx="1978025" cy="915987"/>
          </a:xfrm>
          <a:prstGeom prst="curvedConnector3">
            <a:avLst>
              <a:gd name="adj1" fmla="val 111556"/>
            </a:avLst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  <p:cxnSp>
        <p:nvCxnSpPr>
          <p:cNvPr id="882704" name="AutoShape 18"/>
          <p:cNvCxnSpPr>
            <a:cxnSpLocks noChangeShapeType="1"/>
            <a:stCxn id="882699" idx="1"/>
          </p:cNvCxnSpPr>
          <p:nvPr/>
        </p:nvCxnSpPr>
        <p:spPr bwMode="auto">
          <a:xfrm rot="10800000">
            <a:off x="2328863" y="3992563"/>
            <a:ext cx="261937" cy="1265237"/>
          </a:xfrm>
          <a:prstGeom prst="curvedConnector2">
            <a:avLst/>
          </a:prstGeom>
          <a:noFill/>
          <a:ln w="9525">
            <a:solidFill>
              <a:srgbClr val="0C6034"/>
            </a:solidFill>
            <a:round/>
            <a:headEnd/>
            <a:tailEnd type="triangle" w="med" len="med"/>
          </a:ln>
        </p:spPr>
      </p:cxnSp>
      <p:sp>
        <p:nvSpPr>
          <p:cNvPr id="882705" name="AutoShape 19"/>
          <p:cNvSpPr>
            <a:spLocks noChangeArrowheads="1"/>
          </p:cNvSpPr>
          <p:nvPr/>
        </p:nvSpPr>
        <p:spPr bwMode="auto">
          <a:xfrm>
            <a:off x="2514600" y="4572000"/>
            <a:ext cx="3352800" cy="457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882706" name="Text Box 20"/>
          <p:cNvSpPr txBox="1">
            <a:spLocks noChangeArrowheads="1"/>
          </p:cNvSpPr>
          <p:nvPr/>
        </p:nvSpPr>
        <p:spPr bwMode="auto">
          <a:xfrm>
            <a:off x="5943600" y="4953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solidFill>
                  <a:schemeClr val="folHlink"/>
                </a:solidFill>
                <a:latin typeface="Calibri"/>
              </a:rPr>
              <a:t>dedos</a:t>
            </a:r>
            <a:endParaRPr lang="en-US" b="0" dirty="0">
              <a:solidFill>
                <a:schemeClr val="folHlin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ChangeArrowheads="1"/>
          </p:cNvSpPr>
          <p:nvPr/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What about more abstract concepts/meanings?</a:t>
            </a:r>
            <a:b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</a:br>
            <a: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(which often may be associated </a:t>
            </a:r>
            <a:b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</a:br>
            <a: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with units smaller than whole words)</a:t>
            </a:r>
            <a:b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</a:br>
            <a: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[from Wagner 2010]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ChangeArrowheads="1"/>
          </p:cNvSpPr>
          <p:nvPr/>
        </p:nvSpPr>
        <p:spPr bwMode="auto">
          <a:xfrm>
            <a:off x="0" y="152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Concepts associated with events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Tense:  </a:t>
            </a:r>
            <a:r>
              <a:rPr lang="es-ES_tradnl" b="0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Locates</a:t>
            </a:r>
            <a:r>
              <a:rPr lang="es-ES_tradnl" b="0" dirty="0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an</a:t>
            </a:r>
            <a:r>
              <a:rPr lang="es-ES_tradnl" b="0" dirty="0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event</a:t>
            </a:r>
            <a:r>
              <a:rPr lang="es-ES_tradnl" b="0" dirty="0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 in time</a:t>
            </a: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past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: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	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Jack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hugg</a:t>
            </a:r>
            <a:r>
              <a:rPr lang="es-ES_tradnl" b="0" i="1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ed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  		Jack </a:t>
            </a:r>
            <a:r>
              <a:rPr lang="es-ES_tradnl" b="0" i="1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did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		Jack </a:t>
            </a:r>
            <a:r>
              <a:rPr lang="es-ES_tradnl" b="0" i="1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was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hugging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	</a:t>
            </a:r>
            <a:r>
              <a:rPr lang="es-ES_tradnl" b="0" i="1" dirty="0" smtClean="0">
                <a:latin typeface="Calibri"/>
                <a:ea typeface="Osaka" pitchFamily="-84" charset="-128"/>
                <a:cs typeface="Osaka" pitchFamily="-84" charset="-128"/>
              </a:rPr>
              <a:t>	Jack </a:t>
            </a:r>
            <a:r>
              <a:rPr lang="es-ES_tradnl" b="0" i="1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had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hugg</a:t>
            </a:r>
            <a:r>
              <a:rPr lang="es-ES_tradnl" b="0" i="1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ed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		Jack has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hugg</a:t>
            </a:r>
            <a:r>
              <a:rPr lang="es-ES_tradnl" b="0" i="1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ed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	</a:t>
            </a: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present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	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Jack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</a:t>
            </a:r>
            <a:r>
              <a:rPr lang="es-ES_tradnl" b="0" i="1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s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		Jack </a:t>
            </a:r>
            <a:r>
              <a:rPr lang="es-ES_tradnl" b="0" i="1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is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hugging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endParaRPr lang="es-ES_tradnl" b="0" i="1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future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	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Jack </a:t>
            </a:r>
            <a:r>
              <a:rPr lang="es-ES_tradnl" b="0" i="1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will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	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Jack </a:t>
            </a:r>
            <a:r>
              <a:rPr lang="es-ES_tradnl" b="0" i="1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will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be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hugging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	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Jack </a:t>
            </a:r>
            <a:r>
              <a:rPr lang="es-ES_tradnl" b="0" i="1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will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have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hugged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by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tomorrow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.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</a:t>
            </a:r>
          </a:p>
        </p:txBody>
      </p:sp>
      <p:pic>
        <p:nvPicPr>
          <p:cNvPr id="8540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914400"/>
            <a:ext cx="14097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4" name="Rectangle 2"/>
          <p:cNvSpPr>
            <a:spLocks noChangeArrowheads="1"/>
          </p:cNvSpPr>
          <p:nvPr/>
        </p:nvSpPr>
        <p:spPr bwMode="auto">
          <a:xfrm>
            <a:off x="0" y="152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Concepts associated with events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Aspect</a:t>
            </a:r>
            <a:r>
              <a:rPr lang="es-ES_tradnl" b="0" dirty="0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:  </a:t>
            </a:r>
            <a:r>
              <a:rPr lang="es-ES_tradnl" b="0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signals</a:t>
            </a:r>
            <a:r>
              <a:rPr lang="es-ES_tradnl" b="0" dirty="0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the</a:t>
            </a:r>
            <a:r>
              <a:rPr lang="es-ES_tradnl" b="0" dirty="0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viewer’s</a:t>
            </a:r>
            <a:r>
              <a:rPr lang="es-ES_tradnl" b="0" dirty="0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perspective</a:t>
            </a:r>
            <a:r>
              <a:rPr lang="es-ES_tradnl" b="0" dirty="0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		   of </a:t>
            </a:r>
            <a:r>
              <a:rPr lang="es-ES_tradnl" b="0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the</a:t>
            </a:r>
            <a:r>
              <a:rPr lang="es-ES_tradnl" b="0" dirty="0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 smtClean="0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event</a:t>
            </a:r>
            <a:endParaRPr lang="es-ES_tradnl" b="0" dirty="0" smtClean="0">
              <a:solidFill>
                <a:schemeClr val="bg2"/>
              </a:solidFill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completed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(“</a:t>
            </a:r>
            <a:r>
              <a:rPr lang="es-ES_tradnl" b="0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perfective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”):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	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Jack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hugg</a:t>
            </a:r>
            <a:r>
              <a:rPr lang="es-ES_tradnl" b="0" i="1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ed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  		Jack </a:t>
            </a:r>
            <a:r>
              <a:rPr lang="es-ES_tradnl" b="0" i="1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did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		Jack has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hugg</a:t>
            </a:r>
            <a:r>
              <a:rPr lang="es-ES_tradnl" b="0" i="1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ed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 	</a:t>
            </a:r>
            <a:r>
              <a:rPr lang="es-ES_tradnl" b="0" i="1" dirty="0" smtClean="0">
                <a:latin typeface="Calibri"/>
                <a:ea typeface="Osaka" pitchFamily="-84" charset="-128"/>
                <a:cs typeface="Osaka" pitchFamily="-84" charset="-128"/>
              </a:rPr>
              <a:t>	Jack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had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hugg</a:t>
            </a:r>
            <a:r>
              <a:rPr lang="es-ES_tradnl" b="0" i="1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ed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		Jack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will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have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hugg</a:t>
            </a:r>
            <a:r>
              <a:rPr lang="es-ES_tradnl" b="0" i="1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ed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by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tomorrow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.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	</a:t>
            </a: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incomplete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(“</a:t>
            </a:r>
            <a:r>
              <a:rPr lang="es-ES_tradnl" b="0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imperfective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”):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	 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Jack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was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hugg</a:t>
            </a:r>
            <a:r>
              <a:rPr lang="es-ES_tradnl" b="0" i="1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ing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	Jack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is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hugg</a:t>
            </a:r>
            <a:r>
              <a:rPr lang="es-ES_tradnl" b="0" i="1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ing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		 Jack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will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be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hugg</a:t>
            </a:r>
            <a:r>
              <a:rPr lang="es-ES_tradnl" b="0" i="1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ing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</a:t>
            </a:r>
          </a:p>
        </p:txBody>
      </p:sp>
      <p:pic>
        <p:nvPicPr>
          <p:cNvPr id="8550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914400"/>
            <a:ext cx="14097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ChangeArrowheads="1"/>
          </p:cNvSpPr>
          <p:nvPr/>
        </p:nvSpPr>
        <p:spPr bwMode="auto">
          <a:xfrm>
            <a:off x="0" y="152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Concepts associated with events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861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All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languages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mark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either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tense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or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rgbClr val="0B1FFF"/>
                </a:solidFill>
                <a:latin typeface="Calibri"/>
                <a:ea typeface="Osaka" pitchFamily="-84" charset="-128"/>
                <a:cs typeface="Osaka" pitchFamily="-84" charset="-128"/>
              </a:rPr>
              <a:t>aspect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or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both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,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but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there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wide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variation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in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their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precise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expression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Tense-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only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: </a:t>
            </a:r>
            <a:r>
              <a:rPr lang="es-ES_tradnl" b="0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modern</a:t>
            </a:r>
            <a:r>
              <a:rPr lang="es-ES_tradnl" b="0" dirty="0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Hebrew</a:t>
            </a: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Aspect-only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: </a:t>
            </a:r>
            <a:r>
              <a:rPr lang="es-ES_tradnl" b="0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Mandarin</a:t>
            </a: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English: </a:t>
            </a:r>
            <a:r>
              <a:rPr lang="es-ES_tradnl" b="0" dirty="0" err="1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both</a:t>
            </a: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endParaRPr lang="es-ES_tradnl" b="0" i="1" dirty="0">
              <a:latin typeface="Calibri"/>
              <a:ea typeface="Osaka" pitchFamily="-84" charset="-128"/>
              <a:cs typeface="Osaka" pitchFamily="-84" charset="-128"/>
            </a:endParaRPr>
          </a:p>
        </p:txBody>
      </p:sp>
      <p:pic>
        <p:nvPicPr>
          <p:cNvPr id="8560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419600"/>
            <a:ext cx="34099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ChangeArrowheads="1"/>
          </p:cNvSpPr>
          <p:nvPr/>
        </p:nvSpPr>
        <p:spPr bwMode="auto">
          <a:xfrm>
            <a:off x="0" y="152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Concepts associated with events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219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Another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difficulty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: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These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kinds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of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meanings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can be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naturally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related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to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each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other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,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which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means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can be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difficult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to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realize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they’re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actually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separate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concepts</a:t>
            </a: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 err="1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Class</a:t>
            </a:r>
            <a:r>
              <a:rPr lang="es-ES_tradnl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one</a:t>
            </a:r>
            <a:r>
              <a:rPr lang="es-ES_tradnl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:  “</a:t>
            </a:r>
            <a:r>
              <a:rPr lang="es-ES_tradnl" b="0" dirty="0" err="1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the</a:t>
            </a:r>
            <a:r>
              <a:rPr lang="es-ES_tradnl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present</a:t>
            </a:r>
            <a:r>
              <a:rPr lang="es-ES_tradnl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moment</a:t>
            </a:r>
            <a:r>
              <a:rPr lang="es-ES_tradnl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”</a:t>
            </a: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</a:t>
            </a:r>
            <a:r>
              <a:rPr lang="es-ES_tradnl" b="0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present</a:t>
            </a:r>
            <a:r>
              <a:rPr lang="es-ES_tradnl" b="0" dirty="0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 tense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	+ 	</a:t>
            </a:r>
            <a:r>
              <a:rPr lang="es-ES_tradnl" b="0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imperfective</a:t>
            </a:r>
            <a:r>
              <a:rPr lang="es-ES_tradnl" b="0" dirty="0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aspect</a:t>
            </a:r>
            <a:endParaRPr lang="es-ES_tradnl" b="0" dirty="0">
              <a:solidFill>
                <a:schemeClr val="bg2"/>
              </a:solidFill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	 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(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naturally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incomplete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because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you’re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watching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happen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ex: 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Jack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</a:t>
            </a:r>
            <a:r>
              <a:rPr lang="es-ES_tradnl" b="0" i="1" dirty="0" err="1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s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endParaRPr lang="es-ES_tradnl" b="0" i="1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 err="1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Class</a:t>
            </a:r>
            <a:r>
              <a:rPr lang="es-ES_tradnl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two</a:t>
            </a:r>
            <a:r>
              <a:rPr lang="es-ES_tradnl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: “</a:t>
            </a:r>
            <a:r>
              <a:rPr lang="es-ES_tradnl" b="0" dirty="0" err="1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the</a:t>
            </a:r>
            <a:r>
              <a:rPr lang="es-ES_tradnl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completed</a:t>
            </a:r>
            <a:r>
              <a:rPr lang="es-ES_tradnl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past</a:t>
            </a:r>
            <a:r>
              <a:rPr lang="es-ES_tradnl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”</a:t>
            </a: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 </a:t>
            </a:r>
            <a:r>
              <a:rPr lang="es-ES_tradnl" b="0" dirty="0" err="1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past</a:t>
            </a:r>
            <a:r>
              <a:rPr lang="es-ES_tradnl" b="0" dirty="0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 tense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	+ 	</a:t>
            </a:r>
            <a:r>
              <a:rPr lang="es-ES_tradnl" b="0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perfective</a:t>
            </a:r>
            <a:r>
              <a:rPr lang="es-ES_tradnl" b="0" dirty="0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aspect</a:t>
            </a:r>
            <a:endParaRPr lang="es-ES_tradnl" b="0" dirty="0">
              <a:solidFill>
                <a:schemeClr val="bg2"/>
              </a:solidFill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solidFill>
                  <a:schemeClr val="bg2"/>
                </a:solidFill>
                <a:latin typeface="Calibri"/>
                <a:ea typeface="Osaka" pitchFamily="-84" charset="-128"/>
                <a:cs typeface="Osaka" pitchFamily="-84" charset="-128"/>
              </a:rPr>
              <a:t>	 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(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naturally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in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the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past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because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you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know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finished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ex: 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Jack </a:t>
            </a:r>
            <a:r>
              <a:rPr lang="es-ES_tradnl" b="0" i="1" dirty="0" err="1">
                <a:latin typeface="Calibri"/>
                <a:ea typeface="Osaka" pitchFamily="-84" charset="-128"/>
                <a:cs typeface="Osaka" pitchFamily="-84" charset="-128"/>
              </a:rPr>
              <a:t>hugg</a:t>
            </a:r>
            <a:r>
              <a:rPr lang="es-ES_tradnl" b="0" i="1" dirty="0" err="1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ed</a:t>
            </a:r>
            <a:r>
              <a:rPr lang="es-ES_tradnl" b="0" i="1" dirty="0">
                <a:latin typeface="Calibri"/>
                <a:ea typeface="Osaka" pitchFamily="-84" charset="-128"/>
                <a:cs typeface="Osaka" pitchFamily="-84" charset="-128"/>
              </a:rPr>
              <a:t> Lily.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ChangeArrowheads="1"/>
          </p:cNvSpPr>
          <p:nvPr/>
        </p:nvSpPr>
        <p:spPr bwMode="auto">
          <a:xfrm>
            <a:off x="0" y="152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Concepts associated with events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219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Some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final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thoughts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: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Our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subjective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experience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of time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passing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may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help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identify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that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tense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a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relevant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concept. 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There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may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be a more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perceptually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grounded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way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to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identify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something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as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definitively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“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present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” vs. “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past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” vs. “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future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”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than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there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to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identify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something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as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definitively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a “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game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”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or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a “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fruit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”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or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a “Smith”.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	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Our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subjective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experience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of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events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happening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may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help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identify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that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incomplete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vs. complete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is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a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relevant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distinction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. As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with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time,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there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may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be a more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perceptually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grounded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way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to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identify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something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as 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definitively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 “complete” vs. “</a:t>
            </a:r>
            <a:r>
              <a:rPr lang="es-ES_tradnl" b="0" dirty="0" err="1">
                <a:latin typeface="Calibri"/>
                <a:ea typeface="Osaka" pitchFamily="-84" charset="-128"/>
                <a:cs typeface="Osaka" pitchFamily="-84" charset="-128"/>
              </a:rPr>
              <a:t>incomplete</a:t>
            </a:r>
            <a:r>
              <a:rPr lang="es-ES_tradnl" b="0" dirty="0">
                <a:latin typeface="Calibri"/>
                <a:ea typeface="Osaka" pitchFamily="-84" charset="-128"/>
                <a:cs typeface="Osaka" pitchFamily="-84" charset="-128"/>
              </a:rPr>
              <a:t>”.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endParaRPr lang="es-ES_tradnl" b="0" dirty="0">
              <a:latin typeface="Calibri"/>
              <a:ea typeface="Osaka" pitchFamily="-84" charset="-128"/>
              <a:cs typeface="Osaka" pitchFamily="-84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endParaRPr lang="es-ES_tradnl" b="0" i="1" dirty="0">
              <a:latin typeface="Calibri"/>
              <a:ea typeface="Osaka" pitchFamily="-84" charset="-128"/>
              <a:cs typeface="Osaka" pitchFamily="-8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/>
              <a:t>Recap: Children’s Lexical Development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/>
              <a:t>Children must figure out the lexicon of their language, including the correspondence between sounds and meaning.</a:t>
            </a:r>
          </a:p>
          <a:p>
            <a:pPr eaLnBrk="1" hangingPunct="1">
              <a:buFontTx/>
              <a:buNone/>
            </a:pPr>
            <a:endParaRPr lang="en-US" sz="2400"/>
          </a:p>
          <a:p>
            <a:pPr eaLnBrk="1" hangingPunct="1">
              <a:buFontTx/>
              <a:buNone/>
            </a:pPr>
            <a:r>
              <a:rPr lang="en-US" sz="2400"/>
              <a:t>Referential meaning isn’t necessarily so easy to define. A current theory that shows promise is a probabilistic implementation of prototype theory.  </a:t>
            </a:r>
          </a:p>
          <a:p>
            <a:pPr eaLnBrk="1" hangingPunct="1">
              <a:buFontTx/>
              <a:buNone/>
            </a:pPr>
            <a:endParaRPr lang="en-US" sz="2400"/>
          </a:p>
          <a:p>
            <a:pPr eaLnBrk="1" hangingPunct="1">
              <a:buFontTx/>
              <a:buNone/>
            </a:pPr>
            <a:r>
              <a:rPr lang="en-US" sz="2400"/>
              <a:t>Different components of meaning may overlap, such as with tense and aspect.  This shows us that the meaning we have for a word can involve many different logically separate concepts, even if we aren’t explicitly aware of them.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Questions?</a:t>
            </a:r>
          </a:p>
        </p:txBody>
      </p:sp>
      <p:pic>
        <p:nvPicPr>
          <p:cNvPr id="85094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95400"/>
            <a:ext cx="41275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457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You should be able to do up through question </a:t>
            </a: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7</a:t>
            </a:r>
            <a:r>
              <a:rPr lang="en-US" b="0" dirty="0" smtClean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on HW2 and up through question </a:t>
            </a: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7</a:t>
            </a:r>
            <a:r>
              <a:rPr lang="en-US" b="0" dirty="0" smtClean="0">
                <a:latin typeface="Calibri"/>
                <a:ea typeface="Osaka" pitchFamily="-84" charset="-128"/>
                <a:cs typeface="Osaka" pitchFamily="-84" charset="-128"/>
              </a:rPr>
              <a:t> </a:t>
            </a: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on the lexical development review questions.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200"/>
              <a:t>What we know</a:t>
            </a:r>
          </a:p>
        </p:txBody>
      </p:sp>
      <p:sp>
        <p:nvSpPr>
          <p:cNvPr id="81408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915400" cy="609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/>
              <a:t>Mental dictionary of words = </a:t>
            </a:r>
            <a:r>
              <a:rPr lang="en-US" sz="2400">
                <a:solidFill>
                  <a:srgbClr val="0C6034"/>
                </a:solidFill>
              </a:rPr>
              <a:t>lexicon</a:t>
            </a:r>
            <a:endParaRPr lang="en-US" sz="2400"/>
          </a:p>
        </p:txBody>
      </p:sp>
      <p:sp>
        <p:nvSpPr>
          <p:cNvPr id="814084" name="Rectangle 7"/>
          <p:cNvSpPr>
            <a:spLocks noChangeArrowheads="1"/>
          </p:cNvSpPr>
          <p:nvPr/>
        </p:nvSpPr>
        <p:spPr bwMode="auto">
          <a:xfrm>
            <a:off x="0" y="2133600"/>
            <a:ext cx="891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Each entry for a word contains a lot of information, including </a:t>
            </a:r>
            <a:r>
              <a:rPr lang="en-US" b="0" dirty="0">
                <a:solidFill>
                  <a:schemeClr val="tx2"/>
                </a:solidFill>
                <a:latin typeface="Calibri"/>
                <a:ea typeface="Osaka" pitchFamily="-84" charset="-128"/>
                <a:cs typeface="Osaka" pitchFamily="-84" charset="-128"/>
              </a:rPr>
              <a:t>what the word sounds like</a:t>
            </a: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, </a:t>
            </a:r>
            <a:r>
              <a:rPr lang="en-US" b="0" dirty="0">
                <a:solidFill>
                  <a:schemeClr val="hlink"/>
                </a:solidFill>
                <a:latin typeface="Calibri"/>
                <a:ea typeface="Osaka" pitchFamily="-84" charset="-128"/>
                <a:cs typeface="Osaka" pitchFamily="-84" charset="-128"/>
              </a:rPr>
              <a:t>how to use the word in combination with other words</a:t>
            </a: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, </a:t>
            </a:r>
            <a:r>
              <a:rPr lang="en-US" b="0" dirty="0">
                <a:solidFill>
                  <a:srgbClr val="0B1FFF"/>
                </a:solidFill>
                <a:latin typeface="Calibri"/>
                <a:ea typeface="Osaka" pitchFamily="-84" charset="-128"/>
                <a:cs typeface="Osaka" pitchFamily="-84" charset="-128"/>
              </a:rPr>
              <a:t>what the word means</a:t>
            </a: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, </a:t>
            </a:r>
            <a:r>
              <a:rPr lang="en-US" b="0" dirty="0">
                <a:solidFill>
                  <a:srgbClr val="0D80C4"/>
                </a:solidFill>
                <a:latin typeface="Calibri"/>
                <a:ea typeface="Osaka" pitchFamily="-84" charset="-128"/>
                <a:cs typeface="Osaka" pitchFamily="-84" charset="-128"/>
              </a:rPr>
              <a:t>what other words that word is related to…</a:t>
            </a:r>
          </a:p>
        </p:txBody>
      </p:sp>
      <p:sp>
        <p:nvSpPr>
          <p:cNvPr id="814085" name="Text Box 8"/>
          <p:cNvSpPr txBox="1">
            <a:spLocks noChangeArrowheads="1"/>
          </p:cNvSpPr>
          <p:nvPr/>
        </p:nvSpPr>
        <p:spPr bwMode="auto">
          <a:xfrm>
            <a:off x="3124200" y="4572000"/>
            <a:ext cx="956512" cy="46166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B1FFF"/>
                </a:solidFill>
                <a:latin typeface="Calibri"/>
              </a:rPr>
              <a:t>goblin</a:t>
            </a:r>
          </a:p>
        </p:txBody>
      </p:sp>
      <p:sp>
        <p:nvSpPr>
          <p:cNvPr id="814086" name="Text Box 9"/>
          <p:cNvSpPr txBox="1">
            <a:spLocks noChangeArrowheads="1"/>
          </p:cNvSpPr>
          <p:nvPr/>
        </p:nvSpPr>
        <p:spPr bwMode="auto">
          <a:xfrm>
            <a:off x="914400" y="4343400"/>
            <a:ext cx="1300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Calibri"/>
              </a:rPr>
              <a:t>/</a:t>
            </a:r>
            <a:r>
              <a:rPr lang="en-US" sz="2200" b="0" dirty="0" err="1">
                <a:solidFill>
                  <a:schemeClr val="tx2"/>
                </a:solidFill>
                <a:latin typeface="Lucida Grande" pitchFamily="-84" charset="0"/>
              </a:rPr>
              <a:t>ɡɑ</a:t>
            </a:r>
            <a:r>
              <a:rPr lang="en-US" sz="2200" b="0" dirty="0" err="1">
                <a:solidFill>
                  <a:schemeClr val="tx2"/>
                </a:solidFill>
                <a:latin typeface="SILDoulosIPA-Regular" pitchFamily="-84" charset="0"/>
              </a:rPr>
              <a:t>bl</a:t>
            </a:r>
            <a:r>
              <a:rPr lang="en-US" sz="2200" b="0" dirty="0" err="1">
                <a:solidFill>
                  <a:schemeClr val="tx2"/>
                </a:solidFill>
                <a:latin typeface="Lucida Grande" pitchFamily="-84" charset="0"/>
              </a:rPr>
              <a:t>ɪ</a:t>
            </a:r>
            <a:r>
              <a:rPr lang="en-US" sz="2200" b="0" dirty="0" err="1">
                <a:solidFill>
                  <a:schemeClr val="tx2"/>
                </a:solidFill>
                <a:latin typeface="SILDoulosIPA-Regular" pitchFamily="-84" charset="0"/>
              </a:rPr>
              <a:t>n</a:t>
            </a:r>
            <a:r>
              <a:rPr lang="en-US" b="0" dirty="0">
                <a:solidFill>
                  <a:schemeClr val="tx2"/>
                </a:solidFill>
                <a:latin typeface="Calibri"/>
              </a:rPr>
              <a:t>/</a:t>
            </a:r>
            <a:endParaRPr lang="en-US" b="0" dirty="0">
              <a:solidFill>
                <a:schemeClr val="tx2"/>
              </a:solidFill>
              <a:latin typeface="SILDoulosIPA-Regular" pitchFamily="-84" charset="0"/>
            </a:endParaRPr>
          </a:p>
        </p:txBody>
      </p:sp>
      <p:sp>
        <p:nvSpPr>
          <p:cNvPr id="814087" name="Text Box 11"/>
          <p:cNvSpPr txBox="1">
            <a:spLocks noChangeArrowheads="1"/>
          </p:cNvSpPr>
          <p:nvPr/>
        </p:nvSpPr>
        <p:spPr bwMode="auto">
          <a:xfrm>
            <a:off x="1981200" y="5678488"/>
            <a:ext cx="4396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hlink"/>
                </a:solidFill>
                <a:latin typeface="Calibri"/>
              </a:rPr>
              <a:t>the goblin is…, some goblins are…</a:t>
            </a:r>
            <a:endParaRPr lang="en-US" b="0" dirty="0">
              <a:solidFill>
                <a:schemeClr val="accent2"/>
              </a:solidFill>
              <a:latin typeface="SILDoulosIPA-Regular" pitchFamily="-84" charset="0"/>
            </a:endParaRPr>
          </a:p>
        </p:txBody>
      </p:sp>
      <p:pic>
        <p:nvPicPr>
          <p:cNvPr id="81408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0"/>
            <a:ext cx="1219200" cy="1341438"/>
          </a:xfrm>
          <a:prstGeom prst="rect">
            <a:avLst/>
          </a:prstGeom>
          <a:noFill/>
          <a:ln w="9525">
            <a:solidFill>
              <a:srgbClr val="FF9D59"/>
            </a:solidFill>
            <a:miter lim="800000"/>
            <a:headEnd/>
            <a:tailEnd/>
          </a:ln>
        </p:spPr>
      </p:pic>
      <p:sp>
        <p:nvSpPr>
          <p:cNvPr id="814089" name="Text Box 13"/>
          <p:cNvSpPr txBox="1">
            <a:spLocks noChangeArrowheads="1"/>
          </p:cNvSpPr>
          <p:nvPr/>
        </p:nvSpPr>
        <p:spPr bwMode="auto">
          <a:xfrm>
            <a:off x="7239000" y="4495800"/>
            <a:ext cx="1247908" cy="461665"/>
          </a:xfrm>
          <a:prstGeom prst="rect">
            <a:avLst/>
          </a:prstGeom>
          <a:noFill/>
          <a:ln w="9525">
            <a:solidFill>
              <a:srgbClr val="0D80C4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D80C4"/>
                </a:solidFill>
                <a:latin typeface="Calibri"/>
              </a:rPr>
              <a:t>creature</a:t>
            </a:r>
          </a:p>
        </p:txBody>
      </p:sp>
      <p:cxnSp>
        <p:nvCxnSpPr>
          <p:cNvPr id="814090" name="AutoShape 14"/>
          <p:cNvCxnSpPr>
            <a:cxnSpLocks noChangeShapeType="1"/>
            <a:stCxn id="814085" idx="2"/>
            <a:endCxn id="814089" idx="2"/>
          </p:cNvCxnSpPr>
          <p:nvPr/>
        </p:nvCxnSpPr>
        <p:spPr bwMode="auto">
          <a:xfrm rot="5400000" flipH="1" flipV="1">
            <a:off x="5694605" y="2865316"/>
            <a:ext cx="76200" cy="4260498"/>
          </a:xfrm>
          <a:prstGeom prst="curvedConnector3">
            <a:avLst>
              <a:gd name="adj1" fmla="val -300000"/>
            </a:avLst>
          </a:prstGeom>
          <a:noFill/>
          <a:ln w="9525">
            <a:solidFill>
              <a:srgbClr val="0D80C4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/>
              <a:t>So what exactly is a word, anyway?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534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/>
              <a:t>A word (or </a:t>
            </a:r>
            <a:r>
              <a:rPr lang="en-US" sz="2200">
                <a:solidFill>
                  <a:srgbClr val="0C6034"/>
                </a:solidFill>
              </a:rPr>
              <a:t>morpheme</a:t>
            </a:r>
            <a:r>
              <a:rPr lang="en-US" sz="2200"/>
              <a:t>) is an arbitrary symbol that stands for something in the real world (even if it’s only a concept in someone else’s mind): goblin, silliness, labyrinth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/>
              <a:t>Some concepts/meanings are more abstract: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/>
              <a:t>	“doing something in the past”, “continuing to do something”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200"/>
              <a:t>	(ex: -ed in English, </a:t>
            </a:r>
            <a:r>
              <a:rPr lang="en-US" sz="2200" i="1"/>
              <a:t>kiss</a:t>
            </a:r>
            <a:r>
              <a:rPr lang="en-US" sz="2200" i="1">
                <a:solidFill>
                  <a:srgbClr val="0C6034"/>
                </a:solidFill>
              </a:rPr>
              <a:t>ed</a:t>
            </a:r>
            <a:r>
              <a:rPr lang="en-US" sz="2200"/>
              <a:t>)	(ex: -ing in English, </a:t>
            </a:r>
            <a:r>
              <a:rPr lang="en-US" sz="2200" i="1"/>
              <a:t>was kiss</a:t>
            </a:r>
            <a:r>
              <a:rPr lang="en-US" sz="2200" i="1">
                <a:solidFill>
                  <a:srgbClr val="0C6034"/>
                </a:solidFill>
              </a:rPr>
              <a:t>ing</a:t>
            </a:r>
            <a:r>
              <a:rPr lang="en-US" sz="220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So what exactly is a word, anyway?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Important: words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B1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 to things (referential).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Not enough to simply have associations of sound with something (ex: saying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Eeek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!” every time you see a spider)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200" b="0" kern="0" dirty="0"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greetings and social routines (“Hi!” “See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!”) might be considered non-referential language.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667000"/>
            <a:ext cx="234812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More about word meaning </a:t>
            </a:r>
            <a:br>
              <a:rPr lang="en-US" sz="3200" smtClean="0"/>
            </a:br>
            <a:r>
              <a:rPr lang="en-US" sz="3200" smtClean="0"/>
              <a:t>(one major part of the lexicon)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/>
              <a:t>Hypothesis 1: </a:t>
            </a:r>
            <a:br>
              <a:rPr lang="en-US" sz="4000"/>
            </a:br>
            <a:r>
              <a:rPr lang="en-US" sz="4000"/>
              <a:t>Meaning as reference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" y="1473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Meaning = Reference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r>
              <a:rPr lang="en-US" b="0" dirty="0">
                <a:latin typeface="Calibri"/>
                <a:ea typeface="Osaka" pitchFamily="-84" charset="-128"/>
                <a:cs typeface="Osaka" pitchFamily="-84" charset="-128"/>
              </a:rPr>
              <a:t>The meaning of a word (or phrase) is whatever it refers to in the world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dirty="0">
                <a:latin typeface="Calibri"/>
              </a:rPr>
              <a:t>George Washington =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0" dirty="0">
                <a:latin typeface="Calibri"/>
              </a:rPr>
              <a:t>    a particular person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0" dirty="0">
              <a:latin typeface="Calibri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dirty="0">
                <a:latin typeface="Calibri"/>
              </a:rPr>
              <a:t>Fish = a kind of animal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en-US" sz="2000" b="0" dirty="0">
              <a:latin typeface="Calibri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dirty="0">
                <a:latin typeface="Calibri"/>
              </a:rPr>
              <a:t>Red = property of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0" dirty="0">
                <a:latin typeface="Calibri"/>
              </a:rPr>
              <a:t>               objects</a:t>
            </a:r>
            <a:endParaRPr lang="en-US" sz="2000" b="0" dirty="0"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0" dirty="0"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en-US" sz="2000" b="0" dirty="0"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84" charset="2"/>
              <a:buChar char="n"/>
            </a:pPr>
            <a:endParaRPr lang="en-US" sz="2000" b="0" dirty="0">
              <a:effectLst>
                <a:outerShdw blurRad="38100" dist="38100" dir="2700000" algn="tl">
                  <a:srgbClr val="FFFFFF"/>
                </a:outerShdw>
              </a:effectLst>
              <a:latin typeface="Calibri"/>
              <a:ea typeface="Osaka" pitchFamily="-84" charset="-128"/>
              <a:cs typeface="Osaka" pitchFamily="-84" charset="-128"/>
            </a:endParaRPr>
          </a:p>
        </p:txBody>
      </p:sp>
      <p:pic>
        <p:nvPicPr>
          <p:cNvPr id="819204" name="Picture 4" descr="fis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276600"/>
            <a:ext cx="468471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05" name="Text Box 5"/>
          <p:cNvSpPr txBox="1">
            <a:spLocks noChangeArrowheads="1"/>
          </p:cNvSpPr>
          <p:nvPr/>
        </p:nvSpPr>
        <p:spPr bwMode="auto">
          <a:xfrm>
            <a:off x="4494213" y="1758950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D7D7FF"/>
      </a:lt1>
      <a:dk2>
        <a:srgbClr val="3616A2"/>
      </a:dk2>
      <a:lt2>
        <a:srgbClr val="1711FF"/>
      </a:lt2>
      <a:accent1>
        <a:srgbClr val="CA4112"/>
      </a:accent1>
      <a:accent2>
        <a:srgbClr val="B52254"/>
      </a:accent2>
      <a:accent3>
        <a:srgbClr val="E8E8FF"/>
      </a:accent3>
      <a:accent4>
        <a:srgbClr val="000000"/>
      </a:accent4>
      <a:accent5>
        <a:srgbClr val="E1B0AA"/>
      </a:accent5>
      <a:accent6>
        <a:srgbClr val="A41E4B"/>
      </a:accent6>
      <a:hlink>
        <a:srgbClr val="8418AA"/>
      </a:hlink>
      <a:folHlink>
        <a:srgbClr val="1612C1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Endymion:Applications:Microsoft Office 2004:Templates:Presentations:Designs:Blank Presentation</Template>
  <TotalTime>8831</TotalTime>
  <Words>1904</Words>
  <Application>Microsoft Macintosh PowerPoint</Application>
  <PresentationFormat>On-screen Show (4:3)</PresentationFormat>
  <Paragraphs>433</Paragraphs>
  <Slides>49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Blank Presentation</vt:lpstr>
      <vt:lpstr>Psych 56L/ Ling 51: Acquisition of Language</vt:lpstr>
      <vt:lpstr>Announcements</vt:lpstr>
      <vt:lpstr>Lexical Knowledge in Adults </vt:lpstr>
      <vt:lpstr>We know a lot of words</vt:lpstr>
      <vt:lpstr>What we know</vt:lpstr>
      <vt:lpstr>So what exactly is a word, anyway?</vt:lpstr>
      <vt:lpstr>PowerPoint Presentation</vt:lpstr>
      <vt:lpstr>More about word meaning  (one major part of the lexicon)</vt:lpstr>
      <vt:lpstr>Hypothesis 1:  Meaning as reference</vt:lpstr>
      <vt:lpstr>Hypothesis 1:  Meaning as reference</vt:lpstr>
      <vt:lpstr>Hypothesis 1:  Meaning as reference</vt:lpstr>
      <vt:lpstr>Hypothesis 2:  Meaning as definition</vt:lpstr>
      <vt:lpstr>Hypothesis 2:  Meaning as definition</vt:lpstr>
      <vt:lpstr>Hypothesis 2:  Meaning as definition</vt:lpstr>
      <vt:lpstr>Hypothesis 2:  Meaning as definition</vt:lpstr>
      <vt:lpstr>Hypothesis 2:  Meaning as definition</vt:lpstr>
      <vt:lpstr>Hypothesis 2:  Meaning as definition</vt:lpstr>
      <vt:lpstr>Hypothesis 2:  Meaning as definition</vt:lpstr>
      <vt:lpstr>Hypothesis 2:  Meaning as definition</vt:lpstr>
      <vt:lpstr>Hypothesis 2:  Meaning as definition</vt:lpstr>
      <vt:lpstr>Hypothesis 2:  Meaning as definition</vt:lpstr>
      <vt:lpstr>Hypothesis 3:  Meaning as graded membership to a category</vt:lpstr>
      <vt:lpstr>Hypothesis 3:  Meaning as graded membership to a category</vt:lpstr>
      <vt:lpstr>PowerPoint Presentation</vt:lpstr>
      <vt:lpstr>Hypothesis 3:  Meaning as graded membership to a category</vt:lpstr>
      <vt:lpstr>Hypothesis 3:  Meaning as graded membership to a category</vt:lpstr>
      <vt:lpstr>Hypothesis 3:  Meaning as graded membership to a category</vt:lpstr>
      <vt:lpstr>Hypothesis 3:  Meaning as graded membership to a category</vt:lpstr>
      <vt:lpstr>Hypothesis 3:  Meaning as graded membership to a category</vt:lpstr>
      <vt:lpstr>Hypothesis 3:  Meaning as graded membership to a category</vt:lpstr>
      <vt:lpstr>PowerPoint Presentation</vt:lpstr>
      <vt:lpstr>Words  Concepts</vt:lpstr>
      <vt:lpstr>Words  Concepts</vt:lpstr>
      <vt:lpstr>Words  Concepts</vt:lpstr>
      <vt:lpstr>Words  Concepts</vt:lpstr>
      <vt:lpstr>Words  Concepts</vt:lpstr>
      <vt:lpstr>Words  Concepts</vt:lpstr>
      <vt:lpstr>Words  Concepts</vt:lpstr>
      <vt:lpstr>Words  Concepts</vt:lpstr>
      <vt:lpstr>Words  Concepts</vt:lpstr>
      <vt:lpstr>Words 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Recap: Children’s Lexical Development</vt:lpstr>
      <vt:lpstr>Questions?</vt:lpstr>
    </vt:vector>
  </TitlesOfParts>
  <Company>Computing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 229: Language Acquisition</dc:title>
  <dc:creator>Computing Services</dc:creator>
  <cp:lastModifiedBy>Lisa Pearl</cp:lastModifiedBy>
  <cp:revision>690</cp:revision>
  <cp:lastPrinted>2012-02-09T23:52:57Z</cp:lastPrinted>
  <dcterms:created xsi:type="dcterms:W3CDTF">2012-08-24T23:06:04Z</dcterms:created>
  <dcterms:modified xsi:type="dcterms:W3CDTF">2013-02-07T20:40:26Z</dcterms:modified>
</cp:coreProperties>
</file>