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  <p:sldMasterId id="2147483663" r:id="rId2"/>
    <p:sldMasterId id="2147483675" r:id="rId3"/>
    <p:sldMasterId id="2147483687" r:id="rId4"/>
    <p:sldMasterId id="2147483699" r:id="rId5"/>
  </p:sldMasterIdLst>
  <p:notesMasterIdLst>
    <p:notesMasterId r:id="rId24"/>
  </p:notesMasterIdLst>
  <p:handoutMasterIdLst>
    <p:handoutMasterId r:id="rId25"/>
  </p:handoutMasterIdLst>
  <p:sldIdLst>
    <p:sldId id="256" r:id="rId6"/>
    <p:sldId id="282" r:id="rId7"/>
    <p:sldId id="283" r:id="rId8"/>
    <p:sldId id="281" r:id="rId9"/>
    <p:sldId id="280" r:id="rId10"/>
    <p:sldId id="285" r:id="rId11"/>
    <p:sldId id="286" r:id="rId12"/>
    <p:sldId id="284" r:id="rId13"/>
    <p:sldId id="287" r:id="rId14"/>
    <p:sldId id="288" r:id="rId15"/>
    <p:sldId id="290" r:id="rId16"/>
    <p:sldId id="289" r:id="rId17"/>
    <p:sldId id="292" r:id="rId18"/>
    <p:sldId id="291" r:id="rId19"/>
    <p:sldId id="268" r:id="rId20"/>
    <p:sldId id="272" r:id="rId21"/>
    <p:sldId id="264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9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1" d="100"/>
          <a:sy n="71" d="100"/>
        </p:scale>
        <p:origin x="-1720" y="-1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2F2C4-6885-FE4A-8EE3-DDB7D288EB2B}" type="datetimeFigureOut">
              <a:rPr lang="en-US" smtClean="0"/>
              <a:t>2/6/13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E3237-A75F-3D44-8AF4-2E8C3DFF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81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94C4D07-D247-8746-BE38-B178287B20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9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91E99-AFF5-494C-9F71-72F2012B75D0}" type="slidenum">
              <a:rPr lang="en-US"/>
              <a:pPr/>
              <a:t>1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12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13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15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16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17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2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3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9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10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FDF75-3200-CF42-B86D-76F7845C2F89}" type="slidenum">
              <a:rPr lang="en-US"/>
              <a:pPr/>
              <a:t>11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65F90B9-41A4-BD4F-BB6A-A9CC2E9424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CC8614-A700-AE46-BBD6-BCE8A059D5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09B833-D3CE-644A-9110-E76BDDBC41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F2D67-B31A-4140-8598-6654FF403E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342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042B8-58C5-B543-A75F-066DAAEBB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367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D2DB1-DBA9-B14D-9A73-E29E29AEB8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722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85238-820F-1542-8C4D-4656BAD09F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669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3629E-F9D0-7742-B3E6-A043F62513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312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AA883-DC55-C442-BBD0-34C2A03E12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398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ED819-CF10-A54E-80A1-F1402A087B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89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A8425-5384-554F-BA45-6556B27281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4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C240D8B-D153-7242-87F4-85C0E6F573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8F81E-163F-4943-927E-5C55818E8D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5502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6EE1B-1CA0-3D42-8BF1-2610FBA590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3564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69BF0-9EE0-E74D-8C33-19C3E8EF23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3922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F2D67-B31A-4140-8598-6654FF403E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2637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042B8-58C5-B543-A75F-066DAAEBB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4173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D2DB1-DBA9-B14D-9A73-E29E29AEB8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864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85238-820F-1542-8C4D-4656BAD09F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535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3629E-F9D0-7742-B3E6-A043F62513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0504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AA883-DC55-C442-BBD0-34C2A03E12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9202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ED819-CF10-A54E-80A1-F1402A087B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35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1F56C7-7B37-6A4D-BA9F-039C4728CE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A8425-5384-554F-BA45-6556B27281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5250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8F81E-163F-4943-927E-5C55818E8D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7847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6EE1B-1CA0-3D42-8BF1-2610FBA590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6169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69BF0-9EE0-E74D-8C33-19C3E8EF23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3430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4CB7F-9E95-214C-88B9-645629C70D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986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B7472-C7CC-0542-A93E-E14B1C514E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3822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245E6-FE27-A949-83EA-0CFFD3B7A9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7173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F7074-D6EB-8C4D-A87A-C3EB4534BA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4671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44B50-01F8-A54B-A057-37B50CA1FE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3042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D670-623B-A54E-B176-DD152E6884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13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40C75F-0AD7-CB49-A0A7-6647D994CC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8DFCB-8837-C846-809B-2FC38FC0B3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6562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62EEF-5908-F248-B698-C096E5C02C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17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3B750-7455-3044-8F51-A84AE24F81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0236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D7EEA-8610-BA4D-9893-7A5086EF44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1407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6FF7C-8C9C-0146-879F-49C0671924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3093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4CB7F-9E95-214C-88B9-645629C70D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4175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B7472-C7CC-0542-A93E-E14B1C514E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49867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245E6-FE27-A949-83EA-0CFFD3B7A9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968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F7074-D6EB-8C4D-A87A-C3EB4534BA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0668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44B50-01F8-A54B-A057-37B50CA1FE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050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E11F5B-D08C-DA42-8011-D9AA47E3D0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D670-623B-A54E-B176-DD152E6884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44032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8DFCB-8837-C846-809B-2FC38FC0B3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869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62EEF-5908-F248-B698-C096E5C02C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8368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3B750-7455-3044-8F51-A84AE24F81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70555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D7EEA-8610-BA4D-9893-7A5086EF44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0931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6FF7C-8C9C-0146-879F-49C0671924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75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885EB01-D572-CF48-BD9F-EB36C648E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18CAA7-E356-6D45-888A-1F302F8A0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ADD50D-91A3-4C4B-B940-E17D709E3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2DD54E-7D2C-2045-9C7C-813FDC74C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a typeface="+mn-ea"/>
                <a:cs typeface="+mn-cs"/>
              </a:defRPr>
            </a:lvl1pPr>
          </a:lstStyle>
          <a:p>
            <a:fld id="{13FF1AF7-CDCD-CC48-8E20-B6E96BF07A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Osaka" pitchFamily="-1" charset="-128"/>
          <a:cs typeface="Osaka" pitchFamily="-1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Osaka" pitchFamily="-1" charset="-128"/>
          <a:cs typeface="Osaka" pitchFamily="-1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Osaka" pitchFamily="-1" charset="-128"/>
          <a:cs typeface="Osaka" pitchFamily="-1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Osaka" pitchFamily="-1" charset="-128"/>
          <a:cs typeface="Osaka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Osaka" pitchFamily="-1" charset="-128"/>
          <a:cs typeface="Osaka" pitchFamily="-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Osaka" pitchFamily="-1" charset="-128"/>
          <a:cs typeface="Osaka" pitchFamily="-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Osaka" pitchFamily="-1" charset="-128"/>
          <a:cs typeface="Osaka" pitchFamily="-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Osaka" pitchFamily="-1" charset="-128"/>
          <a:cs typeface="Osaka" pitchFamily="-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13343159-2CD6-A347-A699-CFC4B641B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301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13343159-2CD6-A347-A699-CFC4B641B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44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74B031A7-5BE4-9949-B77D-22E5A8BA72C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0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74B031A7-5BE4-9949-B77D-22E5A8BA72C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25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71600"/>
            <a:ext cx="9144000" cy="1143000"/>
          </a:xfrm>
        </p:spPr>
        <p:txBody>
          <a:bodyPr/>
          <a:lstStyle/>
          <a:p>
            <a:r>
              <a:rPr lang="en-US" sz="4000" dirty="0"/>
              <a:t>Psych </a:t>
            </a:r>
            <a:r>
              <a:rPr lang="en-US" sz="4000" dirty="0" smtClean="0"/>
              <a:t>56L/ </a:t>
            </a:r>
            <a:r>
              <a:rPr lang="en-US" sz="4000" dirty="0"/>
              <a:t>Ling </a:t>
            </a:r>
            <a:r>
              <a:rPr lang="en-US" sz="4000" dirty="0" smtClean="0"/>
              <a:t>51: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Acquisition of </a:t>
            </a:r>
            <a:r>
              <a:rPr lang="en-US" sz="4000" dirty="0" smtClean="0"/>
              <a:t>Language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8229600" cy="1752600"/>
          </a:xfrm>
        </p:spPr>
        <p:txBody>
          <a:bodyPr/>
          <a:lstStyle/>
          <a:p>
            <a:r>
              <a:rPr lang="en-US" dirty="0" smtClean="0"/>
              <a:t>2/5/2013</a:t>
            </a:r>
            <a:endParaRPr lang="en-US" dirty="0"/>
          </a:p>
          <a:p>
            <a:r>
              <a:rPr lang="en-US" dirty="0" smtClean="0"/>
              <a:t>Midterm Review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Combining Processes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Processes can occur at the same time: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“giraffe” /</a:t>
            </a:r>
            <a:r>
              <a:rPr lang="en-US" sz="2400" dirty="0" err="1" smtClean="0"/>
              <a:t>dʒəræf</a:t>
            </a:r>
            <a:r>
              <a:rPr lang="en-US" sz="2400" dirty="0" smtClean="0"/>
              <a:t>/ -&gt; /</a:t>
            </a:r>
            <a:r>
              <a:rPr lang="en-US" sz="2400" dirty="0" err="1" smtClean="0"/>
              <a:t>ræ</a:t>
            </a:r>
            <a:r>
              <a:rPr lang="en-US" sz="2400" dirty="0" smtClean="0"/>
              <a:t>/</a:t>
            </a:r>
          </a:p>
          <a:p>
            <a:pPr>
              <a:buFontTx/>
              <a:buNone/>
            </a:pPr>
            <a:endParaRPr lang="en-US" sz="2400" dirty="0"/>
          </a:p>
          <a:p>
            <a:pPr marL="457200" indent="-457200">
              <a:buFontTx/>
              <a:buAutoNum type="arabicParenR"/>
            </a:pPr>
            <a:r>
              <a:rPr lang="en-US" sz="2400" dirty="0" smtClean="0"/>
              <a:t>/</a:t>
            </a:r>
            <a:r>
              <a:rPr lang="en-US" sz="2400" dirty="0" err="1" smtClean="0"/>
              <a:t>dʒəræf</a:t>
            </a:r>
            <a:r>
              <a:rPr lang="en-US" sz="2400" dirty="0" smtClean="0"/>
              <a:t>/ -&gt; /</a:t>
            </a:r>
            <a:r>
              <a:rPr lang="en-US" sz="2400" dirty="0" err="1" smtClean="0"/>
              <a:t>ræf</a:t>
            </a:r>
            <a:r>
              <a:rPr lang="en-US" sz="2400" dirty="0" smtClean="0"/>
              <a:t>/		Unstressed Syllable Deletion</a:t>
            </a:r>
          </a:p>
          <a:p>
            <a:pPr marL="457200" indent="-457200">
              <a:buFontTx/>
              <a:buAutoNum type="arabicParenR"/>
            </a:pPr>
            <a:endParaRPr lang="en-US" sz="2400" dirty="0"/>
          </a:p>
          <a:p>
            <a:pPr marL="457200" indent="-457200">
              <a:buFontTx/>
              <a:buAutoNum type="arabicParenR"/>
            </a:pPr>
            <a:r>
              <a:rPr lang="en-US" sz="2400" dirty="0" smtClean="0"/>
              <a:t>/</a:t>
            </a:r>
            <a:r>
              <a:rPr lang="en-US" sz="2400" dirty="0" err="1" smtClean="0"/>
              <a:t>ræf</a:t>
            </a:r>
            <a:r>
              <a:rPr lang="en-US" sz="2400" dirty="0" smtClean="0"/>
              <a:t>/ -&gt; /</a:t>
            </a:r>
            <a:r>
              <a:rPr lang="en-US" sz="2400" dirty="0" err="1" smtClean="0"/>
              <a:t>ræ</a:t>
            </a:r>
            <a:r>
              <a:rPr lang="en-US" sz="2400" dirty="0" smtClean="0"/>
              <a:t>/		Final Consonant Deletion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58825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Combining Processes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/</a:t>
            </a:r>
            <a:r>
              <a:rPr lang="en-US" sz="2400" dirty="0" err="1" smtClean="0"/>
              <a:t>faɪrtrʊk</a:t>
            </a:r>
            <a:r>
              <a:rPr lang="en-US" sz="2400" dirty="0" smtClean="0"/>
              <a:t>/ -&gt; /</a:t>
            </a:r>
            <a:r>
              <a:rPr lang="en-US" sz="2400" dirty="0" err="1" smtClean="0"/>
              <a:t>tairpʊ</a:t>
            </a:r>
            <a:r>
              <a:rPr lang="en-US" sz="2400" dirty="0" smtClean="0"/>
              <a:t>/</a:t>
            </a:r>
          </a:p>
          <a:p>
            <a:pPr>
              <a:buFontTx/>
              <a:buNone/>
            </a:pPr>
            <a:endParaRPr lang="en-US" sz="2400" dirty="0"/>
          </a:p>
          <a:p>
            <a:pPr marL="457200" indent="-457200">
              <a:buFontTx/>
              <a:buAutoNum type="arabicParenR"/>
            </a:pPr>
            <a:r>
              <a:rPr lang="en-US" sz="2400" dirty="0" smtClean="0"/>
              <a:t>/</a:t>
            </a:r>
            <a:r>
              <a:rPr lang="en-US" sz="2400" dirty="0" err="1" smtClean="0"/>
              <a:t>faɪrtrʊk</a:t>
            </a:r>
            <a:r>
              <a:rPr lang="en-US" sz="2400" dirty="0" smtClean="0"/>
              <a:t>/ -&gt; /</a:t>
            </a:r>
            <a:r>
              <a:rPr lang="en-US" sz="2400" dirty="0" err="1" smtClean="0"/>
              <a:t>faɪrtʊk</a:t>
            </a:r>
            <a:r>
              <a:rPr lang="en-US" sz="2400" dirty="0" smtClean="0"/>
              <a:t>/		Consonant Cluster Deletion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2)  /</a:t>
            </a:r>
            <a:r>
              <a:rPr lang="en-US" sz="2400" dirty="0" err="1"/>
              <a:t>f</a:t>
            </a:r>
            <a:r>
              <a:rPr lang="en-US" sz="2400" dirty="0" err="1" smtClean="0"/>
              <a:t>aɪrtʊk</a:t>
            </a:r>
            <a:r>
              <a:rPr lang="en-US" sz="2400" dirty="0" smtClean="0"/>
              <a:t>/ -&gt; /</a:t>
            </a:r>
            <a:r>
              <a:rPr lang="en-US" sz="2400" dirty="0" err="1"/>
              <a:t>f</a:t>
            </a:r>
            <a:r>
              <a:rPr lang="en-US" sz="2400" dirty="0" err="1" smtClean="0"/>
              <a:t>aɪrtʊ</a:t>
            </a:r>
            <a:r>
              <a:rPr lang="en-US" sz="2400" dirty="0" smtClean="0"/>
              <a:t>/		Final Consonant Deletion</a:t>
            </a:r>
          </a:p>
          <a:p>
            <a:pPr marL="457200" indent="-457200">
              <a:buAutoNum type="arabicParenR" startAt="3"/>
            </a:pPr>
            <a:endParaRPr lang="en-US" sz="2400" dirty="0"/>
          </a:p>
          <a:p>
            <a:pPr marL="457200" indent="-457200">
              <a:buAutoNum type="arabicParenR" startAt="3"/>
            </a:pPr>
            <a:r>
              <a:rPr lang="en-US" sz="2400" dirty="0" smtClean="0"/>
              <a:t>/</a:t>
            </a:r>
            <a:r>
              <a:rPr lang="en-US" sz="2400" dirty="0" err="1"/>
              <a:t>f</a:t>
            </a:r>
            <a:r>
              <a:rPr lang="en-US" sz="2400" dirty="0" err="1" smtClean="0"/>
              <a:t>aɪrtʊ</a:t>
            </a:r>
            <a:r>
              <a:rPr lang="en-US" sz="2400" dirty="0" smtClean="0"/>
              <a:t>/ -&gt; /</a:t>
            </a:r>
            <a:r>
              <a:rPr lang="en-US" sz="2400" dirty="0" err="1"/>
              <a:t>f</a:t>
            </a:r>
            <a:r>
              <a:rPr lang="en-US" sz="2400" dirty="0" err="1" smtClean="0"/>
              <a:t>airpʊ</a:t>
            </a:r>
            <a:r>
              <a:rPr lang="en-US" sz="2400" dirty="0" smtClean="0"/>
              <a:t>/			Fronting</a:t>
            </a:r>
          </a:p>
          <a:p>
            <a:pPr marL="457200" indent="-457200">
              <a:buAutoNum type="arabicParenR" startAt="3"/>
            </a:pPr>
            <a:endParaRPr lang="en-US" sz="2400" dirty="0"/>
          </a:p>
          <a:p>
            <a:pPr marL="457200" indent="-457200">
              <a:buAutoNum type="arabicParenR" startAt="3"/>
            </a:pPr>
            <a:r>
              <a:rPr lang="en-US" sz="2400" dirty="0" smtClean="0"/>
              <a:t>/</a:t>
            </a:r>
            <a:r>
              <a:rPr lang="en-US" sz="2400" dirty="0" err="1" smtClean="0"/>
              <a:t>faɪrpʊ</a:t>
            </a:r>
            <a:r>
              <a:rPr lang="en-US" sz="2400" dirty="0" smtClean="0"/>
              <a:t>/ -&gt; /</a:t>
            </a:r>
            <a:r>
              <a:rPr lang="en-US" sz="2400" dirty="0" err="1" smtClean="0"/>
              <a:t>paɪrpʊ</a:t>
            </a:r>
            <a:r>
              <a:rPr lang="en-US" sz="2400" dirty="0" smtClean="0"/>
              <a:t>/		Assimilation (Cons. Harmony)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(/f/ takes +</a:t>
            </a:r>
            <a:r>
              <a:rPr lang="en-US" sz="2400" dirty="0" err="1" smtClean="0"/>
              <a:t>stop,+bilabial</a:t>
            </a:r>
            <a:r>
              <a:rPr lang="en-US" sz="2400" dirty="0" smtClean="0"/>
              <a:t> from /p/)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03746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Research Methods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Diary Study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Pro: Know when a child produces particular utterances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Con: Doesn’t say anything about “typical” children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MacArthur-Bates Communicative Development Inventory(MCDI)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Pro: Gives norms for when children know a word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Con: Says nothing about a particular child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Mean-Length Utterance (MLU)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Pro: Tells you how complex a child’s utterances are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Con: Doesn’t say anything about word-level knowledge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03746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Research Methods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Computational Modeling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Pro: Can identify good learning strategies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Con: Says nothing about what children know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Peabody Picture Vocabulary Test (PPVT)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Pro: Know if a child understands a particular word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Con: Costly to administer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0794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BLANK SLIDE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TEXT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0794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Transitional Probability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TP(AB)  = P(AB|A) = # of times you saw AB / # of times you saw A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err="1" smtClean="0"/>
              <a:t>ka</a:t>
            </a:r>
            <a:r>
              <a:rPr lang="en-US" sz="2400" dirty="0" smtClean="0"/>
              <a:t>/</a:t>
            </a:r>
            <a:r>
              <a:rPr lang="en-US" sz="2400" dirty="0" err="1" smtClean="0"/>
              <a:t>ko</a:t>
            </a:r>
            <a:r>
              <a:rPr lang="en-US" sz="2400" dirty="0" smtClean="0"/>
              <a:t>/</a:t>
            </a:r>
            <a:r>
              <a:rPr lang="en-US" sz="2400" dirty="0" err="1" smtClean="0"/>
              <a:t>si</a:t>
            </a:r>
            <a:r>
              <a:rPr lang="en-US" sz="2400" dirty="0" smtClean="0"/>
              <a:t>	</a:t>
            </a:r>
          </a:p>
          <a:p>
            <a:pPr>
              <a:buFontTx/>
              <a:buNone/>
            </a:pPr>
            <a:r>
              <a:rPr lang="en-US" sz="2400" dirty="0" err="1" smtClean="0"/>
              <a:t>ko</a:t>
            </a:r>
            <a:r>
              <a:rPr lang="en-US" sz="2400" dirty="0" smtClean="0"/>
              <a:t>/li/</a:t>
            </a:r>
            <a:r>
              <a:rPr lang="en-US" sz="2400" dirty="0" err="1" smtClean="0"/>
              <a:t>ja</a:t>
            </a:r>
            <a:endParaRPr lang="en-US" sz="2400" dirty="0" smtClean="0"/>
          </a:p>
          <a:p>
            <a:pPr>
              <a:buFontTx/>
              <a:buNone/>
            </a:pPr>
            <a:r>
              <a:rPr lang="en-US" sz="2400" dirty="0" err="1" smtClean="0"/>
              <a:t>ja</a:t>
            </a:r>
            <a:r>
              <a:rPr lang="en-US" sz="2400" dirty="0" smtClean="0"/>
              <a:t>/</a:t>
            </a:r>
            <a:r>
              <a:rPr lang="en-US" sz="2400" dirty="0" err="1" smtClean="0"/>
              <a:t>ko</a:t>
            </a:r>
            <a:r>
              <a:rPr lang="en-US" sz="2400" dirty="0" smtClean="0"/>
              <a:t>		</a:t>
            </a:r>
          </a:p>
          <a:p>
            <a:pPr>
              <a:buFontTx/>
              <a:buNone/>
            </a:pPr>
            <a:r>
              <a:rPr lang="en-US" sz="2400" dirty="0" smtClean="0"/>
              <a:t>li/je/</a:t>
            </a:r>
            <a:r>
              <a:rPr lang="en-US" sz="2400" dirty="0" err="1" smtClean="0"/>
              <a:t>vo</a:t>
            </a:r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2412" y="4800600"/>
            <a:ext cx="5816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TP(</a:t>
            </a:r>
            <a:r>
              <a:rPr lang="en-US" b="0" dirty="0" err="1"/>
              <a:t>ko</a:t>
            </a:r>
            <a:r>
              <a:rPr lang="en-US" b="0" dirty="0"/>
              <a:t>/</a:t>
            </a:r>
            <a:r>
              <a:rPr lang="en-US" b="0" dirty="0" err="1"/>
              <a:t>si</a:t>
            </a:r>
            <a:r>
              <a:rPr lang="en-US" b="0" dirty="0"/>
              <a:t>) = # of times </a:t>
            </a:r>
            <a:r>
              <a:rPr lang="en-US" b="0" dirty="0" err="1"/>
              <a:t>ko</a:t>
            </a:r>
            <a:r>
              <a:rPr lang="en-US" b="0" dirty="0"/>
              <a:t>/</a:t>
            </a:r>
            <a:r>
              <a:rPr lang="en-US" b="0" dirty="0" err="1"/>
              <a:t>si</a:t>
            </a:r>
            <a:r>
              <a:rPr lang="en-US" b="0" dirty="0"/>
              <a:t> / # of times </a:t>
            </a:r>
            <a:r>
              <a:rPr lang="en-US" b="0" dirty="0" err="1" smtClean="0"/>
              <a:t>ko</a:t>
            </a:r>
            <a:endParaRPr lang="en-US" b="0" dirty="0"/>
          </a:p>
        </p:txBody>
      </p:sp>
      <p:sp>
        <p:nvSpPr>
          <p:cNvPr id="3" name="TextBox 2"/>
          <p:cNvSpPr txBox="1"/>
          <p:nvPr/>
        </p:nvSpPr>
        <p:spPr>
          <a:xfrm>
            <a:off x="22412" y="54864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/>
              <a:t>TP(</a:t>
            </a:r>
            <a:r>
              <a:rPr lang="en-US" b="0" dirty="0" err="1"/>
              <a:t>ja</a:t>
            </a:r>
            <a:r>
              <a:rPr lang="en-US" b="0" dirty="0"/>
              <a:t>/</a:t>
            </a:r>
            <a:r>
              <a:rPr lang="en-US" b="0" dirty="0" err="1"/>
              <a:t>vo</a:t>
            </a:r>
            <a:r>
              <a:rPr lang="en-US" b="0" dirty="0"/>
              <a:t>) = # of times </a:t>
            </a:r>
            <a:r>
              <a:rPr lang="en-US" b="0" dirty="0" err="1"/>
              <a:t>ja</a:t>
            </a:r>
            <a:r>
              <a:rPr lang="en-US" b="0" dirty="0"/>
              <a:t>/</a:t>
            </a:r>
            <a:r>
              <a:rPr lang="en-US" b="0" dirty="0" err="1"/>
              <a:t>vo</a:t>
            </a:r>
            <a:r>
              <a:rPr lang="en-US" b="0" dirty="0"/>
              <a:t> / # of times </a:t>
            </a:r>
            <a:r>
              <a:rPr lang="en-US" b="0" dirty="0" err="1"/>
              <a:t>ja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07528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TP Minima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TP can be though of like a tide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Every time the TP is at “low tide” we put a boundary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endParaRPr lang="en-US" sz="2400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reeform 4"/>
          <p:cNvSpPr/>
          <p:nvPr/>
        </p:nvSpPr>
        <p:spPr>
          <a:xfrm>
            <a:off x="712694" y="1609910"/>
            <a:ext cx="6979024" cy="1308106"/>
          </a:xfrm>
          <a:custGeom>
            <a:avLst/>
            <a:gdLst>
              <a:gd name="connsiteX0" fmla="*/ 0 w 7614894"/>
              <a:gd name="connsiteY0" fmla="*/ 391883 h 3170478"/>
              <a:gd name="connsiteX1" fmla="*/ 3039035 w 7614894"/>
              <a:gd name="connsiteY1" fmla="*/ 714612 h 3170478"/>
              <a:gd name="connsiteX2" fmla="*/ 2541494 w 7614894"/>
              <a:gd name="connsiteY2" fmla="*/ 620483 h 3170478"/>
              <a:gd name="connsiteX3" fmla="*/ 2528047 w 7614894"/>
              <a:gd name="connsiteY3" fmla="*/ 1588671 h 3170478"/>
              <a:gd name="connsiteX4" fmla="*/ 1008529 w 7614894"/>
              <a:gd name="connsiteY4" fmla="*/ 2099659 h 3170478"/>
              <a:gd name="connsiteX5" fmla="*/ 2447364 w 7614894"/>
              <a:gd name="connsiteY5" fmla="*/ 2933377 h 3170478"/>
              <a:gd name="connsiteX6" fmla="*/ 4061011 w 7614894"/>
              <a:gd name="connsiteY6" fmla="*/ 1669353 h 3170478"/>
              <a:gd name="connsiteX7" fmla="*/ 7557247 w 7614894"/>
              <a:gd name="connsiteY7" fmla="*/ 28812 h 3170478"/>
              <a:gd name="connsiteX8" fmla="*/ 6024282 w 7614894"/>
              <a:gd name="connsiteY8" fmla="*/ 3148530 h 3170478"/>
              <a:gd name="connsiteX9" fmla="*/ 3240741 w 7614894"/>
              <a:gd name="connsiteY9" fmla="*/ 1185259 h 3170478"/>
              <a:gd name="connsiteX0" fmla="*/ 0 w 7614894"/>
              <a:gd name="connsiteY0" fmla="*/ 580093 h 3358688"/>
              <a:gd name="connsiteX1" fmla="*/ 3039035 w 7614894"/>
              <a:gd name="connsiteY1" fmla="*/ 902822 h 3358688"/>
              <a:gd name="connsiteX2" fmla="*/ 1519517 w 7614894"/>
              <a:gd name="connsiteY2" fmla="*/ 15316 h 3358688"/>
              <a:gd name="connsiteX3" fmla="*/ 2528047 w 7614894"/>
              <a:gd name="connsiteY3" fmla="*/ 1776881 h 3358688"/>
              <a:gd name="connsiteX4" fmla="*/ 1008529 w 7614894"/>
              <a:gd name="connsiteY4" fmla="*/ 2287869 h 3358688"/>
              <a:gd name="connsiteX5" fmla="*/ 2447364 w 7614894"/>
              <a:gd name="connsiteY5" fmla="*/ 3121587 h 3358688"/>
              <a:gd name="connsiteX6" fmla="*/ 4061011 w 7614894"/>
              <a:gd name="connsiteY6" fmla="*/ 1857563 h 3358688"/>
              <a:gd name="connsiteX7" fmla="*/ 7557247 w 7614894"/>
              <a:gd name="connsiteY7" fmla="*/ 217022 h 3358688"/>
              <a:gd name="connsiteX8" fmla="*/ 6024282 w 7614894"/>
              <a:gd name="connsiteY8" fmla="*/ 3336740 h 3358688"/>
              <a:gd name="connsiteX9" fmla="*/ 3240741 w 7614894"/>
              <a:gd name="connsiteY9" fmla="*/ 1373469 h 3358688"/>
              <a:gd name="connsiteX0" fmla="*/ 0 w 7614894"/>
              <a:gd name="connsiteY0" fmla="*/ 860173 h 3638768"/>
              <a:gd name="connsiteX1" fmla="*/ 1237129 w 7614894"/>
              <a:gd name="connsiteY1" fmla="*/ 53349 h 3638768"/>
              <a:gd name="connsiteX2" fmla="*/ 1519517 w 7614894"/>
              <a:gd name="connsiteY2" fmla="*/ 295396 h 3638768"/>
              <a:gd name="connsiteX3" fmla="*/ 2528047 w 7614894"/>
              <a:gd name="connsiteY3" fmla="*/ 2056961 h 3638768"/>
              <a:gd name="connsiteX4" fmla="*/ 1008529 w 7614894"/>
              <a:gd name="connsiteY4" fmla="*/ 2567949 h 3638768"/>
              <a:gd name="connsiteX5" fmla="*/ 2447364 w 7614894"/>
              <a:gd name="connsiteY5" fmla="*/ 3401667 h 3638768"/>
              <a:gd name="connsiteX6" fmla="*/ 4061011 w 7614894"/>
              <a:gd name="connsiteY6" fmla="*/ 2137643 h 3638768"/>
              <a:gd name="connsiteX7" fmla="*/ 7557247 w 7614894"/>
              <a:gd name="connsiteY7" fmla="*/ 497102 h 3638768"/>
              <a:gd name="connsiteX8" fmla="*/ 6024282 w 7614894"/>
              <a:gd name="connsiteY8" fmla="*/ 3616820 h 3638768"/>
              <a:gd name="connsiteX9" fmla="*/ 3240741 w 7614894"/>
              <a:gd name="connsiteY9" fmla="*/ 1653549 h 3638768"/>
              <a:gd name="connsiteX0" fmla="*/ 0 w 7614894"/>
              <a:gd name="connsiteY0" fmla="*/ 807150 h 3585745"/>
              <a:gd name="connsiteX1" fmla="*/ 1237129 w 7614894"/>
              <a:gd name="connsiteY1" fmla="*/ 326 h 3585745"/>
              <a:gd name="connsiteX2" fmla="*/ 2285999 w 7614894"/>
              <a:gd name="connsiteY2" fmla="*/ 726467 h 3585745"/>
              <a:gd name="connsiteX3" fmla="*/ 2528047 w 7614894"/>
              <a:gd name="connsiteY3" fmla="*/ 2003938 h 3585745"/>
              <a:gd name="connsiteX4" fmla="*/ 1008529 w 7614894"/>
              <a:gd name="connsiteY4" fmla="*/ 2514926 h 3585745"/>
              <a:gd name="connsiteX5" fmla="*/ 2447364 w 7614894"/>
              <a:gd name="connsiteY5" fmla="*/ 3348644 h 3585745"/>
              <a:gd name="connsiteX6" fmla="*/ 4061011 w 7614894"/>
              <a:gd name="connsiteY6" fmla="*/ 2084620 h 3585745"/>
              <a:gd name="connsiteX7" fmla="*/ 7557247 w 7614894"/>
              <a:gd name="connsiteY7" fmla="*/ 444079 h 3585745"/>
              <a:gd name="connsiteX8" fmla="*/ 6024282 w 7614894"/>
              <a:gd name="connsiteY8" fmla="*/ 3563797 h 3585745"/>
              <a:gd name="connsiteX9" fmla="*/ 3240741 w 7614894"/>
              <a:gd name="connsiteY9" fmla="*/ 1600526 h 3585745"/>
              <a:gd name="connsiteX0" fmla="*/ 0 w 7614894"/>
              <a:gd name="connsiteY0" fmla="*/ 815394 h 3593989"/>
              <a:gd name="connsiteX1" fmla="*/ 1237129 w 7614894"/>
              <a:gd name="connsiteY1" fmla="*/ 8570 h 3593989"/>
              <a:gd name="connsiteX2" fmla="*/ 2770093 w 7614894"/>
              <a:gd name="connsiteY2" fmla="*/ 492664 h 3593989"/>
              <a:gd name="connsiteX3" fmla="*/ 2528047 w 7614894"/>
              <a:gd name="connsiteY3" fmla="*/ 2012182 h 3593989"/>
              <a:gd name="connsiteX4" fmla="*/ 1008529 w 7614894"/>
              <a:gd name="connsiteY4" fmla="*/ 2523170 h 3593989"/>
              <a:gd name="connsiteX5" fmla="*/ 2447364 w 7614894"/>
              <a:gd name="connsiteY5" fmla="*/ 3356888 h 3593989"/>
              <a:gd name="connsiteX6" fmla="*/ 4061011 w 7614894"/>
              <a:gd name="connsiteY6" fmla="*/ 2092864 h 3593989"/>
              <a:gd name="connsiteX7" fmla="*/ 7557247 w 7614894"/>
              <a:gd name="connsiteY7" fmla="*/ 452323 h 3593989"/>
              <a:gd name="connsiteX8" fmla="*/ 6024282 w 7614894"/>
              <a:gd name="connsiteY8" fmla="*/ 3572041 h 3593989"/>
              <a:gd name="connsiteX9" fmla="*/ 3240741 w 7614894"/>
              <a:gd name="connsiteY9" fmla="*/ 1608770 h 3593989"/>
              <a:gd name="connsiteX0" fmla="*/ 0 w 7614894"/>
              <a:gd name="connsiteY0" fmla="*/ 815394 h 3593989"/>
              <a:gd name="connsiteX1" fmla="*/ 1237129 w 7614894"/>
              <a:gd name="connsiteY1" fmla="*/ 8570 h 3593989"/>
              <a:gd name="connsiteX2" fmla="*/ 1842246 w 7614894"/>
              <a:gd name="connsiteY2" fmla="*/ 492664 h 3593989"/>
              <a:gd name="connsiteX3" fmla="*/ 2528047 w 7614894"/>
              <a:gd name="connsiteY3" fmla="*/ 2012182 h 3593989"/>
              <a:gd name="connsiteX4" fmla="*/ 1008529 w 7614894"/>
              <a:gd name="connsiteY4" fmla="*/ 2523170 h 3593989"/>
              <a:gd name="connsiteX5" fmla="*/ 2447364 w 7614894"/>
              <a:gd name="connsiteY5" fmla="*/ 3356888 h 3593989"/>
              <a:gd name="connsiteX6" fmla="*/ 4061011 w 7614894"/>
              <a:gd name="connsiteY6" fmla="*/ 2092864 h 3593989"/>
              <a:gd name="connsiteX7" fmla="*/ 7557247 w 7614894"/>
              <a:gd name="connsiteY7" fmla="*/ 452323 h 3593989"/>
              <a:gd name="connsiteX8" fmla="*/ 6024282 w 7614894"/>
              <a:gd name="connsiteY8" fmla="*/ 3572041 h 3593989"/>
              <a:gd name="connsiteX9" fmla="*/ 3240741 w 7614894"/>
              <a:gd name="connsiteY9" fmla="*/ 1608770 h 3593989"/>
              <a:gd name="connsiteX0" fmla="*/ 0 w 7614894"/>
              <a:gd name="connsiteY0" fmla="*/ 813655 h 3592250"/>
              <a:gd name="connsiteX1" fmla="*/ 1237129 w 7614894"/>
              <a:gd name="connsiteY1" fmla="*/ 6831 h 3592250"/>
              <a:gd name="connsiteX2" fmla="*/ 1842246 w 7614894"/>
              <a:gd name="connsiteY2" fmla="*/ 490925 h 3592250"/>
              <a:gd name="connsiteX3" fmla="*/ 2985247 w 7614894"/>
              <a:gd name="connsiteY3" fmla="*/ 1593584 h 3592250"/>
              <a:gd name="connsiteX4" fmla="*/ 1008529 w 7614894"/>
              <a:gd name="connsiteY4" fmla="*/ 2521431 h 3592250"/>
              <a:gd name="connsiteX5" fmla="*/ 2447364 w 7614894"/>
              <a:gd name="connsiteY5" fmla="*/ 3355149 h 3592250"/>
              <a:gd name="connsiteX6" fmla="*/ 4061011 w 7614894"/>
              <a:gd name="connsiteY6" fmla="*/ 2091125 h 3592250"/>
              <a:gd name="connsiteX7" fmla="*/ 7557247 w 7614894"/>
              <a:gd name="connsiteY7" fmla="*/ 450584 h 3592250"/>
              <a:gd name="connsiteX8" fmla="*/ 6024282 w 7614894"/>
              <a:gd name="connsiteY8" fmla="*/ 3570302 h 3592250"/>
              <a:gd name="connsiteX9" fmla="*/ 3240741 w 7614894"/>
              <a:gd name="connsiteY9" fmla="*/ 1607031 h 3592250"/>
              <a:gd name="connsiteX0" fmla="*/ 0 w 7614894"/>
              <a:gd name="connsiteY0" fmla="*/ 813655 h 3592250"/>
              <a:gd name="connsiteX1" fmla="*/ 1237129 w 7614894"/>
              <a:gd name="connsiteY1" fmla="*/ 6831 h 3592250"/>
              <a:gd name="connsiteX2" fmla="*/ 1842246 w 7614894"/>
              <a:gd name="connsiteY2" fmla="*/ 490925 h 3592250"/>
              <a:gd name="connsiteX3" fmla="*/ 2985247 w 7614894"/>
              <a:gd name="connsiteY3" fmla="*/ 1593584 h 3592250"/>
              <a:gd name="connsiteX4" fmla="*/ 1008529 w 7614894"/>
              <a:gd name="connsiteY4" fmla="*/ 2521431 h 3592250"/>
              <a:gd name="connsiteX5" fmla="*/ 2447364 w 7614894"/>
              <a:gd name="connsiteY5" fmla="*/ 3355149 h 3592250"/>
              <a:gd name="connsiteX6" fmla="*/ 4061011 w 7614894"/>
              <a:gd name="connsiteY6" fmla="*/ 2091125 h 3592250"/>
              <a:gd name="connsiteX7" fmla="*/ 7557247 w 7614894"/>
              <a:gd name="connsiteY7" fmla="*/ 450584 h 3592250"/>
              <a:gd name="connsiteX8" fmla="*/ 6024282 w 7614894"/>
              <a:gd name="connsiteY8" fmla="*/ 3570302 h 3592250"/>
              <a:gd name="connsiteX9" fmla="*/ 3240741 w 7614894"/>
              <a:gd name="connsiteY9" fmla="*/ 1607031 h 3592250"/>
              <a:gd name="connsiteX0" fmla="*/ 0 w 7614894"/>
              <a:gd name="connsiteY0" fmla="*/ 811853 h 3590448"/>
              <a:gd name="connsiteX1" fmla="*/ 1237129 w 7614894"/>
              <a:gd name="connsiteY1" fmla="*/ 5029 h 3590448"/>
              <a:gd name="connsiteX2" fmla="*/ 1842246 w 7614894"/>
              <a:gd name="connsiteY2" fmla="*/ 489123 h 3590448"/>
              <a:gd name="connsiteX3" fmla="*/ 2796988 w 7614894"/>
              <a:gd name="connsiteY3" fmla="*/ 879088 h 3590448"/>
              <a:gd name="connsiteX4" fmla="*/ 1008529 w 7614894"/>
              <a:gd name="connsiteY4" fmla="*/ 2519629 h 3590448"/>
              <a:gd name="connsiteX5" fmla="*/ 2447364 w 7614894"/>
              <a:gd name="connsiteY5" fmla="*/ 3353347 h 3590448"/>
              <a:gd name="connsiteX6" fmla="*/ 4061011 w 7614894"/>
              <a:gd name="connsiteY6" fmla="*/ 2089323 h 3590448"/>
              <a:gd name="connsiteX7" fmla="*/ 7557247 w 7614894"/>
              <a:gd name="connsiteY7" fmla="*/ 448782 h 3590448"/>
              <a:gd name="connsiteX8" fmla="*/ 6024282 w 7614894"/>
              <a:gd name="connsiteY8" fmla="*/ 3568500 h 3590448"/>
              <a:gd name="connsiteX9" fmla="*/ 3240741 w 7614894"/>
              <a:gd name="connsiteY9" fmla="*/ 1605229 h 3590448"/>
              <a:gd name="connsiteX0" fmla="*/ 0 w 7614894"/>
              <a:gd name="connsiteY0" fmla="*/ 815067 h 3593662"/>
              <a:gd name="connsiteX1" fmla="*/ 1237129 w 7614894"/>
              <a:gd name="connsiteY1" fmla="*/ 8243 h 3593662"/>
              <a:gd name="connsiteX2" fmla="*/ 1936375 w 7614894"/>
              <a:gd name="connsiteY2" fmla="*/ 425102 h 3593662"/>
              <a:gd name="connsiteX3" fmla="*/ 2796988 w 7614894"/>
              <a:gd name="connsiteY3" fmla="*/ 882302 h 3593662"/>
              <a:gd name="connsiteX4" fmla="*/ 1008529 w 7614894"/>
              <a:gd name="connsiteY4" fmla="*/ 2522843 h 3593662"/>
              <a:gd name="connsiteX5" fmla="*/ 2447364 w 7614894"/>
              <a:gd name="connsiteY5" fmla="*/ 3356561 h 3593662"/>
              <a:gd name="connsiteX6" fmla="*/ 4061011 w 7614894"/>
              <a:gd name="connsiteY6" fmla="*/ 2092537 h 3593662"/>
              <a:gd name="connsiteX7" fmla="*/ 7557247 w 7614894"/>
              <a:gd name="connsiteY7" fmla="*/ 451996 h 3593662"/>
              <a:gd name="connsiteX8" fmla="*/ 6024282 w 7614894"/>
              <a:gd name="connsiteY8" fmla="*/ 3571714 h 3593662"/>
              <a:gd name="connsiteX9" fmla="*/ 3240741 w 7614894"/>
              <a:gd name="connsiteY9" fmla="*/ 1608443 h 3593662"/>
              <a:gd name="connsiteX0" fmla="*/ 0 w 7614894"/>
              <a:gd name="connsiteY0" fmla="*/ 813313 h 3591908"/>
              <a:gd name="connsiteX1" fmla="*/ 1237129 w 7614894"/>
              <a:gd name="connsiteY1" fmla="*/ 6489 h 3591908"/>
              <a:gd name="connsiteX2" fmla="*/ 1936375 w 7614894"/>
              <a:gd name="connsiteY2" fmla="*/ 423348 h 3591908"/>
              <a:gd name="connsiteX3" fmla="*/ 2796988 w 7614894"/>
              <a:gd name="connsiteY3" fmla="*/ 880548 h 3591908"/>
              <a:gd name="connsiteX4" fmla="*/ 1008529 w 7614894"/>
              <a:gd name="connsiteY4" fmla="*/ 2521089 h 3591908"/>
              <a:gd name="connsiteX5" fmla="*/ 2447364 w 7614894"/>
              <a:gd name="connsiteY5" fmla="*/ 3354807 h 3591908"/>
              <a:gd name="connsiteX6" fmla="*/ 4061011 w 7614894"/>
              <a:gd name="connsiteY6" fmla="*/ 2090783 h 3591908"/>
              <a:gd name="connsiteX7" fmla="*/ 7557247 w 7614894"/>
              <a:gd name="connsiteY7" fmla="*/ 450242 h 3591908"/>
              <a:gd name="connsiteX8" fmla="*/ 6024282 w 7614894"/>
              <a:gd name="connsiteY8" fmla="*/ 3569960 h 3591908"/>
              <a:gd name="connsiteX9" fmla="*/ 3240741 w 7614894"/>
              <a:gd name="connsiteY9" fmla="*/ 1606689 h 3591908"/>
              <a:gd name="connsiteX0" fmla="*/ 0 w 7614894"/>
              <a:gd name="connsiteY0" fmla="*/ 813313 h 3591908"/>
              <a:gd name="connsiteX1" fmla="*/ 1237129 w 7614894"/>
              <a:gd name="connsiteY1" fmla="*/ 6489 h 3591908"/>
              <a:gd name="connsiteX2" fmla="*/ 1936375 w 7614894"/>
              <a:gd name="connsiteY2" fmla="*/ 423348 h 3591908"/>
              <a:gd name="connsiteX3" fmla="*/ 2796988 w 7614894"/>
              <a:gd name="connsiteY3" fmla="*/ 880548 h 3591908"/>
              <a:gd name="connsiteX4" fmla="*/ 3805517 w 7614894"/>
              <a:gd name="connsiteY4" fmla="*/ 383007 h 3591908"/>
              <a:gd name="connsiteX5" fmla="*/ 2447364 w 7614894"/>
              <a:gd name="connsiteY5" fmla="*/ 3354807 h 3591908"/>
              <a:gd name="connsiteX6" fmla="*/ 4061011 w 7614894"/>
              <a:gd name="connsiteY6" fmla="*/ 2090783 h 3591908"/>
              <a:gd name="connsiteX7" fmla="*/ 7557247 w 7614894"/>
              <a:gd name="connsiteY7" fmla="*/ 450242 h 3591908"/>
              <a:gd name="connsiteX8" fmla="*/ 6024282 w 7614894"/>
              <a:gd name="connsiteY8" fmla="*/ 3569960 h 3591908"/>
              <a:gd name="connsiteX9" fmla="*/ 3240741 w 7614894"/>
              <a:gd name="connsiteY9" fmla="*/ 1606689 h 3591908"/>
              <a:gd name="connsiteX0" fmla="*/ 0 w 7614894"/>
              <a:gd name="connsiteY0" fmla="*/ 813313 h 3591908"/>
              <a:gd name="connsiteX1" fmla="*/ 1237129 w 7614894"/>
              <a:gd name="connsiteY1" fmla="*/ 6489 h 3591908"/>
              <a:gd name="connsiteX2" fmla="*/ 1936375 w 7614894"/>
              <a:gd name="connsiteY2" fmla="*/ 423348 h 3591908"/>
              <a:gd name="connsiteX3" fmla="*/ 2796988 w 7614894"/>
              <a:gd name="connsiteY3" fmla="*/ 880548 h 3591908"/>
              <a:gd name="connsiteX4" fmla="*/ 3805517 w 7614894"/>
              <a:gd name="connsiteY4" fmla="*/ 383007 h 3591908"/>
              <a:gd name="connsiteX5" fmla="*/ 2447364 w 7614894"/>
              <a:gd name="connsiteY5" fmla="*/ 3354807 h 3591908"/>
              <a:gd name="connsiteX6" fmla="*/ 4061011 w 7614894"/>
              <a:gd name="connsiteY6" fmla="*/ 2090783 h 3591908"/>
              <a:gd name="connsiteX7" fmla="*/ 7557247 w 7614894"/>
              <a:gd name="connsiteY7" fmla="*/ 450242 h 3591908"/>
              <a:gd name="connsiteX8" fmla="*/ 6024282 w 7614894"/>
              <a:gd name="connsiteY8" fmla="*/ 3569960 h 3591908"/>
              <a:gd name="connsiteX9" fmla="*/ 3240741 w 7614894"/>
              <a:gd name="connsiteY9" fmla="*/ 1606689 h 3591908"/>
              <a:gd name="connsiteX0" fmla="*/ 0 w 7614894"/>
              <a:gd name="connsiteY0" fmla="*/ 813313 h 3591908"/>
              <a:gd name="connsiteX1" fmla="*/ 1237129 w 7614894"/>
              <a:gd name="connsiteY1" fmla="*/ 6489 h 3591908"/>
              <a:gd name="connsiteX2" fmla="*/ 1936375 w 7614894"/>
              <a:gd name="connsiteY2" fmla="*/ 423348 h 3591908"/>
              <a:gd name="connsiteX3" fmla="*/ 2796988 w 7614894"/>
              <a:gd name="connsiteY3" fmla="*/ 880548 h 3591908"/>
              <a:gd name="connsiteX4" fmla="*/ 3805517 w 7614894"/>
              <a:gd name="connsiteY4" fmla="*/ 383007 h 3591908"/>
              <a:gd name="connsiteX5" fmla="*/ 2447364 w 7614894"/>
              <a:gd name="connsiteY5" fmla="*/ 3354807 h 3591908"/>
              <a:gd name="connsiteX6" fmla="*/ 4061011 w 7614894"/>
              <a:gd name="connsiteY6" fmla="*/ 2090783 h 3591908"/>
              <a:gd name="connsiteX7" fmla="*/ 7557247 w 7614894"/>
              <a:gd name="connsiteY7" fmla="*/ 450242 h 3591908"/>
              <a:gd name="connsiteX8" fmla="*/ 6024282 w 7614894"/>
              <a:gd name="connsiteY8" fmla="*/ 3569960 h 3591908"/>
              <a:gd name="connsiteX9" fmla="*/ 3240741 w 7614894"/>
              <a:gd name="connsiteY9" fmla="*/ 1606689 h 3591908"/>
              <a:gd name="connsiteX0" fmla="*/ 0 w 7614894"/>
              <a:gd name="connsiteY0" fmla="*/ 1127502 h 3906097"/>
              <a:gd name="connsiteX1" fmla="*/ 1237129 w 7614894"/>
              <a:gd name="connsiteY1" fmla="*/ 320678 h 3906097"/>
              <a:gd name="connsiteX2" fmla="*/ 1936375 w 7614894"/>
              <a:gd name="connsiteY2" fmla="*/ 737537 h 3906097"/>
              <a:gd name="connsiteX3" fmla="*/ 2796988 w 7614894"/>
              <a:gd name="connsiteY3" fmla="*/ 1194737 h 3906097"/>
              <a:gd name="connsiteX4" fmla="*/ 3805517 w 7614894"/>
              <a:gd name="connsiteY4" fmla="*/ 697196 h 3906097"/>
              <a:gd name="connsiteX5" fmla="*/ 4303059 w 7614894"/>
              <a:gd name="connsiteY5" fmla="*/ 65184 h 3906097"/>
              <a:gd name="connsiteX6" fmla="*/ 4061011 w 7614894"/>
              <a:gd name="connsiteY6" fmla="*/ 2404972 h 3906097"/>
              <a:gd name="connsiteX7" fmla="*/ 7557247 w 7614894"/>
              <a:gd name="connsiteY7" fmla="*/ 764431 h 3906097"/>
              <a:gd name="connsiteX8" fmla="*/ 6024282 w 7614894"/>
              <a:gd name="connsiteY8" fmla="*/ 3884149 h 3906097"/>
              <a:gd name="connsiteX9" fmla="*/ 3240741 w 7614894"/>
              <a:gd name="connsiteY9" fmla="*/ 1920878 h 3906097"/>
              <a:gd name="connsiteX0" fmla="*/ 0 w 7614894"/>
              <a:gd name="connsiteY0" fmla="*/ 1062327 h 3840922"/>
              <a:gd name="connsiteX1" fmla="*/ 1237129 w 7614894"/>
              <a:gd name="connsiteY1" fmla="*/ 255503 h 3840922"/>
              <a:gd name="connsiteX2" fmla="*/ 1936375 w 7614894"/>
              <a:gd name="connsiteY2" fmla="*/ 672362 h 3840922"/>
              <a:gd name="connsiteX3" fmla="*/ 2796988 w 7614894"/>
              <a:gd name="connsiteY3" fmla="*/ 1129562 h 3840922"/>
              <a:gd name="connsiteX4" fmla="*/ 3805517 w 7614894"/>
              <a:gd name="connsiteY4" fmla="*/ 632021 h 3840922"/>
              <a:gd name="connsiteX5" fmla="*/ 4303059 w 7614894"/>
              <a:gd name="connsiteY5" fmla="*/ 9 h 3840922"/>
              <a:gd name="connsiteX6" fmla="*/ 4061011 w 7614894"/>
              <a:gd name="connsiteY6" fmla="*/ 2339797 h 3840922"/>
              <a:gd name="connsiteX7" fmla="*/ 7557247 w 7614894"/>
              <a:gd name="connsiteY7" fmla="*/ 699256 h 3840922"/>
              <a:gd name="connsiteX8" fmla="*/ 6024282 w 7614894"/>
              <a:gd name="connsiteY8" fmla="*/ 3818974 h 3840922"/>
              <a:gd name="connsiteX9" fmla="*/ 3240741 w 7614894"/>
              <a:gd name="connsiteY9" fmla="*/ 1855703 h 3840922"/>
              <a:gd name="connsiteX0" fmla="*/ 0 w 7614894"/>
              <a:gd name="connsiteY0" fmla="*/ 1066056 h 3844651"/>
              <a:gd name="connsiteX1" fmla="*/ 1237129 w 7614894"/>
              <a:gd name="connsiteY1" fmla="*/ 259232 h 3844651"/>
              <a:gd name="connsiteX2" fmla="*/ 1936375 w 7614894"/>
              <a:gd name="connsiteY2" fmla="*/ 676091 h 3844651"/>
              <a:gd name="connsiteX3" fmla="*/ 2796988 w 7614894"/>
              <a:gd name="connsiteY3" fmla="*/ 1133291 h 3844651"/>
              <a:gd name="connsiteX4" fmla="*/ 3805517 w 7614894"/>
              <a:gd name="connsiteY4" fmla="*/ 635750 h 3844651"/>
              <a:gd name="connsiteX5" fmla="*/ 4303059 w 7614894"/>
              <a:gd name="connsiteY5" fmla="*/ 3738 h 3844651"/>
              <a:gd name="connsiteX6" fmla="*/ 4572000 w 7614894"/>
              <a:gd name="connsiteY6" fmla="*/ 945031 h 3844651"/>
              <a:gd name="connsiteX7" fmla="*/ 4061011 w 7614894"/>
              <a:gd name="connsiteY7" fmla="*/ 2343526 h 3844651"/>
              <a:gd name="connsiteX8" fmla="*/ 7557247 w 7614894"/>
              <a:gd name="connsiteY8" fmla="*/ 702985 h 3844651"/>
              <a:gd name="connsiteX9" fmla="*/ 6024282 w 7614894"/>
              <a:gd name="connsiteY9" fmla="*/ 3822703 h 3844651"/>
              <a:gd name="connsiteX10" fmla="*/ 3240741 w 7614894"/>
              <a:gd name="connsiteY10" fmla="*/ 1859432 h 3844651"/>
              <a:gd name="connsiteX0" fmla="*/ 0 w 7520765"/>
              <a:gd name="connsiteY0" fmla="*/ 568514 h 3844651"/>
              <a:gd name="connsiteX1" fmla="*/ 1143000 w 7520765"/>
              <a:gd name="connsiteY1" fmla="*/ 259232 h 3844651"/>
              <a:gd name="connsiteX2" fmla="*/ 1842246 w 7520765"/>
              <a:gd name="connsiteY2" fmla="*/ 676091 h 3844651"/>
              <a:gd name="connsiteX3" fmla="*/ 2702859 w 7520765"/>
              <a:gd name="connsiteY3" fmla="*/ 1133291 h 3844651"/>
              <a:gd name="connsiteX4" fmla="*/ 3711388 w 7520765"/>
              <a:gd name="connsiteY4" fmla="*/ 635750 h 3844651"/>
              <a:gd name="connsiteX5" fmla="*/ 4208930 w 7520765"/>
              <a:gd name="connsiteY5" fmla="*/ 3738 h 3844651"/>
              <a:gd name="connsiteX6" fmla="*/ 4477871 w 7520765"/>
              <a:gd name="connsiteY6" fmla="*/ 945031 h 3844651"/>
              <a:gd name="connsiteX7" fmla="*/ 3966882 w 7520765"/>
              <a:gd name="connsiteY7" fmla="*/ 2343526 h 3844651"/>
              <a:gd name="connsiteX8" fmla="*/ 7463118 w 7520765"/>
              <a:gd name="connsiteY8" fmla="*/ 702985 h 3844651"/>
              <a:gd name="connsiteX9" fmla="*/ 5930153 w 7520765"/>
              <a:gd name="connsiteY9" fmla="*/ 3822703 h 3844651"/>
              <a:gd name="connsiteX10" fmla="*/ 3146612 w 7520765"/>
              <a:gd name="connsiteY10" fmla="*/ 1859432 h 3844651"/>
              <a:gd name="connsiteX0" fmla="*/ 0 w 7520765"/>
              <a:gd name="connsiteY0" fmla="*/ 568514 h 3844651"/>
              <a:gd name="connsiteX1" fmla="*/ 1089212 w 7520765"/>
              <a:gd name="connsiteY1" fmla="*/ 958479 h 3844651"/>
              <a:gd name="connsiteX2" fmla="*/ 1842246 w 7520765"/>
              <a:gd name="connsiteY2" fmla="*/ 676091 h 3844651"/>
              <a:gd name="connsiteX3" fmla="*/ 2702859 w 7520765"/>
              <a:gd name="connsiteY3" fmla="*/ 1133291 h 3844651"/>
              <a:gd name="connsiteX4" fmla="*/ 3711388 w 7520765"/>
              <a:gd name="connsiteY4" fmla="*/ 635750 h 3844651"/>
              <a:gd name="connsiteX5" fmla="*/ 4208930 w 7520765"/>
              <a:gd name="connsiteY5" fmla="*/ 3738 h 3844651"/>
              <a:gd name="connsiteX6" fmla="*/ 4477871 w 7520765"/>
              <a:gd name="connsiteY6" fmla="*/ 945031 h 3844651"/>
              <a:gd name="connsiteX7" fmla="*/ 3966882 w 7520765"/>
              <a:gd name="connsiteY7" fmla="*/ 2343526 h 3844651"/>
              <a:gd name="connsiteX8" fmla="*/ 7463118 w 7520765"/>
              <a:gd name="connsiteY8" fmla="*/ 702985 h 3844651"/>
              <a:gd name="connsiteX9" fmla="*/ 5930153 w 7520765"/>
              <a:gd name="connsiteY9" fmla="*/ 3822703 h 3844651"/>
              <a:gd name="connsiteX10" fmla="*/ 3146612 w 7520765"/>
              <a:gd name="connsiteY10" fmla="*/ 1859432 h 3844651"/>
              <a:gd name="connsiteX0" fmla="*/ 0 w 7520765"/>
              <a:gd name="connsiteY0" fmla="*/ 568514 h 3844651"/>
              <a:gd name="connsiteX1" fmla="*/ 1089212 w 7520765"/>
              <a:gd name="connsiteY1" fmla="*/ 958479 h 3844651"/>
              <a:gd name="connsiteX2" fmla="*/ 1842246 w 7520765"/>
              <a:gd name="connsiteY2" fmla="*/ 676091 h 3844651"/>
              <a:gd name="connsiteX3" fmla="*/ 2702859 w 7520765"/>
              <a:gd name="connsiteY3" fmla="*/ 1133291 h 3844651"/>
              <a:gd name="connsiteX4" fmla="*/ 3711388 w 7520765"/>
              <a:gd name="connsiteY4" fmla="*/ 635750 h 3844651"/>
              <a:gd name="connsiteX5" fmla="*/ 4208930 w 7520765"/>
              <a:gd name="connsiteY5" fmla="*/ 3738 h 3844651"/>
              <a:gd name="connsiteX6" fmla="*/ 4706471 w 7520765"/>
              <a:gd name="connsiteY6" fmla="*/ 945031 h 3844651"/>
              <a:gd name="connsiteX7" fmla="*/ 3966882 w 7520765"/>
              <a:gd name="connsiteY7" fmla="*/ 2343526 h 3844651"/>
              <a:gd name="connsiteX8" fmla="*/ 7463118 w 7520765"/>
              <a:gd name="connsiteY8" fmla="*/ 702985 h 3844651"/>
              <a:gd name="connsiteX9" fmla="*/ 5930153 w 7520765"/>
              <a:gd name="connsiteY9" fmla="*/ 3822703 h 3844651"/>
              <a:gd name="connsiteX10" fmla="*/ 3146612 w 7520765"/>
              <a:gd name="connsiteY10" fmla="*/ 1859432 h 3844651"/>
              <a:gd name="connsiteX0" fmla="*/ 0 w 7520765"/>
              <a:gd name="connsiteY0" fmla="*/ 568514 h 3844651"/>
              <a:gd name="connsiteX1" fmla="*/ 1089212 w 7520765"/>
              <a:gd name="connsiteY1" fmla="*/ 958479 h 3844651"/>
              <a:gd name="connsiteX2" fmla="*/ 1842246 w 7520765"/>
              <a:gd name="connsiteY2" fmla="*/ 676091 h 3844651"/>
              <a:gd name="connsiteX3" fmla="*/ 2702859 w 7520765"/>
              <a:gd name="connsiteY3" fmla="*/ 1133291 h 3844651"/>
              <a:gd name="connsiteX4" fmla="*/ 3711388 w 7520765"/>
              <a:gd name="connsiteY4" fmla="*/ 635750 h 3844651"/>
              <a:gd name="connsiteX5" fmla="*/ 4208930 w 7520765"/>
              <a:gd name="connsiteY5" fmla="*/ 3738 h 3844651"/>
              <a:gd name="connsiteX6" fmla="*/ 4706471 w 7520765"/>
              <a:gd name="connsiteY6" fmla="*/ 945031 h 3844651"/>
              <a:gd name="connsiteX7" fmla="*/ 3966882 w 7520765"/>
              <a:gd name="connsiteY7" fmla="*/ 2343526 h 3844651"/>
              <a:gd name="connsiteX8" fmla="*/ 7463118 w 7520765"/>
              <a:gd name="connsiteY8" fmla="*/ 702985 h 3844651"/>
              <a:gd name="connsiteX9" fmla="*/ 5930153 w 7520765"/>
              <a:gd name="connsiteY9" fmla="*/ 3822703 h 3844651"/>
              <a:gd name="connsiteX10" fmla="*/ 3146612 w 7520765"/>
              <a:gd name="connsiteY10" fmla="*/ 1859432 h 3844651"/>
              <a:gd name="connsiteX0" fmla="*/ 0 w 7520765"/>
              <a:gd name="connsiteY0" fmla="*/ 568514 h 3844651"/>
              <a:gd name="connsiteX1" fmla="*/ 1089212 w 7520765"/>
              <a:gd name="connsiteY1" fmla="*/ 958479 h 3844651"/>
              <a:gd name="connsiteX2" fmla="*/ 1842246 w 7520765"/>
              <a:gd name="connsiteY2" fmla="*/ 676091 h 3844651"/>
              <a:gd name="connsiteX3" fmla="*/ 2702859 w 7520765"/>
              <a:gd name="connsiteY3" fmla="*/ 1133291 h 3844651"/>
              <a:gd name="connsiteX4" fmla="*/ 3711388 w 7520765"/>
              <a:gd name="connsiteY4" fmla="*/ 635750 h 3844651"/>
              <a:gd name="connsiteX5" fmla="*/ 4208930 w 7520765"/>
              <a:gd name="connsiteY5" fmla="*/ 3738 h 3844651"/>
              <a:gd name="connsiteX6" fmla="*/ 4706471 w 7520765"/>
              <a:gd name="connsiteY6" fmla="*/ 945031 h 3844651"/>
              <a:gd name="connsiteX7" fmla="*/ 3966882 w 7520765"/>
              <a:gd name="connsiteY7" fmla="*/ 2343526 h 3844651"/>
              <a:gd name="connsiteX8" fmla="*/ 7463118 w 7520765"/>
              <a:gd name="connsiteY8" fmla="*/ 702985 h 3844651"/>
              <a:gd name="connsiteX9" fmla="*/ 5930153 w 7520765"/>
              <a:gd name="connsiteY9" fmla="*/ 3822703 h 3844651"/>
              <a:gd name="connsiteX10" fmla="*/ 3146612 w 7520765"/>
              <a:gd name="connsiteY10" fmla="*/ 1859432 h 3844651"/>
              <a:gd name="connsiteX0" fmla="*/ 0 w 7470479"/>
              <a:gd name="connsiteY0" fmla="*/ 568514 h 3844651"/>
              <a:gd name="connsiteX1" fmla="*/ 1089212 w 7470479"/>
              <a:gd name="connsiteY1" fmla="*/ 958479 h 3844651"/>
              <a:gd name="connsiteX2" fmla="*/ 1842246 w 7470479"/>
              <a:gd name="connsiteY2" fmla="*/ 676091 h 3844651"/>
              <a:gd name="connsiteX3" fmla="*/ 2702859 w 7470479"/>
              <a:gd name="connsiteY3" fmla="*/ 1133291 h 3844651"/>
              <a:gd name="connsiteX4" fmla="*/ 3711388 w 7470479"/>
              <a:gd name="connsiteY4" fmla="*/ 635750 h 3844651"/>
              <a:gd name="connsiteX5" fmla="*/ 4208930 w 7470479"/>
              <a:gd name="connsiteY5" fmla="*/ 3738 h 3844651"/>
              <a:gd name="connsiteX6" fmla="*/ 4706471 w 7470479"/>
              <a:gd name="connsiteY6" fmla="*/ 945031 h 3844651"/>
              <a:gd name="connsiteX7" fmla="*/ 5338482 w 7470479"/>
              <a:gd name="connsiteY7" fmla="*/ 1294656 h 3844651"/>
              <a:gd name="connsiteX8" fmla="*/ 7463118 w 7470479"/>
              <a:gd name="connsiteY8" fmla="*/ 702985 h 3844651"/>
              <a:gd name="connsiteX9" fmla="*/ 5930153 w 7470479"/>
              <a:gd name="connsiteY9" fmla="*/ 3822703 h 3844651"/>
              <a:gd name="connsiteX10" fmla="*/ 3146612 w 7470479"/>
              <a:gd name="connsiteY10" fmla="*/ 1859432 h 3844651"/>
              <a:gd name="connsiteX0" fmla="*/ 0 w 6212302"/>
              <a:gd name="connsiteY0" fmla="*/ 568514 h 3856086"/>
              <a:gd name="connsiteX1" fmla="*/ 1089212 w 6212302"/>
              <a:gd name="connsiteY1" fmla="*/ 958479 h 3856086"/>
              <a:gd name="connsiteX2" fmla="*/ 1842246 w 6212302"/>
              <a:gd name="connsiteY2" fmla="*/ 676091 h 3856086"/>
              <a:gd name="connsiteX3" fmla="*/ 2702859 w 6212302"/>
              <a:gd name="connsiteY3" fmla="*/ 1133291 h 3856086"/>
              <a:gd name="connsiteX4" fmla="*/ 3711388 w 6212302"/>
              <a:gd name="connsiteY4" fmla="*/ 635750 h 3856086"/>
              <a:gd name="connsiteX5" fmla="*/ 4208930 w 6212302"/>
              <a:gd name="connsiteY5" fmla="*/ 3738 h 3856086"/>
              <a:gd name="connsiteX6" fmla="*/ 4706471 w 6212302"/>
              <a:gd name="connsiteY6" fmla="*/ 945031 h 3856086"/>
              <a:gd name="connsiteX7" fmla="*/ 5338482 w 6212302"/>
              <a:gd name="connsiteY7" fmla="*/ 1294656 h 3856086"/>
              <a:gd name="connsiteX8" fmla="*/ 6051177 w 6212302"/>
              <a:gd name="connsiteY8" fmla="*/ 380256 h 3856086"/>
              <a:gd name="connsiteX9" fmla="*/ 5930153 w 6212302"/>
              <a:gd name="connsiteY9" fmla="*/ 3822703 h 3856086"/>
              <a:gd name="connsiteX10" fmla="*/ 3146612 w 6212302"/>
              <a:gd name="connsiteY10" fmla="*/ 1859432 h 3856086"/>
              <a:gd name="connsiteX0" fmla="*/ 0 w 6344541"/>
              <a:gd name="connsiteY0" fmla="*/ 568514 h 3856086"/>
              <a:gd name="connsiteX1" fmla="*/ 1089212 w 6344541"/>
              <a:gd name="connsiteY1" fmla="*/ 958479 h 3856086"/>
              <a:gd name="connsiteX2" fmla="*/ 1842246 w 6344541"/>
              <a:gd name="connsiteY2" fmla="*/ 676091 h 3856086"/>
              <a:gd name="connsiteX3" fmla="*/ 2702859 w 6344541"/>
              <a:gd name="connsiteY3" fmla="*/ 1133291 h 3856086"/>
              <a:gd name="connsiteX4" fmla="*/ 3711388 w 6344541"/>
              <a:gd name="connsiteY4" fmla="*/ 635750 h 3856086"/>
              <a:gd name="connsiteX5" fmla="*/ 4208930 w 6344541"/>
              <a:gd name="connsiteY5" fmla="*/ 3738 h 3856086"/>
              <a:gd name="connsiteX6" fmla="*/ 4706471 w 6344541"/>
              <a:gd name="connsiteY6" fmla="*/ 945031 h 3856086"/>
              <a:gd name="connsiteX7" fmla="*/ 5338482 w 6344541"/>
              <a:gd name="connsiteY7" fmla="*/ 1294656 h 3856086"/>
              <a:gd name="connsiteX8" fmla="*/ 6051177 w 6344541"/>
              <a:gd name="connsiteY8" fmla="*/ 380256 h 3856086"/>
              <a:gd name="connsiteX9" fmla="*/ 5930153 w 6344541"/>
              <a:gd name="connsiteY9" fmla="*/ 3822703 h 3856086"/>
              <a:gd name="connsiteX10" fmla="*/ 3146612 w 6344541"/>
              <a:gd name="connsiteY10" fmla="*/ 1859432 h 3856086"/>
              <a:gd name="connsiteX0" fmla="*/ 0 w 6657151"/>
              <a:gd name="connsiteY0" fmla="*/ 568514 h 2180094"/>
              <a:gd name="connsiteX1" fmla="*/ 1089212 w 6657151"/>
              <a:gd name="connsiteY1" fmla="*/ 958479 h 2180094"/>
              <a:gd name="connsiteX2" fmla="*/ 1842246 w 6657151"/>
              <a:gd name="connsiteY2" fmla="*/ 676091 h 2180094"/>
              <a:gd name="connsiteX3" fmla="*/ 2702859 w 6657151"/>
              <a:gd name="connsiteY3" fmla="*/ 1133291 h 2180094"/>
              <a:gd name="connsiteX4" fmla="*/ 3711388 w 6657151"/>
              <a:gd name="connsiteY4" fmla="*/ 635750 h 2180094"/>
              <a:gd name="connsiteX5" fmla="*/ 4208930 w 6657151"/>
              <a:gd name="connsiteY5" fmla="*/ 3738 h 2180094"/>
              <a:gd name="connsiteX6" fmla="*/ 4706471 w 6657151"/>
              <a:gd name="connsiteY6" fmla="*/ 945031 h 2180094"/>
              <a:gd name="connsiteX7" fmla="*/ 5338482 w 6657151"/>
              <a:gd name="connsiteY7" fmla="*/ 1294656 h 2180094"/>
              <a:gd name="connsiteX8" fmla="*/ 6051177 w 6657151"/>
              <a:gd name="connsiteY8" fmla="*/ 380256 h 2180094"/>
              <a:gd name="connsiteX9" fmla="*/ 6494930 w 6657151"/>
              <a:gd name="connsiteY9" fmla="*/ 837456 h 2180094"/>
              <a:gd name="connsiteX10" fmla="*/ 3146612 w 6657151"/>
              <a:gd name="connsiteY10" fmla="*/ 1859432 h 2180094"/>
              <a:gd name="connsiteX0" fmla="*/ 0 w 6545260"/>
              <a:gd name="connsiteY0" fmla="*/ 568514 h 2165502"/>
              <a:gd name="connsiteX1" fmla="*/ 1089212 w 6545260"/>
              <a:gd name="connsiteY1" fmla="*/ 958479 h 2165502"/>
              <a:gd name="connsiteX2" fmla="*/ 1842246 w 6545260"/>
              <a:gd name="connsiteY2" fmla="*/ 676091 h 2165502"/>
              <a:gd name="connsiteX3" fmla="*/ 2702859 w 6545260"/>
              <a:gd name="connsiteY3" fmla="*/ 1133291 h 2165502"/>
              <a:gd name="connsiteX4" fmla="*/ 3711388 w 6545260"/>
              <a:gd name="connsiteY4" fmla="*/ 635750 h 2165502"/>
              <a:gd name="connsiteX5" fmla="*/ 4208930 w 6545260"/>
              <a:gd name="connsiteY5" fmla="*/ 3738 h 2165502"/>
              <a:gd name="connsiteX6" fmla="*/ 4706471 w 6545260"/>
              <a:gd name="connsiteY6" fmla="*/ 945031 h 2165502"/>
              <a:gd name="connsiteX7" fmla="*/ 5338482 w 6545260"/>
              <a:gd name="connsiteY7" fmla="*/ 1294656 h 2165502"/>
              <a:gd name="connsiteX8" fmla="*/ 6051177 w 6545260"/>
              <a:gd name="connsiteY8" fmla="*/ 380256 h 2165502"/>
              <a:gd name="connsiteX9" fmla="*/ 6494930 w 6545260"/>
              <a:gd name="connsiteY9" fmla="*/ 837456 h 2165502"/>
              <a:gd name="connsiteX10" fmla="*/ 3146612 w 6545260"/>
              <a:gd name="connsiteY10" fmla="*/ 1859432 h 2165502"/>
              <a:gd name="connsiteX0" fmla="*/ 0 w 7429882"/>
              <a:gd name="connsiteY0" fmla="*/ 568514 h 1308106"/>
              <a:gd name="connsiteX1" fmla="*/ 1089212 w 7429882"/>
              <a:gd name="connsiteY1" fmla="*/ 958479 h 1308106"/>
              <a:gd name="connsiteX2" fmla="*/ 1842246 w 7429882"/>
              <a:gd name="connsiteY2" fmla="*/ 676091 h 1308106"/>
              <a:gd name="connsiteX3" fmla="*/ 2702859 w 7429882"/>
              <a:gd name="connsiteY3" fmla="*/ 1133291 h 1308106"/>
              <a:gd name="connsiteX4" fmla="*/ 3711388 w 7429882"/>
              <a:gd name="connsiteY4" fmla="*/ 635750 h 1308106"/>
              <a:gd name="connsiteX5" fmla="*/ 4208930 w 7429882"/>
              <a:gd name="connsiteY5" fmla="*/ 3738 h 1308106"/>
              <a:gd name="connsiteX6" fmla="*/ 4706471 w 7429882"/>
              <a:gd name="connsiteY6" fmla="*/ 945031 h 1308106"/>
              <a:gd name="connsiteX7" fmla="*/ 5338482 w 7429882"/>
              <a:gd name="connsiteY7" fmla="*/ 1294656 h 1308106"/>
              <a:gd name="connsiteX8" fmla="*/ 6051177 w 7429882"/>
              <a:gd name="connsiteY8" fmla="*/ 380256 h 1308106"/>
              <a:gd name="connsiteX9" fmla="*/ 6494930 w 7429882"/>
              <a:gd name="connsiteY9" fmla="*/ 837456 h 1308106"/>
              <a:gd name="connsiteX10" fmla="*/ 6979024 w 7429882"/>
              <a:gd name="connsiteY10" fmla="*/ 151655 h 1308106"/>
              <a:gd name="connsiteX0" fmla="*/ 0 w 6979024"/>
              <a:gd name="connsiteY0" fmla="*/ 568514 h 1308106"/>
              <a:gd name="connsiteX1" fmla="*/ 1089212 w 6979024"/>
              <a:gd name="connsiteY1" fmla="*/ 958479 h 1308106"/>
              <a:gd name="connsiteX2" fmla="*/ 1842246 w 6979024"/>
              <a:gd name="connsiteY2" fmla="*/ 676091 h 1308106"/>
              <a:gd name="connsiteX3" fmla="*/ 2702859 w 6979024"/>
              <a:gd name="connsiteY3" fmla="*/ 1133291 h 1308106"/>
              <a:gd name="connsiteX4" fmla="*/ 3711388 w 6979024"/>
              <a:gd name="connsiteY4" fmla="*/ 635750 h 1308106"/>
              <a:gd name="connsiteX5" fmla="*/ 4208930 w 6979024"/>
              <a:gd name="connsiteY5" fmla="*/ 3738 h 1308106"/>
              <a:gd name="connsiteX6" fmla="*/ 4706471 w 6979024"/>
              <a:gd name="connsiteY6" fmla="*/ 945031 h 1308106"/>
              <a:gd name="connsiteX7" fmla="*/ 5338482 w 6979024"/>
              <a:gd name="connsiteY7" fmla="*/ 1294656 h 1308106"/>
              <a:gd name="connsiteX8" fmla="*/ 6051177 w 6979024"/>
              <a:gd name="connsiteY8" fmla="*/ 380256 h 1308106"/>
              <a:gd name="connsiteX9" fmla="*/ 6494930 w 6979024"/>
              <a:gd name="connsiteY9" fmla="*/ 837456 h 1308106"/>
              <a:gd name="connsiteX10" fmla="*/ 6979024 w 6979024"/>
              <a:gd name="connsiteY10" fmla="*/ 151655 h 1308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79024" h="1308106">
                <a:moveTo>
                  <a:pt x="0" y="568514"/>
                </a:moveTo>
                <a:cubicBezTo>
                  <a:pt x="1013012" y="676090"/>
                  <a:pt x="782171" y="940550"/>
                  <a:pt x="1089212" y="958479"/>
                </a:cubicBezTo>
                <a:cubicBezTo>
                  <a:pt x="1396253" y="976408"/>
                  <a:pt x="1573305" y="646956"/>
                  <a:pt x="1842246" y="676091"/>
                </a:cubicBezTo>
                <a:cubicBezTo>
                  <a:pt x="2111187" y="705226"/>
                  <a:pt x="2391335" y="1140014"/>
                  <a:pt x="2702859" y="1133291"/>
                </a:cubicBezTo>
                <a:cubicBezTo>
                  <a:pt x="3014383" y="1126568"/>
                  <a:pt x="3460376" y="824009"/>
                  <a:pt x="3711388" y="635750"/>
                </a:cubicBezTo>
                <a:cubicBezTo>
                  <a:pt x="3962400" y="447491"/>
                  <a:pt x="4043083" y="-47809"/>
                  <a:pt x="4208930" y="3738"/>
                </a:cubicBezTo>
                <a:cubicBezTo>
                  <a:pt x="4374777" y="55285"/>
                  <a:pt x="4477871" y="797114"/>
                  <a:pt x="4706471" y="945031"/>
                </a:cubicBezTo>
                <a:cubicBezTo>
                  <a:pt x="5177118" y="958478"/>
                  <a:pt x="5114364" y="1388785"/>
                  <a:pt x="5338482" y="1294656"/>
                </a:cubicBezTo>
                <a:cubicBezTo>
                  <a:pt x="5562600" y="1200527"/>
                  <a:pt x="5858436" y="456456"/>
                  <a:pt x="6051177" y="380256"/>
                </a:cubicBezTo>
                <a:cubicBezTo>
                  <a:pt x="6243918" y="304056"/>
                  <a:pt x="6340289" y="875556"/>
                  <a:pt x="6494930" y="837456"/>
                </a:cubicBezTo>
                <a:cubicBezTo>
                  <a:pt x="6649571" y="799356"/>
                  <a:pt x="6647329" y="200961"/>
                  <a:pt x="6979024" y="151655"/>
                </a:cubicBez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87388" y="180229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0.45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4094" y="180229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47800" y="268718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25588" y="274320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30625" y="1981964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5175" y="117513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0.7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5175" y="2364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0.35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38800" y="288412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0.15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24600" y="159198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0.55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53518" y="247202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232276" y="140597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0.65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853453" y="2207555"/>
            <a:ext cx="0" cy="59914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352800" y="2263962"/>
            <a:ext cx="0" cy="59914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5943600" y="2403287"/>
            <a:ext cx="0" cy="59914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7162800" y="2033130"/>
            <a:ext cx="0" cy="59914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00287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Sound Identification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387" y="1659731"/>
            <a:ext cx="7769225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8084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nglish Japanese ra-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1938" y="-228600"/>
            <a:ext cx="6445297" cy="649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42682" y="-457200"/>
            <a:ext cx="6844553" cy="272527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sz="2400" b="1" kern="1200">
                <a:solidFill>
                  <a:schemeClr val="tx1"/>
                </a:solidFill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endParaRPr lang="en-US" b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Sound Discrimination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57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Test Format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Multiple Choice: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Totally normal, choose from 4 options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True/False: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Also choose from 4 options</a:t>
            </a:r>
          </a:p>
          <a:p>
            <a:pPr>
              <a:buFontTx/>
              <a:buNone/>
            </a:pPr>
            <a:r>
              <a:rPr lang="en-US" sz="2400" dirty="0" smtClean="0"/>
              <a:t>			First: Choose True or False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	Second: Choose the option with the correct 					reasoning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50828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True/False Sample Question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 marL="457200" indent="-457200">
              <a:buFontTx/>
              <a:buAutoNum type="arabicParenR"/>
            </a:pPr>
            <a:r>
              <a:rPr lang="en-US" sz="2400" dirty="0" smtClean="0"/>
              <a:t>1 + 2 = 3</a:t>
            </a:r>
            <a:endParaRPr lang="en-US" sz="2400" dirty="0"/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 smtClean="0"/>
              <a:t>True, and we can check because 3 – 2 = 1</a:t>
            </a:r>
          </a:p>
          <a:p>
            <a:pPr marL="857250" lvl="1" indent="-457200">
              <a:buFont typeface="+mj-lt"/>
              <a:buAutoNum type="alphaLcParenR"/>
            </a:pPr>
            <a:endParaRPr lang="en-US" sz="2000" dirty="0"/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 smtClean="0"/>
              <a:t>True, any two odd and even numbers sum to 3</a:t>
            </a:r>
          </a:p>
          <a:p>
            <a:pPr marL="857250" lvl="1" indent="-457200">
              <a:buFont typeface="+mj-lt"/>
              <a:buAutoNum type="alphaLcParenR"/>
            </a:pPr>
            <a:endParaRPr lang="en-US" sz="2000" dirty="0" smtClean="0"/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 smtClean="0"/>
              <a:t>False, 1 + 2 = 4</a:t>
            </a:r>
          </a:p>
          <a:p>
            <a:pPr marL="857250" lvl="1" indent="-457200">
              <a:buFont typeface="+mj-lt"/>
              <a:buAutoNum type="alphaLcParenR"/>
            </a:pPr>
            <a:endParaRPr lang="en-US" sz="2000" dirty="0" smtClean="0"/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 smtClean="0"/>
              <a:t>False, 1 – 2 = 3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50828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0099" name="Straight Connector 4"/>
          <p:cNvCxnSpPr>
            <a:cxnSpLocks noChangeShapeType="1"/>
          </p:cNvCxnSpPr>
          <p:nvPr/>
        </p:nvCxnSpPr>
        <p:spPr bwMode="auto">
          <a:xfrm rot="5400000">
            <a:off x="1982788" y="3886200"/>
            <a:ext cx="4113212" cy="15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60100" name="Straight Connector 6"/>
          <p:cNvCxnSpPr>
            <a:cxnSpLocks noChangeShapeType="1"/>
          </p:cNvCxnSpPr>
          <p:nvPr/>
        </p:nvCxnSpPr>
        <p:spPr bwMode="auto">
          <a:xfrm rot="10800000">
            <a:off x="1524000" y="3886200"/>
            <a:ext cx="5105400" cy="15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</p:cxnSp>
      <p:sp>
        <p:nvSpPr>
          <p:cNvPr id="260101" name="TextBox 10"/>
          <p:cNvSpPr txBox="1">
            <a:spLocks noChangeArrowheads="1"/>
          </p:cNvSpPr>
          <p:nvPr/>
        </p:nvSpPr>
        <p:spPr bwMode="auto">
          <a:xfrm>
            <a:off x="2971800" y="1295400"/>
            <a:ext cx="22280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1711FF"/>
                </a:solidFill>
                <a:latin typeface="Calibri"/>
                <a:ea typeface="ＭＳ Ｐゴシック" pitchFamily="-84" charset="-128"/>
              </a:rPr>
              <a:t>Domain-specific</a:t>
            </a:r>
            <a:endParaRPr lang="en-US">
              <a:solidFill>
                <a:srgbClr val="3616A2"/>
              </a:solidFill>
              <a:latin typeface="Calibri"/>
              <a:ea typeface="ＭＳ Ｐゴシック" pitchFamily="-84" charset="-128"/>
            </a:endParaRPr>
          </a:p>
        </p:txBody>
      </p:sp>
      <p:sp>
        <p:nvSpPr>
          <p:cNvPr id="260102" name="TextBox 11"/>
          <p:cNvSpPr txBox="1">
            <a:spLocks noChangeArrowheads="1"/>
          </p:cNvSpPr>
          <p:nvPr/>
        </p:nvSpPr>
        <p:spPr bwMode="auto">
          <a:xfrm>
            <a:off x="2971800" y="6019800"/>
            <a:ext cx="22292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F713C"/>
                </a:solidFill>
                <a:latin typeface="Calibri"/>
                <a:ea typeface="ＭＳ Ｐゴシック" pitchFamily="-84" charset="-128"/>
              </a:rPr>
              <a:t>Domain-general</a:t>
            </a:r>
          </a:p>
        </p:txBody>
      </p:sp>
      <p:sp>
        <p:nvSpPr>
          <p:cNvPr id="66567" name="TextBox 12"/>
          <p:cNvSpPr txBox="1">
            <a:spLocks noChangeArrowheads="1"/>
          </p:cNvSpPr>
          <p:nvPr/>
        </p:nvSpPr>
        <p:spPr bwMode="auto">
          <a:xfrm>
            <a:off x="6477000" y="3276600"/>
            <a:ext cx="10040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D80C4"/>
                </a:solidFill>
                <a:latin typeface="Calibri"/>
                <a:ea typeface="ＭＳ Ｐゴシック" pitchFamily="-84" charset="-128"/>
              </a:rPr>
              <a:t>Innate</a:t>
            </a:r>
            <a:endParaRPr lang="en-US">
              <a:solidFill>
                <a:srgbClr val="D6C1FB"/>
              </a:solidFill>
              <a:latin typeface="Calibri"/>
              <a:ea typeface="ＭＳ Ｐゴシック" pitchFamily="-84" charset="-128"/>
            </a:endParaRPr>
          </a:p>
        </p:txBody>
      </p:sp>
      <p:sp>
        <p:nvSpPr>
          <p:cNvPr id="260104" name="TextBox 13"/>
          <p:cNvSpPr txBox="1">
            <a:spLocks noChangeArrowheads="1"/>
          </p:cNvSpPr>
          <p:nvPr/>
        </p:nvSpPr>
        <p:spPr bwMode="auto">
          <a:xfrm>
            <a:off x="152400" y="3276600"/>
            <a:ext cx="12163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A4112"/>
                </a:solidFill>
                <a:latin typeface="Calibri"/>
                <a:ea typeface="ＭＳ Ｐゴシック" pitchFamily="-84" charset="-128"/>
              </a:rPr>
              <a:t>Learned</a:t>
            </a:r>
            <a:endParaRPr lang="en-US">
              <a:solidFill>
                <a:srgbClr val="FFCB0A"/>
              </a:solidFill>
              <a:latin typeface="Calibri"/>
              <a:ea typeface="ＭＳ Ｐゴシック" pitchFamily="-84" charset="-128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1524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9pPr>
          </a:lstStyle>
          <a:p>
            <a:r>
              <a:rPr lang="en-US" dirty="0" smtClean="0"/>
              <a:t>Viewpoints on Development</a:t>
            </a:r>
          </a:p>
        </p:txBody>
      </p:sp>
    </p:spTree>
    <p:extLst>
      <p:ext uri="{BB962C8B-B14F-4D97-AF65-F5344CB8AC3E}">
        <p14:creationId xmlns:p14="http://schemas.microsoft.com/office/powerpoint/2010/main" val="3536777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57" name="TextBox 10"/>
          <p:cNvSpPr txBox="1">
            <a:spLocks noChangeArrowheads="1"/>
          </p:cNvSpPr>
          <p:nvPr/>
        </p:nvSpPr>
        <p:spPr bwMode="auto">
          <a:xfrm>
            <a:off x="4572000" y="2286000"/>
            <a:ext cx="1737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1711FF"/>
                </a:solidFill>
                <a:latin typeface="Calibri"/>
                <a:ea typeface="ＭＳ Ｐゴシック" pitchFamily="-84" charset="-128"/>
              </a:rPr>
              <a:t>Generativist</a:t>
            </a:r>
            <a:endParaRPr lang="en-US">
              <a:solidFill>
                <a:srgbClr val="3616A2"/>
              </a:solidFill>
              <a:latin typeface="Calibri"/>
              <a:ea typeface="ＭＳ Ｐゴシック" pitchFamily="-84" charset="-128"/>
            </a:endParaRPr>
          </a:p>
        </p:txBody>
      </p:sp>
      <p:sp>
        <p:nvSpPr>
          <p:cNvPr id="262158" name="TextBox 11"/>
          <p:cNvSpPr txBox="1">
            <a:spLocks noChangeArrowheads="1"/>
          </p:cNvSpPr>
          <p:nvPr/>
        </p:nvSpPr>
        <p:spPr bwMode="auto">
          <a:xfrm>
            <a:off x="4495800" y="4495800"/>
            <a:ext cx="2121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F713C"/>
                </a:solidFill>
                <a:latin typeface="Calibri"/>
                <a:ea typeface="ＭＳ Ｐゴシック" pitchFamily="-84" charset="-128"/>
              </a:rPr>
              <a:t>Constructionist</a:t>
            </a:r>
            <a:endParaRPr lang="en-US">
              <a:solidFill>
                <a:srgbClr val="FFFF00"/>
              </a:solidFill>
              <a:latin typeface="Calibri"/>
              <a:ea typeface="ＭＳ Ｐゴシック" pitchFamily="-84" charset="-128"/>
            </a:endParaRPr>
          </a:p>
        </p:txBody>
      </p:sp>
      <p:cxnSp>
        <p:nvCxnSpPr>
          <p:cNvPr id="262159" name="Straight Connector 4"/>
          <p:cNvCxnSpPr>
            <a:cxnSpLocks noChangeShapeType="1"/>
          </p:cNvCxnSpPr>
          <p:nvPr/>
        </p:nvCxnSpPr>
        <p:spPr bwMode="auto">
          <a:xfrm rot="5400000">
            <a:off x="1982788" y="3886200"/>
            <a:ext cx="4113212" cy="15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62160" name="Straight Connector 6"/>
          <p:cNvCxnSpPr>
            <a:cxnSpLocks noChangeShapeType="1"/>
          </p:cNvCxnSpPr>
          <p:nvPr/>
        </p:nvCxnSpPr>
        <p:spPr bwMode="auto">
          <a:xfrm rot="10800000">
            <a:off x="1524000" y="3886200"/>
            <a:ext cx="5105400" cy="15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</p:cxnSp>
      <p:sp>
        <p:nvSpPr>
          <p:cNvPr id="262161" name="TextBox 10"/>
          <p:cNvSpPr txBox="1">
            <a:spLocks noChangeArrowheads="1"/>
          </p:cNvSpPr>
          <p:nvPr/>
        </p:nvSpPr>
        <p:spPr bwMode="auto">
          <a:xfrm>
            <a:off x="2971800" y="1295400"/>
            <a:ext cx="22280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1711FF"/>
                </a:solidFill>
                <a:latin typeface="Calibri"/>
                <a:ea typeface="ＭＳ Ｐゴシック" pitchFamily="-84" charset="-128"/>
              </a:rPr>
              <a:t>Domain-specific</a:t>
            </a:r>
            <a:endParaRPr lang="en-US">
              <a:solidFill>
                <a:srgbClr val="3616A2"/>
              </a:solidFill>
              <a:latin typeface="Calibri"/>
              <a:ea typeface="ＭＳ Ｐゴシック" pitchFamily="-84" charset="-128"/>
            </a:endParaRPr>
          </a:p>
        </p:txBody>
      </p:sp>
      <p:sp>
        <p:nvSpPr>
          <p:cNvPr id="262162" name="TextBox 11"/>
          <p:cNvSpPr txBox="1">
            <a:spLocks noChangeArrowheads="1"/>
          </p:cNvSpPr>
          <p:nvPr/>
        </p:nvSpPr>
        <p:spPr bwMode="auto">
          <a:xfrm>
            <a:off x="2971800" y="6019800"/>
            <a:ext cx="22292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F713C"/>
                </a:solidFill>
                <a:latin typeface="Calibri"/>
                <a:ea typeface="ＭＳ Ｐゴシック" pitchFamily="-84" charset="-128"/>
              </a:rPr>
              <a:t>Domain-general</a:t>
            </a:r>
          </a:p>
        </p:txBody>
      </p:sp>
      <p:sp>
        <p:nvSpPr>
          <p:cNvPr id="66567" name="TextBox 12"/>
          <p:cNvSpPr txBox="1">
            <a:spLocks noChangeArrowheads="1"/>
          </p:cNvSpPr>
          <p:nvPr/>
        </p:nvSpPr>
        <p:spPr bwMode="auto">
          <a:xfrm>
            <a:off x="6477000" y="3276600"/>
            <a:ext cx="10040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D80C4"/>
                </a:solidFill>
                <a:latin typeface="Calibri"/>
                <a:ea typeface="ＭＳ Ｐゴシック" pitchFamily="-84" charset="-128"/>
              </a:rPr>
              <a:t>Innate</a:t>
            </a:r>
            <a:endParaRPr lang="en-US">
              <a:solidFill>
                <a:srgbClr val="D6C1FB"/>
              </a:solidFill>
              <a:latin typeface="Calibri"/>
              <a:ea typeface="ＭＳ Ｐゴシック" pitchFamily="-84" charset="-128"/>
            </a:endParaRPr>
          </a:p>
        </p:txBody>
      </p:sp>
      <p:sp>
        <p:nvSpPr>
          <p:cNvPr id="262164" name="TextBox 13"/>
          <p:cNvSpPr txBox="1">
            <a:spLocks noChangeArrowheads="1"/>
          </p:cNvSpPr>
          <p:nvPr/>
        </p:nvSpPr>
        <p:spPr bwMode="auto">
          <a:xfrm>
            <a:off x="152400" y="3276600"/>
            <a:ext cx="12163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A4112"/>
                </a:solidFill>
                <a:latin typeface="Calibri"/>
                <a:ea typeface="ＭＳ Ｐゴシック" pitchFamily="-84" charset="-128"/>
              </a:rPr>
              <a:t>Learned</a:t>
            </a:r>
            <a:endParaRPr lang="en-US">
              <a:solidFill>
                <a:srgbClr val="FFCB0A"/>
              </a:solidFill>
              <a:latin typeface="Calibri"/>
              <a:ea typeface="ＭＳ Ｐゴシック" pitchFamily="-84" charset="-128"/>
            </a:endParaRPr>
          </a:p>
        </p:txBody>
      </p:sp>
      <p:sp>
        <p:nvSpPr>
          <p:cNvPr id="262165" name="TextBox 12"/>
          <p:cNvSpPr txBox="1">
            <a:spLocks noChangeArrowheads="1"/>
          </p:cNvSpPr>
          <p:nvPr/>
        </p:nvSpPr>
        <p:spPr bwMode="auto">
          <a:xfrm>
            <a:off x="1905000" y="3657600"/>
            <a:ext cx="144142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A4112"/>
                </a:solidFill>
                <a:latin typeface="Calibri"/>
                <a:ea typeface="ＭＳ Ｐゴシック" pitchFamily="-84" charset="-128"/>
              </a:rPr>
              <a:t>Empiricist</a:t>
            </a:r>
          </a:p>
        </p:txBody>
      </p:sp>
      <p:sp>
        <p:nvSpPr>
          <p:cNvPr id="262166" name="TextBox 13"/>
          <p:cNvSpPr txBox="1">
            <a:spLocks noChangeArrowheads="1"/>
          </p:cNvSpPr>
          <p:nvPr/>
        </p:nvSpPr>
        <p:spPr bwMode="auto">
          <a:xfrm>
            <a:off x="4572000" y="3657600"/>
            <a:ext cx="116675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D80C4"/>
                </a:solidFill>
                <a:latin typeface="Calibri"/>
                <a:ea typeface="ＭＳ Ｐゴシック" pitchFamily="-84" charset="-128"/>
              </a:rPr>
              <a:t>Nativist</a:t>
            </a:r>
            <a:endParaRPr lang="en-US">
              <a:solidFill>
                <a:srgbClr val="8418AA"/>
              </a:solidFill>
              <a:latin typeface="Calibri"/>
              <a:ea typeface="ＭＳ Ｐゴシック" pitchFamily="-84" charset="-128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685800" y="1524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9pPr>
          </a:lstStyle>
          <a:p>
            <a:r>
              <a:rPr lang="en-US" dirty="0" smtClean="0"/>
              <a:t>Viewpoints on Development</a:t>
            </a:r>
          </a:p>
        </p:txBody>
      </p:sp>
    </p:spTree>
    <p:extLst>
      <p:ext uri="{BB962C8B-B14F-4D97-AF65-F5344CB8AC3E}">
        <p14:creationId xmlns:p14="http://schemas.microsoft.com/office/powerpoint/2010/main" val="2454585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82" name="Picture 10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066800"/>
            <a:ext cx="8699500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884" name="Rectangle 1030"/>
          <p:cNvSpPr>
            <a:spLocks noChangeArrowheads="1"/>
          </p:cNvSpPr>
          <p:nvPr/>
        </p:nvSpPr>
        <p:spPr bwMode="auto">
          <a:xfrm>
            <a:off x="4724400" y="19812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4885" name="Rectangle 1031"/>
          <p:cNvSpPr>
            <a:spLocks noChangeArrowheads="1"/>
          </p:cNvSpPr>
          <p:nvPr/>
        </p:nvSpPr>
        <p:spPr bwMode="auto">
          <a:xfrm>
            <a:off x="5410200" y="19812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4886" name="Rectangle 1032"/>
          <p:cNvSpPr>
            <a:spLocks noChangeArrowheads="1"/>
          </p:cNvSpPr>
          <p:nvPr/>
        </p:nvSpPr>
        <p:spPr bwMode="auto">
          <a:xfrm>
            <a:off x="6781800" y="19812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4887" name="Rectangle 1033"/>
          <p:cNvSpPr>
            <a:spLocks noChangeArrowheads="1"/>
          </p:cNvSpPr>
          <p:nvPr/>
        </p:nvSpPr>
        <p:spPr bwMode="auto">
          <a:xfrm>
            <a:off x="2133600" y="24384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4888" name="Rectangle 1034"/>
          <p:cNvSpPr>
            <a:spLocks noChangeArrowheads="1"/>
          </p:cNvSpPr>
          <p:nvPr/>
        </p:nvSpPr>
        <p:spPr bwMode="auto">
          <a:xfrm>
            <a:off x="4724400" y="24384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4889" name="Rectangle 1035"/>
          <p:cNvSpPr>
            <a:spLocks noChangeArrowheads="1"/>
          </p:cNvSpPr>
          <p:nvPr/>
        </p:nvSpPr>
        <p:spPr bwMode="auto">
          <a:xfrm>
            <a:off x="6781800" y="24384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4890" name="Rectangle 1036"/>
          <p:cNvSpPr>
            <a:spLocks noChangeArrowheads="1"/>
          </p:cNvSpPr>
          <p:nvPr/>
        </p:nvSpPr>
        <p:spPr bwMode="auto">
          <a:xfrm>
            <a:off x="6781800" y="2895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4891" name="Rectangle 1037"/>
          <p:cNvSpPr>
            <a:spLocks noChangeArrowheads="1"/>
          </p:cNvSpPr>
          <p:nvPr/>
        </p:nvSpPr>
        <p:spPr bwMode="auto">
          <a:xfrm>
            <a:off x="4724400" y="33528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4892" name="Rectangle 1039"/>
          <p:cNvSpPr>
            <a:spLocks noChangeArrowheads="1"/>
          </p:cNvSpPr>
          <p:nvPr/>
        </p:nvSpPr>
        <p:spPr bwMode="auto">
          <a:xfrm>
            <a:off x="1371600" y="2895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4893" name="Rectangle 1040"/>
          <p:cNvSpPr>
            <a:spLocks noChangeArrowheads="1"/>
          </p:cNvSpPr>
          <p:nvPr/>
        </p:nvSpPr>
        <p:spPr bwMode="auto">
          <a:xfrm>
            <a:off x="1371600" y="38100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4894" name="Rectangle 1041"/>
          <p:cNvSpPr>
            <a:spLocks noChangeArrowheads="1"/>
          </p:cNvSpPr>
          <p:nvPr/>
        </p:nvSpPr>
        <p:spPr bwMode="auto">
          <a:xfrm>
            <a:off x="5410200" y="24384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>
                <a:solidFill>
                  <a:srgbClr val="000000"/>
                </a:solidFill>
                <a:latin typeface="SILDoulosIPA-Regular" pitchFamily="-1" charset="0"/>
              </a:rPr>
              <a:t>ñ</a:t>
            </a:r>
          </a:p>
        </p:txBody>
      </p:sp>
      <p:sp>
        <p:nvSpPr>
          <p:cNvPr id="634895" name="Rectangle 1042"/>
          <p:cNvSpPr>
            <a:spLocks noChangeArrowheads="1"/>
          </p:cNvSpPr>
          <p:nvPr/>
        </p:nvSpPr>
        <p:spPr bwMode="auto">
          <a:xfrm>
            <a:off x="4724400" y="38100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4896" name="Rectangle 1043"/>
          <p:cNvSpPr>
            <a:spLocks noChangeArrowheads="1"/>
          </p:cNvSpPr>
          <p:nvPr/>
        </p:nvSpPr>
        <p:spPr bwMode="auto">
          <a:xfrm>
            <a:off x="6096000" y="38100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4897" name="Rectangle 1044"/>
          <p:cNvSpPr>
            <a:spLocks noChangeArrowheads="1"/>
          </p:cNvSpPr>
          <p:nvPr/>
        </p:nvSpPr>
        <p:spPr bwMode="auto">
          <a:xfrm>
            <a:off x="6781800" y="38100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4898" name="Rectangle 1045"/>
          <p:cNvSpPr>
            <a:spLocks noChangeArrowheads="1"/>
          </p:cNvSpPr>
          <p:nvPr/>
        </p:nvSpPr>
        <p:spPr bwMode="auto">
          <a:xfrm>
            <a:off x="7391400" y="38100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4899" name="Rectangle 1046"/>
          <p:cNvSpPr>
            <a:spLocks noChangeArrowheads="1"/>
          </p:cNvSpPr>
          <p:nvPr/>
        </p:nvSpPr>
        <p:spPr bwMode="auto">
          <a:xfrm>
            <a:off x="8382000" y="3810000"/>
            <a:ext cx="304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4900" name="Rectangle 1047"/>
          <p:cNvSpPr>
            <a:spLocks noChangeArrowheads="1"/>
          </p:cNvSpPr>
          <p:nvPr/>
        </p:nvSpPr>
        <p:spPr bwMode="auto">
          <a:xfrm>
            <a:off x="2362200" y="4724400"/>
            <a:ext cx="304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4901" name="Rectangle 1048"/>
          <p:cNvSpPr>
            <a:spLocks noChangeArrowheads="1"/>
          </p:cNvSpPr>
          <p:nvPr/>
        </p:nvSpPr>
        <p:spPr bwMode="auto">
          <a:xfrm>
            <a:off x="4953000" y="4724400"/>
            <a:ext cx="304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4902" name="Rectangle 1049"/>
          <p:cNvSpPr>
            <a:spLocks noChangeArrowheads="1"/>
          </p:cNvSpPr>
          <p:nvPr/>
        </p:nvSpPr>
        <p:spPr bwMode="auto">
          <a:xfrm>
            <a:off x="3276600" y="4267200"/>
            <a:ext cx="6096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4903" name="Rectangle 1050"/>
          <p:cNvSpPr>
            <a:spLocks noChangeArrowheads="1"/>
          </p:cNvSpPr>
          <p:nvPr/>
        </p:nvSpPr>
        <p:spPr bwMode="auto">
          <a:xfrm>
            <a:off x="6096000" y="4800600"/>
            <a:ext cx="6096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4904" name="Rectangle 1051"/>
          <p:cNvSpPr>
            <a:spLocks noChangeArrowheads="1"/>
          </p:cNvSpPr>
          <p:nvPr/>
        </p:nvSpPr>
        <p:spPr bwMode="auto">
          <a:xfrm>
            <a:off x="6019800" y="5334000"/>
            <a:ext cx="6096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4905" name="Rectangle 1052"/>
          <p:cNvSpPr>
            <a:spLocks noChangeArrowheads="1"/>
          </p:cNvSpPr>
          <p:nvPr/>
        </p:nvSpPr>
        <p:spPr bwMode="auto">
          <a:xfrm>
            <a:off x="5410200" y="52578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4906" name="Rectangle 1053"/>
          <p:cNvSpPr>
            <a:spLocks noChangeArrowheads="1"/>
          </p:cNvSpPr>
          <p:nvPr/>
        </p:nvSpPr>
        <p:spPr bwMode="auto">
          <a:xfrm>
            <a:off x="4648200" y="5257800"/>
            <a:ext cx="6096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4907" name="Rectangle 1054"/>
          <p:cNvSpPr>
            <a:spLocks noChangeArrowheads="1"/>
          </p:cNvSpPr>
          <p:nvPr/>
        </p:nvSpPr>
        <p:spPr bwMode="auto">
          <a:xfrm>
            <a:off x="3352800" y="2971800"/>
            <a:ext cx="6096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4908" name="Rectangle 1057"/>
          <p:cNvSpPr>
            <a:spLocks noChangeArrowheads="1"/>
          </p:cNvSpPr>
          <p:nvPr/>
        </p:nvSpPr>
        <p:spPr bwMode="auto">
          <a:xfrm>
            <a:off x="6096000" y="47244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>
                <a:solidFill>
                  <a:srgbClr val="000000"/>
                </a:solidFill>
                <a:latin typeface="SILDoulosIPA-Regular" pitchFamily="-1" charset="0"/>
              </a:rPr>
              <a:t>w</a:t>
            </a:r>
          </a:p>
        </p:txBody>
      </p:sp>
      <p:sp>
        <p:nvSpPr>
          <p:cNvPr id="634909" name="Rectangle 1058"/>
          <p:cNvSpPr>
            <a:spLocks noChangeArrowheads="1"/>
          </p:cNvSpPr>
          <p:nvPr/>
        </p:nvSpPr>
        <p:spPr bwMode="auto">
          <a:xfrm>
            <a:off x="5410200" y="38100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4910" name="Rectangle 1059"/>
          <p:cNvSpPr>
            <a:spLocks noChangeArrowheads="1"/>
          </p:cNvSpPr>
          <p:nvPr/>
        </p:nvSpPr>
        <p:spPr bwMode="auto">
          <a:xfrm>
            <a:off x="5410200" y="38100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>
                <a:solidFill>
                  <a:srgbClr val="000000"/>
                </a:solidFill>
                <a:latin typeface="SILDoulosIPA-Regular" pitchFamily="-1" charset="0"/>
              </a:rPr>
              <a:t>t</a:t>
            </a:r>
            <a:r>
              <a:rPr lang="en-US" b="0">
                <a:solidFill>
                  <a:srgbClr val="000000"/>
                </a:solidFill>
                <a:latin typeface="Lucida Grande" pitchFamily="-1" charset="0"/>
              </a:rPr>
              <a:t>ʃ</a:t>
            </a:r>
            <a:r>
              <a:rPr lang="en-US" b="0">
                <a:solidFill>
                  <a:srgbClr val="000000"/>
                </a:solidFill>
                <a:latin typeface="SILDoulosIPA-Regular" pitchFamily="-1" charset="0"/>
              </a:rPr>
              <a:t> d</a:t>
            </a:r>
            <a:r>
              <a:rPr lang="en-US" b="0">
                <a:solidFill>
                  <a:srgbClr val="000000"/>
                </a:solidFill>
                <a:latin typeface="Lucida Grande" pitchFamily="-1" charset="0"/>
              </a:rPr>
              <a:t>ʒ</a:t>
            </a:r>
            <a:endParaRPr lang="en-US" b="0">
              <a:solidFill>
                <a:srgbClr val="000000"/>
              </a:solidFill>
              <a:latin typeface="SILDoulosIPA-Regular" pitchFamily="-1" charset="0"/>
            </a:endParaRPr>
          </a:p>
        </p:txBody>
      </p:sp>
      <p:sp>
        <p:nvSpPr>
          <p:cNvPr id="634911" name="Rectangle 1060"/>
          <p:cNvSpPr>
            <a:spLocks noChangeArrowheads="1"/>
          </p:cNvSpPr>
          <p:nvPr/>
        </p:nvSpPr>
        <p:spPr bwMode="auto">
          <a:xfrm>
            <a:off x="8153400" y="2057400"/>
            <a:ext cx="2286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685800" y="1524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9pPr>
          </a:lstStyle>
          <a:p>
            <a:r>
              <a:rPr lang="en-US" dirty="0" smtClean="0"/>
              <a:t>IPA: Consonants</a:t>
            </a:r>
          </a:p>
        </p:txBody>
      </p:sp>
    </p:spTree>
    <p:extLst>
      <p:ext uri="{BB962C8B-B14F-4D97-AF65-F5344CB8AC3E}">
        <p14:creationId xmlns:p14="http://schemas.microsoft.com/office/powerpoint/2010/main" val="141796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945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295400"/>
            <a:ext cx="5715000" cy="528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9460" name="Rectangle 5"/>
          <p:cNvSpPr>
            <a:spLocks noChangeArrowheads="1"/>
          </p:cNvSpPr>
          <p:nvPr/>
        </p:nvSpPr>
        <p:spPr bwMode="auto">
          <a:xfrm>
            <a:off x="4495800" y="2057400"/>
            <a:ext cx="304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9461" name="Rectangle 6"/>
          <p:cNvSpPr>
            <a:spLocks noChangeArrowheads="1"/>
          </p:cNvSpPr>
          <p:nvPr/>
        </p:nvSpPr>
        <p:spPr bwMode="auto">
          <a:xfrm>
            <a:off x="5105400" y="2133600"/>
            <a:ext cx="304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9462" name="Rectangle 7"/>
          <p:cNvSpPr>
            <a:spLocks noChangeArrowheads="1"/>
          </p:cNvSpPr>
          <p:nvPr/>
        </p:nvSpPr>
        <p:spPr bwMode="auto">
          <a:xfrm>
            <a:off x="2971800" y="2209800"/>
            <a:ext cx="304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9463" name="Rectangle 8"/>
          <p:cNvSpPr>
            <a:spLocks noChangeArrowheads="1"/>
          </p:cNvSpPr>
          <p:nvPr/>
        </p:nvSpPr>
        <p:spPr bwMode="auto">
          <a:xfrm>
            <a:off x="6553200" y="2057400"/>
            <a:ext cx="304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9464" name="Rectangle 9"/>
          <p:cNvSpPr>
            <a:spLocks noChangeArrowheads="1"/>
          </p:cNvSpPr>
          <p:nvPr/>
        </p:nvSpPr>
        <p:spPr bwMode="auto">
          <a:xfrm>
            <a:off x="3810000" y="2590800"/>
            <a:ext cx="304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9465" name="Rectangle 10"/>
          <p:cNvSpPr>
            <a:spLocks noChangeArrowheads="1"/>
          </p:cNvSpPr>
          <p:nvPr/>
        </p:nvSpPr>
        <p:spPr bwMode="auto">
          <a:xfrm>
            <a:off x="3581400" y="3200400"/>
            <a:ext cx="304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9466" name="Rectangle 11"/>
          <p:cNvSpPr>
            <a:spLocks noChangeArrowheads="1"/>
          </p:cNvSpPr>
          <p:nvPr/>
        </p:nvSpPr>
        <p:spPr bwMode="auto">
          <a:xfrm>
            <a:off x="1676400" y="3200400"/>
            <a:ext cx="6096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9467" name="Rectangle 12"/>
          <p:cNvSpPr>
            <a:spLocks noChangeArrowheads="1"/>
          </p:cNvSpPr>
          <p:nvPr/>
        </p:nvSpPr>
        <p:spPr bwMode="auto">
          <a:xfrm>
            <a:off x="5410200" y="3200400"/>
            <a:ext cx="304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9468" name="Rectangle 13"/>
          <p:cNvSpPr>
            <a:spLocks noChangeArrowheads="1"/>
          </p:cNvSpPr>
          <p:nvPr/>
        </p:nvSpPr>
        <p:spPr bwMode="auto">
          <a:xfrm>
            <a:off x="6553200" y="3200400"/>
            <a:ext cx="304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9469" name="Rectangle 14"/>
          <p:cNvSpPr>
            <a:spLocks noChangeArrowheads="1"/>
          </p:cNvSpPr>
          <p:nvPr/>
        </p:nvSpPr>
        <p:spPr bwMode="auto">
          <a:xfrm>
            <a:off x="4800600" y="3200400"/>
            <a:ext cx="304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9470" name="Rectangle 15"/>
          <p:cNvSpPr>
            <a:spLocks noChangeArrowheads="1"/>
          </p:cNvSpPr>
          <p:nvPr/>
        </p:nvSpPr>
        <p:spPr bwMode="auto">
          <a:xfrm>
            <a:off x="4343400" y="4267200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9471" name="Rectangle 16"/>
          <p:cNvSpPr>
            <a:spLocks noChangeArrowheads="1"/>
          </p:cNvSpPr>
          <p:nvPr/>
        </p:nvSpPr>
        <p:spPr bwMode="auto">
          <a:xfrm>
            <a:off x="5715000" y="4343400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9472" name="Rectangle 17"/>
          <p:cNvSpPr>
            <a:spLocks noChangeArrowheads="1"/>
          </p:cNvSpPr>
          <p:nvPr/>
        </p:nvSpPr>
        <p:spPr bwMode="auto">
          <a:xfrm>
            <a:off x="5562600" y="4876800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9473" name="Rectangle 18"/>
          <p:cNvSpPr>
            <a:spLocks noChangeArrowheads="1"/>
          </p:cNvSpPr>
          <p:nvPr/>
        </p:nvSpPr>
        <p:spPr bwMode="auto">
          <a:xfrm>
            <a:off x="5105400" y="4343400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9474" name="Rectangle 19"/>
          <p:cNvSpPr>
            <a:spLocks noChangeArrowheads="1"/>
          </p:cNvSpPr>
          <p:nvPr/>
        </p:nvSpPr>
        <p:spPr bwMode="auto">
          <a:xfrm>
            <a:off x="5029200" y="5410200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9475" name="Rectangle 20"/>
          <p:cNvSpPr>
            <a:spLocks noChangeArrowheads="1"/>
          </p:cNvSpPr>
          <p:nvPr/>
        </p:nvSpPr>
        <p:spPr bwMode="auto">
          <a:xfrm>
            <a:off x="7086600" y="5410200"/>
            <a:ext cx="304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9476" name="Rectangle 21"/>
          <p:cNvSpPr>
            <a:spLocks noChangeArrowheads="1"/>
          </p:cNvSpPr>
          <p:nvPr/>
        </p:nvSpPr>
        <p:spPr bwMode="auto">
          <a:xfrm>
            <a:off x="1676400" y="4343400"/>
            <a:ext cx="6096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9477" name="Rectangle 22"/>
          <p:cNvSpPr>
            <a:spLocks noChangeArrowheads="1"/>
          </p:cNvSpPr>
          <p:nvPr/>
        </p:nvSpPr>
        <p:spPr bwMode="auto">
          <a:xfrm>
            <a:off x="4419600" y="5486400"/>
            <a:ext cx="381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685800" y="1524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Osaka" charset="-128"/>
                <a:cs typeface="Osaka" charset="-128"/>
              </a:defRPr>
            </a:lvl9pPr>
          </a:lstStyle>
          <a:p>
            <a:r>
              <a:rPr lang="en-US" dirty="0" smtClean="0"/>
              <a:t>IPA: Vowels</a:t>
            </a:r>
          </a:p>
        </p:txBody>
      </p:sp>
    </p:spTree>
    <p:extLst>
      <p:ext uri="{BB962C8B-B14F-4D97-AF65-F5344CB8AC3E}">
        <p14:creationId xmlns:p14="http://schemas.microsoft.com/office/powerpoint/2010/main" val="3463204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Phonological Processes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Deletion Processes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Final consonant deletion		/k</a:t>
            </a:r>
            <a:r>
              <a:rPr lang="az-Cyrl-AZ" sz="2400" dirty="0" smtClean="0"/>
              <a:t>ӕ</a:t>
            </a:r>
            <a:r>
              <a:rPr lang="en-US" sz="2400" dirty="0" smtClean="0"/>
              <a:t>t/ -&gt; /k</a:t>
            </a:r>
            <a:r>
              <a:rPr lang="az-Cyrl-AZ" sz="2400" dirty="0" smtClean="0"/>
              <a:t>ӕ</a:t>
            </a:r>
            <a:r>
              <a:rPr lang="en-US" sz="2400" dirty="0" smtClean="0"/>
              <a:t>/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Consonant cluster deletion		/</a:t>
            </a:r>
            <a:r>
              <a:rPr lang="en-US" sz="2400" dirty="0" err="1" smtClean="0"/>
              <a:t>br</a:t>
            </a:r>
            <a:r>
              <a:rPr lang="az-Cyrl-AZ" sz="2400" dirty="0" smtClean="0"/>
              <a:t>ӕ</a:t>
            </a:r>
            <a:r>
              <a:rPr lang="en-US" sz="2400" dirty="0" smtClean="0"/>
              <a:t>t/ -&gt; /b</a:t>
            </a:r>
            <a:r>
              <a:rPr lang="az-Cyrl-AZ" sz="2400" dirty="0" smtClean="0"/>
              <a:t>ӕ</a:t>
            </a:r>
            <a:r>
              <a:rPr lang="en-US" sz="2400" dirty="0" smtClean="0"/>
              <a:t>t/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Unstressed syllable deletion	/b</a:t>
            </a:r>
            <a:r>
              <a:rPr lang="az-Cyrl-AZ" sz="2400" dirty="0" smtClean="0"/>
              <a:t>ә</a:t>
            </a:r>
            <a:r>
              <a:rPr lang="en-US" sz="2400" dirty="0" smtClean="0"/>
              <a:t>n</a:t>
            </a:r>
            <a:r>
              <a:rPr lang="az-Cyrl-AZ" sz="2400" dirty="0" smtClean="0"/>
              <a:t>ӕ</a:t>
            </a:r>
            <a:r>
              <a:rPr lang="en-US" sz="2400" dirty="0" smtClean="0"/>
              <a:t>n</a:t>
            </a:r>
            <a:r>
              <a:rPr lang="az-Cyrl-AZ" sz="2400" dirty="0" smtClean="0"/>
              <a:t>ә</a:t>
            </a:r>
            <a:r>
              <a:rPr lang="en-US" sz="2400" dirty="0" smtClean="0"/>
              <a:t>/ -&gt; /n</a:t>
            </a:r>
            <a:r>
              <a:rPr lang="az-Cyrl-AZ" sz="2400" dirty="0"/>
              <a:t>ӕ</a:t>
            </a:r>
            <a:r>
              <a:rPr lang="en-US" sz="2400" dirty="0"/>
              <a:t>n</a:t>
            </a:r>
            <a:r>
              <a:rPr lang="az-Cyrl-AZ" sz="2400" dirty="0" smtClean="0"/>
              <a:t>ә</a:t>
            </a:r>
            <a:r>
              <a:rPr lang="en-US" sz="2400" dirty="0" smtClean="0"/>
              <a:t>/	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50828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Phonological Processes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Substitution Processes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Stopping			/</a:t>
            </a:r>
            <a:r>
              <a:rPr lang="en-US" sz="2400" dirty="0" err="1" smtClean="0"/>
              <a:t>ðæt</a:t>
            </a:r>
            <a:r>
              <a:rPr lang="en-US" sz="2400" dirty="0" smtClean="0"/>
              <a:t>/ -&gt; /</a:t>
            </a:r>
            <a:r>
              <a:rPr lang="en-US" sz="2400" dirty="0" err="1" smtClean="0"/>
              <a:t>dæt</a:t>
            </a:r>
            <a:r>
              <a:rPr lang="en-US" sz="2400" dirty="0" smtClean="0"/>
              <a:t>/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Gliding			/</a:t>
            </a:r>
            <a:r>
              <a:rPr lang="en-US" sz="2400" dirty="0" err="1" smtClean="0"/>
              <a:t>ræbɪt</a:t>
            </a:r>
            <a:r>
              <a:rPr lang="en-US" sz="2400" dirty="0" smtClean="0"/>
              <a:t>/ -&gt; /</a:t>
            </a:r>
            <a:r>
              <a:rPr lang="en-US" sz="2400" dirty="0" err="1" smtClean="0"/>
              <a:t>wæbɪt</a:t>
            </a:r>
            <a:r>
              <a:rPr lang="en-US" sz="2400" dirty="0" smtClean="0"/>
              <a:t>/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Denasalization</a:t>
            </a:r>
            <a:r>
              <a:rPr lang="en-US" sz="2400" dirty="0" smtClean="0"/>
              <a:t>		/spun/ -&gt; /spud/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Fronting			/</a:t>
            </a:r>
            <a:r>
              <a:rPr lang="en-US" sz="2400" dirty="0" err="1" smtClean="0"/>
              <a:t>ʃɪp</a:t>
            </a:r>
            <a:r>
              <a:rPr lang="en-US" sz="2400" dirty="0" smtClean="0"/>
              <a:t>/ -&gt; /</a:t>
            </a:r>
            <a:r>
              <a:rPr lang="en-US" sz="2400" dirty="0" err="1" smtClean="0"/>
              <a:t>sɪp</a:t>
            </a:r>
            <a:r>
              <a:rPr lang="en-US" sz="2400" dirty="0" smtClean="0"/>
              <a:t>/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	Assimilation			/</a:t>
            </a:r>
            <a:r>
              <a:rPr lang="en-US" sz="2400" dirty="0" err="1" smtClean="0"/>
              <a:t>dagi</a:t>
            </a:r>
            <a:r>
              <a:rPr lang="en-US" sz="2400" dirty="0" smtClean="0"/>
              <a:t>/ -&gt; /</a:t>
            </a:r>
            <a:r>
              <a:rPr lang="en-US" sz="2400" dirty="0" err="1" smtClean="0"/>
              <a:t>gagi</a:t>
            </a:r>
            <a:r>
              <a:rPr lang="en-US" sz="2400" dirty="0" smtClean="0"/>
              <a:t>/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2475" y="3424238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83424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D8DCFF"/>
      </a:lt1>
      <a:dk2>
        <a:srgbClr val="4414A7"/>
      </a:dk2>
      <a:lt2>
        <a:srgbClr val="0006FF"/>
      </a:lt2>
      <a:accent1>
        <a:srgbClr val="0D585D"/>
      </a:accent1>
      <a:accent2>
        <a:srgbClr val="A519B9"/>
      </a:accent2>
      <a:accent3>
        <a:srgbClr val="E9EBFF"/>
      </a:accent3>
      <a:accent4>
        <a:srgbClr val="000000"/>
      </a:accent4>
      <a:accent5>
        <a:srgbClr val="AAB4B6"/>
      </a:accent5>
      <a:accent6>
        <a:srgbClr val="9516A7"/>
      </a:accent6>
      <a:hlink>
        <a:srgbClr val="0F591E"/>
      </a:hlink>
      <a:folHlink>
        <a:srgbClr val="76154B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D7D7FF"/>
      </a:lt1>
      <a:dk2>
        <a:srgbClr val="3616A2"/>
      </a:dk2>
      <a:lt2>
        <a:srgbClr val="1711FF"/>
      </a:lt2>
      <a:accent1>
        <a:srgbClr val="CA4112"/>
      </a:accent1>
      <a:accent2>
        <a:srgbClr val="B52254"/>
      </a:accent2>
      <a:accent3>
        <a:srgbClr val="E8E8FF"/>
      </a:accent3>
      <a:accent4>
        <a:srgbClr val="000000"/>
      </a:accent4>
      <a:accent5>
        <a:srgbClr val="E1B0AA"/>
      </a:accent5>
      <a:accent6>
        <a:srgbClr val="A41E4B"/>
      </a:accent6>
      <a:hlink>
        <a:srgbClr val="8418AA"/>
      </a:hlink>
      <a:folHlink>
        <a:srgbClr val="1612C1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D7D7FF"/>
      </a:lt1>
      <a:dk2>
        <a:srgbClr val="3616A2"/>
      </a:dk2>
      <a:lt2>
        <a:srgbClr val="1711FF"/>
      </a:lt2>
      <a:accent1>
        <a:srgbClr val="CA4112"/>
      </a:accent1>
      <a:accent2>
        <a:srgbClr val="B52254"/>
      </a:accent2>
      <a:accent3>
        <a:srgbClr val="E8E8FF"/>
      </a:accent3>
      <a:accent4>
        <a:srgbClr val="000000"/>
      </a:accent4>
      <a:accent5>
        <a:srgbClr val="E1B0AA"/>
      </a:accent5>
      <a:accent6>
        <a:srgbClr val="A41E4B"/>
      </a:accent6>
      <a:hlink>
        <a:srgbClr val="8418AA"/>
      </a:hlink>
      <a:folHlink>
        <a:srgbClr val="1612C1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">
      <a:dk1>
        <a:srgbClr val="000000"/>
      </a:dk1>
      <a:lt1>
        <a:srgbClr val="D7D7FF"/>
      </a:lt1>
      <a:dk2>
        <a:srgbClr val="3616A2"/>
      </a:dk2>
      <a:lt2>
        <a:srgbClr val="1711FF"/>
      </a:lt2>
      <a:accent1>
        <a:srgbClr val="CA4112"/>
      </a:accent1>
      <a:accent2>
        <a:srgbClr val="B52254"/>
      </a:accent2>
      <a:accent3>
        <a:srgbClr val="E8E8FF"/>
      </a:accent3>
      <a:accent4>
        <a:srgbClr val="000000"/>
      </a:accent4>
      <a:accent5>
        <a:srgbClr val="E1B0AA"/>
      </a:accent5>
      <a:accent6>
        <a:srgbClr val="A41E4B"/>
      </a:accent6>
      <a:hlink>
        <a:srgbClr val="8418AA"/>
      </a:hlink>
      <a:folHlink>
        <a:srgbClr val="1612C1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lank Presentation">
  <a:themeElements>
    <a:clrScheme name="">
      <a:dk1>
        <a:srgbClr val="000000"/>
      </a:dk1>
      <a:lt1>
        <a:srgbClr val="D7D7FF"/>
      </a:lt1>
      <a:dk2>
        <a:srgbClr val="3616A2"/>
      </a:dk2>
      <a:lt2>
        <a:srgbClr val="1711FF"/>
      </a:lt2>
      <a:accent1>
        <a:srgbClr val="CA4112"/>
      </a:accent1>
      <a:accent2>
        <a:srgbClr val="B52254"/>
      </a:accent2>
      <a:accent3>
        <a:srgbClr val="E8E8FF"/>
      </a:accent3>
      <a:accent4>
        <a:srgbClr val="000000"/>
      </a:accent4>
      <a:accent5>
        <a:srgbClr val="E1B0AA"/>
      </a:accent5>
      <a:accent6>
        <a:srgbClr val="A41E4B"/>
      </a:accent6>
      <a:hlink>
        <a:srgbClr val="8418AA"/>
      </a:hlink>
      <a:folHlink>
        <a:srgbClr val="1612C1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Endymion:Applications:Microsoft Office 2004:Templates:Presentations:Designs:Blank Presentation</Template>
  <TotalTime>2789</TotalTime>
  <Words>288</Words>
  <Application>Microsoft Macintosh PowerPoint</Application>
  <PresentationFormat>On-screen Show (4:3)</PresentationFormat>
  <Paragraphs>155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Blank Presentation</vt:lpstr>
      <vt:lpstr>1_Blank Presentation</vt:lpstr>
      <vt:lpstr>2_Blank Presentation</vt:lpstr>
      <vt:lpstr>3_Blank Presentation</vt:lpstr>
      <vt:lpstr>4_Blank Presentation</vt:lpstr>
      <vt:lpstr>Psych 56L/ Ling 51: Acquisition of Language</vt:lpstr>
      <vt:lpstr>Test Format</vt:lpstr>
      <vt:lpstr>True/False Sample Question</vt:lpstr>
      <vt:lpstr>PowerPoint Presentation</vt:lpstr>
      <vt:lpstr>PowerPoint Presentation</vt:lpstr>
      <vt:lpstr>PowerPoint Presentation</vt:lpstr>
      <vt:lpstr>PowerPoint Presentation</vt:lpstr>
      <vt:lpstr>Phonological Processes</vt:lpstr>
      <vt:lpstr>Phonological Processes</vt:lpstr>
      <vt:lpstr>Combining Processes</vt:lpstr>
      <vt:lpstr>Combining Processes</vt:lpstr>
      <vt:lpstr>Research Methods</vt:lpstr>
      <vt:lpstr>Research Methods</vt:lpstr>
      <vt:lpstr>BLANK SLIDE</vt:lpstr>
      <vt:lpstr>Transitional Probability</vt:lpstr>
      <vt:lpstr>TP Minima</vt:lpstr>
      <vt:lpstr>Sound Identification</vt:lpstr>
      <vt:lpstr>Sound Discrimination</vt:lpstr>
    </vt:vector>
  </TitlesOfParts>
  <Company>Computing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 229: Language Acquisition</dc:title>
  <dc:creator>Computing Services</dc:creator>
  <cp:lastModifiedBy>Lisa Pearl</cp:lastModifiedBy>
  <cp:revision>356</cp:revision>
  <cp:lastPrinted>2013-02-07T05:53:36Z</cp:lastPrinted>
  <dcterms:created xsi:type="dcterms:W3CDTF">2012-03-30T20:36:33Z</dcterms:created>
  <dcterms:modified xsi:type="dcterms:W3CDTF">2013-02-07T05:54:31Z</dcterms:modified>
</cp:coreProperties>
</file>