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 id="2147483658" r:id="rId2"/>
  </p:sldMasterIdLst>
  <p:notesMasterIdLst>
    <p:notesMasterId r:id="rId18"/>
  </p:notesMasterIdLst>
  <p:handoutMasterIdLst>
    <p:handoutMasterId r:id="rId19"/>
  </p:handoutMasterIdLst>
  <p:sldIdLst>
    <p:sldId id="457" r:id="rId3"/>
    <p:sldId id="656" r:id="rId4"/>
    <p:sldId id="695" r:id="rId5"/>
    <p:sldId id="699" r:id="rId6"/>
    <p:sldId id="701" r:id="rId7"/>
    <p:sldId id="700" r:id="rId8"/>
    <p:sldId id="683" r:id="rId9"/>
    <p:sldId id="704" r:id="rId10"/>
    <p:sldId id="684" r:id="rId11"/>
    <p:sldId id="696" r:id="rId12"/>
    <p:sldId id="703" r:id="rId13"/>
    <p:sldId id="702" r:id="rId14"/>
    <p:sldId id="690" r:id="rId15"/>
    <p:sldId id="698" r:id="rId16"/>
    <p:sldId id="689" r:id="rId17"/>
  </p:sldIdLst>
  <p:sldSz cx="109728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1505"/>
    <a:srgbClr val="008000"/>
    <a:srgbClr val="0066FF"/>
    <a:srgbClr val="0099FF"/>
    <a:srgbClr val="6699FF"/>
    <a:srgbClr val="009900"/>
    <a:srgbClr val="0639BA"/>
    <a:srgbClr val="E9DA17"/>
    <a:srgbClr val="DDE1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82" autoAdjust="0"/>
    <p:restoredTop sz="95936" autoAdjust="0"/>
  </p:normalViewPr>
  <p:slideViewPr>
    <p:cSldViewPr showGuides="1">
      <p:cViewPr>
        <p:scale>
          <a:sx n="142" d="100"/>
          <a:sy n="142" d="100"/>
        </p:scale>
        <p:origin x="200" y="104"/>
      </p:cViewPr>
      <p:guideLst>
        <p:guide orient="horz" pos="2160"/>
        <p:guide pos="34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55" d="100"/>
          <a:sy n="55" d="100"/>
        </p:scale>
        <p:origin x="-1722"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6363" tIns="48182" rIns="96363" bIns="48182" numCol="1" anchor="b" anchorCtr="0" compatLnSpc="1">
            <a:prstTxWarp prst="textNoShape">
              <a:avLst/>
            </a:prstTxWarp>
          </a:bodyPr>
          <a:lstStyle>
            <a:lvl1pPr algn="r" defTabSz="963613">
              <a:defRPr sz="1300">
                <a:latin typeface="Times New Roman" pitchFamily="18" charset="0"/>
              </a:defRPr>
            </a:lvl1pPr>
          </a:lstStyle>
          <a:p>
            <a:fld id="{46A12CB4-89BE-4222-B5B0-EDEB8925D304}" type="slidenum">
              <a:rPr lang="en-US"/>
              <a:pPr/>
              <a:t>‹#›</a:t>
            </a:fld>
            <a:endParaRPr lang="en-US"/>
          </a:p>
        </p:txBody>
      </p:sp>
    </p:spTree>
    <p:extLst>
      <p:ext uri="{BB962C8B-B14F-4D97-AF65-F5344CB8AC3E}">
        <p14:creationId xmlns:p14="http://schemas.microsoft.com/office/powerpoint/2010/main" val="1667178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6363" tIns="48182" rIns="96363" bIns="48182" numCol="1" anchor="t" anchorCtr="0" compatLnSpc="1">
            <a:prstTxWarp prst="textNoShape">
              <a:avLst/>
            </a:prstTxWarp>
          </a:bodyPr>
          <a:lstStyle>
            <a:lvl1pPr defTabSz="963613">
              <a:defRPr sz="1300">
                <a:latin typeface="Times New Roman" pitchFamily="18" charset="0"/>
              </a:defRPr>
            </a:lvl1pPr>
          </a:lstStyle>
          <a:p>
            <a:endParaRPr lang="en-US"/>
          </a:p>
        </p:txBody>
      </p:sp>
      <p:sp>
        <p:nvSpPr>
          <p:cNvPr id="40963"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6363" tIns="48182" rIns="96363" bIns="48182" numCol="1" anchor="t" anchorCtr="0" compatLnSpc="1">
            <a:prstTxWarp prst="textNoShape">
              <a:avLst/>
            </a:prstTxWarp>
          </a:bodyPr>
          <a:lstStyle>
            <a:lvl1pPr algn="r" defTabSz="963613">
              <a:defRPr sz="1300">
                <a:latin typeface="Times New Roman" pitchFamily="18" charset="0"/>
              </a:defRPr>
            </a:lvl1pPr>
          </a:lstStyle>
          <a:p>
            <a:endParaRPr lang="en-US"/>
          </a:p>
        </p:txBody>
      </p:sp>
      <p:sp>
        <p:nvSpPr>
          <p:cNvPr id="40964" name="Rectangle 4"/>
          <p:cNvSpPr>
            <a:spLocks noGrp="1" noRot="1" noChangeAspect="1" noChangeArrowheads="1" noTextEdit="1"/>
          </p:cNvSpPr>
          <p:nvPr>
            <p:ph type="sldImg" idx="2"/>
          </p:nvPr>
        </p:nvSpPr>
        <p:spPr bwMode="auto">
          <a:xfrm>
            <a:off x="776288" y="719138"/>
            <a:ext cx="5764212" cy="3602037"/>
          </a:xfrm>
          <a:prstGeom prst="rect">
            <a:avLst/>
          </a:prstGeom>
          <a:noFill/>
          <a:ln w="9525">
            <a:solidFill>
              <a:srgbClr val="000000"/>
            </a:solidFill>
            <a:miter lim="800000"/>
            <a:headEnd/>
            <a:tailEnd/>
          </a:ln>
          <a:effectLst/>
        </p:spPr>
      </p:sp>
      <p:sp>
        <p:nvSpPr>
          <p:cNvPr id="40965" name="Rectangle 5"/>
          <p:cNvSpPr>
            <a:spLocks noGrp="1" noChangeArrowheads="1"/>
          </p:cNvSpPr>
          <p:nvPr>
            <p:ph type="body" sz="quarter" idx="3"/>
          </p:nvPr>
        </p:nvSpPr>
        <p:spPr bwMode="auto">
          <a:xfrm>
            <a:off x="976313" y="4560888"/>
            <a:ext cx="5362575" cy="4321175"/>
          </a:xfrm>
          <a:prstGeom prst="rect">
            <a:avLst/>
          </a:prstGeom>
          <a:noFill/>
          <a:ln w="12700">
            <a:noFill/>
            <a:miter lim="800000"/>
            <a:headEnd type="none" w="sm" len="sm"/>
            <a:tailEnd type="none" w="sm" len="sm"/>
          </a:ln>
          <a:effectLst/>
        </p:spPr>
        <p:txBody>
          <a:bodyPr vert="horz" wrap="square" lIns="96363" tIns="48182" rIns="96363" bIns="4818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6"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6363" tIns="48182" rIns="96363" bIns="48182" numCol="1" anchor="b" anchorCtr="0" compatLnSpc="1">
            <a:prstTxWarp prst="textNoShape">
              <a:avLst/>
            </a:prstTxWarp>
          </a:bodyPr>
          <a:lstStyle>
            <a:lvl1pPr defTabSz="963613">
              <a:defRPr sz="1300">
                <a:latin typeface="Times New Roman" pitchFamily="18" charset="0"/>
              </a:defRPr>
            </a:lvl1pPr>
          </a:lstStyle>
          <a:p>
            <a:endParaRPr lang="en-US"/>
          </a:p>
        </p:txBody>
      </p:sp>
      <p:sp>
        <p:nvSpPr>
          <p:cNvPr id="40967"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6363" tIns="48182" rIns="96363" bIns="48182" numCol="1" anchor="b" anchorCtr="0" compatLnSpc="1">
            <a:prstTxWarp prst="textNoShape">
              <a:avLst/>
            </a:prstTxWarp>
          </a:bodyPr>
          <a:lstStyle>
            <a:lvl1pPr algn="r" defTabSz="963613">
              <a:defRPr sz="1300">
                <a:latin typeface="Times New Roman" pitchFamily="18" charset="0"/>
              </a:defRPr>
            </a:lvl1pPr>
          </a:lstStyle>
          <a:p>
            <a:fld id="{355C91B8-073D-487C-BDCA-47A144290CA8}" type="slidenum">
              <a:rPr lang="en-US"/>
              <a:pPr/>
              <a:t>‹#›</a:t>
            </a:fld>
            <a:endParaRPr lang="en-US"/>
          </a:p>
        </p:txBody>
      </p:sp>
    </p:spTree>
    <p:extLst>
      <p:ext uri="{BB962C8B-B14F-4D97-AF65-F5344CB8AC3E}">
        <p14:creationId xmlns:p14="http://schemas.microsoft.com/office/powerpoint/2010/main" val="433505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C48023-D718-4654-BE71-79CD25FBB634}" type="slidenum">
              <a:rPr lang="en-US"/>
              <a:pPr/>
              <a:t>1</a:t>
            </a:fld>
            <a:endParaRPr lang="en-US"/>
          </a:p>
        </p:txBody>
      </p:sp>
      <p:sp>
        <p:nvSpPr>
          <p:cNvPr id="666626" name="Rectangle 2"/>
          <p:cNvSpPr>
            <a:spLocks noGrp="1" noRot="1" noChangeAspect="1" noChangeArrowheads="1" noTextEdit="1"/>
          </p:cNvSpPr>
          <p:nvPr>
            <p:ph type="sldImg"/>
          </p:nvPr>
        </p:nvSpPr>
        <p:spPr>
          <a:xfrm>
            <a:off x="776288" y="719138"/>
            <a:ext cx="5764212" cy="3602037"/>
          </a:xfrm>
          <a:ln/>
        </p:spPr>
      </p:sp>
      <p:sp>
        <p:nvSpPr>
          <p:cNvPr id="66662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82904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7"/>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lvl1pPr>
            <a:lvl2pPr marL="411480" indent="0" algn="ctr">
              <a:buNone/>
              <a:defRPr/>
            </a:lvl2pPr>
            <a:lvl3pPr marL="822960" indent="0" algn="ctr">
              <a:buNone/>
              <a:defRPr/>
            </a:lvl3pPr>
            <a:lvl4pPr marL="1234440" indent="0" algn="ctr">
              <a:buNone/>
              <a:defRPr/>
            </a:lvl4pPr>
            <a:lvl5pPr marL="1645920" indent="0" algn="ctr">
              <a:buNone/>
              <a:defRPr/>
            </a:lvl5pPr>
            <a:lvl6pPr marL="2057400" indent="0" algn="ctr">
              <a:buNone/>
              <a:defRPr/>
            </a:lvl6pPr>
            <a:lvl7pPr marL="2468880" indent="0" algn="ctr">
              <a:buNone/>
              <a:defRPr/>
            </a:lvl7pPr>
            <a:lvl8pPr marL="2880360" indent="0" algn="ctr">
              <a:buNone/>
              <a:defRPr/>
            </a:lvl8pPr>
            <a:lvl9pPr marL="329184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21E907-3D4D-434A-9BA3-9C8F1218757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0A32EB-D4BD-4C15-9AD7-EDE57D47A42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17AB4B-5670-442E-9BEF-06E0C9E3875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8"/>
            <a:ext cx="9875520" cy="1143000"/>
          </a:xfrm>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577840" y="1600200"/>
            <a:ext cx="484632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577840" y="3938590"/>
            <a:ext cx="484632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548640" y="6245225"/>
            <a:ext cx="2560320" cy="476250"/>
          </a:xfrm>
        </p:spPr>
        <p:txBody>
          <a:bodyPr/>
          <a:lstStyle>
            <a:lvl1pPr>
              <a:defRPr/>
            </a:lvl1pPr>
          </a:lstStyle>
          <a:p>
            <a:endParaRPr lang="en-US"/>
          </a:p>
        </p:txBody>
      </p:sp>
      <p:sp>
        <p:nvSpPr>
          <p:cNvPr id="7" name="Footer Placeholder 6"/>
          <p:cNvSpPr>
            <a:spLocks noGrp="1"/>
          </p:cNvSpPr>
          <p:nvPr>
            <p:ph type="ftr" sz="quarter" idx="11"/>
          </p:nvPr>
        </p:nvSpPr>
        <p:spPr>
          <a:xfrm>
            <a:off x="3749040" y="6245225"/>
            <a:ext cx="347472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7863840" y="6245225"/>
            <a:ext cx="2560320" cy="476250"/>
          </a:xfrm>
        </p:spPr>
        <p:txBody>
          <a:bodyPr/>
          <a:lstStyle>
            <a:lvl1pPr>
              <a:defRPr/>
            </a:lvl1pPr>
          </a:lstStyle>
          <a:p>
            <a:fld id="{8F3F083C-D9C8-4970-8673-26B6D4F3793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48640" y="274640"/>
            <a:ext cx="987552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548640" y="6245225"/>
            <a:ext cx="2560320" cy="476250"/>
          </a:xfrm>
        </p:spPr>
        <p:txBody>
          <a:bodyPr/>
          <a:lstStyle>
            <a:lvl1pPr>
              <a:defRPr/>
            </a:lvl1pPr>
          </a:lstStyle>
          <a:p>
            <a:endParaRPr lang="en-US"/>
          </a:p>
        </p:txBody>
      </p:sp>
      <p:sp>
        <p:nvSpPr>
          <p:cNvPr id="4" name="Footer Placeholder 3"/>
          <p:cNvSpPr>
            <a:spLocks noGrp="1"/>
          </p:cNvSpPr>
          <p:nvPr>
            <p:ph type="ftr" sz="quarter" idx="11"/>
          </p:nvPr>
        </p:nvSpPr>
        <p:spPr>
          <a:xfrm>
            <a:off x="3749040" y="6245225"/>
            <a:ext cx="347472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7863840" y="6245225"/>
            <a:ext cx="2560320" cy="476250"/>
          </a:xfrm>
        </p:spPr>
        <p:txBody>
          <a:bodyPr/>
          <a:lstStyle>
            <a:lvl1pPr>
              <a:defRPr/>
            </a:lvl1pPr>
          </a:lstStyle>
          <a:p>
            <a:fld id="{6EF4157D-DF68-44FF-A12A-02E2D696C6E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7"/>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lvl1pPr>
            <a:lvl2pPr marL="411480" indent="0" algn="ctr">
              <a:buNone/>
              <a:defRPr/>
            </a:lvl2pPr>
            <a:lvl3pPr marL="822960" indent="0" algn="ctr">
              <a:buNone/>
              <a:defRPr/>
            </a:lvl3pPr>
            <a:lvl4pPr marL="1234440" indent="0" algn="ctr">
              <a:buNone/>
              <a:defRPr/>
            </a:lvl4pPr>
            <a:lvl5pPr marL="1645920" indent="0" algn="ctr">
              <a:buNone/>
              <a:defRPr/>
            </a:lvl5pPr>
            <a:lvl6pPr marL="2057400" indent="0" algn="ctr">
              <a:buNone/>
              <a:defRPr/>
            </a:lvl6pPr>
            <a:lvl7pPr marL="2468880" indent="0" algn="ctr">
              <a:buNone/>
              <a:defRPr/>
            </a:lvl7pPr>
            <a:lvl8pPr marL="2880360" indent="0" algn="ctr">
              <a:buNone/>
              <a:defRPr/>
            </a:lvl8pPr>
            <a:lvl9pPr marL="329184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AA9D0F-E46B-444C-A4F3-FB5DC2C3F0B2}"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AAB6B3-1437-404D-9EF6-FFB1EEFB7E6D}"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lvl1pPr>
            <a:lvl2pPr marL="411480" indent="0">
              <a:buNone/>
              <a:defRPr sz="1620"/>
            </a:lvl2pPr>
            <a:lvl3pPr marL="822960" indent="0">
              <a:buNone/>
              <a:defRPr sz="1440"/>
            </a:lvl3pPr>
            <a:lvl4pPr marL="1234440" indent="0">
              <a:buNone/>
              <a:defRPr sz="1260"/>
            </a:lvl4pPr>
            <a:lvl5pPr marL="1645920" indent="0">
              <a:buNone/>
              <a:defRPr sz="1260"/>
            </a:lvl5pPr>
            <a:lvl6pPr marL="2057400" indent="0">
              <a:buNone/>
              <a:defRPr sz="1260"/>
            </a:lvl6pPr>
            <a:lvl7pPr marL="2468880" indent="0">
              <a:buNone/>
              <a:defRPr sz="1260"/>
            </a:lvl7pPr>
            <a:lvl8pPr marL="2880360" indent="0">
              <a:buNone/>
              <a:defRPr sz="1260"/>
            </a:lvl8pPr>
            <a:lvl9pPr marL="3291840" indent="0">
              <a:buNone/>
              <a:defRPr sz="126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0E4D78-856D-4D05-BC2A-233387F63677}"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4701B9-4A58-48A0-A16D-70429705BE4F}"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6154384-0E54-44FF-B064-E24A6A736D27}"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9A5C09E-74F4-4776-B9E4-1ED59AAFC39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7E5AF7-BC08-4887-8DAC-C9FBF725D6A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A86DE1F-2D3C-4ED4-AA55-1C7CB1BC2C14}"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B4C1B3-2CC2-4876-9899-70007677B8E5}"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US"/>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FC2D7D-495E-496D-A821-2CFD8189B695}"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F2F562-CBBC-43A5-911F-4A86D63CD490}"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CAA82B-9643-45C2-B2AD-DD3833FA992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lvl1pPr>
            <a:lvl2pPr marL="411480" indent="0">
              <a:buNone/>
              <a:defRPr sz="1620"/>
            </a:lvl2pPr>
            <a:lvl3pPr marL="822960" indent="0">
              <a:buNone/>
              <a:defRPr sz="1440"/>
            </a:lvl3pPr>
            <a:lvl4pPr marL="1234440" indent="0">
              <a:buNone/>
              <a:defRPr sz="1260"/>
            </a:lvl4pPr>
            <a:lvl5pPr marL="1645920" indent="0">
              <a:buNone/>
              <a:defRPr sz="1260"/>
            </a:lvl5pPr>
            <a:lvl6pPr marL="2057400" indent="0">
              <a:buNone/>
              <a:defRPr sz="1260"/>
            </a:lvl6pPr>
            <a:lvl7pPr marL="2468880" indent="0">
              <a:buNone/>
              <a:defRPr sz="1260"/>
            </a:lvl7pPr>
            <a:lvl8pPr marL="2880360" indent="0">
              <a:buNone/>
              <a:defRPr sz="1260"/>
            </a:lvl8pPr>
            <a:lvl9pPr marL="3291840" indent="0">
              <a:buNone/>
              <a:defRPr sz="126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074E3E-098F-4501-80EC-6D3D8CCC9E3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C84DB9-39C0-41CB-9C7F-F855F7CA541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C421A15-82E7-4C12-98AB-D19BA4B5A5F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E99DCEE-906C-442D-BE03-7CC5CA77428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B608E3-21DD-4A27-8808-2FA84D2F7CE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US"/>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D96641-61B6-467B-9B30-8F3BB6BA54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5570" name="Rectangle 2"/>
          <p:cNvSpPr>
            <a:spLocks noChangeArrowheads="1"/>
          </p:cNvSpPr>
          <p:nvPr/>
        </p:nvSpPr>
        <p:spPr bwMode="auto">
          <a:xfrm>
            <a:off x="0" y="0"/>
            <a:ext cx="10972800" cy="1219200"/>
          </a:xfrm>
          <a:prstGeom prst="rect">
            <a:avLst/>
          </a:prstGeom>
          <a:gradFill rotWithShape="1">
            <a:gsLst>
              <a:gs pos="0">
                <a:srgbClr val="0639BA"/>
              </a:gs>
              <a:gs pos="100000">
                <a:srgbClr val="B4D0B9">
                  <a:gamma/>
                  <a:tint val="0"/>
                  <a:invGamma/>
                </a:srgbClr>
              </a:gs>
            </a:gsLst>
            <a:lin ang="5400000" scaled="1"/>
          </a:gradFill>
          <a:ln w="9525" algn="ctr">
            <a:noFill/>
            <a:miter lim="800000"/>
            <a:headEnd/>
            <a:tailEnd/>
          </a:ln>
          <a:effectLst/>
        </p:spPr>
        <p:txBody>
          <a:bodyPr wrap="none" anchor="ctr"/>
          <a:lstStyle/>
          <a:p>
            <a:endParaRPr lang="en-US"/>
          </a:p>
        </p:txBody>
      </p:sp>
      <p:sp>
        <p:nvSpPr>
          <p:cNvPr id="1005571" name="Rectangle 3"/>
          <p:cNvSpPr>
            <a:spLocks noGrp="1" noChangeArrowheads="1"/>
          </p:cNvSpPr>
          <p:nvPr>
            <p:ph type="title"/>
          </p:nvPr>
        </p:nvSpPr>
        <p:spPr bwMode="auto">
          <a:xfrm>
            <a:off x="548640" y="274638"/>
            <a:ext cx="987552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05572" name="Rectangle 4"/>
          <p:cNvSpPr>
            <a:spLocks noGrp="1" noChangeArrowheads="1"/>
          </p:cNvSpPr>
          <p:nvPr>
            <p:ph type="body" idx="1"/>
          </p:nvPr>
        </p:nvSpPr>
        <p:spPr bwMode="auto">
          <a:xfrm>
            <a:off x="548640" y="1600202"/>
            <a:ext cx="987552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5573" name="Rectangle 5"/>
          <p:cNvSpPr>
            <a:spLocks noGrp="1" noChangeArrowheads="1"/>
          </p:cNvSpPr>
          <p:nvPr>
            <p:ph type="dt" sz="half" idx="2"/>
          </p:nvPr>
        </p:nvSpPr>
        <p:spPr bwMode="auto">
          <a:xfrm>
            <a:off x="548640" y="6245225"/>
            <a:ext cx="256032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60"/>
            </a:lvl1pPr>
          </a:lstStyle>
          <a:p>
            <a:endParaRPr lang="en-US"/>
          </a:p>
        </p:txBody>
      </p:sp>
      <p:sp>
        <p:nvSpPr>
          <p:cNvPr id="1005574" name="Rectangle 6"/>
          <p:cNvSpPr>
            <a:spLocks noGrp="1" noChangeArrowheads="1"/>
          </p:cNvSpPr>
          <p:nvPr>
            <p:ph type="ftr" sz="quarter" idx="3"/>
          </p:nvPr>
        </p:nvSpPr>
        <p:spPr bwMode="auto">
          <a:xfrm>
            <a:off x="3749040" y="6245225"/>
            <a:ext cx="347472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60"/>
            </a:lvl1pPr>
          </a:lstStyle>
          <a:p>
            <a:endParaRPr lang="en-US"/>
          </a:p>
        </p:txBody>
      </p:sp>
      <p:sp>
        <p:nvSpPr>
          <p:cNvPr id="1005575" name="Rectangle 7"/>
          <p:cNvSpPr>
            <a:spLocks noGrp="1" noChangeArrowheads="1"/>
          </p:cNvSpPr>
          <p:nvPr>
            <p:ph type="sldNum" sz="quarter" idx="4"/>
          </p:nvPr>
        </p:nvSpPr>
        <p:spPr bwMode="auto">
          <a:xfrm>
            <a:off x="7863840" y="6245225"/>
            <a:ext cx="256032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60"/>
            </a:lvl1pPr>
          </a:lstStyle>
          <a:p>
            <a:fld id="{682DA7DC-A333-40D9-A2B3-E75B85F342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81" r:id="rId12"/>
    <p:sldLayoutId id="2147483682" r:id="rId13"/>
  </p:sldLayoutIdLst>
  <p:txStyles>
    <p:titleStyle>
      <a:lvl1pPr algn="ctr" rtl="0" fontAlgn="base">
        <a:spcBef>
          <a:spcPct val="0"/>
        </a:spcBef>
        <a:spcAft>
          <a:spcPct val="0"/>
        </a:spcAft>
        <a:defRPr sz="3960">
          <a:solidFill>
            <a:schemeClr val="tx2"/>
          </a:solidFill>
          <a:latin typeface="+mj-lt"/>
          <a:ea typeface="+mj-ea"/>
          <a:cs typeface="+mj-cs"/>
        </a:defRPr>
      </a:lvl1pPr>
      <a:lvl2pPr algn="ctr" rtl="0" fontAlgn="base">
        <a:spcBef>
          <a:spcPct val="0"/>
        </a:spcBef>
        <a:spcAft>
          <a:spcPct val="0"/>
        </a:spcAft>
        <a:defRPr sz="3960">
          <a:solidFill>
            <a:schemeClr val="tx2"/>
          </a:solidFill>
          <a:latin typeface="Arial" charset="0"/>
        </a:defRPr>
      </a:lvl2pPr>
      <a:lvl3pPr algn="ctr" rtl="0" fontAlgn="base">
        <a:spcBef>
          <a:spcPct val="0"/>
        </a:spcBef>
        <a:spcAft>
          <a:spcPct val="0"/>
        </a:spcAft>
        <a:defRPr sz="3960">
          <a:solidFill>
            <a:schemeClr val="tx2"/>
          </a:solidFill>
          <a:latin typeface="Arial" charset="0"/>
        </a:defRPr>
      </a:lvl3pPr>
      <a:lvl4pPr algn="ctr" rtl="0" fontAlgn="base">
        <a:spcBef>
          <a:spcPct val="0"/>
        </a:spcBef>
        <a:spcAft>
          <a:spcPct val="0"/>
        </a:spcAft>
        <a:defRPr sz="3960">
          <a:solidFill>
            <a:schemeClr val="tx2"/>
          </a:solidFill>
          <a:latin typeface="Arial" charset="0"/>
        </a:defRPr>
      </a:lvl4pPr>
      <a:lvl5pPr algn="ctr" rtl="0" fontAlgn="base">
        <a:spcBef>
          <a:spcPct val="0"/>
        </a:spcBef>
        <a:spcAft>
          <a:spcPct val="0"/>
        </a:spcAft>
        <a:defRPr sz="3960">
          <a:solidFill>
            <a:schemeClr val="tx2"/>
          </a:solidFill>
          <a:latin typeface="Arial" charset="0"/>
        </a:defRPr>
      </a:lvl5pPr>
      <a:lvl6pPr marL="411480" algn="ctr" rtl="0" fontAlgn="base">
        <a:spcBef>
          <a:spcPct val="0"/>
        </a:spcBef>
        <a:spcAft>
          <a:spcPct val="0"/>
        </a:spcAft>
        <a:defRPr sz="3960">
          <a:solidFill>
            <a:schemeClr val="tx2"/>
          </a:solidFill>
          <a:latin typeface="Arial" charset="0"/>
        </a:defRPr>
      </a:lvl6pPr>
      <a:lvl7pPr marL="822960" algn="ctr" rtl="0" fontAlgn="base">
        <a:spcBef>
          <a:spcPct val="0"/>
        </a:spcBef>
        <a:spcAft>
          <a:spcPct val="0"/>
        </a:spcAft>
        <a:defRPr sz="3960">
          <a:solidFill>
            <a:schemeClr val="tx2"/>
          </a:solidFill>
          <a:latin typeface="Arial" charset="0"/>
        </a:defRPr>
      </a:lvl7pPr>
      <a:lvl8pPr marL="1234440" algn="ctr" rtl="0" fontAlgn="base">
        <a:spcBef>
          <a:spcPct val="0"/>
        </a:spcBef>
        <a:spcAft>
          <a:spcPct val="0"/>
        </a:spcAft>
        <a:defRPr sz="3960">
          <a:solidFill>
            <a:schemeClr val="tx2"/>
          </a:solidFill>
          <a:latin typeface="Arial" charset="0"/>
        </a:defRPr>
      </a:lvl8pPr>
      <a:lvl9pPr marL="1645920" algn="ctr" rtl="0" fontAlgn="base">
        <a:spcBef>
          <a:spcPct val="0"/>
        </a:spcBef>
        <a:spcAft>
          <a:spcPct val="0"/>
        </a:spcAft>
        <a:defRPr sz="3960">
          <a:solidFill>
            <a:schemeClr val="tx2"/>
          </a:solidFill>
          <a:latin typeface="Arial" charset="0"/>
        </a:defRPr>
      </a:lvl9pPr>
    </p:titleStyle>
    <p:bodyStyle>
      <a:lvl1pPr marL="308610" indent="-308610" algn="l" rtl="0" fontAlgn="base">
        <a:spcBef>
          <a:spcPct val="20000"/>
        </a:spcBef>
        <a:spcAft>
          <a:spcPct val="0"/>
        </a:spcAft>
        <a:buChar char="•"/>
        <a:defRPr sz="2880">
          <a:solidFill>
            <a:schemeClr val="tx1"/>
          </a:solidFill>
          <a:latin typeface="+mn-lt"/>
          <a:ea typeface="+mn-ea"/>
          <a:cs typeface="+mn-cs"/>
        </a:defRPr>
      </a:lvl1pPr>
      <a:lvl2pPr marL="668655" indent="-257175" algn="l" rtl="0" fontAlgn="base">
        <a:spcBef>
          <a:spcPct val="20000"/>
        </a:spcBef>
        <a:spcAft>
          <a:spcPct val="0"/>
        </a:spcAft>
        <a:buChar char="–"/>
        <a:defRPr sz="2520">
          <a:solidFill>
            <a:schemeClr val="tx1"/>
          </a:solidFill>
          <a:latin typeface="+mn-lt"/>
        </a:defRPr>
      </a:lvl2pPr>
      <a:lvl3pPr marL="1028700" indent="-205740" algn="l" rtl="0" fontAlgn="base">
        <a:spcBef>
          <a:spcPct val="20000"/>
        </a:spcBef>
        <a:spcAft>
          <a:spcPct val="0"/>
        </a:spcAft>
        <a:buChar char="•"/>
        <a:defRPr sz="2160">
          <a:solidFill>
            <a:schemeClr val="tx1"/>
          </a:solidFill>
          <a:latin typeface="+mn-lt"/>
        </a:defRPr>
      </a:lvl3pPr>
      <a:lvl4pPr marL="1440180" indent="-205740" algn="l" rtl="0" fontAlgn="base">
        <a:spcBef>
          <a:spcPct val="20000"/>
        </a:spcBef>
        <a:spcAft>
          <a:spcPct val="0"/>
        </a:spcAft>
        <a:buChar char="–"/>
        <a:defRPr sz="1800">
          <a:solidFill>
            <a:schemeClr val="tx1"/>
          </a:solidFill>
          <a:latin typeface="+mn-lt"/>
        </a:defRPr>
      </a:lvl4pPr>
      <a:lvl5pPr marL="1851660" indent="-205740" algn="l" rtl="0" fontAlgn="base">
        <a:spcBef>
          <a:spcPct val="20000"/>
        </a:spcBef>
        <a:spcAft>
          <a:spcPct val="0"/>
        </a:spcAft>
        <a:buChar char="»"/>
        <a:defRPr sz="1800">
          <a:solidFill>
            <a:schemeClr val="tx1"/>
          </a:solidFill>
          <a:latin typeface="+mn-lt"/>
        </a:defRPr>
      </a:lvl5pPr>
      <a:lvl6pPr marL="2263140" indent="-205740" algn="l" rtl="0" fontAlgn="base">
        <a:spcBef>
          <a:spcPct val="20000"/>
        </a:spcBef>
        <a:spcAft>
          <a:spcPct val="0"/>
        </a:spcAft>
        <a:buChar char="»"/>
        <a:defRPr sz="1800">
          <a:solidFill>
            <a:schemeClr val="tx1"/>
          </a:solidFill>
          <a:latin typeface="+mn-lt"/>
        </a:defRPr>
      </a:lvl6pPr>
      <a:lvl7pPr marL="2674620" indent="-205740" algn="l" rtl="0" fontAlgn="base">
        <a:spcBef>
          <a:spcPct val="20000"/>
        </a:spcBef>
        <a:spcAft>
          <a:spcPct val="0"/>
        </a:spcAft>
        <a:buChar char="»"/>
        <a:defRPr sz="1800">
          <a:solidFill>
            <a:schemeClr val="tx1"/>
          </a:solidFill>
          <a:latin typeface="+mn-lt"/>
        </a:defRPr>
      </a:lvl7pPr>
      <a:lvl8pPr marL="3086100" indent="-205740" algn="l" rtl="0" fontAlgn="base">
        <a:spcBef>
          <a:spcPct val="20000"/>
        </a:spcBef>
        <a:spcAft>
          <a:spcPct val="0"/>
        </a:spcAft>
        <a:buChar char="»"/>
        <a:defRPr sz="1800">
          <a:solidFill>
            <a:schemeClr val="tx1"/>
          </a:solidFill>
          <a:latin typeface="+mn-lt"/>
        </a:defRPr>
      </a:lvl8pPr>
      <a:lvl9pPr marL="3497580" indent="-205740" algn="l" rtl="0" fontAlgn="base">
        <a:spcBef>
          <a:spcPct val="20000"/>
        </a:spcBef>
        <a:spcAft>
          <a:spcPct val="0"/>
        </a:spcAft>
        <a:buChar char="»"/>
        <a:defRPr sz="1800">
          <a:solidFill>
            <a:schemeClr val="tx1"/>
          </a:solidFill>
          <a:latin typeface="+mn-lt"/>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6594" name="Rectangle 2"/>
          <p:cNvSpPr>
            <a:spLocks noGrp="1" noChangeArrowheads="1"/>
          </p:cNvSpPr>
          <p:nvPr>
            <p:ph type="title"/>
          </p:nvPr>
        </p:nvSpPr>
        <p:spPr bwMode="auto">
          <a:xfrm>
            <a:off x="548640" y="274638"/>
            <a:ext cx="987552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06595" name="Rectangle 3"/>
          <p:cNvSpPr>
            <a:spLocks noGrp="1" noChangeArrowheads="1"/>
          </p:cNvSpPr>
          <p:nvPr>
            <p:ph type="body" idx="1"/>
          </p:nvPr>
        </p:nvSpPr>
        <p:spPr bwMode="auto">
          <a:xfrm>
            <a:off x="548640" y="1600202"/>
            <a:ext cx="987552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6596" name="Rectangle 4"/>
          <p:cNvSpPr>
            <a:spLocks noGrp="1" noChangeArrowheads="1"/>
          </p:cNvSpPr>
          <p:nvPr>
            <p:ph type="dt" sz="half" idx="2"/>
          </p:nvPr>
        </p:nvSpPr>
        <p:spPr bwMode="auto">
          <a:xfrm>
            <a:off x="548640" y="6245225"/>
            <a:ext cx="256032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60"/>
            </a:lvl1pPr>
          </a:lstStyle>
          <a:p>
            <a:endParaRPr lang="en-US"/>
          </a:p>
        </p:txBody>
      </p:sp>
      <p:sp>
        <p:nvSpPr>
          <p:cNvPr id="1006597" name="Rectangle 5"/>
          <p:cNvSpPr>
            <a:spLocks noGrp="1" noChangeArrowheads="1"/>
          </p:cNvSpPr>
          <p:nvPr>
            <p:ph type="ftr" sz="quarter" idx="3"/>
          </p:nvPr>
        </p:nvSpPr>
        <p:spPr bwMode="auto">
          <a:xfrm>
            <a:off x="3749040" y="6245225"/>
            <a:ext cx="347472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60"/>
            </a:lvl1pPr>
          </a:lstStyle>
          <a:p>
            <a:endParaRPr lang="en-US"/>
          </a:p>
        </p:txBody>
      </p:sp>
      <p:sp>
        <p:nvSpPr>
          <p:cNvPr id="1006598" name="Rectangle 6"/>
          <p:cNvSpPr>
            <a:spLocks noGrp="1" noChangeArrowheads="1"/>
          </p:cNvSpPr>
          <p:nvPr>
            <p:ph type="sldNum" sz="quarter" idx="4"/>
          </p:nvPr>
        </p:nvSpPr>
        <p:spPr bwMode="auto">
          <a:xfrm>
            <a:off x="7863840" y="6245225"/>
            <a:ext cx="256032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60"/>
            </a:lvl1pPr>
          </a:lstStyle>
          <a:p>
            <a:fld id="{78317234-BB0C-4ED2-8A08-CC26DAFA76F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960">
          <a:solidFill>
            <a:schemeClr val="tx2"/>
          </a:solidFill>
          <a:latin typeface="+mj-lt"/>
          <a:ea typeface="+mj-ea"/>
          <a:cs typeface="+mj-cs"/>
        </a:defRPr>
      </a:lvl1pPr>
      <a:lvl2pPr algn="ctr" rtl="0" fontAlgn="base">
        <a:spcBef>
          <a:spcPct val="0"/>
        </a:spcBef>
        <a:spcAft>
          <a:spcPct val="0"/>
        </a:spcAft>
        <a:defRPr sz="3960">
          <a:solidFill>
            <a:schemeClr val="tx2"/>
          </a:solidFill>
          <a:latin typeface="Arial" charset="0"/>
        </a:defRPr>
      </a:lvl2pPr>
      <a:lvl3pPr algn="ctr" rtl="0" fontAlgn="base">
        <a:spcBef>
          <a:spcPct val="0"/>
        </a:spcBef>
        <a:spcAft>
          <a:spcPct val="0"/>
        </a:spcAft>
        <a:defRPr sz="3960">
          <a:solidFill>
            <a:schemeClr val="tx2"/>
          </a:solidFill>
          <a:latin typeface="Arial" charset="0"/>
        </a:defRPr>
      </a:lvl3pPr>
      <a:lvl4pPr algn="ctr" rtl="0" fontAlgn="base">
        <a:spcBef>
          <a:spcPct val="0"/>
        </a:spcBef>
        <a:spcAft>
          <a:spcPct val="0"/>
        </a:spcAft>
        <a:defRPr sz="3960">
          <a:solidFill>
            <a:schemeClr val="tx2"/>
          </a:solidFill>
          <a:latin typeface="Arial" charset="0"/>
        </a:defRPr>
      </a:lvl4pPr>
      <a:lvl5pPr algn="ctr" rtl="0" fontAlgn="base">
        <a:spcBef>
          <a:spcPct val="0"/>
        </a:spcBef>
        <a:spcAft>
          <a:spcPct val="0"/>
        </a:spcAft>
        <a:defRPr sz="3960">
          <a:solidFill>
            <a:schemeClr val="tx2"/>
          </a:solidFill>
          <a:latin typeface="Arial" charset="0"/>
        </a:defRPr>
      </a:lvl5pPr>
      <a:lvl6pPr marL="411480" algn="ctr" rtl="0" fontAlgn="base">
        <a:spcBef>
          <a:spcPct val="0"/>
        </a:spcBef>
        <a:spcAft>
          <a:spcPct val="0"/>
        </a:spcAft>
        <a:defRPr sz="3960">
          <a:solidFill>
            <a:schemeClr val="tx2"/>
          </a:solidFill>
          <a:latin typeface="Arial" charset="0"/>
        </a:defRPr>
      </a:lvl6pPr>
      <a:lvl7pPr marL="822960" algn="ctr" rtl="0" fontAlgn="base">
        <a:spcBef>
          <a:spcPct val="0"/>
        </a:spcBef>
        <a:spcAft>
          <a:spcPct val="0"/>
        </a:spcAft>
        <a:defRPr sz="3960">
          <a:solidFill>
            <a:schemeClr val="tx2"/>
          </a:solidFill>
          <a:latin typeface="Arial" charset="0"/>
        </a:defRPr>
      </a:lvl7pPr>
      <a:lvl8pPr marL="1234440" algn="ctr" rtl="0" fontAlgn="base">
        <a:spcBef>
          <a:spcPct val="0"/>
        </a:spcBef>
        <a:spcAft>
          <a:spcPct val="0"/>
        </a:spcAft>
        <a:defRPr sz="3960">
          <a:solidFill>
            <a:schemeClr val="tx2"/>
          </a:solidFill>
          <a:latin typeface="Arial" charset="0"/>
        </a:defRPr>
      </a:lvl8pPr>
      <a:lvl9pPr marL="1645920" algn="ctr" rtl="0" fontAlgn="base">
        <a:spcBef>
          <a:spcPct val="0"/>
        </a:spcBef>
        <a:spcAft>
          <a:spcPct val="0"/>
        </a:spcAft>
        <a:defRPr sz="3960">
          <a:solidFill>
            <a:schemeClr val="tx2"/>
          </a:solidFill>
          <a:latin typeface="Arial" charset="0"/>
        </a:defRPr>
      </a:lvl9pPr>
    </p:titleStyle>
    <p:bodyStyle>
      <a:lvl1pPr marL="308610" indent="-308610" algn="l" rtl="0" fontAlgn="base">
        <a:spcBef>
          <a:spcPct val="20000"/>
        </a:spcBef>
        <a:spcAft>
          <a:spcPct val="0"/>
        </a:spcAft>
        <a:buChar char="•"/>
        <a:defRPr sz="2880">
          <a:solidFill>
            <a:schemeClr val="tx1"/>
          </a:solidFill>
          <a:latin typeface="+mn-lt"/>
          <a:ea typeface="+mn-ea"/>
          <a:cs typeface="+mn-cs"/>
        </a:defRPr>
      </a:lvl1pPr>
      <a:lvl2pPr marL="668655" indent="-257175" algn="l" rtl="0" fontAlgn="base">
        <a:spcBef>
          <a:spcPct val="20000"/>
        </a:spcBef>
        <a:spcAft>
          <a:spcPct val="0"/>
        </a:spcAft>
        <a:buChar char="–"/>
        <a:defRPr sz="2520">
          <a:solidFill>
            <a:schemeClr val="tx1"/>
          </a:solidFill>
          <a:latin typeface="+mn-lt"/>
        </a:defRPr>
      </a:lvl2pPr>
      <a:lvl3pPr marL="1028700" indent="-205740" algn="l" rtl="0" fontAlgn="base">
        <a:spcBef>
          <a:spcPct val="20000"/>
        </a:spcBef>
        <a:spcAft>
          <a:spcPct val="0"/>
        </a:spcAft>
        <a:buChar char="•"/>
        <a:defRPr sz="2160">
          <a:solidFill>
            <a:schemeClr val="tx1"/>
          </a:solidFill>
          <a:latin typeface="+mn-lt"/>
        </a:defRPr>
      </a:lvl3pPr>
      <a:lvl4pPr marL="1440180" indent="-205740" algn="l" rtl="0" fontAlgn="base">
        <a:spcBef>
          <a:spcPct val="20000"/>
        </a:spcBef>
        <a:spcAft>
          <a:spcPct val="0"/>
        </a:spcAft>
        <a:buChar char="–"/>
        <a:defRPr sz="1800">
          <a:solidFill>
            <a:schemeClr val="tx1"/>
          </a:solidFill>
          <a:latin typeface="+mn-lt"/>
        </a:defRPr>
      </a:lvl4pPr>
      <a:lvl5pPr marL="1851660" indent="-205740" algn="l" rtl="0" fontAlgn="base">
        <a:spcBef>
          <a:spcPct val="20000"/>
        </a:spcBef>
        <a:spcAft>
          <a:spcPct val="0"/>
        </a:spcAft>
        <a:buChar char="»"/>
        <a:defRPr sz="1800">
          <a:solidFill>
            <a:schemeClr val="tx1"/>
          </a:solidFill>
          <a:latin typeface="+mn-lt"/>
        </a:defRPr>
      </a:lvl5pPr>
      <a:lvl6pPr marL="2263140" indent="-205740" algn="l" rtl="0" fontAlgn="base">
        <a:spcBef>
          <a:spcPct val="20000"/>
        </a:spcBef>
        <a:spcAft>
          <a:spcPct val="0"/>
        </a:spcAft>
        <a:buChar char="»"/>
        <a:defRPr sz="1800">
          <a:solidFill>
            <a:schemeClr val="tx1"/>
          </a:solidFill>
          <a:latin typeface="+mn-lt"/>
        </a:defRPr>
      </a:lvl6pPr>
      <a:lvl7pPr marL="2674620" indent="-205740" algn="l" rtl="0" fontAlgn="base">
        <a:spcBef>
          <a:spcPct val="20000"/>
        </a:spcBef>
        <a:spcAft>
          <a:spcPct val="0"/>
        </a:spcAft>
        <a:buChar char="»"/>
        <a:defRPr sz="1800">
          <a:solidFill>
            <a:schemeClr val="tx1"/>
          </a:solidFill>
          <a:latin typeface="+mn-lt"/>
        </a:defRPr>
      </a:lvl7pPr>
      <a:lvl8pPr marL="3086100" indent="-205740" algn="l" rtl="0" fontAlgn="base">
        <a:spcBef>
          <a:spcPct val="20000"/>
        </a:spcBef>
        <a:spcAft>
          <a:spcPct val="0"/>
        </a:spcAft>
        <a:buChar char="»"/>
        <a:defRPr sz="1800">
          <a:solidFill>
            <a:schemeClr val="tx1"/>
          </a:solidFill>
          <a:latin typeface="+mn-lt"/>
        </a:defRPr>
      </a:lvl8pPr>
      <a:lvl9pPr marL="3497580" indent="-205740" algn="l" rtl="0" fontAlgn="base">
        <a:spcBef>
          <a:spcPct val="20000"/>
        </a:spcBef>
        <a:spcAft>
          <a:spcPct val="0"/>
        </a:spcAft>
        <a:buChar char="»"/>
        <a:defRPr sz="1800">
          <a:solidFill>
            <a:schemeClr val="tx1"/>
          </a:solidFill>
          <a:latin typeface="+mn-lt"/>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7000"/>
            <a:lum/>
          </a:blip>
          <a:srcRect/>
          <a:stretch>
            <a:fillRect l="-6000" r="-6000"/>
          </a:stretch>
        </a:blipFill>
        <a:effectLst/>
      </p:bgPr>
    </p:bg>
    <p:spTree>
      <p:nvGrpSpPr>
        <p:cNvPr id="1" name=""/>
        <p:cNvGrpSpPr/>
        <p:nvPr/>
      </p:nvGrpSpPr>
      <p:grpSpPr>
        <a:xfrm>
          <a:off x="0" y="0"/>
          <a:ext cx="0" cy="0"/>
          <a:chOff x="0" y="0"/>
          <a:chExt cx="0" cy="0"/>
        </a:xfrm>
      </p:grpSpPr>
      <p:sp>
        <p:nvSpPr>
          <p:cNvPr id="665602" name="Text Box 2"/>
          <p:cNvSpPr txBox="1">
            <a:spLocks noChangeArrowheads="1"/>
          </p:cNvSpPr>
          <p:nvPr/>
        </p:nvSpPr>
        <p:spPr bwMode="auto">
          <a:xfrm>
            <a:off x="304800" y="1219200"/>
            <a:ext cx="10287000" cy="1421928"/>
          </a:xfrm>
          <a:prstGeom prst="rect">
            <a:avLst/>
          </a:prstGeom>
          <a:noFill/>
          <a:ln w="9525">
            <a:noFill/>
            <a:miter lim="800000"/>
            <a:headEnd/>
            <a:tailEnd/>
          </a:ln>
          <a:effectLst/>
        </p:spPr>
        <p:txBody>
          <a:bodyPr wrap="square">
            <a:spAutoFit/>
          </a:bodyPr>
          <a:lstStyle/>
          <a:p>
            <a:pPr algn="ctr"/>
            <a:r>
              <a:rPr lang="en-US" sz="2880" dirty="0"/>
              <a:t>Discussion of Cieslak, McMahon, and Pang,</a:t>
            </a:r>
          </a:p>
          <a:p>
            <a:pPr algn="ctr"/>
            <a:r>
              <a:rPr lang="en-US" sz="2880" dirty="0"/>
              <a:t>“Did I Make Myself Clear?  The Fed and the Market</a:t>
            </a:r>
          </a:p>
          <a:p>
            <a:pPr algn="ctr"/>
            <a:r>
              <a:rPr lang="en-US" sz="2880" dirty="0"/>
              <a:t>in the Post-2020 Framework Period”</a:t>
            </a:r>
          </a:p>
        </p:txBody>
      </p:sp>
      <p:sp>
        <p:nvSpPr>
          <p:cNvPr id="665603" name="Text Box 3"/>
          <p:cNvSpPr txBox="1">
            <a:spLocks noChangeArrowheads="1"/>
          </p:cNvSpPr>
          <p:nvPr/>
        </p:nvSpPr>
        <p:spPr bwMode="auto">
          <a:xfrm>
            <a:off x="2267112" y="4715470"/>
            <a:ext cx="6438622" cy="923330"/>
          </a:xfrm>
          <a:prstGeom prst="rect">
            <a:avLst/>
          </a:prstGeom>
          <a:noFill/>
          <a:ln w="9525">
            <a:noFill/>
            <a:miter lim="800000"/>
            <a:headEnd/>
            <a:tailEnd/>
          </a:ln>
          <a:effectLst/>
        </p:spPr>
        <p:txBody>
          <a:bodyPr wrap="none">
            <a:spAutoFit/>
          </a:bodyPr>
          <a:lstStyle/>
          <a:p>
            <a:pPr algn="ctr"/>
            <a:r>
              <a:rPr lang="en-US" dirty="0"/>
              <a:t>Review of the Federal Reserve’s Monetary Policy Framework</a:t>
            </a:r>
          </a:p>
          <a:p>
            <a:pPr algn="ctr"/>
            <a:r>
              <a:rPr lang="en-US" dirty="0"/>
              <a:t>Brookings Institution</a:t>
            </a:r>
          </a:p>
          <a:p>
            <a:pPr algn="ctr"/>
            <a:r>
              <a:rPr lang="en-US" dirty="0"/>
              <a:t>June 14, 2024</a:t>
            </a:r>
          </a:p>
        </p:txBody>
      </p:sp>
      <p:sp>
        <p:nvSpPr>
          <p:cNvPr id="665607" name="Text Box 7"/>
          <p:cNvSpPr txBox="1">
            <a:spLocks noChangeArrowheads="1"/>
          </p:cNvSpPr>
          <p:nvPr/>
        </p:nvSpPr>
        <p:spPr bwMode="auto">
          <a:xfrm>
            <a:off x="3680460" y="3108269"/>
            <a:ext cx="3611880" cy="701731"/>
          </a:xfrm>
          <a:prstGeom prst="rect">
            <a:avLst/>
          </a:prstGeom>
          <a:noFill/>
          <a:ln w="9525">
            <a:noFill/>
            <a:miter lim="800000"/>
            <a:headEnd/>
            <a:tailEnd/>
          </a:ln>
          <a:effectLst/>
        </p:spPr>
        <p:txBody>
          <a:bodyPr>
            <a:spAutoFit/>
          </a:bodyPr>
          <a:lstStyle/>
          <a:p>
            <a:pPr algn="ctr"/>
            <a:r>
              <a:rPr lang="en-US" sz="2160" dirty="0"/>
              <a:t>Eric T. Swanson</a:t>
            </a:r>
          </a:p>
          <a:p>
            <a:pPr algn="ctr"/>
            <a:r>
              <a:rPr lang="en-US" dirty="0"/>
              <a:t>University of California, Irvine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24790" y="76200"/>
            <a:ext cx="10531986" cy="523220"/>
          </a:xfrm>
          <a:prstGeom prst="rect">
            <a:avLst/>
          </a:prstGeom>
          <a:noFill/>
          <a:ln w="9525">
            <a:noFill/>
            <a:miter lim="800000"/>
            <a:headEnd/>
            <a:tailEnd/>
          </a:ln>
          <a:effectLst/>
        </p:spPr>
        <p:txBody>
          <a:bodyPr wrap="none">
            <a:spAutoFit/>
          </a:bodyPr>
          <a:lstStyle/>
          <a:p>
            <a:r>
              <a:rPr lang="en-US" sz="2800" dirty="0">
                <a:latin typeface="Tahoma" pitchFamily="34" charset="0"/>
              </a:rPr>
              <a:t>Comment 3:  Fed Was Not Very Constrained by Its </a:t>
            </a:r>
            <a:r>
              <a:rPr lang="en-US" sz="2800" dirty="0" err="1">
                <a:latin typeface="Tahoma" pitchFamily="34" charset="0"/>
              </a:rPr>
              <a:t>Fwd</a:t>
            </a:r>
            <a:r>
              <a:rPr lang="en-US" sz="2800" dirty="0">
                <a:latin typeface="Tahoma" pitchFamily="34" charset="0"/>
              </a:rPr>
              <a:t> Guidance</a:t>
            </a:r>
          </a:p>
        </p:txBody>
      </p:sp>
      <p:sp>
        <p:nvSpPr>
          <p:cNvPr id="9" name="TextBox 8">
            <a:extLst>
              <a:ext uri="{FF2B5EF4-FFF2-40B4-BE49-F238E27FC236}">
                <a16:creationId xmlns:a16="http://schemas.microsoft.com/office/drawing/2014/main" id="{4381AB2B-D9AA-93C7-8002-B820B5679544}"/>
              </a:ext>
            </a:extLst>
          </p:cNvPr>
          <p:cNvSpPr txBox="1"/>
          <p:nvPr/>
        </p:nvSpPr>
        <p:spPr>
          <a:xfrm>
            <a:off x="228600" y="990600"/>
            <a:ext cx="10486635" cy="461665"/>
          </a:xfrm>
          <a:prstGeom prst="rect">
            <a:avLst/>
          </a:prstGeom>
          <a:noFill/>
        </p:spPr>
        <p:txBody>
          <a:bodyPr wrap="square" rtlCol="0">
            <a:spAutoFit/>
          </a:bodyPr>
          <a:lstStyle/>
          <a:p>
            <a:pPr>
              <a:spcBef>
                <a:spcPts val="1800"/>
              </a:spcBef>
            </a:pPr>
            <a:r>
              <a:rPr lang="en-US" sz="2400" dirty="0"/>
              <a:t>Inflation in December 2021:</a:t>
            </a:r>
          </a:p>
        </p:txBody>
      </p:sp>
      <p:pic>
        <p:nvPicPr>
          <p:cNvPr id="13" name="Picture 12">
            <a:extLst>
              <a:ext uri="{FF2B5EF4-FFF2-40B4-BE49-F238E27FC236}">
                <a16:creationId xmlns:a16="http://schemas.microsoft.com/office/drawing/2014/main" id="{79F9A2C6-381B-34E2-70CC-088CC51B122B}"/>
              </a:ext>
            </a:extLst>
          </p:cNvPr>
          <p:cNvPicPr>
            <a:picLocks noChangeAspect="1"/>
          </p:cNvPicPr>
          <p:nvPr/>
        </p:nvPicPr>
        <p:blipFill>
          <a:blip r:embed="rId2"/>
          <a:stretch>
            <a:fillRect/>
          </a:stretch>
        </p:blipFill>
        <p:spPr>
          <a:xfrm>
            <a:off x="1891675" y="1524000"/>
            <a:ext cx="7240509" cy="5253318"/>
          </a:xfrm>
          <a:prstGeom prst="rect">
            <a:avLst/>
          </a:prstGeom>
        </p:spPr>
      </p:pic>
      <p:sp>
        <p:nvSpPr>
          <p:cNvPr id="14" name="TextBox 13">
            <a:extLst>
              <a:ext uri="{FF2B5EF4-FFF2-40B4-BE49-F238E27FC236}">
                <a16:creationId xmlns:a16="http://schemas.microsoft.com/office/drawing/2014/main" id="{D9813CA1-22CA-4CE5-4F98-980CE6A6BCEA}"/>
              </a:ext>
            </a:extLst>
          </p:cNvPr>
          <p:cNvSpPr txBox="1"/>
          <p:nvPr/>
        </p:nvSpPr>
        <p:spPr>
          <a:xfrm rot="16200000">
            <a:off x="278517" y="3709600"/>
            <a:ext cx="3124200" cy="276999"/>
          </a:xfrm>
          <a:prstGeom prst="rect">
            <a:avLst/>
          </a:prstGeom>
          <a:noFill/>
        </p:spPr>
        <p:txBody>
          <a:bodyPr wrap="square" rtlCol="0">
            <a:spAutoFit/>
          </a:bodyPr>
          <a:lstStyle/>
          <a:p>
            <a:pPr>
              <a:spcBef>
                <a:spcPts val="1800"/>
              </a:spcBef>
            </a:pPr>
            <a:r>
              <a:rPr lang="en-US" sz="1200" dirty="0">
                <a:solidFill>
                  <a:schemeClr val="tx1">
                    <a:lumMod val="65000"/>
                    <a:lumOff val="35000"/>
                  </a:schemeClr>
                </a:solidFill>
              </a:rPr>
              <a:t>percent change from 12 months previous</a:t>
            </a:r>
          </a:p>
        </p:txBody>
      </p:sp>
    </p:spTree>
    <p:extLst>
      <p:ext uri="{BB962C8B-B14F-4D97-AF65-F5344CB8AC3E}">
        <p14:creationId xmlns:p14="http://schemas.microsoft.com/office/powerpoint/2010/main" val="462003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24790" y="76200"/>
            <a:ext cx="10531986" cy="523220"/>
          </a:xfrm>
          <a:prstGeom prst="rect">
            <a:avLst/>
          </a:prstGeom>
          <a:noFill/>
          <a:ln w="9525">
            <a:noFill/>
            <a:miter lim="800000"/>
            <a:headEnd/>
            <a:tailEnd/>
          </a:ln>
          <a:effectLst/>
        </p:spPr>
        <p:txBody>
          <a:bodyPr wrap="none">
            <a:spAutoFit/>
          </a:bodyPr>
          <a:lstStyle/>
          <a:p>
            <a:r>
              <a:rPr lang="en-US" sz="2800" dirty="0">
                <a:latin typeface="Tahoma" pitchFamily="34" charset="0"/>
              </a:rPr>
              <a:t>Comment 3:  Fed Was Not Very Constrained by Its </a:t>
            </a:r>
            <a:r>
              <a:rPr lang="en-US" sz="2800" dirty="0" err="1">
                <a:latin typeface="Tahoma" pitchFamily="34" charset="0"/>
              </a:rPr>
              <a:t>Fwd</a:t>
            </a:r>
            <a:r>
              <a:rPr lang="en-US" sz="2800" dirty="0">
                <a:latin typeface="Tahoma" pitchFamily="34" charset="0"/>
              </a:rPr>
              <a:t> Guidance</a:t>
            </a:r>
          </a:p>
        </p:txBody>
      </p:sp>
      <p:pic>
        <p:nvPicPr>
          <p:cNvPr id="3" name="Picture 2">
            <a:extLst>
              <a:ext uri="{FF2B5EF4-FFF2-40B4-BE49-F238E27FC236}">
                <a16:creationId xmlns:a16="http://schemas.microsoft.com/office/drawing/2014/main" id="{F8399A01-BADC-6529-AB65-8DA5870C75D2}"/>
              </a:ext>
            </a:extLst>
          </p:cNvPr>
          <p:cNvPicPr>
            <a:picLocks noChangeAspect="1"/>
          </p:cNvPicPr>
          <p:nvPr/>
        </p:nvPicPr>
        <p:blipFill>
          <a:blip r:embed="rId2"/>
          <a:stretch>
            <a:fillRect/>
          </a:stretch>
        </p:blipFill>
        <p:spPr>
          <a:xfrm>
            <a:off x="914400" y="1615939"/>
            <a:ext cx="3810000" cy="3845944"/>
          </a:xfrm>
          <a:prstGeom prst="rect">
            <a:avLst/>
          </a:prstGeom>
        </p:spPr>
      </p:pic>
      <p:pic>
        <p:nvPicPr>
          <p:cNvPr id="6" name="Picture 5">
            <a:extLst>
              <a:ext uri="{FF2B5EF4-FFF2-40B4-BE49-F238E27FC236}">
                <a16:creationId xmlns:a16="http://schemas.microsoft.com/office/drawing/2014/main" id="{67BF150A-16AA-576F-C13B-83D8F8D3BEA4}"/>
              </a:ext>
            </a:extLst>
          </p:cNvPr>
          <p:cNvPicPr>
            <a:picLocks noChangeAspect="1"/>
          </p:cNvPicPr>
          <p:nvPr/>
        </p:nvPicPr>
        <p:blipFill>
          <a:blip r:embed="rId3"/>
          <a:stretch>
            <a:fillRect/>
          </a:stretch>
        </p:blipFill>
        <p:spPr>
          <a:xfrm>
            <a:off x="5486399" y="1674147"/>
            <a:ext cx="4343993" cy="4223960"/>
          </a:xfrm>
          <a:prstGeom prst="rect">
            <a:avLst/>
          </a:prstGeom>
        </p:spPr>
      </p:pic>
      <p:pic>
        <p:nvPicPr>
          <p:cNvPr id="8" name="Picture 7">
            <a:extLst>
              <a:ext uri="{FF2B5EF4-FFF2-40B4-BE49-F238E27FC236}">
                <a16:creationId xmlns:a16="http://schemas.microsoft.com/office/drawing/2014/main" id="{B9609A8D-A53F-7740-24AE-FC73B292B931}"/>
              </a:ext>
            </a:extLst>
          </p:cNvPr>
          <p:cNvPicPr>
            <a:picLocks noChangeAspect="1"/>
          </p:cNvPicPr>
          <p:nvPr/>
        </p:nvPicPr>
        <p:blipFill>
          <a:blip r:embed="rId4"/>
          <a:stretch>
            <a:fillRect/>
          </a:stretch>
        </p:blipFill>
        <p:spPr>
          <a:xfrm>
            <a:off x="9814470" y="1600200"/>
            <a:ext cx="694177" cy="4419599"/>
          </a:xfrm>
          <a:prstGeom prst="rect">
            <a:avLst/>
          </a:prstGeom>
        </p:spPr>
      </p:pic>
      <p:sp>
        <p:nvSpPr>
          <p:cNvPr id="9" name="TextBox 8">
            <a:extLst>
              <a:ext uri="{FF2B5EF4-FFF2-40B4-BE49-F238E27FC236}">
                <a16:creationId xmlns:a16="http://schemas.microsoft.com/office/drawing/2014/main" id="{4381AB2B-D9AA-93C7-8002-B820B5679544}"/>
              </a:ext>
            </a:extLst>
          </p:cNvPr>
          <p:cNvSpPr txBox="1"/>
          <p:nvPr/>
        </p:nvSpPr>
        <p:spPr>
          <a:xfrm>
            <a:off x="228600" y="990600"/>
            <a:ext cx="10486635" cy="461665"/>
          </a:xfrm>
          <a:prstGeom prst="rect">
            <a:avLst/>
          </a:prstGeom>
          <a:noFill/>
        </p:spPr>
        <p:txBody>
          <a:bodyPr wrap="square" rtlCol="0">
            <a:spAutoFit/>
          </a:bodyPr>
          <a:lstStyle/>
          <a:p>
            <a:pPr>
              <a:spcBef>
                <a:spcPts val="1800"/>
              </a:spcBef>
            </a:pPr>
            <a:r>
              <a:rPr lang="en-US" sz="2400" dirty="0"/>
              <a:t>December 2021 Summary of Economic Projections:</a:t>
            </a:r>
          </a:p>
        </p:txBody>
      </p:sp>
      <p:sp>
        <p:nvSpPr>
          <p:cNvPr id="10" name="Rectangle 9">
            <a:extLst>
              <a:ext uri="{FF2B5EF4-FFF2-40B4-BE49-F238E27FC236}">
                <a16:creationId xmlns:a16="http://schemas.microsoft.com/office/drawing/2014/main" id="{069C16D5-6F1F-C975-706C-9C1CEC873CB7}"/>
              </a:ext>
            </a:extLst>
          </p:cNvPr>
          <p:cNvSpPr/>
          <p:nvPr/>
        </p:nvSpPr>
        <p:spPr bwMode="auto">
          <a:xfrm>
            <a:off x="1141270" y="4831080"/>
            <a:ext cx="3583130" cy="27432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Oval 10">
            <a:extLst>
              <a:ext uri="{FF2B5EF4-FFF2-40B4-BE49-F238E27FC236}">
                <a16:creationId xmlns:a16="http://schemas.microsoft.com/office/drawing/2014/main" id="{18AE3F6A-683A-3E1A-7D8F-C57B675D6AA4}"/>
              </a:ext>
            </a:extLst>
          </p:cNvPr>
          <p:cNvSpPr/>
          <p:nvPr/>
        </p:nvSpPr>
        <p:spPr bwMode="auto">
          <a:xfrm>
            <a:off x="8040808" y="2017592"/>
            <a:ext cx="1143000" cy="2079012"/>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7123F8EA-2BD3-0A79-FBE2-9E4FC404140F}"/>
              </a:ext>
            </a:extLst>
          </p:cNvPr>
          <p:cNvSpPr txBox="1"/>
          <p:nvPr/>
        </p:nvSpPr>
        <p:spPr>
          <a:xfrm>
            <a:off x="304800" y="5943600"/>
            <a:ext cx="10486635" cy="830997"/>
          </a:xfrm>
          <a:prstGeom prst="rect">
            <a:avLst/>
          </a:prstGeom>
          <a:noFill/>
        </p:spPr>
        <p:txBody>
          <a:bodyPr wrap="square" rtlCol="0">
            <a:spAutoFit/>
          </a:bodyPr>
          <a:lstStyle/>
          <a:p>
            <a:pPr marL="173038" indent="-173038">
              <a:spcBef>
                <a:spcPts val="1800"/>
              </a:spcBef>
            </a:pPr>
            <a:r>
              <a:rPr lang="en-US" sz="2400" dirty="0"/>
              <a:t>This does not look like the FOMC was constrained.  It looks like they thought inflation would be transitory.</a:t>
            </a:r>
          </a:p>
        </p:txBody>
      </p:sp>
      <p:sp>
        <p:nvSpPr>
          <p:cNvPr id="2" name="Oval 1">
            <a:extLst>
              <a:ext uri="{FF2B5EF4-FFF2-40B4-BE49-F238E27FC236}">
                <a16:creationId xmlns:a16="http://schemas.microsoft.com/office/drawing/2014/main" id="{CA304C3E-FA61-AC38-84F8-20A75A0C0F81}"/>
              </a:ext>
            </a:extLst>
          </p:cNvPr>
          <p:cNvSpPr/>
          <p:nvPr/>
        </p:nvSpPr>
        <p:spPr bwMode="auto">
          <a:xfrm>
            <a:off x="4105836" y="4831080"/>
            <a:ext cx="533400" cy="27432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45442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allAtOnce"/>
      <p:bldP spid="10" grpId="0" animBg="1"/>
      <p:bldP spid="11" grpId="0" animBg="1"/>
      <p:bldP spid="12" grpId="0" uiExpand="1" build="allAtOnce"/>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24790" y="76200"/>
            <a:ext cx="10531986" cy="523220"/>
          </a:xfrm>
          <a:prstGeom prst="rect">
            <a:avLst/>
          </a:prstGeom>
          <a:noFill/>
          <a:ln w="9525">
            <a:noFill/>
            <a:miter lim="800000"/>
            <a:headEnd/>
            <a:tailEnd/>
          </a:ln>
          <a:effectLst/>
        </p:spPr>
        <p:txBody>
          <a:bodyPr wrap="none">
            <a:spAutoFit/>
          </a:bodyPr>
          <a:lstStyle/>
          <a:p>
            <a:r>
              <a:rPr lang="en-US" sz="2800" dirty="0">
                <a:latin typeface="Tahoma" pitchFamily="34" charset="0"/>
              </a:rPr>
              <a:t>Comment 3:  Fed Was Not Very Constrained by Its </a:t>
            </a:r>
            <a:r>
              <a:rPr lang="en-US" sz="2800" dirty="0" err="1">
                <a:latin typeface="Tahoma" pitchFamily="34" charset="0"/>
              </a:rPr>
              <a:t>Fwd</a:t>
            </a:r>
            <a:r>
              <a:rPr lang="en-US" sz="2800" dirty="0">
                <a:latin typeface="Tahoma" pitchFamily="34" charset="0"/>
              </a:rPr>
              <a:t> Guidance</a:t>
            </a:r>
          </a:p>
        </p:txBody>
      </p:sp>
      <p:sp>
        <p:nvSpPr>
          <p:cNvPr id="9" name="TextBox 8">
            <a:extLst>
              <a:ext uri="{FF2B5EF4-FFF2-40B4-BE49-F238E27FC236}">
                <a16:creationId xmlns:a16="http://schemas.microsoft.com/office/drawing/2014/main" id="{4381AB2B-D9AA-93C7-8002-B820B5679544}"/>
              </a:ext>
            </a:extLst>
          </p:cNvPr>
          <p:cNvSpPr txBox="1"/>
          <p:nvPr/>
        </p:nvSpPr>
        <p:spPr>
          <a:xfrm>
            <a:off x="228600" y="990600"/>
            <a:ext cx="10486635" cy="4139595"/>
          </a:xfrm>
          <a:prstGeom prst="rect">
            <a:avLst/>
          </a:prstGeom>
          <a:noFill/>
        </p:spPr>
        <p:txBody>
          <a:bodyPr wrap="square" rtlCol="0">
            <a:spAutoFit/>
          </a:bodyPr>
          <a:lstStyle/>
          <a:p>
            <a:pPr>
              <a:spcBef>
                <a:spcPts val="1800"/>
              </a:spcBef>
            </a:pPr>
            <a:r>
              <a:rPr lang="en-US" sz="2400" dirty="0"/>
              <a:t>If the Fed had been constrained in December 2021:</a:t>
            </a:r>
          </a:p>
          <a:p>
            <a:pPr marL="342900" indent="-342900">
              <a:spcBef>
                <a:spcPts val="1800"/>
              </a:spcBef>
              <a:buFont typeface="Arial" panose="020B0604020202020204" pitchFamily="34" charset="0"/>
              <a:buChar char="•"/>
            </a:pPr>
            <a:r>
              <a:rPr lang="en-US" sz="2400" dirty="0"/>
              <a:t>SEP interest rate forecasts would have been hitting the constraint</a:t>
            </a:r>
          </a:p>
          <a:p>
            <a:pPr marL="685800" lvl="1" indent="-228600">
              <a:spcBef>
                <a:spcPts val="600"/>
              </a:spcBef>
              <a:buFont typeface="Times New Roman" panose="02020603050405020304" pitchFamily="18" charset="0"/>
              <a:buChar char="̶"/>
            </a:pPr>
            <a:r>
              <a:rPr lang="en-US" sz="2400" dirty="0"/>
              <a:t>instead, the FOMC soon set interest rates much higher</a:t>
            </a:r>
          </a:p>
          <a:p>
            <a:pPr marL="342900" indent="-342900">
              <a:spcBef>
                <a:spcPts val="1800"/>
              </a:spcBef>
              <a:buFont typeface="Arial" panose="020B0604020202020204" pitchFamily="34" charset="0"/>
              <a:buChar char="•"/>
            </a:pPr>
            <a:r>
              <a:rPr lang="en-US" sz="2400" dirty="0"/>
              <a:t>SEP inflation forecasts would have been very high</a:t>
            </a:r>
          </a:p>
          <a:p>
            <a:pPr marL="685800" lvl="1" indent="-228600">
              <a:spcBef>
                <a:spcPts val="600"/>
              </a:spcBef>
              <a:buFont typeface="Times New Roman" panose="02020603050405020304" pitchFamily="18" charset="0"/>
              <a:buChar char="̶"/>
            </a:pPr>
            <a:r>
              <a:rPr lang="en-US" sz="2400" dirty="0"/>
              <a:t>instead, they were very low</a:t>
            </a:r>
          </a:p>
          <a:p>
            <a:pPr marL="169863" indent="-169863">
              <a:spcBef>
                <a:spcPts val="6600"/>
              </a:spcBef>
            </a:pPr>
            <a:r>
              <a:rPr lang="en-US" sz="2400" dirty="0"/>
              <a:t>Instead, it looks like monetary policy in late 2021 &amp; early 2022 was set based on a bad assumption that inflation would be transitory.</a:t>
            </a:r>
          </a:p>
        </p:txBody>
      </p:sp>
    </p:spTree>
    <p:extLst>
      <p:ext uri="{BB962C8B-B14F-4D97-AF65-F5344CB8AC3E}">
        <p14:creationId xmlns:p14="http://schemas.microsoft.com/office/powerpoint/2010/main" val="252008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24790" y="76200"/>
            <a:ext cx="9282156" cy="523220"/>
          </a:xfrm>
          <a:prstGeom prst="rect">
            <a:avLst/>
          </a:prstGeom>
          <a:noFill/>
          <a:ln w="9525">
            <a:noFill/>
            <a:miter lim="800000"/>
            <a:headEnd/>
            <a:tailEnd/>
          </a:ln>
          <a:effectLst/>
        </p:spPr>
        <p:txBody>
          <a:bodyPr wrap="none">
            <a:spAutoFit/>
          </a:bodyPr>
          <a:lstStyle/>
          <a:p>
            <a:r>
              <a:rPr lang="en-US" sz="2800" dirty="0">
                <a:latin typeface="Tahoma" pitchFamily="34" charset="0"/>
              </a:rPr>
              <a:t>Comment 4:  Fed Should Publish SEP after Every Meeting</a:t>
            </a:r>
          </a:p>
        </p:txBody>
      </p:sp>
      <p:sp>
        <p:nvSpPr>
          <p:cNvPr id="2" name="TextBox 1">
            <a:extLst>
              <a:ext uri="{FF2B5EF4-FFF2-40B4-BE49-F238E27FC236}">
                <a16:creationId xmlns:a16="http://schemas.microsoft.com/office/drawing/2014/main" id="{86F5FF00-D13B-2C59-1F8E-2A6778631737}"/>
              </a:ext>
            </a:extLst>
          </p:cNvPr>
          <p:cNvSpPr txBox="1"/>
          <p:nvPr/>
        </p:nvSpPr>
        <p:spPr>
          <a:xfrm>
            <a:off x="304800" y="990600"/>
            <a:ext cx="10486635" cy="5832366"/>
          </a:xfrm>
          <a:prstGeom prst="rect">
            <a:avLst/>
          </a:prstGeom>
          <a:noFill/>
        </p:spPr>
        <p:txBody>
          <a:bodyPr wrap="square" rtlCol="0">
            <a:spAutoFit/>
          </a:bodyPr>
          <a:lstStyle/>
          <a:p>
            <a:pPr marL="287338" indent="-287338">
              <a:spcBef>
                <a:spcPts val="1800"/>
              </a:spcBef>
              <a:buFont typeface="Arial" panose="020B0604020202020204" pitchFamily="34" charset="0"/>
              <a:buChar char="•"/>
            </a:pPr>
            <a:r>
              <a:rPr lang="en-US" sz="2400" dirty="0"/>
              <a:t>Paper argues Fed should publish </a:t>
            </a:r>
            <a:r>
              <a:rPr lang="en-US" sz="2400" dirty="0" err="1"/>
              <a:t>Tealbook</a:t>
            </a:r>
            <a:r>
              <a:rPr lang="en-US" sz="2400" dirty="0"/>
              <a:t>, esp. staff forecast</a:t>
            </a:r>
          </a:p>
          <a:p>
            <a:pPr marL="741363" lvl="1" indent="-284163">
              <a:spcBef>
                <a:spcPts val="600"/>
              </a:spcBef>
              <a:buFont typeface="Times New Roman" panose="02020603050405020304" pitchFamily="18" charset="0"/>
              <a:buChar char="̶"/>
            </a:pPr>
            <a:r>
              <a:rPr lang="en-US" sz="2400" dirty="0"/>
              <a:t>puts political pressure on staff</a:t>
            </a:r>
          </a:p>
          <a:p>
            <a:pPr marL="741363" lvl="1" indent="-284163">
              <a:spcBef>
                <a:spcPts val="600"/>
              </a:spcBef>
              <a:buFont typeface="Times New Roman" panose="02020603050405020304" pitchFamily="18" charset="0"/>
              <a:buChar char="̶"/>
            </a:pPr>
            <a:r>
              <a:rPr lang="en-US" sz="2400" dirty="0"/>
              <a:t>creates significant risk of biasing staff forecast</a:t>
            </a:r>
          </a:p>
          <a:p>
            <a:pPr marL="741363" lvl="1" indent="-284163">
              <a:spcBef>
                <a:spcPts val="600"/>
              </a:spcBef>
              <a:buFont typeface="Times New Roman" panose="02020603050405020304" pitchFamily="18" charset="0"/>
              <a:buChar char="̶"/>
            </a:pPr>
            <a:r>
              <a:rPr lang="en-US" sz="2400" dirty="0"/>
              <a:t>e.g., there have been times when staff forecast changed dramatically</a:t>
            </a:r>
          </a:p>
          <a:p>
            <a:pPr marL="287338" indent="-287338">
              <a:spcBef>
                <a:spcPts val="2400"/>
              </a:spcBef>
              <a:buFont typeface="Arial" panose="020B0604020202020204" pitchFamily="34" charset="0"/>
              <a:buChar char="•"/>
            </a:pPr>
            <a:r>
              <a:rPr lang="en-US" sz="2400" dirty="0"/>
              <a:t>Instead, publish the SEP after every meeting:</a:t>
            </a:r>
          </a:p>
          <a:p>
            <a:pPr marL="741363" lvl="1" indent="-284163">
              <a:spcBef>
                <a:spcPts val="600"/>
              </a:spcBef>
              <a:buFont typeface="Times New Roman" panose="02020603050405020304" pitchFamily="18" charset="0"/>
              <a:buChar char="̶"/>
            </a:pPr>
            <a:r>
              <a:rPr lang="en-US" sz="2400" dirty="0"/>
              <a:t>SEP is a fantastic resource</a:t>
            </a:r>
          </a:p>
          <a:p>
            <a:pPr marL="741363" lvl="1" indent="-284163">
              <a:spcBef>
                <a:spcPts val="600"/>
              </a:spcBef>
              <a:buFont typeface="Times New Roman" panose="02020603050405020304" pitchFamily="18" charset="0"/>
              <a:buChar char="̶"/>
            </a:pPr>
            <a:r>
              <a:rPr lang="en-US" sz="2400" dirty="0"/>
              <a:t>e.g., June 12, 2024 FOMC release</a:t>
            </a:r>
            <a:br>
              <a:rPr lang="en-US" sz="2400" dirty="0"/>
            </a:br>
            <a:r>
              <a:rPr lang="en-US" sz="2400" dirty="0"/>
              <a:t>and it would be very helpful to have SEP for July 30-31 meeting</a:t>
            </a:r>
          </a:p>
          <a:p>
            <a:pPr marL="741363" lvl="1" indent="-284163">
              <a:spcBef>
                <a:spcPts val="600"/>
              </a:spcBef>
              <a:buFont typeface="Times New Roman" panose="02020603050405020304" pitchFamily="18" charset="0"/>
              <a:buChar char="̶"/>
            </a:pPr>
            <a:r>
              <a:rPr lang="en-US" sz="2400" dirty="0"/>
              <a:t>avoids political pressure on staff forecast</a:t>
            </a:r>
          </a:p>
          <a:p>
            <a:pPr marL="741363" lvl="1" indent="-284163">
              <a:spcBef>
                <a:spcPts val="600"/>
              </a:spcBef>
              <a:buFont typeface="Times New Roman" panose="02020603050405020304" pitchFamily="18" charset="0"/>
              <a:buChar char="̶"/>
            </a:pPr>
            <a:r>
              <a:rPr lang="en-US" sz="2400" dirty="0"/>
              <a:t>minimal additional work</a:t>
            </a:r>
          </a:p>
          <a:p>
            <a:pPr marL="287338" indent="-287338">
              <a:spcBef>
                <a:spcPts val="2400"/>
              </a:spcBef>
              <a:buFont typeface="Arial" panose="020B0604020202020204" pitchFamily="34" charset="0"/>
              <a:buChar char="•"/>
            </a:pPr>
            <a:r>
              <a:rPr lang="en-US" sz="2400" dirty="0"/>
              <a:t>Not necessary to connect dots to forecasts</a:t>
            </a:r>
          </a:p>
          <a:p>
            <a:pPr marL="800100" lvl="1" indent="-342900">
              <a:spcBef>
                <a:spcPts val="600"/>
              </a:spcBef>
              <a:buFont typeface="Times New Roman" panose="02020603050405020304" pitchFamily="18" charset="0"/>
              <a:buChar char="̶"/>
            </a:pPr>
            <a:r>
              <a:rPr lang="en-US" sz="2400" dirty="0"/>
              <a:t>SEP is extremely valuable as it is</a:t>
            </a:r>
          </a:p>
        </p:txBody>
      </p:sp>
    </p:spTree>
    <p:extLst>
      <p:ext uri="{BB962C8B-B14F-4D97-AF65-F5344CB8AC3E}">
        <p14:creationId xmlns:p14="http://schemas.microsoft.com/office/powerpoint/2010/main" val="110985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24790" y="76200"/>
            <a:ext cx="5843972" cy="523220"/>
          </a:xfrm>
          <a:prstGeom prst="rect">
            <a:avLst/>
          </a:prstGeom>
          <a:noFill/>
          <a:ln w="9525">
            <a:noFill/>
            <a:miter lim="800000"/>
            <a:headEnd/>
            <a:tailEnd/>
          </a:ln>
          <a:effectLst/>
        </p:spPr>
        <p:txBody>
          <a:bodyPr wrap="none">
            <a:spAutoFit/>
          </a:bodyPr>
          <a:lstStyle/>
          <a:p>
            <a:r>
              <a:rPr lang="en-US" sz="2800" dirty="0">
                <a:latin typeface="Tahoma" pitchFamily="34" charset="0"/>
              </a:rPr>
              <a:t>Comment 5:  Term Premium Fallacy</a:t>
            </a:r>
          </a:p>
        </p:txBody>
      </p:sp>
      <p:sp>
        <p:nvSpPr>
          <p:cNvPr id="2" name="TextBox 1">
            <a:extLst>
              <a:ext uri="{FF2B5EF4-FFF2-40B4-BE49-F238E27FC236}">
                <a16:creationId xmlns:a16="http://schemas.microsoft.com/office/drawing/2014/main" id="{B8811DCD-142A-35F5-60F6-B55B2C01DDD5}"/>
              </a:ext>
            </a:extLst>
          </p:cNvPr>
          <p:cNvSpPr txBox="1"/>
          <p:nvPr/>
        </p:nvSpPr>
        <p:spPr>
          <a:xfrm>
            <a:off x="228600" y="914400"/>
            <a:ext cx="10486635" cy="5524589"/>
          </a:xfrm>
          <a:prstGeom prst="rect">
            <a:avLst/>
          </a:prstGeom>
          <a:noFill/>
        </p:spPr>
        <p:txBody>
          <a:bodyPr wrap="square" rtlCol="0">
            <a:spAutoFit/>
          </a:bodyPr>
          <a:lstStyle/>
          <a:p>
            <a:pPr marL="169863" indent="-169863">
              <a:spcBef>
                <a:spcPts val="1800"/>
              </a:spcBef>
            </a:pPr>
            <a:r>
              <a:rPr lang="en-US" sz="2400" dirty="0"/>
              <a:t>Changes in the term premium do not necessarily have the same effect on the economy as changes in expected path of short rates</a:t>
            </a:r>
          </a:p>
          <a:p>
            <a:pPr marL="398463" indent="-287338">
              <a:spcBef>
                <a:spcPts val="900"/>
              </a:spcBef>
              <a:buFont typeface="Arial" panose="020B0604020202020204" pitchFamily="34" charset="0"/>
              <a:buChar char="•"/>
            </a:pPr>
            <a:r>
              <a:rPr lang="en-US" sz="2400" dirty="0"/>
              <a:t>Rudebusch, Sack, and Swanson (2007 FRBSL ER)</a:t>
            </a:r>
          </a:p>
          <a:p>
            <a:pPr marL="398463" indent="-287338">
              <a:spcBef>
                <a:spcPts val="900"/>
              </a:spcBef>
              <a:buFont typeface="Arial" panose="020B0604020202020204" pitchFamily="34" charset="0"/>
              <a:buChar char="•"/>
            </a:pPr>
            <a:r>
              <a:rPr lang="en-US" sz="2400" dirty="0"/>
              <a:t>The term premium can change for many reasons.  Different reasons imply different effects on the economy.</a:t>
            </a:r>
          </a:p>
          <a:p>
            <a:pPr marL="111125">
              <a:spcBef>
                <a:spcPts val="2400"/>
              </a:spcBef>
            </a:pPr>
            <a:r>
              <a:rPr lang="en-US" sz="2400" dirty="0"/>
              <a:t>For example:</a:t>
            </a:r>
          </a:p>
          <a:p>
            <a:pPr marL="398463" indent="-287338">
              <a:spcBef>
                <a:spcPts val="900"/>
              </a:spcBef>
              <a:buFont typeface="Arial" panose="020B0604020202020204" pitchFamily="34" charset="0"/>
              <a:buChar char="•"/>
            </a:pPr>
            <a:r>
              <a:rPr lang="en-US" sz="2400" dirty="0"/>
              <a:t>Suppose a long-term real bond has no risk premium</a:t>
            </a:r>
            <a:br>
              <a:rPr lang="en-US" sz="2400" dirty="0"/>
            </a:br>
            <a:r>
              <a:rPr lang="en-US" sz="2400" dirty="0"/>
              <a:t>while comparable nominal bond has an inflation risk premium</a:t>
            </a:r>
          </a:p>
          <a:p>
            <a:pPr marL="398463" indent="-287338">
              <a:spcBef>
                <a:spcPts val="900"/>
              </a:spcBef>
              <a:buFont typeface="Arial" panose="020B0604020202020204" pitchFamily="34" charset="0"/>
              <a:buChar char="•"/>
            </a:pPr>
            <a:r>
              <a:rPr lang="en-US" sz="2400" dirty="0"/>
              <a:t>In equilibrium, firms &amp; lenders are indifferent between the two rates</a:t>
            </a:r>
          </a:p>
          <a:p>
            <a:pPr marL="398463" indent="-287338">
              <a:spcBef>
                <a:spcPts val="900"/>
              </a:spcBef>
              <a:buFont typeface="Arial" panose="020B0604020202020204" pitchFamily="34" charset="0"/>
              <a:buChar char="•"/>
            </a:pPr>
            <a:r>
              <a:rPr lang="en-US" sz="2400" dirty="0"/>
              <a:t>If inflation risk premium goes up, in equilibrium, firms &amp; lenders are still indifferent between the two rates</a:t>
            </a:r>
          </a:p>
          <a:p>
            <a:pPr marL="398463" indent="-287338" algn="just">
              <a:spcBef>
                <a:spcPts val="900"/>
              </a:spcBef>
              <a:buFont typeface="Arial" panose="020B0604020202020204" pitchFamily="34" charset="0"/>
              <a:buChar char="•"/>
            </a:pPr>
            <a:r>
              <a:rPr lang="en-US" sz="2400" dirty="0"/>
              <a:t>Thus, higher term premium in this case does </a:t>
            </a:r>
            <a:r>
              <a:rPr lang="en-US" sz="2400" b="1" i="1" dirty="0"/>
              <a:t>not</a:t>
            </a:r>
            <a:r>
              <a:rPr lang="en-US" sz="2400" dirty="0"/>
              <a:t> imply lower investment</a:t>
            </a:r>
          </a:p>
        </p:txBody>
      </p:sp>
    </p:spTree>
    <p:extLst>
      <p:ext uri="{BB962C8B-B14F-4D97-AF65-F5344CB8AC3E}">
        <p14:creationId xmlns:p14="http://schemas.microsoft.com/office/powerpoint/2010/main" val="298703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24790" y="76200"/>
            <a:ext cx="1686680" cy="523220"/>
          </a:xfrm>
          <a:prstGeom prst="rect">
            <a:avLst/>
          </a:prstGeom>
          <a:noFill/>
          <a:ln w="9525">
            <a:noFill/>
            <a:miter lim="800000"/>
            <a:headEnd/>
            <a:tailEnd/>
          </a:ln>
          <a:effectLst/>
        </p:spPr>
        <p:txBody>
          <a:bodyPr wrap="none">
            <a:spAutoFit/>
          </a:bodyPr>
          <a:lstStyle/>
          <a:p>
            <a:r>
              <a:rPr lang="en-US" sz="2800" dirty="0">
                <a:latin typeface="Tahoma" pitchFamily="34" charset="0"/>
              </a:rPr>
              <a:t>Summary</a:t>
            </a:r>
          </a:p>
        </p:txBody>
      </p:sp>
      <p:sp>
        <p:nvSpPr>
          <p:cNvPr id="7" name="TextBox 6"/>
          <p:cNvSpPr txBox="1"/>
          <p:nvPr/>
        </p:nvSpPr>
        <p:spPr>
          <a:xfrm>
            <a:off x="152400" y="894070"/>
            <a:ext cx="10668000" cy="5986254"/>
          </a:xfrm>
          <a:prstGeom prst="rect">
            <a:avLst/>
          </a:prstGeom>
          <a:noFill/>
        </p:spPr>
        <p:txBody>
          <a:bodyPr wrap="square" rtlCol="0">
            <a:spAutoFit/>
          </a:bodyPr>
          <a:lstStyle/>
          <a:p>
            <a:pPr marL="230188" indent="-230188">
              <a:spcBef>
                <a:spcPts val="1200"/>
              </a:spcBef>
              <a:buFont typeface="Arial" panose="020B0604020202020204" pitchFamily="34" charset="0"/>
              <a:buChar char="•"/>
            </a:pPr>
            <a:r>
              <a:rPr lang="en-US" sz="2400" dirty="0"/>
              <a:t>Paper is an outstanding summary of Fed’s post-2020 FAIT framework</a:t>
            </a:r>
          </a:p>
          <a:p>
            <a:pPr marL="685800" lvl="1" indent="-228600">
              <a:spcBef>
                <a:spcPts val="600"/>
              </a:spcBef>
              <a:buFont typeface="Times New Roman" panose="02020603050405020304" pitchFamily="18" charset="0"/>
              <a:buChar char="̶"/>
            </a:pPr>
            <a:r>
              <a:rPr lang="en-US" sz="2400" dirty="0"/>
              <a:t>well-written, thorough, informative, many good examples and quotes</a:t>
            </a:r>
          </a:p>
          <a:p>
            <a:pPr marL="230188" indent="-230188">
              <a:spcBef>
                <a:spcPts val="1200"/>
              </a:spcBef>
              <a:buFont typeface="Arial" panose="020B0604020202020204" pitchFamily="34" charset="0"/>
              <a:buChar char="•"/>
            </a:pPr>
            <a:r>
              <a:rPr lang="en-US" sz="2400" dirty="0"/>
              <a:t>Authors are fair but ultimately critical of FAIT</a:t>
            </a:r>
          </a:p>
          <a:p>
            <a:pPr marL="230188" indent="-230188">
              <a:spcBef>
                <a:spcPts val="1200"/>
              </a:spcBef>
              <a:buFont typeface="Arial" panose="020B0604020202020204" pitchFamily="34" charset="0"/>
              <a:buChar char="•"/>
            </a:pPr>
            <a:r>
              <a:rPr lang="en-US" sz="2400" dirty="0"/>
              <a:t>Suggest Fed should return to “risk management” oriented approach going forward</a:t>
            </a:r>
          </a:p>
          <a:p>
            <a:pPr>
              <a:spcBef>
                <a:spcPts val="3000"/>
              </a:spcBef>
            </a:pPr>
            <a:r>
              <a:rPr lang="en-US" sz="2400" dirty="0"/>
              <a:t>Some thoughts:</a:t>
            </a:r>
          </a:p>
          <a:p>
            <a:pPr marL="230188" indent="-230188">
              <a:spcBef>
                <a:spcPts val="1200"/>
              </a:spcBef>
              <a:buFont typeface="Arial" panose="020B0604020202020204" pitchFamily="34" charset="0"/>
              <a:buChar char="•"/>
            </a:pPr>
            <a:r>
              <a:rPr lang="en-US" sz="2400" dirty="0"/>
              <a:t>2020-2023 press conferences were a communications failure, not clearly related to FAIT</a:t>
            </a:r>
          </a:p>
          <a:p>
            <a:pPr marL="230188" indent="-230188">
              <a:spcBef>
                <a:spcPts val="1200"/>
              </a:spcBef>
              <a:buFont typeface="Arial" panose="020B0604020202020204" pitchFamily="34" charset="0"/>
              <a:buChar char="•"/>
            </a:pPr>
            <a:r>
              <a:rPr lang="en-US" sz="2400" dirty="0"/>
              <a:t>Question the Fed story that it was constrained in late 2021 &amp; early 2022</a:t>
            </a:r>
          </a:p>
          <a:p>
            <a:pPr marL="230188" indent="-230188">
              <a:spcBef>
                <a:spcPts val="1200"/>
              </a:spcBef>
              <a:buFont typeface="Arial" panose="020B0604020202020204" pitchFamily="34" charset="0"/>
              <a:buChar char="•"/>
            </a:pPr>
            <a:r>
              <a:rPr lang="en-US" sz="2400" dirty="0"/>
              <a:t>Argue for publishing SEP every meeting rather than </a:t>
            </a:r>
            <a:r>
              <a:rPr lang="en-US" sz="2400" dirty="0" err="1"/>
              <a:t>Tealbook</a:t>
            </a:r>
            <a:r>
              <a:rPr lang="en-US" sz="2400" dirty="0"/>
              <a:t> forecasts</a:t>
            </a:r>
          </a:p>
          <a:p>
            <a:pPr marL="230188" indent="-230188">
              <a:spcBef>
                <a:spcPts val="1200"/>
              </a:spcBef>
              <a:buFont typeface="Arial" panose="020B0604020202020204" pitchFamily="34" charset="0"/>
              <a:buChar char="•"/>
            </a:pPr>
            <a:r>
              <a:rPr lang="en-US" sz="2400" dirty="0"/>
              <a:t>Effects of term premia are not necessarily the same as effects of changes in short rate expectations</a:t>
            </a:r>
          </a:p>
        </p:txBody>
      </p:sp>
    </p:spTree>
    <p:extLst>
      <p:ext uri="{BB962C8B-B14F-4D97-AF65-F5344CB8AC3E}">
        <p14:creationId xmlns:p14="http://schemas.microsoft.com/office/powerpoint/2010/main" val="2755702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29033" y="80682"/>
            <a:ext cx="3116302" cy="523220"/>
          </a:xfrm>
          <a:prstGeom prst="rect">
            <a:avLst/>
          </a:prstGeom>
          <a:noFill/>
          <a:ln w="9525">
            <a:noFill/>
            <a:miter lim="800000"/>
            <a:headEnd/>
            <a:tailEnd/>
          </a:ln>
          <a:effectLst/>
        </p:spPr>
        <p:txBody>
          <a:bodyPr wrap="none">
            <a:spAutoFit/>
          </a:bodyPr>
          <a:lstStyle/>
          <a:p>
            <a:r>
              <a:rPr lang="en-US" sz="2800" dirty="0">
                <a:latin typeface="Tahoma" pitchFamily="34" charset="0"/>
              </a:rPr>
              <a:t>Summary of Paper</a:t>
            </a:r>
          </a:p>
        </p:txBody>
      </p:sp>
      <p:sp>
        <p:nvSpPr>
          <p:cNvPr id="5" name="TextBox 4">
            <a:extLst>
              <a:ext uri="{FF2B5EF4-FFF2-40B4-BE49-F238E27FC236}">
                <a16:creationId xmlns:a16="http://schemas.microsoft.com/office/drawing/2014/main" id="{6DBBC42B-4A86-3C91-67CF-61A7B212D8FE}"/>
              </a:ext>
            </a:extLst>
          </p:cNvPr>
          <p:cNvSpPr txBox="1"/>
          <p:nvPr/>
        </p:nvSpPr>
        <p:spPr>
          <a:xfrm>
            <a:off x="257565" y="990600"/>
            <a:ext cx="10486635" cy="4570482"/>
          </a:xfrm>
          <a:prstGeom prst="rect">
            <a:avLst/>
          </a:prstGeom>
          <a:noFill/>
        </p:spPr>
        <p:txBody>
          <a:bodyPr wrap="square" rtlCol="0">
            <a:spAutoFit/>
          </a:bodyPr>
          <a:lstStyle/>
          <a:p>
            <a:pPr marL="287338" indent="-287338">
              <a:spcBef>
                <a:spcPts val="1800"/>
              </a:spcBef>
              <a:buFont typeface="Arial" panose="020B0604020202020204" pitchFamily="34" charset="0"/>
              <a:buChar char="•"/>
            </a:pPr>
            <a:r>
              <a:rPr lang="en-US" sz="2400" dirty="0"/>
              <a:t>Thorough background on the 2020 FAIT framework</a:t>
            </a:r>
          </a:p>
          <a:p>
            <a:pPr marL="744538" lvl="1" indent="-287338">
              <a:spcBef>
                <a:spcPts val="600"/>
              </a:spcBef>
              <a:buFont typeface="Times New Roman" panose="02020603050405020304" pitchFamily="18" charset="0"/>
              <a:buChar char="̶"/>
            </a:pPr>
            <a:r>
              <a:rPr lang="en-US" sz="2400" dirty="0"/>
              <a:t>many examples, anecdotes</a:t>
            </a:r>
          </a:p>
          <a:p>
            <a:pPr marL="744538" lvl="1" indent="-287338">
              <a:spcBef>
                <a:spcPts val="600"/>
              </a:spcBef>
              <a:buFont typeface="Times New Roman" panose="02020603050405020304" pitchFamily="18" charset="0"/>
              <a:buChar char="̶"/>
            </a:pPr>
            <a:r>
              <a:rPr lang="en-US" sz="2400" dirty="0"/>
              <a:t>numerous quotes from FOMC members, news articles</a:t>
            </a:r>
          </a:p>
          <a:p>
            <a:pPr marL="287338" indent="-287338">
              <a:spcBef>
                <a:spcPts val="1800"/>
              </a:spcBef>
              <a:buFont typeface="Arial" panose="020B0604020202020204" pitchFamily="34" charset="0"/>
              <a:buChar char="•"/>
            </a:pPr>
            <a:r>
              <a:rPr lang="en-US" sz="2400" dirty="0"/>
              <a:t>Discussion of successes and failures of FAIT framework</a:t>
            </a:r>
          </a:p>
          <a:p>
            <a:pPr marL="744538" lvl="1" indent="-287338">
              <a:spcBef>
                <a:spcPts val="600"/>
              </a:spcBef>
              <a:buFont typeface="Times New Roman" panose="02020603050405020304" pitchFamily="18" charset="0"/>
              <a:buChar char="̶"/>
            </a:pPr>
            <a:r>
              <a:rPr lang="en-US" sz="2400" dirty="0"/>
              <a:t>anecdotal and informal, but insightful</a:t>
            </a:r>
          </a:p>
          <a:p>
            <a:pPr marL="287338" indent="-287338">
              <a:spcBef>
                <a:spcPts val="1800"/>
              </a:spcBef>
              <a:buFont typeface="Arial" panose="020B0604020202020204" pitchFamily="34" charset="0"/>
              <a:buChar char="•"/>
            </a:pPr>
            <a:r>
              <a:rPr lang="en-US" sz="2400" dirty="0"/>
              <a:t>High-frequency analysis of interest rate changes around macro announcements and FOMC announcements/communications</a:t>
            </a:r>
          </a:p>
          <a:p>
            <a:pPr marL="287338" indent="-287338">
              <a:spcBef>
                <a:spcPts val="1800"/>
              </a:spcBef>
              <a:buFont typeface="Arial" panose="020B0604020202020204" pitchFamily="34" charset="0"/>
              <a:buChar char="•"/>
            </a:pPr>
            <a:r>
              <a:rPr lang="en-US" sz="2400" dirty="0"/>
              <a:t>Textual analysis of newspaper articles using ChatGPT</a:t>
            </a:r>
          </a:p>
          <a:p>
            <a:pPr marL="287338" indent="-287338">
              <a:spcBef>
                <a:spcPts val="1800"/>
              </a:spcBef>
              <a:buFont typeface="Arial" panose="020B0604020202020204" pitchFamily="34" charset="0"/>
              <a:buChar char="•"/>
            </a:pPr>
            <a:r>
              <a:rPr lang="en-US" sz="2400" dirty="0"/>
              <a:t>Interest rate expectations vs. term premium responses</a:t>
            </a:r>
          </a:p>
        </p:txBody>
      </p:sp>
    </p:spTree>
    <p:extLst>
      <p:ext uri="{BB962C8B-B14F-4D97-AF65-F5344CB8AC3E}">
        <p14:creationId xmlns:p14="http://schemas.microsoft.com/office/powerpoint/2010/main" val="273079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29033" y="80682"/>
            <a:ext cx="5315173" cy="523220"/>
          </a:xfrm>
          <a:prstGeom prst="rect">
            <a:avLst/>
          </a:prstGeom>
          <a:noFill/>
          <a:ln w="9525">
            <a:noFill/>
            <a:miter lim="800000"/>
            <a:headEnd/>
            <a:tailEnd/>
          </a:ln>
          <a:effectLst/>
        </p:spPr>
        <p:txBody>
          <a:bodyPr wrap="none">
            <a:spAutoFit/>
          </a:bodyPr>
          <a:lstStyle/>
          <a:p>
            <a:r>
              <a:rPr lang="en-US" sz="2800" dirty="0">
                <a:latin typeface="Tahoma" pitchFamily="34" charset="0"/>
              </a:rPr>
              <a:t>Summary of Paper’s Conclusions</a:t>
            </a:r>
          </a:p>
        </p:txBody>
      </p:sp>
      <p:sp>
        <p:nvSpPr>
          <p:cNvPr id="5" name="TextBox 4">
            <a:extLst>
              <a:ext uri="{FF2B5EF4-FFF2-40B4-BE49-F238E27FC236}">
                <a16:creationId xmlns:a16="http://schemas.microsoft.com/office/drawing/2014/main" id="{6DBBC42B-4A86-3C91-67CF-61A7B212D8FE}"/>
              </a:ext>
            </a:extLst>
          </p:cNvPr>
          <p:cNvSpPr txBox="1"/>
          <p:nvPr/>
        </p:nvSpPr>
        <p:spPr>
          <a:xfrm>
            <a:off x="257565" y="990600"/>
            <a:ext cx="10486635" cy="5247590"/>
          </a:xfrm>
          <a:prstGeom prst="rect">
            <a:avLst/>
          </a:prstGeom>
          <a:noFill/>
        </p:spPr>
        <p:txBody>
          <a:bodyPr wrap="square" rtlCol="0">
            <a:spAutoFit/>
          </a:bodyPr>
          <a:lstStyle/>
          <a:p>
            <a:pPr marL="287338" indent="-287338">
              <a:spcBef>
                <a:spcPts val="1800"/>
              </a:spcBef>
              <a:buFont typeface="Arial" panose="020B0604020202020204" pitchFamily="34" charset="0"/>
              <a:buChar char="•"/>
            </a:pPr>
            <a:r>
              <a:rPr lang="en-US" sz="2400" dirty="0"/>
              <a:t>The 2020 FAIT framework was a mistake</a:t>
            </a:r>
          </a:p>
          <a:p>
            <a:pPr marL="744538" lvl="1" indent="-287338">
              <a:spcBef>
                <a:spcPts val="600"/>
              </a:spcBef>
              <a:buFont typeface="Times New Roman" panose="02020603050405020304" pitchFamily="18" charset="0"/>
              <a:buChar char="̶"/>
            </a:pPr>
            <a:r>
              <a:rPr lang="en-US" sz="2400" dirty="0"/>
              <a:t>designed to handle one specific problem</a:t>
            </a:r>
          </a:p>
          <a:p>
            <a:pPr marL="744538" lvl="1" indent="-287338">
              <a:spcBef>
                <a:spcPts val="600"/>
              </a:spcBef>
              <a:buFont typeface="Times New Roman" panose="02020603050405020304" pitchFamily="18" charset="0"/>
              <a:buChar char="̶"/>
            </a:pPr>
            <a:r>
              <a:rPr lang="en-US" sz="2400" dirty="0"/>
              <a:t>difficult to communicate</a:t>
            </a:r>
          </a:p>
          <a:p>
            <a:pPr marL="744538" lvl="1" indent="-287338">
              <a:spcBef>
                <a:spcPts val="600"/>
              </a:spcBef>
              <a:buFont typeface="Times New Roman" panose="02020603050405020304" pitchFamily="18" charset="0"/>
              <a:buChar char="̶"/>
            </a:pPr>
            <a:r>
              <a:rPr lang="en-US" sz="2400" dirty="0"/>
              <a:t>increased market uncertainty</a:t>
            </a:r>
          </a:p>
          <a:p>
            <a:pPr marL="744538" lvl="1" indent="-287338">
              <a:spcBef>
                <a:spcPts val="600"/>
              </a:spcBef>
              <a:buFont typeface="Times New Roman" panose="02020603050405020304" pitchFamily="18" charset="0"/>
              <a:buChar char="̶"/>
            </a:pPr>
            <a:r>
              <a:rPr lang="en-US" sz="2400" dirty="0"/>
              <a:t>ended up constraining the FOMC</a:t>
            </a:r>
          </a:p>
          <a:p>
            <a:pPr marL="287338" indent="-287338">
              <a:spcBef>
                <a:spcPts val="1800"/>
              </a:spcBef>
              <a:buFont typeface="Arial" panose="020B0604020202020204" pitchFamily="34" charset="0"/>
              <a:buChar char="•"/>
            </a:pPr>
            <a:r>
              <a:rPr lang="en-US" sz="2400" dirty="0"/>
              <a:t>Classic “risk management” approach better</a:t>
            </a:r>
          </a:p>
          <a:p>
            <a:pPr marL="287338" indent="-287338">
              <a:spcBef>
                <a:spcPts val="1800"/>
              </a:spcBef>
              <a:buFont typeface="Arial" panose="020B0604020202020204" pitchFamily="34" charset="0"/>
              <a:buChar char="•"/>
            </a:pPr>
            <a:r>
              <a:rPr lang="en-US" sz="2400" dirty="0"/>
              <a:t>Fed should be more explicit about bands around </a:t>
            </a:r>
            <a:r>
              <a:rPr lang="el-GR" sz="2400" dirty="0">
                <a:latin typeface="Times New Roman" panose="02020603050405020304" pitchFamily="18" charset="0"/>
                <a:cs typeface="Times New Roman" panose="02020603050405020304" pitchFamily="18" charset="0"/>
              </a:rPr>
              <a:t>π</a:t>
            </a:r>
            <a:r>
              <a:rPr lang="en-US" sz="2400" dirty="0">
                <a:latin typeface="+mn-lt"/>
                <a:cs typeface="Times New Roman" panose="02020603050405020304" pitchFamily="18" charset="0"/>
              </a:rPr>
              <a:t>*</a:t>
            </a:r>
          </a:p>
          <a:p>
            <a:pPr marL="744538" lvl="1" indent="-287338">
              <a:spcBef>
                <a:spcPts val="600"/>
              </a:spcBef>
              <a:buFont typeface="Times New Roman" panose="02020603050405020304" pitchFamily="18" charset="0"/>
              <a:buChar char="̶"/>
            </a:pPr>
            <a:r>
              <a:rPr lang="en-US" sz="2400" dirty="0">
                <a:latin typeface="+mn-lt"/>
                <a:cs typeface="Times New Roman" panose="02020603050405020304" pitchFamily="18" charset="0"/>
              </a:rPr>
              <a:t>shouldn’t worry so much about small undershoots (or overshoots)</a:t>
            </a:r>
            <a:endParaRPr lang="en-US" sz="2400" dirty="0">
              <a:latin typeface="+mn-lt"/>
            </a:endParaRPr>
          </a:p>
          <a:p>
            <a:pPr marL="287338" indent="-287338">
              <a:spcBef>
                <a:spcPts val="1800"/>
              </a:spcBef>
              <a:buFont typeface="Arial" panose="020B0604020202020204" pitchFamily="34" charset="0"/>
              <a:buChar char="•"/>
            </a:pPr>
            <a:r>
              <a:rPr lang="en-US" sz="2400" dirty="0"/>
              <a:t>Fed should give “scenario analysis”</a:t>
            </a:r>
          </a:p>
          <a:p>
            <a:pPr marL="287338" indent="-287338">
              <a:spcBef>
                <a:spcPts val="1800"/>
              </a:spcBef>
              <a:buFont typeface="Arial" panose="020B0604020202020204" pitchFamily="34" charset="0"/>
              <a:buChar char="•"/>
            </a:pPr>
            <a:r>
              <a:rPr lang="en-US" sz="2400" dirty="0"/>
              <a:t>Fed should publish </a:t>
            </a:r>
            <a:r>
              <a:rPr lang="en-US" sz="2400" dirty="0" err="1"/>
              <a:t>Tealbook</a:t>
            </a:r>
            <a:r>
              <a:rPr lang="en-US" sz="2400" dirty="0"/>
              <a:t> forecast and/or SEP details</a:t>
            </a:r>
          </a:p>
        </p:txBody>
      </p:sp>
      <p:sp>
        <p:nvSpPr>
          <p:cNvPr id="2" name="TextBox 1">
            <a:extLst>
              <a:ext uri="{FF2B5EF4-FFF2-40B4-BE49-F238E27FC236}">
                <a16:creationId xmlns:a16="http://schemas.microsoft.com/office/drawing/2014/main" id="{59553796-2065-45EA-AC02-9155ABC41D57}"/>
              </a:ext>
            </a:extLst>
          </p:cNvPr>
          <p:cNvSpPr txBox="1"/>
          <p:nvPr/>
        </p:nvSpPr>
        <p:spPr>
          <a:xfrm>
            <a:off x="6040839" y="1056501"/>
            <a:ext cx="1600199" cy="369332"/>
          </a:xfrm>
          <a:prstGeom prst="rect">
            <a:avLst/>
          </a:prstGeom>
          <a:noFill/>
        </p:spPr>
        <p:txBody>
          <a:bodyPr wrap="square" rtlCol="0">
            <a:spAutoFit/>
          </a:bodyPr>
          <a:lstStyle/>
          <a:p>
            <a:pPr algn="ctr"/>
            <a:r>
              <a:rPr lang="en-US" dirty="0">
                <a:solidFill>
                  <a:srgbClr val="00B050"/>
                </a:solidFill>
              </a:rPr>
              <a:t>I agree</a:t>
            </a:r>
          </a:p>
        </p:txBody>
      </p:sp>
      <p:sp>
        <p:nvSpPr>
          <p:cNvPr id="3" name="TextBox 2">
            <a:extLst>
              <a:ext uri="{FF2B5EF4-FFF2-40B4-BE49-F238E27FC236}">
                <a16:creationId xmlns:a16="http://schemas.microsoft.com/office/drawing/2014/main" id="{F7C2CD1C-C551-5694-CF94-25E9D41E62CB}"/>
              </a:ext>
            </a:extLst>
          </p:cNvPr>
          <p:cNvSpPr txBox="1"/>
          <p:nvPr/>
        </p:nvSpPr>
        <p:spPr>
          <a:xfrm>
            <a:off x="5686333" y="2819400"/>
            <a:ext cx="1600199" cy="369332"/>
          </a:xfrm>
          <a:prstGeom prst="rect">
            <a:avLst/>
          </a:prstGeom>
          <a:noFill/>
        </p:spPr>
        <p:txBody>
          <a:bodyPr wrap="square" rtlCol="0">
            <a:spAutoFit/>
          </a:bodyPr>
          <a:lstStyle/>
          <a:p>
            <a:pPr algn="ctr"/>
            <a:r>
              <a:rPr lang="en-US" dirty="0">
                <a:solidFill>
                  <a:srgbClr val="FF0000"/>
                </a:solidFill>
              </a:rPr>
              <a:t>I disagree</a:t>
            </a:r>
          </a:p>
        </p:txBody>
      </p:sp>
      <p:sp>
        <p:nvSpPr>
          <p:cNvPr id="6" name="TextBox 5">
            <a:extLst>
              <a:ext uri="{FF2B5EF4-FFF2-40B4-BE49-F238E27FC236}">
                <a16:creationId xmlns:a16="http://schemas.microsoft.com/office/drawing/2014/main" id="{CD8BB346-3A4D-FF03-E607-DC64E12AA85E}"/>
              </a:ext>
            </a:extLst>
          </p:cNvPr>
          <p:cNvSpPr txBox="1"/>
          <p:nvPr/>
        </p:nvSpPr>
        <p:spPr>
          <a:xfrm>
            <a:off x="8534400" y="5638800"/>
            <a:ext cx="1600199" cy="369332"/>
          </a:xfrm>
          <a:prstGeom prst="rect">
            <a:avLst/>
          </a:prstGeom>
          <a:noFill/>
        </p:spPr>
        <p:txBody>
          <a:bodyPr wrap="square" rtlCol="0">
            <a:spAutoFit/>
          </a:bodyPr>
          <a:lstStyle/>
          <a:p>
            <a:pPr algn="ctr"/>
            <a:r>
              <a:rPr lang="en-US" dirty="0">
                <a:solidFill>
                  <a:srgbClr val="FF0000"/>
                </a:solidFill>
              </a:rPr>
              <a:t>I disagree</a:t>
            </a:r>
          </a:p>
        </p:txBody>
      </p:sp>
      <p:sp>
        <p:nvSpPr>
          <p:cNvPr id="7" name="TextBox 6">
            <a:extLst>
              <a:ext uri="{FF2B5EF4-FFF2-40B4-BE49-F238E27FC236}">
                <a16:creationId xmlns:a16="http://schemas.microsoft.com/office/drawing/2014/main" id="{587A1544-63A2-255F-7E70-75912F21525E}"/>
              </a:ext>
            </a:extLst>
          </p:cNvPr>
          <p:cNvSpPr txBox="1"/>
          <p:nvPr/>
        </p:nvSpPr>
        <p:spPr>
          <a:xfrm>
            <a:off x="6477000" y="1491734"/>
            <a:ext cx="1600199" cy="369332"/>
          </a:xfrm>
          <a:prstGeom prst="rect">
            <a:avLst/>
          </a:prstGeom>
          <a:noFill/>
        </p:spPr>
        <p:txBody>
          <a:bodyPr wrap="square" rtlCol="0">
            <a:spAutoFit/>
          </a:bodyPr>
          <a:lstStyle/>
          <a:p>
            <a:pPr algn="ctr"/>
            <a:r>
              <a:rPr lang="en-US" dirty="0">
                <a:solidFill>
                  <a:srgbClr val="00B050"/>
                </a:solidFill>
              </a:rPr>
              <a:t>I agree</a:t>
            </a:r>
          </a:p>
        </p:txBody>
      </p:sp>
      <p:sp>
        <p:nvSpPr>
          <p:cNvPr id="8" name="TextBox 7">
            <a:extLst>
              <a:ext uri="{FF2B5EF4-FFF2-40B4-BE49-F238E27FC236}">
                <a16:creationId xmlns:a16="http://schemas.microsoft.com/office/drawing/2014/main" id="{3E98FD40-8421-B061-A18C-5C6FA690E83F}"/>
              </a:ext>
            </a:extLst>
          </p:cNvPr>
          <p:cNvSpPr txBox="1"/>
          <p:nvPr/>
        </p:nvSpPr>
        <p:spPr>
          <a:xfrm>
            <a:off x="4191000" y="1905000"/>
            <a:ext cx="1600199" cy="369332"/>
          </a:xfrm>
          <a:prstGeom prst="rect">
            <a:avLst/>
          </a:prstGeom>
          <a:noFill/>
        </p:spPr>
        <p:txBody>
          <a:bodyPr wrap="square" rtlCol="0">
            <a:spAutoFit/>
          </a:bodyPr>
          <a:lstStyle/>
          <a:p>
            <a:pPr algn="ctr"/>
            <a:r>
              <a:rPr lang="en-US" dirty="0">
                <a:solidFill>
                  <a:srgbClr val="00B050"/>
                </a:solidFill>
              </a:rPr>
              <a:t>I agree</a:t>
            </a:r>
          </a:p>
        </p:txBody>
      </p:sp>
      <p:sp>
        <p:nvSpPr>
          <p:cNvPr id="9" name="TextBox 8">
            <a:extLst>
              <a:ext uri="{FF2B5EF4-FFF2-40B4-BE49-F238E27FC236}">
                <a16:creationId xmlns:a16="http://schemas.microsoft.com/office/drawing/2014/main" id="{2066367A-AF09-4359-9125-F89DEA521C5E}"/>
              </a:ext>
            </a:extLst>
          </p:cNvPr>
          <p:cNvSpPr txBox="1"/>
          <p:nvPr/>
        </p:nvSpPr>
        <p:spPr>
          <a:xfrm>
            <a:off x="5029200" y="2361216"/>
            <a:ext cx="1600199" cy="369332"/>
          </a:xfrm>
          <a:prstGeom prst="rect">
            <a:avLst/>
          </a:prstGeom>
          <a:noFill/>
        </p:spPr>
        <p:txBody>
          <a:bodyPr wrap="square" rtlCol="0">
            <a:spAutoFit/>
          </a:bodyPr>
          <a:lstStyle/>
          <a:p>
            <a:pPr algn="ctr"/>
            <a:r>
              <a:rPr lang="en-US" dirty="0">
                <a:solidFill>
                  <a:srgbClr val="00B050"/>
                </a:solidFill>
              </a:rPr>
              <a:t>I agree</a:t>
            </a:r>
          </a:p>
        </p:txBody>
      </p:sp>
      <p:sp>
        <p:nvSpPr>
          <p:cNvPr id="10" name="TextBox 9">
            <a:extLst>
              <a:ext uri="{FF2B5EF4-FFF2-40B4-BE49-F238E27FC236}">
                <a16:creationId xmlns:a16="http://schemas.microsoft.com/office/drawing/2014/main" id="{4C4FD500-BE38-D05B-BF4C-E950847ECA9E}"/>
              </a:ext>
            </a:extLst>
          </p:cNvPr>
          <p:cNvSpPr txBox="1"/>
          <p:nvPr/>
        </p:nvSpPr>
        <p:spPr>
          <a:xfrm>
            <a:off x="7308944" y="3411513"/>
            <a:ext cx="1600199" cy="369332"/>
          </a:xfrm>
          <a:prstGeom prst="rect">
            <a:avLst/>
          </a:prstGeom>
          <a:noFill/>
        </p:spPr>
        <p:txBody>
          <a:bodyPr wrap="square" rtlCol="0">
            <a:spAutoFit/>
          </a:bodyPr>
          <a:lstStyle/>
          <a:p>
            <a:pPr algn="ctr"/>
            <a:r>
              <a:rPr lang="en-US" dirty="0">
                <a:solidFill>
                  <a:srgbClr val="00B050"/>
                </a:solidFill>
              </a:rPr>
              <a:t>I agree</a:t>
            </a:r>
          </a:p>
        </p:txBody>
      </p:sp>
      <p:sp>
        <p:nvSpPr>
          <p:cNvPr id="11" name="TextBox 10">
            <a:extLst>
              <a:ext uri="{FF2B5EF4-FFF2-40B4-BE49-F238E27FC236}">
                <a16:creationId xmlns:a16="http://schemas.microsoft.com/office/drawing/2014/main" id="{BC35687F-13A3-7D09-B5D5-8865A5C292D4}"/>
              </a:ext>
            </a:extLst>
          </p:cNvPr>
          <p:cNvSpPr txBox="1"/>
          <p:nvPr/>
        </p:nvSpPr>
        <p:spPr>
          <a:xfrm>
            <a:off x="7467600" y="3982877"/>
            <a:ext cx="1600199" cy="369332"/>
          </a:xfrm>
          <a:prstGeom prst="rect">
            <a:avLst/>
          </a:prstGeom>
          <a:noFill/>
        </p:spPr>
        <p:txBody>
          <a:bodyPr wrap="square" rtlCol="0">
            <a:spAutoFit/>
          </a:bodyPr>
          <a:lstStyle/>
          <a:p>
            <a:pPr algn="ctr"/>
            <a:r>
              <a:rPr lang="en-US" dirty="0">
                <a:solidFill>
                  <a:srgbClr val="00B050"/>
                </a:solidFill>
              </a:rPr>
              <a:t>I agree</a:t>
            </a:r>
          </a:p>
        </p:txBody>
      </p:sp>
    </p:spTree>
    <p:extLst>
      <p:ext uri="{BB962C8B-B14F-4D97-AF65-F5344CB8AC3E}">
        <p14:creationId xmlns:p14="http://schemas.microsoft.com/office/powerpoint/2010/main" val="420923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P spid="2" grpId="0"/>
      <p:bldP spid="3" grpId="0"/>
      <p:bldP spid="6" grpId="0"/>
      <p:bldP spid="7"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24790" y="76200"/>
            <a:ext cx="10797956" cy="523220"/>
          </a:xfrm>
          <a:prstGeom prst="rect">
            <a:avLst/>
          </a:prstGeom>
          <a:noFill/>
          <a:ln w="9525">
            <a:noFill/>
            <a:miter lim="800000"/>
            <a:headEnd/>
            <a:tailEnd/>
          </a:ln>
          <a:effectLst/>
        </p:spPr>
        <p:txBody>
          <a:bodyPr wrap="none">
            <a:spAutoFit/>
          </a:bodyPr>
          <a:lstStyle/>
          <a:p>
            <a:r>
              <a:rPr lang="en-US" sz="2800" dirty="0">
                <a:latin typeface="Tahoma" pitchFamily="34" charset="0"/>
              </a:rPr>
              <a:t>Comment 1: Point of Inflation Targeting was Clear Communication</a:t>
            </a:r>
          </a:p>
        </p:txBody>
      </p:sp>
      <p:sp>
        <p:nvSpPr>
          <p:cNvPr id="3" name="TextBox 2">
            <a:extLst>
              <a:ext uri="{FF2B5EF4-FFF2-40B4-BE49-F238E27FC236}">
                <a16:creationId xmlns:a16="http://schemas.microsoft.com/office/drawing/2014/main" id="{6AFA5251-E4F1-3112-6A83-74D4189EBD3A}"/>
              </a:ext>
            </a:extLst>
          </p:cNvPr>
          <p:cNvSpPr txBox="1"/>
          <p:nvPr/>
        </p:nvSpPr>
        <p:spPr>
          <a:xfrm>
            <a:off x="280450" y="838200"/>
            <a:ext cx="10486635" cy="5732338"/>
          </a:xfrm>
          <a:prstGeom prst="rect">
            <a:avLst/>
          </a:prstGeom>
          <a:noFill/>
        </p:spPr>
        <p:txBody>
          <a:bodyPr wrap="square" rtlCol="0">
            <a:spAutoFit/>
          </a:bodyPr>
          <a:lstStyle/>
          <a:p>
            <a:pPr marL="287338" indent="-287338">
              <a:spcBef>
                <a:spcPts val="1800"/>
              </a:spcBef>
              <a:buFont typeface="Arial" panose="020B0604020202020204" pitchFamily="34" charset="0"/>
              <a:buChar char="•"/>
            </a:pPr>
            <a:r>
              <a:rPr lang="en-US" sz="2400" dirty="0"/>
              <a:t>One of the main points of inflation targeting was clear communication with financial markets and the public:</a:t>
            </a:r>
          </a:p>
          <a:p>
            <a:pPr marL="342900" lvl="1">
              <a:spcBef>
                <a:spcPts val="900"/>
              </a:spcBef>
            </a:pPr>
            <a:r>
              <a:rPr lang="en-US" sz="1400" dirty="0"/>
              <a:t>“Inflation targeting is characterized by two features: an explicit numerical target or target range for inflation and a high degree of transparency about forecasts and policy plans.”  (Bernanke, 11/14/2007)</a:t>
            </a:r>
          </a:p>
          <a:p>
            <a:pPr marL="342900" lvl="1">
              <a:spcBef>
                <a:spcPts val="900"/>
              </a:spcBef>
            </a:pPr>
            <a:r>
              <a:rPr lang="en-US" sz="1400" dirty="0"/>
              <a:t>“Among other important features of inflation targeting are vigorous efforts to communicate with the public about the plans and objectives of the monetary authorities and… strengthen the central bank’s accountability for attaining those objectives.”  (Bernanke, Laubach, Mishkin, and Posen, 1999, p. 4)</a:t>
            </a:r>
          </a:p>
          <a:p>
            <a:pPr marL="342900" lvl="1">
              <a:spcBef>
                <a:spcPts val="900"/>
              </a:spcBef>
            </a:pPr>
            <a:r>
              <a:rPr lang="en-US" sz="1400" dirty="0"/>
              <a:t>“The use of inflation targeting increases public understanding of monetary policy, improves policy-maker accountability …”  (BLMP, p. 6)</a:t>
            </a:r>
          </a:p>
          <a:p>
            <a:pPr marL="342900" lvl="1">
              <a:spcBef>
                <a:spcPts val="900"/>
              </a:spcBef>
            </a:pPr>
            <a:r>
              <a:rPr lang="en-US" sz="1400" dirty="0"/>
              <a:t>“We see the inflation-targeting framework as serving two important functions:  (1) improving communication between policy-makers and the public, and, not unrelatedly, (2) providing discipline and accountability in the making of monetary policy.”  (BLMP, p. 23)</a:t>
            </a:r>
          </a:p>
          <a:p>
            <a:pPr marL="342900" lvl="1">
              <a:spcBef>
                <a:spcPts val="900"/>
              </a:spcBef>
            </a:pPr>
            <a:r>
              <a:rPr lang="en-US" sz="1400" dirty="0"/>
              <a:t>“By making explicit the central bank’s medium-term policy intentions, inflation targets improve planning in the private sector , enhance the public debate about the direction of monetary policy, and increase the accountability of the central bank.”  (BLMP, p. 23)</a:t>
            </a:r>
          </a:p>
          <a:p>
            <a:pPr marL="342900" lvl="1">
              <a:spcBef>
                <a:spcPts val="900"/>
              </a:spcBef>
            </a:pPr>
            <a:r>
              <a:rPr lang="en-US" sz="1400" dirty="0"/>
              <a:t>“Why spend so much effort on clarity and communication?  The efforts by the inflation-targeting central banks to improve transparency and communication have been crucial to the success of the targeting regimes.”  (BLMP, p. 296)</a:t>
            </a:r>
          </a:p>
          <a:p>
            <a:pPr marL="342900" lvl="1">
              <a:spcBef>
                <a:spcPts val="900"/>
              </a:spcBef>
            </a:pPr>
            <a:r>
              <a:rPr lang="en-US" sz="1400" dirty="0"/>
              <a:t>“Increased transparency would also reduce the financial and economic uncertainty associated with the Fed’s current procedures by giving the markets more information about what future monetary policies are likely to be.  That would reduce substantially the costs incurred by financial analysts trying to guess what the Federal Reserve will do next and would make it easier for businesses and consumers to plan for the future, thus promoting economic efficiency.”  (BLMP, p. 311)</a:t>
            </a:r>
          </a:p>
        </p:txBody>
      </p:sp>
    </p:spTree>
    <p:extLst>
      <p:ext uri="{BB962C8B-B14F-4D97-AF65-F5344CB8AC3E}">
        <p14:creationId xmlns:p14="http://schemas.microsoft.com/office/powerpoint/2010/main" val="375929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24790" y="76200"/>
            <a:ext cx="10797956" cy="523220"/>
          </a:xfrm>
          <a:prstGeom prst="rect">
            <a:avLst/>
          </a:prstGeom>
          <a:noFill/>
          <a:ln w="9525">
            <a:noFill/>
            <a:miter lim="800000"/>
            <a:headEnd/>
            <a:tailEnd/>
          </a:ln>
          <a:effectLst/>
        </p:spPr>
        <p:txBody>
          <a:bodyPr wrap="none">
            <a:spAutoFit/>
          </a:bodyPr>
          <a:lstStyle/>
          <a:p>
            <a:r>
              <a:rPr lang="en-US" sz="2800" dirty="0">
                <a:latin typeface="Tahoma" pitchFamily="34" charset="0"/>
              </a:rPr>
              <a:t>Comment 1: Point of Inflation Targeting was Clear Communication</a:t>
            </a:r>
          </a:p>
        </p:txBody>
      </p:sp>
      <p:sp>
        <p:nvSpPr>
          <p:cNvPr id="3" name="TextBox 2">
            <a:extLst>
              <a:ext uri="{FF2B5EF4-FFF2-40B4-BE49-F238E27FC236}">
                <a16:creationId xmlns:a16="http://schemas.microsoft.com/office/drawing/2014/main" id="{6AFA5251-E4F1-3112-6A83-74D4189EBD3A}"/>
              </a:ext>
            </a:extLst>
          </p:cNvPr>
          <p:cNvSpPr txBox="1"/>
          <p:nvPr/>
        </p:nvSpPr>
        <p:spPr>
          <a:xfrm>
            <a:off x="280450" y="838200"/>
            <a:ext cx="10486635" cy="5732338"/>
          </a:xfrm>
          <a:prstGeom prst="rect">
            <a:avLst/>
          </a:prstGeom>
          <a:noFill/>
        </p:spPr>
        <p:txBody>
          <a:bodyPr wrap="square" rtlCol="0">
            <a:spAutoFit/>
          </a:bodyPr>
          <a:lstStyle/>
          <a:p>
            <a:pPr marL="287338" indent="-287338">
              <a:spcBef>
                <a:spcPts val="1800"/>
              </a:spcBef>
              <a:buFont typeface="Arial" panose="020B0604020202020204" pitchFamily="34" charset="0"/>
              <a:buChar char="•"/>
            </a:pPr>
            <a:r>
              <a:rPr lang="en-US" sz="2400" dirty="0"/>
              <a:t>One of the main points of inflation targeting was clear communication with financial markets and the public:</a:t>
            </a:r>
          </a:p>
          <a:p>
            <a:pPr marL="342900" lvl="1">
              <a:spcBef>
                <a:spcPts val="900"/>
              </a:spcBef>
            </a:pPr>
            <a:r>
              <a:rPr lang="en-US" sz="1400" dirty="0"/>
              <a:t>“Inflation targeting is characterized by two features: an explicit numerical target or target range for inflation and a </a:t>
            </a:r>
            <a:r>
              <a:rPr lang="en-US" sz="1400" dirty="0">
                <a:solidFill>
                  <a:srgbClr val="FF0000"/>
                </a:solidFill>
              </a:rPr>
              <a:t>high degree of transparency about forecasts and policy plans</a:t>
            </a:r>
            <a:r>
              <a:rPr lang="en-US" sz="1400" dirty="0"/>
              <a:t>.”  (Bernanke, 11/14/2007)</a:t>
            </a:r>
          </a:p>
          <a:p>
            <a:pPr marL="342900" lvl="1">
              <a:spcBef>
                <a:spcPts val="900"/>
              </a:spcBef>
            </a:pPr>
            <a:r>
              <a:rPr lang="en-US" sz="1400" dirty="0"/>
              <a:t>“Among other important features of inflation targeting are </a:t>
            </a:r>
            <a:r>
              <a:rPr lang="en-US" sz="1400" dirty="0">
                <a:solidFill>
                  <a:srgbClr val="FF0000"/>
                </a:solidFill>
              </a:rPr>
              <a:t>vigorous efforts to communicate with the public about the plans and objectives of the monetary authorities</a:t>
            </a:r>
            <a:r>
              <a:rPr lang="en-US" sz="1400" dirty="0"/>
              <a:t> and… strengthen the central bank’s accountability for attaining those objectives.”  (Bernanke, Laubach, Mishkin, and Posen, 1999, p. 4)</a:t>
            </a:r>
          </a:p>
          <a:p>
            <a:pPr marL="342900" lvl="1">
              <a:spcBef>
                <a:spcPts val="900"/>
              </a:spcBef>
            </a:pPr>
            <a:r>
              <a:rPr lang="en-US" sz="1400" dirty="0"/>
              <a:t>“The use of inflation targeting </a:t>
            </a:r>
            <a:r>
              <a:rPr lang="en-US" sz="1400" dirty="0">
                <a:solidFill>
                  <a:srgbClr val="FF0000"/>
                </a:solidFill>
              </a:rPr>
              <a:t>increases public understanding of monetary policy</a:t>
            </a:r>
            <a:r>
              <a:rPr lang="en-US" sz="1400" dirty="0"/>
              <a:t>, improves policy-maker accountability …”  (BLMP, p. 6)</a:t>
            </a:r>
          </a:p>
          <a:p>
            <a:pPr marL="342900" lvl="1">
              <a:spcBef>
                <a:spcPts val="900"/>
              </a:spcBef>
            </a:pPr>
            <a:r>
              <a:rPr lang="en-US" sz="1400" dirty="0"/>
              <a:t>“We see the inflation-targeting framework as serving two important functions:  (1) </a:t>
            </a:r>
            <a:r>
              <a:rPr lang="en-US" sz="1400" dirty="0">
                <a:solidFill>
                  <a:srgbClr val="FF0000"/>
                </a:solidFill>
              </a:rPr>
              <a:t>improving communication between policy-makers and the public</a:t>
            </a:r>
            <a:r>
              <a:rPr lang="en-US" sz="1400" dirty="0"/>
              <a:t>, and, not unrelatedly, (2) providing discipline and accountability in the making of monetary policy.”  (BLMP, p. 23)</a:t>
            </a:r>
          </a:p>
          <a:p>
            <a:pPr marL="342900" lvl="1">
              <a:spcBef>
                <a:spcPts val="900"/>
              </a:spcBef>
            </a:pPr>
            <a:r>
              <a:rPr lang="en-US" sz="1400" dirty="0"/>
              <a:t>“By </a:t>
            </a:r>
            <a:r>
              <a:rPr lang="en-US" sz="1400" dirty="0">
                <a:solidFill>
                  <a:srgbClr val="FF0000"/>
                </a:solidFill>
              </a:rPr>
              <a:t>making explicit the central bank’s medium-term policy intentions</a:t>
            </a:r>
            <a:r>
              <a:rPr lang="en-US" sz="1400" dirty="0"/>
              <a:t>, inflation targets improve planning in the private sector , enhance the public debate about the direction of monetary policy, and increase the accountability of the central bank.”  (BLMP, p. 23)</a:t>
            </a:r>
          </a:p>
          <a:p>
            <a:pPr marL="342900" lvl="1">
              <a:spcBef>
                <a:spcPts val="900"/>
              </a:spcBef>
            </a:pPr>
            <a:r>
              <a:rPr lang="en-US" sz="1400" dirty="0"/>
              <a:t>“</a:t>
            </a:r>
            <a:r>
              <a:rPr lang="en-US" sz="1400" dirty="0">
                <a:solidFill>
                  <a:srgbClr val="FF0000"/>
                </a:solidFill>
              </a:rPr>
              <a:t>Why spend so much effort on clarity and communication?  The efforts by the inflation-targeting central banks to improve transparency and communication have been crucial to the success of the targeting regimes</a:t>
            </a:r>
            <a:r>
              <a:rPr lang="en-US" sz="1400" dirty="0"/>
              <a:t>.”  (BLMP, p. 296)</a:t>
            </a:r>
          </a:p>
          <a:p>
            <a:pPr marL="342900" lvl="1">
              <a:spcBef>
                <a:spcPts val="900"/>
              </a:spcBef>
            </a:pPr>
            <a:r>
              <a:rPr lang="en-US" sz="1400" dirty="0"/>
              <a:t>“</a:t>
            </a:r>
            <a:r>
              <a:rPr lang="en-US" sz="1400" dirty="0">
                <a:solidFill>
                  <a:srgbClr val="FF0000"/>
                </a:solidFill>
              </a:rPr>
              <a:t>Increased transparency would also reduce the financial and economic uncertainty associated with the Fed’s current procedures by giving the markets more information about what future monetary policies are likely to be.  That would reduce substantially the costs incurred by financial analysts trying to guess what the Federal Reserve will do next and would make it easier for businesses and consumers to plan for the future, thus promoting economic efficiency</a:t>
            </a:r>
            <a:r>
              <a:rPr lang="en-US" sz="1400" dirty="0"/>
              <a:t>.”  (BLMP, p. 311)</a:t>
            </a:r>
          </a:p>
        </p:txBody>
      </p:sp>
    </p:spTree>
    <p:extLst>
      <p:ext uri="{BB962C8B-B14F-4D97-AF65-F5344CB8AC3E}">
        <p14:creationId xmlns:p14="http://schemas.microsoft.com/office/powerpoint/2010/main" val="220719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24790" y="76200"/>
            <a:ext cx="10797956" cy="523220"/>
          </a:xfrm>
          <a:prstGeom prst="rect">
            <a:avLst/>
          </a:prstGeom>
          <a:noFill/>
          <a:ln w="9525">
            <a:noFill/>
            <a:miter lim="800000"/>
            <a:headEnd/>
            <a:tailEnd/>
          </a:ln>
          <a:effectLst/>
        </p:spPr>
        <p:txBody>
          <a:bodyPr wrap="none">
            <a:spAutoFit/>
          </a:bodyPr>
          <a:lstStyle/>
          <a:p>
            <a:r>
              <a:rPr lang="en-US" sz="2800" dirty="0">
                <a:latin typeface="Tahoma" pitchFamily="34" charset="0"/>
              </a:rPr>
              <a:t>Comment 1: Point of Inflation Targeting was Clear Communication</a:t>
            </a:r>
          </a:p>
        </p:txBody>
      </p:sp>
      <p:sp>
        <p:nvSpPr>
          <p:cNvPr id="3" name="TextBox 2">
            <a:extLst>
              <a:ext uri="{FF2B5EF4-FFF2-40B4-BE49-F238E27FC236}">
                <a16:creationId xmlns:a16="http://schemas.microsoft.com/office/drawing/2014/main" id="{6AFA5251-E4F1-3112-6A83-74D4189EBD3A}"/>
              </a:ext>
            </a:extLst>
          </p:cNvPr>
          <p:cNvSpPr txBox="1"/>
          <p:nvPr/>
        </p:nvSpPr>
        <p:spPr>
          <a:xfrm>
            <a:off x="304800" y="990600"/>
            <a:ext cx="10486635" cy="4262705"/>
          </a:xfrm>
          <a:prstGeom prst="rect">
            <a:avLst/>
          </a:prstGeom>
          <a:noFill/>
        </p:spPr>
        <p:txBody>
          <a:bodyPr wrap="square" rtlCol="0">
            <a:spAutoFit/>
          </a:bodyPr>
          <a:lstStyle/>
          <a:p>
            <a:pPr marL="287338" indent="-287338">
              <a:spcBef>
                <a:spcPts val="1800"/>
              </a:spcBef>
              <a:buFont typeface="Arial" panose="020B0604020202020204" pitchFamily="34" charset="0"/>
              <a:buChar char="•"/>
            </a:pPr>
            <a:r>
              <a:rPr lang="en-US" sz="2400" dirty="0"/>
              <a:t>In contrast, Cieslak, McMahon, and Pang provide extensive evidence that:</a:t>
            </a:r>
          </a:p>
          <a:p>
            <a:pPr marL="800100" lvl="1" indent="-342900">
              <a:spcBef>
                <a:spcPts val="600"/>
              </a:spcBef>
              <a:buFont typeface="Times New Roman" panose="02020603050405020304" pitchFamily="18" charset="0"/>
              <a:buChar char="̶"/>
            </a:pPr>
            <a:r>
              <a:rPr lang="en-US" sz="2400" dirty="0"/>
              <a:t>the 2020 FAIT framework was vague by design</a:t>
            </a:r>
          </a:p>
          <a:p>
            <a:pPr marL="800100" lvl="1" indent="-342900">
              <a:spcBef>
                <a:spcPts val="600"/>
              </a:spcBef>
              <a:buFont typeface="Times New Roman" panose="02020603050405020304" pitchFamily="18" charset="0"/>
              <a:buChar char="̶"/>
            </a:pPr>
            <a:r>
              <a:rPr lang="en-US" sz="2400" dirty="0"/>
              <a:t>policymakers themselves did not agree on details of the framework</a:t>
            </a:r>
          </a:p>
          <a:p>
            <a:pPr marL="800100" lvl="1" indent="-342900">
              <a:spcBef>
                <a:spcPts val="600"/>
              </a:spcBef>
              <a:buFont typeface="Times New Roman" panose="02020603050405020304" pitchFamily="18" charset="0"/>
              <a:buChar char="̶"/>
            </a:pPr>
            <a:r>
              <a:rPr lang="en-US" sz="2400" dirty="0"/>
              <a:t>markets and press sought more clarity and were rebuffed</a:t>
            </a:r>
          </a:p>
          <a:p>
            <a:pPr marL="800100" lvl="1" indent="-342900">
              <a:spcBef>
                <a:spcPts val="600"/>
              </a:spcBef>
              <a:buFont typeface="Times New Roman" panose="02020603050405020304" pitchFamily="18" charset="0"/>
              <a:buChar char="̶"/>
            </a:pPr>
            <a:r>
              <a:rPr lang="en-US" sz="2400" dirty="0"/>
              <a:t>term premia increased</a:t>
            </a:r>
          </a:p>
          <a:p>
            <a:pPr marL="800100" lvl="1" indent="-342900">
              <a:spcBef>
                <a:spcPts val="600"/>
              </a:spcBef>
              <a:buFont typeface="Times New Roman" panose="02020603050405020304" pitchFamily="18" charset="0"/>
              <a:buChar char="̶"/>
            </a:pPr>
            <a:r>
              <a:rPr lang="en-US" sz="2400" dirty="0"/>
              <a:t>FAIT seemed to create market uncertainty, confusion in 2021</a:t>
            </a:r>
          </a:p>
          <a:p>
            <a:pPr marL="287338" indent="-287338">
              <a:spcBef>
                <a:spcPts val="3600"/>
              </a:spcBef>
              <a:buFont typeface="Arial" panose="020B0604020202020204" pitchFamily="34" charset="0"/>
              <a:buChar char="•"/>
            </a:pPr>
            <a:r>
              <a:rPr lang="en-US" sz="2400" dirty="0"/>
              <a:t>The 2020 FAIT framework was a giant step backward in communication and accountability</a:t>
            </a:r>
          </a:p>
        </p:txBody>
      </p:sp>
    </p:spTree>
    <p:extLst>
      <p:ext uri="{BB962C8B-B14F-4D97-AF65-F5344CB8AC3E}">
        <p14:creationId xmlns:p14="http://schemas.microsoft.com/office/powerpoint/2010/main" val="54517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24790" y="76200"/>
            <a:ext cx="6381747" cy="523220"/>
          </a:xfrm>
          <a:prstGeom prst="rect">
            <a:avLst/>
          </a:prstGeom>
          <a:noFill/>
          <a:ln w="9525">
            <a:noFill/>
            <a:miter lim="800000"/>
            <a:headEnd/>
            <a:tailEnd/>
          </a:ln>
          <a:effectLst/>
        </p:spPr>
        <p:txBody>
          <a:bodyPr wrap="none">
            <a:spAutoFit/>
          </a:bodyPr>
          <a:lstStyle/>
          <a:p>
            <a:r>
              <a:rPr lang="en-US" sz="2800" dirty="0">
                <a:latin typeface="Tahoma" pitchFamily="34" charset="0"/>
              </a:rPr>
              <a:t>Comment 2:  Communication Problems</a:t>
            </a:r>
          </a:p>
        </p:txBody>
      </p:sp>
      <p:pic>
        <p:nvPicPr>
          <p:cNvPr id="6" name="Picture 5">
            <a:extLst>
              <a:ext uri="{FF2B5EF4-FFF2-40B4-BE49-F238E27FC236}">
                <a16:creationId xmlns:a16="http://schemas.microsoft.com/office/drawing/2014/main" id="{101F0A13-8641-A63C-5DE4-14D062427066}"/>
              </a:ext>
            </a:extLst>
          </p:cNvPr>
          <p:cNvPicPr>
            <a:picLocks noChangeAspect="1"/>
          </p:cNvPicPr>
          <p:nvPr/>
        </p:nvPicPr>
        <p:blipFill>
          <a:blip r:embed="rId2"/>
          <a:stretch>
            <a:fillRect/>
          </a:stretch>
        </p:blipFill>
        <p:spPr>
          <a:xfrm>
            <a:off x="1905000" y="1447800"/>
            <a:ext cx="6080681" cy="2143018"/>
          </a:xfrm>
          <a:prstGeom prst="rect">
            <a:avLst/>
          </a:prstGeom>
        </p:spPr>
      </p:pic>
      <p:sp>
        <p:nvSpPr>
          <p:cNvPr id="7" name="TextBox 6">
            <a:extLst>
              <a:ext uri="{FF2B5EF4-FFF2-40B4-BE49-F238E27FC236}">
                <a16:creationId xmlns:a16="http://schemas.microsoft.com/office/drawing/2014/main" id="{55A3F648-E696-B1AA-81DF-750E0589EB62}"/>
              </a:ext>
            </a:extLst>
          </p:cNvPr>
          <p:cNvSpPr txBox="1"/>
          <p:nvPr/>
        </p:nvSpPr>
        <p:spPr>
          <a:xfrm>
            <a:off x="243082" y="3988881"/>
            <a:ext cx="10486635" cy="2554545"/>
          </a:xfrm>
          <a:prstGeom prst="rect">
            <a:avLst/>
          </a:prstGeom>
          <a:noFill/>
        </p:spPr>
        <p:txBody>
          <a:bodyPr wrap="square" rtlCol="0">
            <a:spAutoFit/>
          </a:bodyPr>
          <a:lstStyle/>
          <a:p>
            <a:pPr marL="287338" indent="-287338">
              <a:spcBef>
                <a:spcPts val="1800"/>
              </a:spcBef>
              <a:buFont typeface="Arial" panose="020B0604020202020204" pitchFamily="34" charset="0"/>
              <a:buChar char="•"/>
            </a:pPr>
            <a:r>
              <a:rPr lang="en-US" sz="2400" dirty="0"/>
              <a:t>This should not happen</a:t>
            </a:r>
          </a:p>
          <a:p>
            <a:pPr marL="741363" lvl="1" indent="-284163">
              <a:spcBef>
                <a:spcPts val="600"/>
              </a:spcBef>
              <a:buFont typeface="Times New Roman" panose="02020603050405020304" pitchFamily="18" charset="0"/>
              <a:buChar char="̶"/>
            </a:pPr>
            <a:r>
              <a:rPr lang="en-US" sz="2400" dirty="0"/>
              <a:t>with good communication, these columns should be uncorrelated</a:t>
            </a:r>
          </a:p>
          <a:p>
            <a:pPr marL="741363" lvl="1" indent="-284163">
              <a:spcBef>
                <a:spcPts val="600"/>
              </a:spcBef>
              <a:buFont typeface="Times New Roman" panose="02020603050405020304" pitchFamily="18" charset="0"/>
              <a:buChar char="̶"/>
            </a:pPr>
            <a:r>
              <a:rPr lang="en-US" sz="2400" dirty="0"/>
              <a:t>instead, Fed Chair systematically contradicted the FOMC</a:t>
            </a:r>
          </a:p>
          <a:p>
            <a:pPr marL="287338" indent="-287338">
              <a:spcBef>
                <a:spcPts val="1800"/>
              </a:spcBef>
              <a:buFont typeface="Arial" panose="020B0604020202020204" pitchFamily="34" charset="0"/>
              <a:buChar char="•"/>
            </a:pPr>
            <a:r>
              <a:rPr lang="en-US" sz="2400" dirty="0"/>
              <a:t>Clear evidence of a communication problem</a:t>
            </a:r>
          </a:p>
          <a:p>
            <a:pPr marL="287338" indent="-287338">
              <a:spcBef>
                <a:spcPts val="1800"/>
              </a:spcBef>
              <a:buFont typeface="Arial" panose="020B0604020202020204" pitchFamily="34" charset="0"/>
              <a:buChar char="•"/>
            </a:pPr>
            <a:r>
              <a:rPr lang="en-US" sz="2400" dirty="0"/>
              <a:t>Related to the 2020 FAIT framework?  Not clear.</a:t>
            </a:r>
          </a:p>
        </p:txBody>
      </p:sp>
      <p:sp>
        <p:nvSpPr>
          <p:cNvPr id="9" name="TextBox 8">
            <a:extLst>
              <a:ext uri="{FF2B5EF4-FFF2-40B4-BE49-F238E27FC236}">
                <a16:creationId xmlns:a16="http://schemas.microsoft.com/office/drawing/2014/main" id="{425B4DB6-E9B4-35AC-3823-F6A1334C93AE}"/>
              </a:ext>
            </a:extLst>
          </p:cNvPr>
          <p:cNvSpPr txBox="1"/>
          <p:nvPr/>
        </p:nvSpPr>
        <p:spPr>
          <a:xfrm>
            <a:off x="6936475" y="901125"/>
            <a:ext cx="1600199" cy="584775"/>
          </a:xfrm>
          <a:prstGeom prst="rect">
            <a:avLst/>
          </a:prstGeom>
          <a:noFill/>
        </p:spPr>
        <p:txBody>
          <a:bodyPr wrap="square" rtlCol="0">
            <a:spAutoFit/>
          </a:bodyPr>
          <a:lstStyle/>
          <a:p>
            <a:pPr algn="ctr"/>
            <a:r>
              <a:rPr lang="en-US" sz="1600" dirty="0">
                <a:solidFill>
                  <a:srgbClr val="FF0000"/>
                </a:solidFill>
              </a:rPr>
              <a:t>Chair Press Conferences</a:t>
            </a:r>
          </a:p>
        </p:txBody>
      </p:sp>
      <p:sp>
        <p:nvSpPr>
          <p:cNvPr id="10" name="TextBox 9">
            <a:extLst>
              <a:ext uri="{FF2B5EF4-FFF2-40B4-BE49-F238E27FC236}">
                <a16:creationId xmlns:a16="http://schemas.microsoft.com/office/drawing/2014/main" id="{2CAC9552-662A-3D7E-0D39-C59E947E49B2}"/>
              </a:ext>
            </a:extLst>
          </p:cNvPr>
          <p:cNvSpPr txBox="1"/>
          <p:nvPr/>
        </p:nvSpPr>
        <p:spPr>
          <a:xfrm>
            <a:off x="5257800" y="901125"/>
            <a:ext cx="1676400" cy="584775"/>
          </a:xfrm>
          <a:prstGeom prst="rect">
            <a:avLst/>
          </a:prstGeom>
          <a:noFill/>
        </p:spPr>
        <p:txBody>
          <a:bodyPr wrap="square" rtlCol="0">
            <a:spAutoFit/>
          </a:bodyPr>
          <a:lstStyle/>
          <a:p>
            <a:pPr algn="ctr"/>
            <a:r>
              <a:rPr lang="en-US" sz="1600" dirty="0">
                <a:solidFill>
                  <a:srgbClr val="FF0000"/>
                </a:solidFill>
              </a:rPr>
              <a:t>FOMC Announcements</a:t>
            </a:r>
          </a:p>
        </p:txBody>
      </p:sp>
      <p:cxnSp>
        <p:nvCxnSpPr>
          <p:cNvPr id="14" name="Straight Arrow Connector 13">
            <a:extLst>
              <a:ext uri="{FF2B5EF4-FFF2-40B4-BE49-F238E27FC236}">
                <a16:creationId xmlns:a16="http://schemas.microsoft.com/office/drawing/2014/main" id="{31546516-8F68-1298-54E9-3CCE9A6BCE74}"/>
              </a:ext>
            </a:extLst>
          </p:cNvPr>
          <p:cNvCxnSpPr/>
          <p:nvPr/>
        </p:nvCxnSpPr>
        <p:spPr bwMode="auto">
          <a:xfrm>
            <a:off x="6248400" y="1514902"/>
            <a:ext cx="152400" cy="533400"/>
          </a:xfrm>
          <a:prstGeom prst="straightConnector1">
            <a:avLst/>
          </a:prstGeom>
          <a:solidFill>
            <a:schemeClr val="accent1"/>
          </a:solidFill>
          <a:ln w="28575" cap="flat" cmpd="sng" algn="ctr">
            <a:solidFill>
              <a:srgbClr val="E11505"/>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85BC9A2F-911F-4150-5356-E0DAECF06C48}"/>
              </a:ext>
            </a:extLst>
          </p:cNvPr>
          <p:cNvCxnSpPr>
            <a:cxnSpLocks/>
          </p:cNvCxnSpPr>
          <p:nvPr/>
        </p:nvCxnSpPr>
        <p:spPr bwMode="auto">
          <a:xfrm flipH="1">
            <a:off x="7482920" y="1510353"/>
            <a:ext cx="167520" cy="533400"/>
          </a:xfrm>
          <a:prstGeom prst="straightConnector1">
            <a:avLst/>
          </a:prstGeom>
          <a:solidFill>
            <a:schemeClr val="accent1"/>
          </a:solidFill>
          <a:ln w="28575" cap="flat" cmpd="sng" algn="ctr">
            <a:solidFill>
              <a:srgbClr val="E11505"/>
            </a:solidFill>
            <a:prstDash val="solid"/>
            <a:round/>
            <a:headEnd type="none" w="med" len="med"/>
            <a:tailEnd type="triangle"/>
          </a:ln>
          <a:effectLst/>
        </p:spPr>
      </p:cxnSp>
      <p:sp>
        <p:nvSpPr>
          <p:cNvPr id="17" name="TextBox 16">
            <a:extLst>
              <a:ext uri="{FF2B5EF4-FFF2-40B4-BE49-F238E27FC236}">
                <a16:creationId xmlns:a16="http://schemas.microsoft.com/office/drawing/2014/main" id="{BE19519A-6F06-627B-D06A-0CA20DEBAF66}"/>
              </a:ext>
            </a:extLst>
          </p:cNvPr>
          <p:cNvSpPr txBox="1"/>
          <p:nvPr/>
        </p:nvSpPr>
        <p:spPr>
          <a:xfrm>
            <a:off x="2667000" y="901124"/>
            <a:ext cx="2438400" cy="584775"/>
          </a:xfrm>
          <a:prstGeom prst="rect">
            <a:avLst/>
          </a:prstGeom>
          <a:noFill/>
        </p:spPr>
        <p:txBody>
          <a:bodyPr wrap="square" rtlCol="0">
            <a:spAutoFit/>
          </a:bodyPr>
          <a:lstStyle/>
          <a:p>
            <a:pPr algn="ctr"/>
            <a:r>
              <a:rPr lang="en-US" sz="1600" dirty="0">
                <a:solidFill>
                  <a:srgbClr val="FF0000"/>
                </a:solidFill>
              </a:rPr>
              <a:t>Sum of high-frequency market responses to:</a:t>
            </a:r>
          </a:p>
        </p:txBody>
      </p:sp>
      <p:sp>
        <p:nvSpPr>
          <p:cNvPr id="2" name="TextBox 1">
            <a:extLst>
              <a:ext uri="{FF2B5EF4-FFF2-40B4-BE49-F238E27FC236}">
                <a16:creationId xmlns:a16="http://schemas.microsoft.com/office/drawing/2014/main" id="{A4C7080A-F606-0CA7-F4D6-774A97056BD2}"/>
              </a:ext>
            </a:extLst>
          </p:cNvPr>
          <p:cNvSpPr txBox="1"/>
          <p:nvPr/>
        </p:nvSpPr>
        <p:spPr>
          <a:xfrm>
            <a:off x="472518" y="1112907"/>
            <a:ext cx="1676401" cy="461665"/>
          </a:xfrm>
          <a:prstGeom prst="rect">
            <a:avLst/>
          </a:prstGeom>
          <a:noFill/>
        </p:spPr>
        <p:txBody>
          <a:bodyPr wrap="square" rtlCol="0">
            <a:spAutoFit/>
          </a:bodyPr>
          <a:lstStyle/>
          <a:p>
            <a:pPr>
              <a:spcBef>
                <a:spcPts val="1800"/>
              </a:spcBef>
            </a:pPr>
            <a:r>
              <a:rPr lang="en-US" sz="2400" dirty="0"/>
              <a:t>Table IV:</a:t>
            </a:r>
          </a:p>
        </p:txBody>
      </p:sp>
    </p:spTree>
    <p:extLst>
      <p:ext uri="{BB962C8B-B14F-4D97-AF65-F5344CB8AC3E}">
        <p14:creationId xmlns:p14="http://schemas.microsoft.com/office/powerpoint/2010/main" val="183525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p:bldP spid="9" grpId="0"/>
      <p:bldP spid="10" grpId="0"/>
      <p:bldP spid="17" grpId="0"/>
      <p:bldP spid="2"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ChangeArrowheads="1"/>
          </p:cNvSpPr>
          <p:nvPr/>
        </p:nvSpPr>
        <p:spPr bwMode="auto">
          <a:xfrm>
            <a:off x="124790" y="76200"/>
            <a:ext cx="6381747" cy="523220"/>
          </a:xfrm>
          <a:prstGeom prst="rect">
            <a:avLst/>
          </a:prstGeom>
          <a:noFill/>
          <a:ln w="9525">
            <a:noFill/>
            <a:miter lim="800000"/>
            <a:headEnd/>
            <a:tailEnd/>
          </a:ln>
          <a:effectLst/>
        </p:spPr>
        <p:txBody>
          <a:bodyPr wrap="none">
            <a:spAutoFit/>
          </a:bodyPr>
          <a:lstStyle/>
          <a:p>
            <a:r>
              <a:rPr lang="en-US" sz="2800" dirty="0">
                <a:latin typeface="Tahoma" pitchFamily="34" charset="0"/>
              </a:rPr>
              <a:t>Comment 2:  Communication Problems</a:t>
            </a:r>
          </a:p>
        </p:txBody>
      </p:sp>
      <p:sp>
        <p:nvSpPr>
          <p:cNvPr id="2" name="TextBox 1">
            <a:extLst>
              <a:ext uri="{FF2B5EF4-FFF2-40B4-BE49-F238E27FC236}">
                <a16:creationId xmlns:a16="http://schemas.microsoft.com/office/drawing/2014/main" id="{A4C7080A-F606-0CA7-F4D6-774A97056BD2}"/>
              </a:ext>
            </a:extLst>
          </p:cNvPr>
          <p:cNvSpPr txBox="1"/>
          <p:nvPr/>
        </p:nvSpPr>
        <p:spPr>
          <a:xfrm>
            <a:off x="472518" y="1112907"/>
            <a:ext cx="1676401" cy="461665"/>
          </a:xfrm>
          <a:prstGeom prst="rect">
            <a:avLst/>
          </a:prstGeom>
          <a:noFill/>
        </p:spPr>
        <p:txBody>
          <a:bodyPr wrap="square" rtlCol="0">
            <a:spAutoFit/>
          </a:bodyPr>
          <a:lstStyle/>
          <a:p>
            <a:pPr>
              <a:spcBef>
                <a:spcPts val="1800"/>
              </a:spcBef>
            </a:pPr>
            <a:r>
              <a:rPr lang="en-US" sz="2400" dirty="0"/>
              <a:t>Figure 11:</a:t>
            </a:r>
          </a:p>
        </p:txBody>
      </p:sp>
      <p:pic>
        <p:nvPicPr>
          <p:cNvPr id="11" name="Picture 10">
            <a:extLst>
              <a:ext uri="{FF2B5EF4-FFF2-40B4-BE49-F238E27FC236}">
                <a16:creationId xmlns:a16="http://schemas.microsoft.com/office/drawing/2014/main" id="{5BBB4F6B-DFE4-7D18-671F-B3B929C17FB0}"/>
              </a:ext>
            </a:extLst>
          </p:cNvPr>
          <p:cNvPicPr>
            <a:picLocks noChangeAspect="1"/>
          </p:cNvPicPr>
          <p:nvPr/>
        </p:nvPicPr>
        <p:blipFill>
          <a:blip r:embed="rId2"/>
          <a:stretch>
            <a:fillRect/>
          </a:stretch>
        </p:blipFill>
        <p:spPr>
          <a:xfrm>
            <a:off x="2590800" y="1066800"/>
            <a:ext cx="4495800" cy="5643663"/>
          </a:xfrm>
          <a:prstGeom prst="rect">
            <a:avLst/>
          </a:prstGeom>
        </p:spPr>
      </p:pic>
    </p:spTree>
    <p:extLst>
      <p:ext uri="{BB962C8B-B14F-4D97-AF65-F5344CB8AC3E}">
        <p14:creationId xmlns:p14="http://schemas.microsoft.com/office/powerpoint/2010/main" val="2713832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5A2AF7C-CC7D-D009-41AB-0630D98BEABF}"/>
              </a:ext>
            </a:extLst>
          </p:cNvPr>
          <p:cNvPicPr>
            <a:picLocks noChangeAspect="1"/>
          </p:cNvPicPr>
          <p:nvPr/>
        </p:nvPicPr>
        <p:blipFill>
          <a:blip r:embed="rId2"/>
          <a:stretch>
            <a:fillRect/>
          </a:stretch>
        </p:blipFill>
        <p:spPr>
          <a:xfrm>
            <a:off x="609600" y="2742833"/>
            <a:ext cx="9759448" cy="1219931"/>
          </a:xfrm>
          <a:prstGeom prst="rect">
            <a:avLst/>
          </a:prstGeom>
        </p:spPr>
      </p:pic>
      <p:pic>
        <p:nvPicPr>
          <p:cNvPr id="7" name="Picture 6">
            <a:extLst>
              <a:ext uri="{FF2B5EF4-FFF2-40B4-BE49-F238E27FC236}">
                <a16:creationId xmlns:a16="http://schemas.microsoft.com/office/drawing/2014/main" id="{35C38D2A-B0DE-EECD-865D-277E82A13FF6}"/>
              </a:ext>
            </a:extLst>
          </p:cNvPr>
          <p:cNvPicPr>
            <a:picLocks noChangeAspect="1"/>
          </p:cNvPicPr>
          <p:nvPr/>
        </p:nvPicPr>
        <p:blipFill>
          <a:blip r:embed="rId3"/>
          <a:stretch>
            <a:fillRect/>
          </a:stretch>
        </p:blipFill>
        <p:spPr>
          <a:xfrm>
            <a:off x="838200" y="1828800"/>
            <a:ext cx="9489017" cy="670026"/>
          </a:xfrm>
          <a:prstGeom prst="rect">
            <a:avLst/>
          </a:prstGeom>
        </p:spPr>
      </p:pic>
      <p:pic>
        <p:nvPicPr>
          <p:cNvPr id="9" name="Picture 8">
            <a:extLst>
              <a:ext uri="{FF2B5EF4-FFF2-40B4-BE49-F238E27FC236}">
                <a16:creationId xmlns:a16="http://schemas.microsoft.com/office/drawing/2014/main" id="{18BCBC46-E85D-A4D3-7430-510E304DF88C}"/>
              </a:ext>
            </a:extLst>
          </p:cNvPr>
          <p:cNvPicPr>
            <a:picLocks noChangeAspect="1"/>
          </p:cNvPicPr>
          <p:nvPr/>
        </p:nvPicPr>
        <p:blipFill>
          <a:blip r:embed="rId4"/>
          <a:stretch>
            <a:fillRect/>
          </a:stretch>
        </p:blipFill>
        <p:spPr>
          <a:xfrm>
            <a:off x="724880" y="4209046"/>
            <a:ext cx="9601200" cy="1197032"/>
          </a:xfrm>
          <a:prstGeom prst="rect">
            <a:avLst/>
          </a:prstGeom>
        </p:spPr>
      </p:pic>
      <p:sp>
        <p:nvSpPr>
          <p:cNvPr id="10" name="TextBox 9">
            <a:extLst>
              <a:ext uri="{FF2B5EF4-FFF2-40B4-BE49-F238E27FC236}">
                <a16:creationId xmlns:a16="http://schemas.microsoft.com/office/drawing/2014/main" id="{FE63EC24-3268-4782-F499-7519303B928B}"/>
              </a:ext>
            </a:extLst>
          </p:cNvPr>
          <p:cNvSpPr txBox="1"/>
          <p:nvPr/>
        </p:nvSpPr>
        <p:spPr>
          <a:xfrm>
            <a:off x="228600" y="1098471"/>
            <a:ext cx="10486635" cy="461665"/>
          </a:xfrm>
          <a:prstGeom prst="rect">
            <a:avLst/>
          </a:prstGeom>
          <a:noFill/>
        </p:spPr>
        <p:txBody>
          <a:bodyPr wrap="square" rtlCol="0">
            <a:spAutoFit/>
          </a:bodyPr>
          <a:lstStyle/>
          <a:p>
            <a:pPr>
              <a:spcBef>
                <a:spcPts val="1800"/>
              </a:spcBef>
            </a:pPr>
            <a:r>
              <a:rPr lang="en-US" sz="2400" dirty="0"/>
              <a:t>Swanson and Jayawickrema (2024): </a:t>
            </a:r>
          </a:p>
        </p:txBody>
      </p:sp>
      <p:sp>
        <p:nvSpPr>
          <p:cNvPr id="11" name="Rectangle 10">
            <a:extLst>
              <a:ext uri="{FF2B5EF4-FFF2-40B4-BE49-F238E27FC236}">
                <a16:creationId xmlns:a16="http://schemas.microsoft.com/office/drawing/2014/main" id="{735F1EA1-1B0D-7528-2F4B-BAABC6BE4342}"/>
              </a:ext>
            </a:extLst>
          </p:cNvPr>
          <p:cNvSpPr/>
          <p:nvPr/>
        </p:nvSpPr>
        <p:spPr bwMode="auto">
          <a:xfrm>
            <a:off x="7651843" y="2823949"/>
            <a:ext cx="1066800" cy="2286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16087064-9FF2-E30F-D5B3-95B605449BE4}"/>
              </a:ext>
            </a:extLst>
          </p:cNvPr>
          <p:cNvSpPr/>
          <p:nvPr/>
        </p:nvSpPr>
        <p:spPr bwMode="auto">
          <a:xfrm>
            <a:off x="7678004" y="4287649"/>
            <a:ext cx="1066800" cy="2286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4A2FE21B-49CD-8DDC-76D6-8F627AE0618A}"/>
              </a:ext>
            </a:extLst>
          </p:cNvPr>
          <p:cNvSpPr/>
          <p:nvPr/>
        </p:nvSpPr>
        <p:spPr bwMode="auto">
          <a:xfrm>
            <a:off x="2819400" y="3397820"/>
            <a:ext cx="7395949" cy="25978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5F51C1DF-8F2E-379B-CDF1-A228AEF2BCCC}"/>
              </a:ext>
            </a:extLst>
          </p:cNvPr>
          <p:cNvSpPr/>
          <p:nvPr/>
        </p:nvSpPr>
        <p:spPr bwMode="auto">
          <a:xfrm>
            <a:off x="2819400" y="5105400"/>
            <a:ext cx="6553200" cy="300678"/>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TextBox 14">
            <a:extLst>
              <a:ext uri="{FF2B5EF4-FFF2-40B4-BE49-F238E27FC236}">
                <a16:creationId xmlns:a16="http://schemas.microsoft.com/office/drawing/2014/main" id="{CB6329F4-04DC-B1C8-0CB2-8AC3972F3B08}"/>
              </a:ext>
            </a:extLst>
          </p:cNvPr>
          <p:cNvSpPr txBox="1"/>
          <p:nvPr/>
        </p:nvSpPr>
        <p:spPr>
          <a:xfrm>
            <a:off x="282162" y="5840767"/>
            <a:ext cx="10433073" cy="830997"/>
          </a:xfrm>
          <a:prstGeom prst="rect">
            <a:avLst/>
          </a:prstGeom>
          <a:noFill/>
        </p:spPr>
        <p:txBody>
          <a:bodyPr wrap="square" rtlCol="0">
            <a:spAutoFit/>
          </a:bodyPr>
          <a:lstStyle/>
          <a:p>
            <a:pPr marL="173038" indent="-173038">
              <a:spcBef>
                <a:spcPts val="1800"/>
              </a:spcBef>
            </a:pPr>
            <a:r>
              <a:rPr lang="en-US" sz="2400" dirty="0"/>
              <a:t>2020-2023 press conferences were, ex post, a serious communications failure</a:t>
            </a:r>
          </a:p>
        </p:txBody>
      </p:sp>
      <p:sp>
        <p:nvSpPr>
          <p:cNvPr id="2" name="Text Box 10">
            <a:extLst>
              <a:ext uri="{FF2B5EF4-FFF2-40B4-BE49-F238E27FC236}">
                <a16:creationId xmlns:a16="http://schemas.microsoft.com/office/drawing/2014/main" id="{53C746D0-56FF-1386-0062-CAB97F35A384}"/>
              </a:ext>
            </a:extLst>
          </p:cNvPr>
          <p:cNvSpPr txBox="1">
            <a:spLocks noChangeArrowheads="1"/>
          </p:cNvSpPr>
          <p:nvPr/>
        </p:nvSpPr>
        <p:spPr bwMode="auto">
          <a:xfrm>
            <a:off x="124790" y="76200"/>
            <a:ext cx="6381747" cy="523220"/>
          </a:xfrm>
          <a:prstGeom prst="rect">
            <a:avLst/>
          </a:prstGeom>
          <a:noFill/>
          <a:ln w="9525">
            <a:noFill/>
            <a:miter lim="800000"/>
            <a:headEnd/>
            <a:tailEnd/>
          </a:ln>
          <a:effectLst/>
        </p:spPr>
        <p:txBody>
          <a:bodyPr wrap="none">
            <a:spAutoFit/>
          </a:bodyPr>
          <a:lstStyle/>
          <a:p>
            <a:r>
              <a:rPr lang="en-US" sz="2800" dirty="0">
                <a:latin typeface="Tahoma" pitchFamily="34" charset="0"/>
              </a:rPr>
              <a:t>Comment 2:  Communication Problems</a:t>
            </a:r>
          </a:p>
        </p:txBody>
      </p:sp>
    </p:spTree>
    <p:extLst>
      <p:ext uri="{BB962C8B-B14F-4D97-AF65-F5344CB8AC3E}">
        <p14:creationId xmlns:p14="http://schemas.microsoft.com/office/powerpoint/2010/main" val="148252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allAtOnce"/>
      <p:bldP spid="11" grpId="0" animBg="1"/>
      <p:bldP spid="12" grpId="0" animBg="1"/>
      <p:bldP spid="13" grpId="0" animBg="1"/>
      <p:bldP spid="14" grpId="0" animBg="1"/>
      <p:bldP spid="15" grpId="0" uiExpand="1" build="allAtOnce"/>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65543</TotalTime>
  <Words>1560</Words>
  <Application>Microsoft Office PowerPoint</Application>
  <PresentationFormat>Custom</PresentationFormat>
  <Paragraphs>122</Paragraphs>
  <Slides>15</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Tahoma</vt:lpstr>
      <vt:lpstr>Times New Roman</vt:lpstr>
      <vt:lpstr>Default Design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frbsf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L1MXB01</dc:creator>
  <cp:lastModifiedBy>Eric Swanson</cp:lastModifiedBy>
  <cp:revision>2594</cp:revision>
  <cp:lastPrinted>2004-01-07T19:26:36Z</cp:lastPrinted>
  <dcterms:created xsi:type="dcterms:W3CDTF">2002-04-18T19:20:46Z</dcterms:created>
  <dcterms:modified xsi:type="dcterms:W3CDTF">2024-06-14T04:04:28Z</dcterms:modified>
</cp:coreProperties>
</file>