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  <p:sldMasterId id="2147483658" r:id="rId2"/>
  </p:sldMasterIdLst>
  <p:notesMasterIdLst>
    <p:notesMasterId r:id="rId14"/>
  </p:notesMasterIdLst>
  <p:handoutMasterIdLst>
    <p:handoutMasterId r:id="rId15"/>
  </p:handoutMasterIdLst>
  <p:sldIdLst>
    <p:sldId id="457" r:id="rId3"/>
    <p:sldId id="656" r:id="rId4"/>
    <p:sldId id="683" r:id="rId5"/>
    <p:sldId id="684" r:id="rId6"/>
    <p:sldId id="685" r:id="rId7"/>
    <p:sldId id="691" r:id="rId8"/>
    <p:sldId id="690" r:id="rId9"/>
    <p:sldId id="692" r:id="rId10"/>
    <p:sldId id="693" r:id="rId11"/>
    <p:sldId id="694" r:id="rId12"/>
    <p:sldId id="689" r:id="rId13"/>
  </p:sldIdLst>
  <p:sldSz cx="109728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1505"/>
    <a:srgbClr val="008000"/>
    <a:srgbClr val="0066FF"/>
    <a:srgbClr val="0099FF"/>
    <a:srgbClr val="6699FF"/>
    <a:srgbClr val="009900"/>
    <a:srgbClr val="0639BA"/>
    <a:srgbClr val="E9DA17"/>
    <a:srgbClr val="DDE1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2" autoAdjust="0"/>
    <p:restoredTop sz="95936" autoAdjust="0"/>
  </p:normalViewPr>
  <p:slideViewPr>
    <p:cSldViewPr showGuides="1">
      <p:cViewPr>
        <p:scale>
          <a:sx n="128" d="100"/>
          <a:sy n="128" d="100"/>
        </p:scale>
        <p:origin x="104" y="420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-172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fld id="{46A12CB4-89BE-4222-B5B0-EDEB8925D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78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t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6288" y="719138"/>
            <a:ext cx="5764212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b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fld id="{355C91B8-073D-487C-BDCA-47A144290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05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48023-D718-4654-BE71-79CD25FBB634}" type="slidenum">
              <a:rPr lang="en-US"/>
              <a:pPr/>
              <a:t>1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6288" y="719138"/>
            <a:ext cx="5764212" cy="3602037"/>
          </a:xfrm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0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1E907-3D4D-434A-9BA3-9C8F12187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32EB-D4BD-4C15-9AD7-EDE57D47A4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7AB4B-5670-442E-9BEF-06E0C9E387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0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90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48640" y="6245225"/>
            <a:ext cx="256032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749040" y="6245225"/>
            <a:ext cx="347472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63840" y="6245225"/>
            <a:ext cx="2560320" cy="476250"/>
          </a:xfrm>
        </p:spPr>
        <p:txBody>
          <a:bodyPr/>
          <a:lstStyle>
            <a:lvl1pPr>
              <a:defRPr/>
            </a:lvl1pPr>
          </a:lstStyle>
          <a:p>
            <a:fld id="{8F3F083C-D9C8-4970-8673-26B6D4F379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40"/>
            <a:ext cx="987552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245225"/>
            <a:ext cx="256032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245225"/>
            <a:ext cx="347472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245225"/>
            <a:ext cx="2560320" cy="476250"/>
          </a:xfrm>
        </p:spPr>
        <p:txBody>
          <a:bodyPr/>
          <a:lstStyle>
            <a:lvl1pPr>
              <a:defRPr/>
            </a:lvl1pPr>
          </a:lstStyle>
          <a:p>
            <a:fld id="{6EF4157D-DF68-44FF-A12A-02E2D696C6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A9D0F-E46B-444C-A4F3-FB5DC2C3F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AB6B3-1437-404D-9EF6-FFB1EEFB7E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 marL="2057400" indent="0">
              <a:buNone/>
              <a:defRPr sz="1260"/>
            </a:lvl6pPr>
            <a:lvl7pPr marL="2468880" indent="0">
              <a:buNone/>
              <a:defRPr sz="1260"/>
            </a:lvl7pPr>
            <a:lvl8pPr marL="2880360" indent="0">
              <a:buNone/>
              <a:defRPr sz="1260"/>
            </a:lvl8pPr>
            <a:lvl9pPr marL="3291840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E4D78-856D-4D05-BC2A-233387F636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701B9-4A58-48A0-A16D-70429705BE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535113"/>
            <a:ext cx="4848225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1" y="2174875"/>
            <a:ext cx="4848225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54384-0E54-44FF-B064-E24A6A736D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5C09E-74F4-4776-B9E4-1ED59AAFC3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E5AF7-BC08-4887-8DAC-C9FBF725D6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6DE1F-2D3C-4ED4-AA55-1C7CB1BC2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4C1B3-2CC2-4876-9899-70007677B8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C2D7D-495E-496D-A821-2CFD8189B6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2F562-CBBC-43A5-911F-4A86D63CD4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AA82B-9643-45C2-B2AD-DD3833FA9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 marL="2057400" indent="0">
              <a:buNone/>
              <a:defRPr sz="1260"/>
            </a:lvl6pPr>
            <a:lvl7pPr marL="2468880" indent="0">
              <a:buNone/>
              <a:defRPr sz="1260"/>
            </a:lvl7pPr>
            <a:lvl8pPr marL="2880360" indent="0">
              <a:buNone/>
              <a:defRPr sz="1260"/>
            </a:lvl8pPr>
            <a:lvl9pPr marL="3291840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74E3E-098F-4501-80EC-6D3D8CCC9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84DB9-39C0-41CB-9C7F-F855F7CA54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535113"/>
            <a:ext cx="4848225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1" y="2174875"/>
            <a:ext cx="4848225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21A15-82E7-4C12-98AB-D19BA4B5A5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9DCEE-906C-442D-BE03-7CC5CA7742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608E3-21DD-4A27-8808-2FA84D2F7C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96641-61B6-467B-9B30-8F3BB6BA54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ChangeArrowheads="1"/>
          </p:cNvSpPr>
          <p:nvPr/>
        </p:nvSpPr>
        <p:spPr bwMode="auto">
          <a:xfrm>
            <a:off x="0" y="0"/>
            <a:ext cx="10972800" cy="1219200"/>
          </a:xfrm>
          <a:prstGeom prst="rect">
            <a:avLst/>
          </a:prstGeom>
          <a:gradFill rotWithShape="1">
            <a:gsLst>
              <a:gs pos="0">
                <a:srgbClr val="0639BA"/>
              </a:gs>
              <a:gs pos="100000">
                <a:srgbClr val="B4D0B9">
                  <a:gamma/>
                  <a:tint val="0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8640" y="274638"/>
            <a:ext cx="98755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055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640" y="1600202"/>
            <a:ext cx="98755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55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" y="6245225"/>
            <a:ext cx="256032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60"/>
            </a:lvl1pPr>
          </a:lstStyle>
          <a:p>
            <a:endParaRPr lang="en-US"/>
          </a:p>
        </p:txBody>
      </p:sp>
      <p:sp>
        <p:nvSpPr>
          <p:cNvPr id="10055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040" y="6245225"/>
            <a:ext cx="347472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60"/>
            </a:lvl1pPr>
          </a:lstStyle>
          <a:p>
            <a:endParaRPr lang="en-US"/>
          </a:p>
        </p:txBody>
      </p:sp>
      <p:sp>
        <p:nvSpPr>
          <p:cNvPr id="10055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3840" y="6245225"/>
            <a:ext cx="256032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60"/>
            </a:lvl1pPr>
          </a:lstStyle>
          <a:p>
            <a:fld id="{682DA7DC-A333-40D9-A2B3-E75B85F342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81" r:id="rId12"/>
    <p:sldLayoutId id="214748368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2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16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" y="274638"/>
            <a:ext cx="98755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640" y="1600202"/>
            <a:ext cx="98755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6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" y="6245225"/>
            <a:ext cx="256032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60"/>
            </a:lvl1pPr>
          </a:lstStyle>
          <a:p>
            <a:endParaRPr lang="en-US"/>
          </a:p>
        </p:txBody>
      </p:sp>
      <p:sp>
        <p:nvSpPr>
          <p:cNvPr id="1006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040" y="6245225"/>
            <a:ext cx="347472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60"/>
            </a:lvl1pPr>
          </a:lstStyle>
          <a:p>
            <a:endParaRPr lang="en-US"/>
          </a:p>
        </p:txBody>
      </p:sp>
      <p:sp>
        <p:nvSpPr>
          <p:cNvPr id="1006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3840" y="6245225"/>
            <a:ext cx="256032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60"/>
            </a:lvl1pPr>
          </a:lstStyle>
          <a:p>
            <a:fld id="{78317234-BB0C-4ED2-8A08-CC26DAFA76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2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16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102870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80" dirty="0"/>
              <a:t>Discussion of Marek Jarocinski</a:t>
            </a:r>
          </a:p>
          <a:p>
            <a:pPr algn="ctr"/>
            <a:r>
              <a:rPr lang="en-US" sz="2880" dirty="0"/>
              <a:t>“Estimating the Fed’s Unconventional Policy Shocks”</a:t>
            </a:r>
          </a:p>
        </p:txBody>
      </p:sp>
      <p:sp>
        <p:nvSpPr>
          <p:cNvPr id="665603" name="Text Box 3"/>
          <p:cNvSpPr txBox="1">
            <a:spLocks noChangeArrowheads="1"/>
          </p:cNvSpPr>
          <p:nvPr/>
        </p:nvSpPr>
        <p:spPr bwMode="auto">
          <a:xfrm>
            <a:off x="2540741" y="4715470"/>
            <a:ext cx="58913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International Banking, Economics, and Finance Session</a:t>
            </a:r>
          </a:p>
          <a:p>
            <a:pPr algn="ctr"/>
            <a:r>
              <a:rPr lang="en-US" dirty="0"/>
              <a:t>Allied Social Science Association Meetings</a:t>
            </a:r>
          </a:p>
          <a:p>
            <a:pPr algn="ctr"/>
            <a:r>
              <a:rPr lang="en-US" dirty="0"/>
              <a:t>January 7</a:t>
            </a:r>
            <a:r>
              <a:rPr lang="en-US"/>
              <a:t>, 2023</a:t>
            </a:r>
            <a:endParaRPr lang="en-US" dirty="0"/>
          </a:p>
        </p:txBody>
      </p:sp>
      <p:sp>
        <p:nvSpPr>
          <p:cNvPr id="665607" name="Text Box 7"/>
          <p:cNvSpPr txBox="1">
            <a:spLocks noChangeArrowheads="1"/>
          </p:cNvSpPr>
          <p:nvPr/>
        </p:nvSpPr>
        <p:spPr bwMode="auto">
          <a:xfrm>
            <a:off x="3680460" y="3108269"/>
            <a:ext cx="361188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160" dirty="0"/>
              <a:t>Eric T. Swanson</a:t>
            </a:r>
          </a:p>
          <a:p>
            <a:pPr algn="ctr"/>
            <a:r>
              <a:rPr lang="en-US" dirty="0"/>
              <a:t>University of California, Irvine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24790" y="76200"/>
            <a:ext cx="93794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Main Comment:  Delphic Forward Guidance Interpretation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6B4F05-652C-4B1C-A16A-564C22104493}"/>
              </a:ext>
            </a:extLst>
          </p:cNvPr>
          <p:cNvSpPr txBox="1"/>
          <p:nvPr/>
        </p:nvSpPr>
        <p:spPr>
          <a:xfrm>
            <a:off x="152400" y="914400"/>
            <a:ext cx="10639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2400"/>
              </a:spcBef>
            </a:pPr>
            <a:r>
              <a:rPr lang="en-US" sz="2400" dirty="0"/>
              <a:t>Consistent with this interpretation, Delphic forward guidance effects disappear 1-2 days later: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25522C-43CD-EC45-1D5E-7C8C20DAA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87" y="1762533"/>
            <a:ext cx="2590800" cy="2152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B86C31-3E01-46B3-96EA-0835EDB30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824758"/>
            <a:ext cx="2672054" cy="2137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D71111-6F62-A295-E524-8FD667CF8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628128"/>
            <a:ext cx="2829587" cy="2157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EB01DD-9E60-30A9-597F-F342BFF81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4613866"/>
            <a:ext cx="2895600" cy="21645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D16734-CA50-E227-9674-B50F0E9448DD}"/>
              </a:ext>
            </a:extLst>
          </p:cNvPr>
          <p:cNvSpPr txBox="1"/>
          <p:nvPr/>
        </p:nvSpPr>
        <p:spPr>
          <a:xfrm>
            <a:off x="177664" y="4001124"/>
            <a:ext cx="1063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2400"/>
              </a:spcBef>
            </a:pPr>
            <a:r>
              <a:rPr lang="en-US" sz="2400" dirty="0"/>
              <a:t>The effects of regular forward guidance are more persistent: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46EC23-02C8-7466-C2BE-D54DBB4793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289" y="4620769"/>
            <a:ext cx="2812511" cy="21645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FD82C8-7270-483E-DEE4-136548B27C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6217" y="1831530"/>
            <a:ext cx="2548383" cy="207056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14ED9517-F548-2F8B-35FA-14BD97A6AEF5}"/>
              </a:ext>
            </a:extLst>
          </p:cNvPr>
          <p:cNvSpPr/>
          <p:nvPr/>
        </p:nvSpPr>
        <p:spPr bwMode="auto">
          <a:xfrm>
            <a:off x="3743987" y="2838762"/>
            <a:ext cx="619418" cy="59023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694BCE-B351-90AA-0241-93380E2E599F}"/>
              </a:ext>
            </a:extLst>
          </p:cNvPr>
          <p:cNvSpPr/>
          <p:nvPr/>
        </p:nvSpPr>
        <p:spPr bwMode="auto">
          <a:xfrm>
            <a:off x="609600" y="2743200"/>
            <a:ext cx="619418" cy="59023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59EDFF7-8B20-620E-48FE-B715E5290FD8}"/>
              </a:ext>
            </a:extLst>
          </p:cNvPr>
          <p:cNvSpPr/>
          <p:nvPr/>
        </p:nvSpPr>
        <p:spPr bwMode="auto">
          <a:xfrm>
            <a:off x="6848182" y="2743200"/>
            <a:ext cx="619418" cy="59023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allAtOnce"/>
      <p:bldP spid="11" grpId="0" uiExpand="1" build="allAtOnce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24790" y="76200"/>
            <a:ext cx="1686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94070"/>
            <a:ext cx="106680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This is a great paper</a:t>
            </a:r>
          </a:p>
          <a:p>
            <a:pPr marL="230188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identification approach is clearly a good idea</a:t>
            </a:r>
          </a:p>
          <a:p>
            <a:pPr marL="230188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Results are consistent with previous identifications using other methods</a:t>
            </a:r>
          </a:p>
          <a:p>
            <a:pPr marL="230188" indent="-230188">
              <a:spcBef>
                <a:spcPts val="3000"/>
              </a:spcBef>
            </a:pPr>
            <a:r>
              <a:rPr lang="en-US" sz="2400" dirty="0"/>
              <a:t>Main comment:</a:t>
            </a:r>
          </a:p>
          <a:p>
            <a:pPr marL="230188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“Delphic forward guidance” shock interpretation is not very convincing</a:t>
            </a:r>
          </a:p>
          <a:p>
            <a:pPr marL="230188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Delphic shocks just seem like a way for the model to “explain” the very volatile stock market reactions to Fed announcements</a:t>
            </a:r>
          </a:p>
          <a:p>
            <a:pPr marL="230188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Delphic forward guidance shock effects die out in 1 day</a:t>
            </a:r>
          </a:p>
        </p:txBody>
      </p:sp>
    </p:spTree>
    <p:extLst>
      <p:ext uri="{BB962C8B-B14F-4D97-AF65-F5344CB8AC3E}">
        <p14:creationId xmlns:p14="http://schemas.microsoft.com/office/powerpoint/2010/main" val="275570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29033" y="80682"/>
            <a:ext cx="81572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Structural Shocks Can Be Identified Using Fat 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A4CAF-7CC6-4E57-8CAD-2B3A425976EA}"/>
              </a:ext>
            </a:extLst>
          </p:cNvPr>
          <p:cNvSpPr txBox="1"/>
          <p:nvPr/>
        </p:nvSpPr>
        <p:spPr>
          <a:xfrm>
            <a:off x="143942" y="914400"/>
            <a:ext cx="1036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Suppose (unobserved) structural shocks in the model have very fat tails:</a:t>
            </a: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2906B5A3-DC76-7ADB-BFE6-51A6CAC1F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600200"/>
            <a:ext cx="4076200" cy="3057150"/>
          </a:xfrm>
          <a:prstGeom prst="rect">
            <a:avLst/>
          </a:prstGeom>
        </p:spPr>
      </p:pic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A72FAD9D-DF75-7A52-D16A-6C4A287A4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00200"/>
            <a:ext cx="4076200" cy="30571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52423F-6858-5B51-113F-91B63E879B47}"/>
              </a:ext>
            </a:extLst>
          </p:cNvPr>
          <p:cNvSpPr txBox="1"/>
          <p:nvPr/>
        </p:nvSpPr>
        <p:spPr>
          <a:xfrm>
            <a:off x="228600" y="5053769"/>
            <a:ext cx="103667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Then large observations in the data are overwhelmingly likely to have come from </a:t>
            </a:r>
            <a:r>
              <a:rPr lang="en-US" sz="2400" b="1" i="1" dirty="0"/>
              <a:t>either</a:t>
            </a:r>
            <a:r>
              <a:rPr lang="en-US" sz="2400" dirty="0"/>
              <a:t> one shock or the other, not both</a:t>
            </a:r>
          </a:p>
          <a:p>
            <a:pPr marL="230188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So the econometrician can basically observe the effects of the two structural shocks separately</a:t>
            </a:r>
          </a:p>
        </p:txBody>
      </p:sp>
    </p:spTree>
    <p:extLst>
      <p:ext uri="{BB962C8B-B14F-4D97-AF65-F5344CB8AC3E}">
        <p14:creationId xmlns:p14="http://schemas.microsoft.com/office/powerpoint/2010/main" val="27307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14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24790" y="76200"/>
            <a:ext cx="81572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Structural Shocks Can Be Identified Using Fat Tails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972ED5-F596-4FA8-DC10-720451AC1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877320"/>
            <a:ext cx="5663599" cy="304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ACDC56-0017-3061-BF4B-CD3F7778C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114" y="4114800"/>
            <a:ext cx="5676086" cy="272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5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4790" y="40516"/>
            <a:ext cx="10844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Financial Market Responses to FOMC Announcements are Fat-Tailed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3B820D-E628-A636-EEA5-0747C191D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98" y="1143000"/>
            <a:ext cx="810520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2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24790" y="76200"/>
            <a:ext cx="107222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Fat Tails in the Data Identify Four Types of Monetary Policy Shocks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6B4F05-652C-4B1C-A16A-564C22104493}"/>
              </a:ext>
            </a:extLst>
          </p:cNvPr>
          <p:cNvSpPr txBox="1"/>
          <p:nvPr/>
        </p:nvSpPr>
        <p:spPr>
          <a:xfrm>
            <a:off x="5943600" y="1528891"/>
            <a:ext cx="403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2400"/>
              </a:spcBef>
            </a:pPr>
            <a:r>
              <a:rPr lang="en-US" sz="2000" dirty="0"/>
              <a:t>surprise change in fed funds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8CE52-2C7C-489B-5166-207990C19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14" y="990600"/>
            <a:ext cx="4036887" cy="5868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D64BDF-C25E-0DF2-9FCA-F635655AA47E}"/>
              </a:ext>
            </a:extLst>
          </p:cNvPr>
          <p:cNvSpPr txBox="1"/>
          <p:nvPr/>
        </p:nvSpPr>
        <p:spPr>
          <a:xfrm>
            <a:off x="5791200" y="2977506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2400"/>
              </a:spcBef>
            </a:pPr>
            <a:r>
              <a:rPr lang="en-US" sz="2000" dirty="0"/>
              <a:t>surprise change in forward guidance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34457-8643-C9DA-4060-E7D402C47F61}"/>
              </a:ext>
            </a:extLst>
          </p:cNvPr>
          <p:cNvSpPr txBox="1"/>
          <p:nvPr/>
        </p:nvSpPr>
        <p:spPr>
          <a:xfrm>
            <a:off x="5410980" y="4433455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2400"/>
              </a:spcBef>
            </a:pPr>
            <a:r>
              <a:rPr lang="en-US" sz="2000" dirty="0"/>
              <a:t>surprise change in long-term bond purchases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CA27E-F68A-6A93-0D3C-BD6B8EF5A1C9}"/>
              </a:ext>
            </a:extLst>
          </p:cNvPr>
          <p:cNvSpPr txBox="1"/>
          <p:nvPr/>
        </p:nvSpPr>
        <p:spPr>
          <a:xfrm>
            <a:off x="5410980" y="58674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2400"/>
              </a:spcBef>
            </a:pPr>
            <a:r>
              <a:rPr lang="en-US" sz="2000" dirty="0"/>
              <a:t>surprise change in Delphic forward guidance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4D21A9-6EB7-7C85-A5BB-8475C5C2CE46}"/>
              </a:ext>
            </a:extLst>
          </p:cNvPr>
          <p:cNvCxnSpPr>
            <a:cxnSpLocks/>
          </p:cNvCxnSpPr>
          <p:nvPr/>
        </p:nvCxnSpPr>
        <p:spPr bwMode="auto">
          <a:xfrm flipH="1">
            <a:off x="4648200" y="1752600"/>
            <a:ext cx="11430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6551E7-F3C9-274F-7DCA-8BDEDCE14265}"/>
              </a:ext>
            </a:extLst>
          </p:cNvPr>
          <p:cNvCxnSpPr/>
          <p:nvPr/>
        </p:nvCxnSpPr>
        <p:spPr bwMode="auto">
          <a:xfrm flipH="1">
            <a:off x="4648200" y="3200400"/>
            <a:ext cx="10668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9BCE94-6B23-A285-7E95-F7F8449078C2}"/>
              </a:ext>
            </a:extLst>
          </p:cNvPr>
          <p:cNvCxnSpPr>
            <a:cxnSpLocks/>
          </p:cNvCxnSpPr>
          <p:nvPr/>
        </p:nvCxnSpPr>
        <p:spPr bwMode="auto">
          <a:xfrm flipH="1">
            <a:off x="4648200" y="4648200"/>
            <a:ext cx="685799" cy="326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EC1F5A-3249-4235-46DB-27AE2B448C7E}"/>
              </a:ext>
            </a:extLst>
          </p:cNvPr>
          <p:cNvCxnSpPr>
            <a:cxnSpLocks/>
          </p:cNvCxnSpPr>
          <p:nvPr/>
        </p:nvCxnSpPr>
        <p:spPr bwMode="auto">
          <a:xfrm flipH="1">
            <a:off x="4648200" y="6081268"/>
            <a:ext cx="685799" cy="326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00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allAtOnce"/>
      <p:bldP spid="5" grpId="0" uiExpand="1" build="allAtOnce"/>
      <p:bldP spid="6" grpId="0" uiExpand="1" build="allAtOnce"/>
      <p:bldP spid="7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24790" y="76200"/>
            <a:ext cx="3631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Relation to Literature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6B4F05-652C-4B1C-A16A-564C22104493}"/>
              </a:ext>
            </a:extLst>
          </p:cNvPr>
          <p:cNvSpPr txBox="1"/>
          <p:nvPr/>
        </p:nvSpPr>
        <p:spPr>
          <a:xfrm>
            <a:off x="257565" y="990600"/>
            <a:ext cx="10486635" cy="495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2400"/>
              </a:spcBef>
            </a:pPr>
            <a:r>
              <a:rPr lang="en-US" sz="2400" dirty="0"/>
              <a:t>Results in the paper agree very closely with previous identifications despite using a completely different approach: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Gurkaynak, Sack, and Swanson (2005):</a:t>
            </a:r>
          </a:p>
          <a:p>
            <a:pPr marL="684213" lvl="1" indent="-227013">
              <a:spcBef>
                <a:spcPts val="200"/>
              </a:spcBef>
              <a:buFont typeface="Times New Roman" panose="02020603050405020304" pitchFamily="18" charset="0"/>
              <a:buChar char="̶"/>
            </a:pPr>
            <a:r>
              <a:rPr lang="en-US" sz="2400" dirty="0"/>
              <a:t>Forward guidance has no effect on current federal funds rate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Swanson (2021):</a:t>
            </a:r>
          </a:p>
          <a:p>
            <a:pPr marL="630238" lvl="1" indent="-173038">
              <a:spcBef>
                <a:spcPts val="200"/>
              </a:spcBef>
              <a:buFont typeface="Times New Roman" panose="02020603050405020304" pitchFamily="18" charset="0"/>
              <a:buChar char="̶"/>
            </a:pPr>
            <a:r>
              <a:rPr lang="en-US" sz="2400" dirty="0"/>
              <a:t>Forward guidance and long-term bond purchases have no effect on current federal funds rate</a:t>
            </a:r>
          </a:p>
          <a:p>
            <a:pPr marL="630238" lvl="1" indent="-173038">
              <a:spcBef>
                <a:spcPts val="200"/>
              </a:spcBef>
              <a:buFont typeface="Times New Roman" panose="02020603050405020304" pitchFamily="18" charset="0"/>
              <a:buChar char="̶"/>
            </a:pPr>
            <a:r>
              <a:rPr lang="en-US" sz="2400" dirty="0"/>
              <a:t>Long-term bond purchases have minimal effects before 2008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Lewis (2023):</a:t>
            </a:r>
          </a:p>
          <a:p>
            <a:pPr marL="630238" lvl="1" indent="-173038">
              <a:spcBef>
                <a:spcPts val="200"/>
              </a:spcBef>
              <a:buFont typeface="Times New Roman" panose="02020603050405020304" pitchFamily="18" charset="0"/>
              <a:buChar char="̶"/>
            </a:pPr>
            <a:r>
              <a:rPr lang="en-US" sz="2400" dirty="0"/>
              <a:t>Structural shocks are </a:t>
            </a:r>
            <a:r>
              <a:rPr lang="en-US" sz="2400" b="1" i="1" dirty="0"/>
              <a:t>heteroskedastic</a:t>
            </a:r>
            <a:r>
              <a:rPr lang="en-US" sz="2400" dirty="0"/>
              <a:t> over the course of the afternoon of an FOMC announcement</a:t>
            </a:r>
          </a:p>
        </p:txBody>
      </p:sp>
    </p:spTree>
    <p:extLst>
      <p:ext uri="{BB962C8B-B14F-4D97-AF65-F5344CB8AC3E}">
        <p14:creationId xmlns:p14="http://schemas.microsoft.com/office/powerpoint/2010/main" val="121184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24790" y="76200"/>
            <a:ext cx="9362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Main Comment:  Delphic Forward Guidance Interpretation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6B4F05-652C-4B1C-A16A-564C22104493}"/>
              </a:ext>
            </a:extLst>
          </p:cNvPr>
          <p:cNvSpPr txBox="1"/>
          <p:nvPr/>
        </p:nvSpPr>
        <p:spPr>
          <a:xfrm>
            <a:off x="152400" y="914400"/>
            <a:ext cx="10744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2400"/>
              </a:spcBef>
            </a:pPr>
            <a:r>
              <a:rPr lang="en-US" sz="2400" dirty="0"/>
              <a:t>Stock market responses to FOMC announcements are very volatile, often difficult to explain</a:t>
            </a:r>
          </a:p>
          <a:p>
            <a:pPr marL="284163" indent="-284163">
              <a:spcBef>
                <a:spcPts val="2400"/>
              </a:spcBef>
            </a:pPr>
            <a:r>
              <a:rPr lang="en-US" sz="2400" dirty="0"/>
              <a:t>Jan. 3, 2001:  large intermeeting surprise </a:t>
            </a:r>
            <a:r>
              <a:rPr lang="en-US" sz="2400" b="1" i="1" dirty="0"/>
              <a:t>cut</a:t>
            </a:r>
            <a:r>
              <a:rPr lang="en-US" sz="2400" dirty="0"/>
              <a:t> in fed funds rate by 50bp</a:t>
            </a:r>
            <a:br>
              <a:rPr lang="en-US" sz="2400" dirty="0"/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̶  </a:t>
            </a:r>
            <a:r>
              <a:rPr lang="en-US" sz="2400" dirty="0"/>
              <a:t>intermediate-maturity futures and Treasury yields </a:t>
            </a:r>
            <a:r>
              <a:rPr lang="en-US" sz="2400" b="1" i="1" dirty="0"/>
              <a:t>rose</a:t>
            </a:r>
            <a:r>
              <a:rPr lang="en-US" sz="2400" dirty="0"/>
              <a:t> because markets reduce probability of recession</a:t>
            </a:r>
            <a:br>
              <a:rPr lang="en-US" sz="2400" dirty="0"/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̶  </a:t>
            </a:r>
            <a:r>
              <a:rPr lang="en-US" sz="2400" dirty="0"/>
              <a:t>stock market has huge </a:t>
            </a:r>
            <a:r>
              <a:rPr lang="en-US" sz="2400" b="1" i="1" dirty="0"/>
              <a:t>increase</a:t>
            </a:r>
            <a:r>
              <a:rPr lang="en-US" sz="2400" dirty="0"/>
              <a:t>, much more than usual</a:t>
            </a:r>
          </a:p>
          <a:p>
            <a:pPr marL="230188" indent="-230188">
              <a:spcBef>
                <a:spcPts val="2400"/>
              </a:spcBef>
            </a:pPr>
            <a:r>
              <a:rPr lang="en-US" sz="2400" dirty="0"/>
              <a:t>Mar. 20, 2001:  Fed cuts funds rate by 50bp, but markets had hoped for 75bp</a:t>
            </a:r>
            <a:br>
              <a:rPr lang="en-US" sz="2400" dirty="0"/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̶  </a:t>
            </a:r>
            <a:r>
              <a:rPr lang="en-US" sz="2400" dirty="0"/>
              <a:t>intermediate-maturity futures and Treasury yields </a:t>
            </a:r>
            <a:r>
              <a:rPr lang="en-US" sz="2400" b="1" i="1" dirty="0"/>
              <a:t>fall</a:t>
            </a:r>
            <a:r>
              <a:rPr lang="en-US" sz="2400" dirty="0"/>
              <a:t> because markets increase probability of recession</a:t>
            </a:r>
            <a:br>
              <a:rPr lang="en-US" sz="2400" dirty="0"/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̶  </a:t>
            </a:r>
            <a:r>
              <a:rPr lang="en-US" sz="2400" dirty="0"/>
              <a:t>stock market has huge </a:t>
            </a:r>
            <a:r>
              <a:rPr lang="en-US" sz="2400" b="1" i="1" dirty="0"/>
              <a:t>decline</a:t>
            </a:r>
            <a:r>
              <a:rPr lang="en-US" sz="2400" dirty="0"/>
              <a:t>, much more than usual</a:t>
            </a:r>
          </a:p>
          <a:p>
            <a:pPr marL="169863" indent="-169863">
              <a:spcBef>
                <a:spcPts val="2400"/>
              </a:spcBef>
            </a:pPr>
            <a:r>
              <a:rPr lang="en-US" sz="2400" dirty="0"/>
              <a:t>This paper (and Jarocinski-Karadi, 2020) calls both of these announcements </a:t>
            </a:r>
            <a:r>
              <a:rPr lang="en-US" sz="2400" b="1" i="1" dirty="0"/>
              <a:t>“Delphic forward guidance”</a:t>
            </a:r>
            <a:r>
              <a:rPr lang="en-US" sz="2400" dirty="0"/>
              <a:t>, but that interpretation does not seem to fit here and is inconsistent with market commentary at the time</a:t>
            </a:r>
          </a:p>
        </p:txBody>
      </p:sp>
    </p:spTree>
    <p:extLst>
      <p:ext uri="{BB962C8B-B14F-4D97-AF65-F5344CB8AC3E}">
        <p14:creationId xmlns:p14="http://schemas.microsoft.com/office/powerpoint/2010/main" val="110985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24790" y="76200"/>
            <a:ext cx="57871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FOMC Announcement of 3/20/2001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B688BE-FE97-F74E-FEEB-8DC40FC53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05455"/>
            <a:ext cx="6957459" cy="3581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1A9C37-D140-F4C5-3F51-D0393B5D8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012" y="87670"/>
            <a:ext cx="2864998" cy="66930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EA1B02-A90B-581D-0C22-DAE2EFE17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402667"/>
            <a:ext cx="5486400" cy="24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3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24790" y="76200"/>
            <a:ext cx="9362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Main Comment:  Delphic Forward Guidance Interpretation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FA50B2-89AA-FD19-20F9-8583A7CE0B4B}"/>
              </a:ext>
            </a:extLst>
          </p:cNvPr>
          <p:cNvSpPr txBox="1"/>
          <p:nvPr/>
        </p:nvSpPr>
        <p:spPr>
          <a:xfrm>
            <a:off x="147609" y="944171"/>
            <a:ext cx="1063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2400"/>
              </a:spcBef>
            </a:pPr>
            <a:r>
              <a:rPr lang="en-US" sz="2400" dirty="0"/>
              <a:t>Regular forward guidance: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C6DE3-7922-EDA4-81F5-56424F7CC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1" y="990600"/>
            <a:ext cx="4724399" cy="1768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A1119D-9819-674B-F9E5-6EBCAFD65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9" y="2905380"/>
            <a:ext cx="4800601" cy="1779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DE3558-80B9-4268-1341-B45CCDEB3571}"/>
              </a:ext>
            </a:extLst>
          </p:cNvPr>
          <p:cNvSpPr txBox="1"/>
          <p:nvPr/>
        </p:nvSpPr>
        <p:spPr>
          <a:xfrm>
            <a:off x="166882" y="2819400"/>
            <a:ext cx="1063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2400"/>
              </a:spcBef>
            </a:pPr>
            <a:r>
              <a:rPr lang="en-US" sz="2400" dirty="0"/>
              <a:t>Delphic forward guidance: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481FD7-4246-85B9-501B-20A02ABD59DF}"/>
              </a:ext>
            </a:extLst>
          </p:cNvPr>
          <p:cNvSpPr txBox="1"/>
          <p:nvPr/>
        </p:nvSpPr>
        <p:spPr>
          <a:xfrm>
            <a:off x="124790" y="4724400"/>
            <a:ext cx="106390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Bef>
                <a:spcPts val="2400"/>
              </a:spcBef>
            </a:pPr>
            <a:r>
              <a:rPr lang="en-US" sz="2400" dirty="0"/>
              <a:t>The decomposition of shocks into regular forward guidance vs. Delphic forward guidance just seems like a way for the model to “explain” volatile stock market movements</a:t>
            </a:r>
          </a:p>
          <a:p>
            <a:pPr marL="230188" indent="-230188">
              <a:spcBef>
                <a:spcPts val="1200"/>
              </a:spcBef>
            </a:pPr>
            <a:r>
              <a:rPr lang="en-US" sz="2400" dirty="0"/>
              <a:t>Note: excluding the stock market, three factors in Swanson (2021) explain 94% of variation in financial markets around FOMC announcements</a:t>
            </a:r>
          </a:p>
        </p:txBody>
      </p:sp>
    </p:spTree>
    <p:extLst>
      <p:ext uri="{BB962C8B-B14F-4D97-AF65-F5344CB8AC3E}">
        <p14:creationId xmlns:p14="http://schemas.microsoft.com/office/powerpoint/2010/main" val="225577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8" grpId="0" uiExpand="1" build="allAtOnce"/>
      <p:bldP spid="9" grpId="0" uiExpand="1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64769</TotalTime>
  <Words>549</Words>
  <Application>Microsoft Office PowerPoint</Application>
  <PresentationFormat>Custom</PresentationFormat>
  <Paragraphs>50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frbsf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L1MXB01</dc:creator>
  <cp:lastModifiedBy>Eric Swanson</cp:lastModifiedBy>
  <cp:revision>2560</cp:revision>
  <cp:lastPrinted>2004-01-07T19:26:36Z</cp:lastPrinted>
  <dcterms:created xsi:type="dcterms:W3CDTF">2002-04-18T19:20:46Z</dcterms:created>
  <dcterms:modified xsi:type="dcterms:W3CDTF">2023-01-07T04:26:14Z</dcterms:modified>
</cp:coreProperties>
</file>