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  <p:sldMasterId id="2147483658" r:id="rId2"/>
  </p:sldMasterIdLst>
  <p:notesMasterIdLst>
    <p:notesMasterId r:id="rId10"/>
  </p:notesMasterIdLst>
  <p:handoutMasterIdLst>
    <p:handoutMasterId r:id="rId11"/>
  </p:handoutMasterIdLst>
  <p:sldIdLst>
    <p:sldId id="457" r:id="rId3"/>
    <p:sldId id="729" r:id="rId4"/>
    <p:sldId id="731" r:id="rId5"/>
    <p:sldId id="704" r:id="rId6"/>
    <p:sldId id="684" r:id="rId7"/>
    <p:sldId id="720" r:id="rId8"/>
    <p:sldId id="730" r:id="rId9"/>
  </p:sldIdLst>
  <p:sldSz cx="109728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639BA"/>
    <a:srgbClr val="E11505"/>
    <a:srgbClr val="008000"/>
    <a:srgbClr val="0099FF"/>
    <a:srgbClr val="6699FF"/>
    <a:srgbClr val="009900"/>
    <a:srgbClr val="E9DA17"/>
    <a:srgbClr val="DDE1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2" autoAdjust="0"/>
    <p:restoredTop sz="95936" autoAdjust="0"/>
  </p:normalViewPr>
  <p:slideViewPr>
    <p:cSldViewPr showGuides="1">
      <p:cViewPr varScale="1">
        <p:scale>
          <a:sx n="136" d="100"/>
          <a:sy n="136" d="100"/>
        </p:scale>
        <p:origin x="208" y="100"/>
      </p:cViewPr>
      <p:guideLst>
        <p:guide orient="horz" pos="216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-1722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363" tIns="48182" rIns="96363" bIns="4818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300">
                <a:latin typeface="Times New Roman" pitchFamily="18" charset="0"/>
              </a:defRPr>
            </a:lvl1pPr>
          </a:lstStyle>
          <a:p>
            <a:fld id="{46A12CB4-89BE-4222-B5B0-EDEB8925D30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78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363" tIns="48182" rIns="96363" bIns="48182" numCol="1" anchor="t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363" tIns="48182" rIns="96363" bIns="4818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3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6288" y="719138"/>
            <a:ext cx="5764212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363" tIns="48182" rIns="96363" bIns="481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363" tIns="48182" rIns="96363" bIns="48182" numCol="1" anchor="b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363" tIns="48182" rIns="96363" bIns="4818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300">
                <a:latin typeface="Times New Roman" pitchFamily="18" charset="0"/>
              </a:defRPr>
            </a:lvl1pPr>
          </a:lstStyle>
          <a:p>
            <a:fld id="{355C91B8-073D-487C-BDCA-47A144290CA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05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48023-D718-4654-BE71-79CD25FBB634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6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6288" y="719138"/>
            <a:ext cx="5764212" cy="3602037"/>
          </a:xfrm>
          <a:ln/>
        </p:spPr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90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130427"/>
            <a:ext cx="932688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3886200"/>
            <a:ext cx="768096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11480" indent="0" algn="ctr">
              <a:buNone/>
              <a:defRPr/>
            </a:lvl2pPr>
            <a:lvl3pPr marL="822960" indent="0" algn="ctr">
              <a:buNone/>
              <a:defRPr/>
            </a:lvl3pPr>
            <a:lvl4pPr marL="1234440" indent="0" algn="ctr">
              <a:buNone/>
              <a:defRPr/>
            </a:lvl4pPr>
            <a:lvl5pPr marL="1645920" indent="0" algn="ctr">
              <a:buNone/>
              <a:defRPr/>
            </a:lvl5pPr>
            <a:lvl6pPr marL="2057400" indent="0" algn="ctr">
              <a:buNone/>
              <a:defRPr/>
            </a:lvl6pPr>
            <a:lvl7pPr marL="2468880" indent="0" algn="ctr">
              <a:buNone/>
              <a:defRPr/>
            </a:lvl7pPr>
            <a:lvl8pPr marL="2880360" indent="0" algn="ctr">
              <a:buNone/>
              <a:defRPr/>
            </a:lvl8pPr>
            <a:lvl9pPr marL="329184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1E907-3D4D-434A-9BA3-9C8F121875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A32EB-D4BD-4C15-9AD7-EDE57D47A42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274640"/>
            <a:ext cx="24688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40"/>
            <a:ext cx="722376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7AB4B-5670-442E-9BEF-06E0C9E387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2"/>
            <a:ext cx="484632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0"/>
            <a:ext cx="484632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90"/>
            <a:ext cx="484632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48640" y="6245225"/>
            <a:ext cx="256032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749040" y="6245225"/>
            <a:ext cx="347472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863840" y="6245225"/>
            <a:ext cx="2560320" cy="476250"/>
          </a:xfrm>
        </p:spPr>
        <p:txBody>
          <a:bodyPr/>
          <a:lstStyle>
            <a:lvl1pPr>
              <a:defRPr/>
            </a:lvl1pPr>
          </a:lstStyle>
          <a:p>
            <a:fld id="{8F3F083C-D9C8-4970-8673-26B6D4F3793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40"/>
            <a:ext cx="987552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48640" y="6245225"/>
            <a:ext cx="256032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49040" y="6245225"/>
            <a:ext cx="347472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63840" y="6245225"/>
            <a:ext cx="2560320" cy="476250"/>
          </a:xfrm>
        </p:spPr>
        <p:txBody>
          <a:bodyPr/>
          <a:lstStyle>
            <a:lvl1pPr>
              <a:defRPr/>
            </a:lvl1pPr>
          </a:lstStyle>
          <a:p>
            <a:fld id="{6EF4157D-DF68-44FF-A12A-02E2D696C6E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130427"/>
            <a:ext cx="932688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3886200"/>
            <a:ext cx="768096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11480" indent="0" algn="ctr">
              <a:buNone/>
              <a:defRPr/>
            </a:lvl2pPr>
            <a:lvl3pPr marL="822960" indent="0" algn="ctr">
              <a:buNone/>
              <a:defRPr/>
            </a:lvl3pPr>
            <a:lvl4pPr marL="1234440" indent="0" algn="ctr">
              <a:buNone/>
              <a:defRPr/>
            </a:lvl4pPr>
            <a:lvl5pPr marL="1645920" indent="0" algn="ctr">
              <a:buNone/>
              <a:defRPr/>
            </a:lvl5pPr>
            <a:lvl6pPr marL="2057400" indent="0" algn="ctr">
              <a:buNone/>
              <a:defRPr/>
            </a:lvl6pPr>
            <a:lvl7pPr marL="2468880" indent="0" algn="ctr">
              <a:buNone/>
              <a:defRPr/>
            </a:lvl7pPr>
            <a:lvl8pPr marL="2880360" indent="0" algn="ctr">
              <a:buNone/>
              <a:defRPr/>
            </a:lvl8pPr>
            <a:lvl9pPr marL="329184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9D0F-E46B-444C-A4F3-FB5DC2C3F0B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AB6B3-1437-404D-9EF6-FFB1EEFB7E6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2"/>
            <a:ext cx="932688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1800"/>
            </a:lvl1pPr>
            <a:lvl2pPr marL="411480" indent="0">
              <a:buNone/>
              <a:defRPr sz="1620"/>
            </a:lvl2pPr>
            <a:lvl3pPr marL="822960" indent="0">
              <a:buNone/>
              <a:defRPr sz="1440"/>
            </a:lvl3pPr>
            <a:lvl4pPr marL="1234440" indent="0">
              <a:buNone/>
              <a:defRPr sz="1260"/>
            </a:lvl4pPr>
            <a:lvl5pPr marL="1645920" indent="0">
              <a:buNone/>
              <a:defRPr sz="1260"/>
            </a:lvl5pPr>
            <a:lvl6pPr marL="2057400" indent="0">
              <a:buNone/>
              <a:defRPr sz="1260"/>
            </a:lvl6pPr>
            <a:lvl7pPr marL="2468880" indent="0">
              <a:buNone/>
              <a:defRPr sz="1260"/>
            </a:lvl7pPr>
            <a:lvl8pPr marL="2880360" indent="0">
              <a:buNone/>
              <a:defRPr sz="1260"/>
            </a:lvl8pPr>
            <a:lvl9pPr marL="3291840" indent="0">
              <a:buNone/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E4D78-856D-4D05-BC2A-233387F63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2"/>
            <a:ext cx="4846320" cy="4525963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2"/>
            <a:ext cx="4846320" cy="4525963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701B9-4A58-48A0-A16D-70429705BE4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1" y="1535113"/>
            <a:ext cx="4848225" cy="63976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1" y="2174875"/>
            <a:ext cx="4848225" cy="3951288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2" y="1535113"/>
            <a:ext cx="4850130" cy="63976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2" y="2174875"/>
            <a:ext cx="4850130" cy="3951288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54384-0E54-44FF-B064-E24A6A736D2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5C09E-74F4-4776-B9E4-1ED59AAFC39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E5AF7-BC08-4887-8DAC-C9FBF725D6A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6DE1F-2D3C-4ED4-AA55-1C7CB1BC2C1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1" y="273050"/>
            <a:ext cx="3609976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2"/>
            <a:ext cx="6134100" cy="585311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1" y="1435102"/>
            <a:ext cx="3609976" cy="4691063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4C1B3-2CC2-4876-9899-70007677B8E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5" y="4800600"/>
            <a:ext cx="658368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5" y="612775"/>
            <a:ext cx="6583680" cy="41148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5" y="5367338"/>
            <a:ext cx="6583680" cy="804862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C2D7D-495E-496D-A821-2CFD8189B69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2F562-CBBC-43A5-911F-4A86D63CD4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274640"/>
            <a:ext cx="24688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40"/>
            <a:ext cx="722376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AA82B-9643-45C2-B2AD-DD3833FA99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2"/>
            <a:ext cx="932688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1800"/>
            </a:lvl1pPr>
            <a:lvl2pPr marL="411480" indent="0">
              <a:buNone/>
              <a:defRPr sz="1620"/>
            </a:lvl2pPr>
            <a:lvl3pPr marL="822960" indent="0">
              <a:buNone/>
              <a:defRPr sz="1440"/>
            </a:lvl3pPr>
            <a:lvl4pPr marL="1234440" indent="0">
              <a:buNone/>
              <a:defRPr sz="1260"/>
            </a:lvl4pPr>
            <a:lvl5pPr marL="1645920" indent="0">
              <a:buNone/>
              <a:defRPr sz="1260"/>
            </a:lvl5pPr>
            <a:lvl6pPr marL="2057400" indent="0">
              <a:buNone/>
              <a:defRPr sz="1260"/>
            </a:lvl6pPr>
            <a:lvl7pPr marL="2468880" indent="0">
              <a:buNone/>
              <a:defRPr sz="1260"/>
            </a:lvl7pPr>
            <a:lvl8pPr marL="2880360" indent="0">
              <a:buNone/>
              <a:defRPr sz="1260"/>
            </a:lvl8pPr>
            <a:lvl9pPr marL="3291840" indent="0">
              <a:buNone/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74E3E-098F-4501-80EC-6D3D8CCC9E3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2"/>
            <a:ext cx="4846320" cy="4525963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2"/>
            <a:ext cx="4846320" cy="4525963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84DB9-39C0-41CB-9C7F-F855F7CA5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1" y="1535113"/>
            <a:ext cx="4848225" cy="63976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1" y="2174875"/>
            <a:ext cx="4848225" cy="3951288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2" y="1535113"/>
            <a:ext cx="4850130" cy="63976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2" y="2174875"/>
            <a:ext cx="4850130" cy="3951288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21A15-82E7-4C12-98AB-D19BA4B5A5F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9DCEE-906C-442D-BE03-7CC5CA77428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1" y="273050"/>
            <a:ext cx="3609976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2"/>
            <a:ext cx="6134100" cy="585311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1" y="1435102"/>
            <a:ext cx="3609976" cy="4691063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608E3-21DD-4A27-8808-2FA84D2F7CE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5" y="4800600"/>
            <a:ext cx="658368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5" y="612775"/>
            <a:ext cx="6583680" cy="41148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5" y="5367338"/>
            <a:ext cx="6583680" cy="804862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D96641-61B6-467B-9B30-8F3BB6BA54A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0" name="Rectangle 2"/>
          <p:cNvSpPr>
            <a:spLocks noChangeArrowheads="1"/>
          </p:cNvSpPr>
          <p:nvPr/>
        </p:nvSpPr>
        <p:spPr bwMode="auto">
          <a:xfrm>
            <a:off x="0" y="0"/>
            <a:ext cx="10972800" cy="1219200"/>
          </a:xfrm>
          <a:prstGeom prst="rect">
            <a:avLst/>
          </a:prstGeom>
          <a:gradFill rotWithShape="1">
            <a:gsLst>
              <a:gs pos="0">
                <a:srgbClr val="0639BA"/>
              </a:gs>
              <a:gs pos="100000">
                <a:srgbClr val="B4D0B9">
                  <a:gamma/>
                  <a:tint val="0"/>
                  <a:invGamma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055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8640" y="274638"/>
            <a:ext cx="987552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055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8640" y="1600202"/>
            <a:ext cx="987552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055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8640" y="6245225"/>
            <a:ext cx="256032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60"/>
            </a:lvl1pPr>
          </a:lstStyle>
          <a:p>
            <a:endParaRPr lang="en-US" dirty="0"/>
          </a:p>
        </p:txBody>
      </p:sp>
      <p:sp>
        <p:nvSpPr>
          <p:cNvPr id="10055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040" y="6245225"/>
            <a:ext cx="347472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60"/>
            </a:lvl1pPr>
          </a:lstStyle>
          <a:p>
            <a:endParaRPr lang="en-US" dirty="0"/>
          </a:p>
        </p:txBody>
      </p:sp>
      <p:sp>
        <p:nvSpPr>
          <p:cNvPr id="10055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3840" y="6245225"/>
            <a:ext cx="256032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60"/>
            </a:lvl1pPr>
          </a:lstStyle>
          <a:p>
            <a:fld id="{682DA7DC-A333-40D9-A2B3-E75B85F342BA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81" r:id="rId12"/>
    <p:sldLayoutId id="214748368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5pPr>
      <a:lvl6pPr marL="41148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6pPr>
      <a:lvl7pPr marL="82296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7pPr>
      <a:lvl8pPr marL="123444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8pPr>
      <a:lvl9pPr marL="164592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9pPr>
    </p:titleStyle>
    <p:bodyStyle>
      <a:lvl1pPr marL="308610" indent="-308610" algn="l" rtl="0" fontAlgn="base">
        <a:spcBef>
          <a:spcPct val="20000"/>
        </a:spcBef>
        <a:spcAft>
          <a:spcPct val="0"/>
        </a:spcAft>
        <a:buChar char="•"/>
        <a:defRPr sz="288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fontAlgn="base">
        <a:spcBef>
          <a:spcPct val="20000"/>
        </a:spcBef>
        <a:spcAft>
          <a:spcPct val="0"/>
        </a:spcAft>
        <a:buChar char="–"/>
        <a:defRPr sz="2520">
          <a:solidFill>
            <a:schemeClr val="tx1"/>
          </a:solidFill>
          <a:latin typeface="+mn-lt"/>
        </a:defRPr>
      </a:lvl2pPr>
      <a:lvl3pPr marL="1028700" indent="-205740" algn="l" rtl="0" fontAlgn="base">
        <a:spcBef>
          <a:spcPct val="20000"/>
        </a:spcBef>
        <a:spcAft>
          <a:spcPct val="0"/>
        </a:spcAft>
        <a:buChar char="•"/>
        <a:defRPr sz="2160">
          <a:solidFill>
            <a:schemeClr val="tx1"/>
          </a:solidFill>
          <a:latin typeface="+mn-lt"/>
        </a:defRPr>
      </a:lvl3pPr>
      <a:lvl4pPr marL="1440180" indent="-205740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85166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26314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67462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08610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49758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8640" y="274638"/>
            <a:ext cx="987552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06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8640" y="1600202"/>
            <a:ext cx="987552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065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8640" y="6245225"/>
            <a:ext cx="256032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60"/>
            </a:lvl1pPr>
          </a:lstStyle>
          <a:p>
            <a:endParaRPr lang="en-US" dirty="0"/>
          </a:p>
        </p:txBody>
      </p:sp>
      <p:sp>
        <p:nvSpPr>
          <p:cNvPr id="10065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040" y="6245225"/>
            <a:ext cx="347472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60"/>
            </a:lvl1pPr>
          </a:lstStyle>
          <a:p>
            <a:endParaRPr lang="en-US" dirty="0"/>
          </a:p>
        </p:txBody>
      </p:sp>
      <p:sp>
        <p:nvSpPr>
          <p:cNvPr id="10065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3840" y="6245225"/>
            <a:ext cx="256032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60"/>
            </a:lvl1pPr>
          </a:lstStyle>
          <a:p>
            <a:fld id="{78317234-BB0C-4ED2-8A08-CC26DAFA76FB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5pPr>
      <a:lvl6pPr marL="41148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6pPr>
      <a:lvl7pPr marL="82296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7pPr>
      <a:lvl8pPr marL="123444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8pPr>
      <a:lvl9pPr marL="1645920" algn="ctr" rtl="0" fontAlgn="base">
        <a:spcBef>
          <a:spcPct val="0"/>
        </a:spcBef>
        <a:spcAft>
          <a:spcPct val="0"/>
        </a:spcAft>
        <a:defRPr sz="3960">
          <a:solidFill>
            <a:schemeClr val="tx2"/>
          </a:solidFill>
          <a:latin typeface="Arial" charset="0"/>
        </a:defRPr>
      </a:lvl9pPr>
    </p:titleStyle>
    <p:bodyStyle>
      <a:lvl1pPr marL="308610" indent="-308610" algn="l" rtl="0" fontAlgn="base">
        <a:spcBef>
          <a:spcPct val="20000"/>
        </a:spcBef>
        <a:spcAft>
          <a:spcPct val="0"/>
        </a:spcAft>
        <a:buChar char="•"/>
        <a:defRPr sz="288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fontAlgn="base">
        <a:spcBef>
          <a:spcPct val="20000"/>
        </a:spcBef>
        <a:spcAft>
          <a:spcPct val="0"/>
        </a:spcAft>
        <a:buChar char="–"/>
        <a:defRPr sz="2520">
          <a:solidFill>
            <a:schemeClr val="tx1"/>
          </a:solidFill>
          <a:latin typeface="+mn-lt"/>
        </a:defRPr>
      </a:lvl2pPr>
      <a:lvl3pPr marL="1028700" indent="-205740" algn="l" rtl="0" fontAlgn="base">
        <a:spcBef>
          <a:spcPct val="20000"/>
        </a:spcBef>
        <a:spcAft>
          <a:spcPct val="0"/>
        </a:spcAft>
        <a:buChar char="•"/>
        <a:defRPr sz="2160">
          <a:solidFill>
            <a:schemeClr val="tx1"/>
          </a:solidFill>
          <a:latin typeface="+mn-lt"/>
        </a:defRPr>
      </a:lvl3pPr>
      <a:lvl4pPr marL="1440180" indent="-205740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85166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26314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67462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08610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497580" indent="-20574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1028700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80" dirty="0" err="1"/>
              <a:t>ChaMP</a:t>
            </a:r>
            <a:r>
              <a:rPr lang="en-US" sz="2880" dirty="0"/>
              <a:t> Academic Panel:</a:t>
            </a:r>
          </a:p>
          <a:p>
            <a:pPr algn="ctr"/>
            <a:r>
              <a:rPr lang="en-US" sz="2880" dirty="0"/>
              <a:t>Challenges in Monetary Policy Transmission</a:t>
            </a:r>
          </a:p>
        </p:txBody>
      </p:sp>
      <p:sp>
        <p:nvSpPr>
          <p:cNvPr id="665603" name="Text Box 3"/>
          <p:cNvSpPr txBox="1">
            <a:spLocks noChangeArrowheads="1"/>
          </p:cNvSpPr>
          <p:nvPr/>
        </p:nvSpPr>
        <p:spPr bwMode="auto">
          <a:xfrm>
            <a:off x="4336128" y="4715470"/>
            <a:ext cx="23006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ChaMP</a:t>
            </a:r>
            <a:r>
              <a:rPr lang="en-US" dirty="0"/>
              <a:t> Conference</a:t>
            </a:r>
          </a:p>
          <a:p>
            <a:pPr algn="ctr"/>
            <a:r>
              <a:rPr lang="en-US" dirty="0"/>
              <a:t>Banca d’Italia, Rome</a:t>
            </a:r>
          </a:p>
          <a:p>
            <a:pPr algn="ctr"/>
            <a:r>
              <a:rPr lang="en-US" dirty="0"/>
              <a:t>July 7, 2026</a:t>
            </a:r>
          </a:p>
        </p:txBody>
      </p:sp>
      <p:sp>
        <p:nvSpPr>
          <p:cNvPr id="665607" name="Text Box 7"/>
          <p:cNvSpPr txBox="1">
            <a:spLocks noChangeArrowheads="1"/>
          </p:cNvSpPr>
          <p:nvPr/>
        </p:nvSpPr>
        <p:spPr bwMode="auto">
          <a:xfrm>
            <a:off x="3680460" y="3108269"/>
            <a:ext cx="3611880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160" dirty="0"/>
              <a:t>Eric T. Swanson</a:t>
            </a:r>
          </a:p>
          <a:p>
            <a:pPr algn="ctr"/>
            <a:r>
              <a:rPr lang="en-US" dirty="0"/>
              <a:t>University of California, Irvine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2BED0-EAD3-A3FA-BE14-FC81F7A03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A7BB51AF-2E40-9890-661B-59634925C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33" y="80682"/>
            <a:ext cx="93404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ahoma" pitchFamily="34" charset="0"/>
              </a:rPr>
              <a:t>1. Monetary Policy Transmission Heterogeneity in the U.S.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B0E1E4-58D6-7EDD-1299-5DD756E9864C}"/>
              </a:ext>
            </a:extLst>
          </p:cNvPr>
          <p:cNvSpPr txBox="1"/>
          <p:nvPr/>
        </p:nvSpPr>
        <p:spPr>
          <a:xfrm>
            <a:off x="152400" y="1007016"/>
            <a:ext cx="10668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200" dirty="0"/>
              <a:t>Some states (e.g., Texas, Oklahoma) are clearly differentially sensitive to </a:t>
            </a:r>
            <a:r>
              <a:rPr lang="en-US" sz="2200" b="1" i="1" dirty="0"/>
              <a:t>oil shocks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e.g., De Michelis, Ferreira, Iacoviello (2020 IJCB)</a:t>
            </a:r>
          </a:p>
          <a:p>
            <a:pPr>
              <a:spcBef>
                <a:spcPts val="2400"/>
              </a:spcBef>
            </a:pPr>
            <a:r>
              <a:rPr lang="en-US" sz="2200" dirty="0"/>
              <a:t>Evidence for </a:t>
            </a:r>
            <a:r>
              <a:rPr lang="en-US" sz="2200" b="1" i="1" dirty="0"/>
              <a:t>monetary policy transmission</a:t>
            </a:r>
            <a:r>
              <a:rPr lang="en-US" sz="2200" dirty="0"/>
              <a:t> heterogeneity is less clear, but:</a:t>
            </a:r>
          </a:p>
          <a:p>
            <a:pPr marL="344488" indent="-2301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Great Lakes states are more manufacturing-intensive, MP sensitive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Carlino-DeFina (1998 </a:t>
            </a:r>
            <a:r>
              <a:rPr lang="en-US" dirty="0" err="1"/>
              <a:t>REStat</a:t>
            </a:r>
            <a:r>
              <a:rPr lang="en-US" dirty="0"/>
              <a:t>)</a:t>
            </a:r>
          </a:p>
          <a:p>
            <a:pPr marL="344488" indent="-2301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California is very mortgage-financing sensitive, would be more MP sensitive,</a:t>
            </a:r>
            <a:br>
              <a:rPr lang="en-US" sz="2200" dirty="0"/>
            </a:br>
            <a:r>
              <a:rPr lang="en-US" sz="2200" dirty="0"/>
              <a:t>except that LTV ratios are also cyclical, so it’s complicated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err="1"/>
              <a:t>Beraja</a:t>
            </a:r>
            <a:r>
              <a:rPr lang="en-US" dirty="0"/>
              <a:t>, Fuster, Hurst, Vavra (2018 QJE)</a:t>
            </a:r>
          </a:p>
          <a:p>
            <a:pPr marL="344488" indent="-2301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Low-income metro areas are more MP sensitive (consistent with more hand-to-mouth households)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err="1"/>
              <a:t>Herreno</a:t>
            </a:r>
            <a:r>
              <a:rPr lang="en-US" dirty="0"/>
              <a:t>-Pedemonte (2026 </a:t>
            </a:r>
            <a:r>
              <a:rPr lang="en-US" dirty="0" err="1"/>
              <a:t>REStat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403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6CA10-A5CA-5BCB-D823-5D7CD29C9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91E7E5BE-A3BB-BEF0-CA4D-1B737BD84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33" y="80682"/>
            <a:ext cx="64506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ahoma" pitchFamily="34" charset="0"/>
              </a:rPr>
              <a:t>2. Post-2020 MP Transmission Changes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686B16-6699-52DE-45E9-5C945F81AB3F}"/>
              </a:ext>
            </a:extLst>
          </p:cNvPr>
          <p:cNvSpPr txBox="1"/>
          <p:nvPr/>
        </p:nvSpPr>
        <p:spPr>
          <a:xfrm>
            <a:off x="152400" y="1007016"/>
            <a:ext cx="106680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200" dirty="0"/>
              <a:t>Debate about whether the Phillips Curve has steepened since 2020:</a:t>
            </a:r>
          </a:p>
          <a:p>
            <a:pPr marL="344488" indent="-2301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Phillips Curve slope increased: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e.g., Hobijn, Miles, Royal, Zhang (2023 </a:t>
            </a:r>
            <a:r>
              <a:rPr lang="en-US" dirty="0" err="1"/>
              <a:t>FRBChi</a:t>
            </a:r>
            <a:r>
              <a:rPr lang="en-US" dirty="0"/>
              <a:t> Letter)</a:t>
            </a:r>
          </a:p>
          <a:p>
            <a:pPr marL="344488" indent="-2301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Phillips Curve slope didn’t change, but nonlinear: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e.g., Benigno-Eggertsson (2024 AEAPP)</a:t>
            </a:r>
          </a:p>
          <a:p>
            <a:pPr marL="344488" indent="-23018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Inflation surge driven primarily by price shocks: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e.g., Bernanke-Blanchard (2025 </a:t>
            </a:r>
            <a:r>
              <a:rPr lang="en-US" dirty="0" err="1"/>
              <a:t>AEJMacro</a:t>
            </a:r>
            <a:r>
              <a:rPr lang="en-US" dirty="0"/>
              <a:t>)</a:t>
            </a:r>
          </a:p>
          <a:p>
            <a:pPr marL="114300">
              <a:spcBef>
                <a:spcPts val="3000"/>
              </a:spcBef>
            </a:pPr>
            <a:r>
              <a:rPr lang="en-US" sz="2200" dirty="0"/>
              <a:t>Evidence that firms adjusted prices more frequently:</a:t>
            </a:r>
          </a:p>
          <a:p>
            <a:pPr marL="801688" lvl="1" indent="-2301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e.g., Montag-Villar (2025 FEDS)</a:t>
            </a:r>
          </a:p>
        </p:txBody>
      </p:sp>
    </p:spTree>
    <p:extLst>
      <p:ext uri="{BB962C8B-B14F-4D97-AF65-F5344CB8AC3E}">
        <p14:creationId xmlns:p14="http://schemas.microsoft.com/office/powerpoint/2010/main" val="354288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24790" y="76200"/>
            <a:ext cx="107337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ahoma" pitchFamily="34" charset="0"/>
              </a:rPr>
              <a:t>2. Post-2020 MP Transmission Changes:  Communication Problems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E1F827-CCCC-047A-A963-D4C5C8A483C9}"/>
              </a:ext>
            </a:extLst>
          </p:cNvPr>
          <p:cNvSpPr txBox="1"/>
          <p:nvPr/>
        </p:nvSpPr>
        <p:spPr>
          <a:xfrm>
            <a:off x="76200" y="6529755"/>
            <a:ext cx="27421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 Cieslak, McMahon, Pang (2025)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0D93C1-FBA4-4B93-8F99-C1C64DA88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2436" y="1854943"/>
            <a:ext cx="3717564" cy="42410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5A4A56-D3EB-58BE-F4A9-32115E76E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8803" y="1424749"/>
            <a:ext cx="1087445" cy="423650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679FF50-AD10-BDD5-FEB8-75239E141DF7}"/>
              </a:ext>
            </a:extLst>
          </p:cNvPr>
          <p:cNvSpPr txBox="1"/>
          <p:nvPr/>
        </p:nvSpPr>
        <p:spPr>
          <a:xfrm>
            <a:off x="7444155" y="4572394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2yr Treasury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3C4841-174D-BE32-BBE3-8FD2CB861800}"/>
              </a:ext>
            </a:extLst>
          </p:cNvPr>
          <p:cNvSpPr txBox="1"/>
          <p:nvPr/>
        </p:nvSpPr>
        <p:spPr>
          <a:xfrm>
            <a:off x="7391400" y="3235224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639BA"/>
                </a:solidFill>
              </a:rPr>
              <a:t>10yr Treasury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7E2554-6C32-152A-C4CD-9085ADF0E143}"/>
              </a:ext>
            </a:extLst>
          </p:cNvPr>
          <p:cNvSpPr txBox="1"/>
          <p:nvPr/>
        </p:nvSpPr>
        <p:spPr>
          <a:xfrm>
            <a:off x="7391400" y="3710352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75000"/>
                  </a:schemeClr>
                </a:solidFill>
              </a:rPr>
              <a:t>30yr Treasury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AA3C34-D717-7D22-609E-71897B2DC38C}"/>
              </a:ext>
            </a:extLst>
          </p:cNvPr>
          <p:cNvSpPr txBox="1"/>
          <p:nvPr/>
        </p:nvSpPr>
        <p:spPr>
          <a:xfrm>
            <a:off x="152400" y="793002"/>
            <a:ext cx="1051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200" dirty="0"/>
              <a:t>Example:  June 15, 2022: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383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A2AF7C-CC7D-D009-41AB-0630D98BE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42833"/>
            <a:ext cx="9759448" cy="12199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C38D2A-B0DE-EECD-865D-277E82A13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8800"/>
            <a:ext cx="9489017" cy="6700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BCBC46-E85D-A4D3-7430-510E304DF8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880" y="4209046"/>
            <a:ext cx="9601200" cy="11970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E63EC24-3268-4782-F499-7519303B928B}"/>
              </a:ext>
            </a:extLst>
          </p:cNvPr>
          <p:cNvSpPr txBox="1"/>
          <p:nvPr/>
        </p:nvSpPr>
        <p:spPr>
          <a:xfrm>
            <a:off x="228600" y="1098471"/>
            <a:ext cx="10486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400" dirty="0"/>
              <a:t>Swanson and Jayawickrema (2025):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5F1EA1-1B0D-7528-2F4B-BAABC6BE4342}"/>
              </a:ext>
            </a:extLst>
          </p:cNvPr>
          <p:cNvSpPr/>
          <p:nvPr/>
        </p:nvSpPr>
        <p:spPr bwMode="auto">
          <a:xfrm>
            <a:off x="7651843" y="2823949"/>
            <a:ext cx="1066800" cy="228600"/>
          </a:xfrm>
          <a:prstGeom prst="rect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087064-9FF2-E30F-D5B3-95B605449BE4}"/>
              </a:ext>
            </a:extLst>
          </p:cNvPr>
          <p:cNvSpPr/>
          <p:nvPr/>
        </p:nvSpPr>
        <p:spPr bwMode="auto">
          <a:xfrm>
            <a:off x="7678004" y="4287649"/>
            <a:ext cx="1066800" cy="2286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2FE21B-49CD-8DDC-76D6-8F627AE0618A}"/>
              </a:ext>
            </a:extLst>
          </p:cNvPr>
          <p:cNvSpPr/>
          <p:nvPr/>
        </p:nvSpPr>
        <p:spPr bwMode="auto">
          <a:xfrm>
            <a:off x="2819400" y="3397820"/>
            <a:ext cx="7395949" cy="259780"/>
          </a:xfrm>
          <a:prstGeom prst="rect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51C1DF-8F2E-379B-CDF1-A228AEF2BCCC}"/>
              </a:ext>
            </a:extLst>
          </p:cNvPr>
          <p:cNvSpPr/>
          <p:nvPr/>
        </p:nvSpPr>
        <p:spPr bwMode="auto">
          <a:xfrm>
            <a:off x="2819400" y="5105400"/>
            <a:ext cx="6553200" cy="30067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6329F4-04DC-B1C8-0CB2-8AC3972F3B08}"/>
              </a:ext>
            </a:extLst>
          </p:cNvPr>
          <p:cNvSpPr txBox="1"/>
          <p:nvPr/>
        </p:nvSpPr>
        <p:spPr>
          <a:xfrm>
            <a:off x="282162" y="5840767"/>
            <a:ext cx="10433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spcBef>
                <a:spcPts val="1800"/>
              </a:spcBef>
            </a:pPr>
            <a:r>
              <a:rPr lang="en-US" sz="2400" dirty="0"/>
              <a:t>2020-2023 press conferences were, ex post, a serious communications failure</a:t>
            </a:r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53C746D0-56FF-1386-0062-CAB97F35A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90" y="76200"/>
            <a:ext cx="107337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ahoma" pitchFamily="34" charset="0"/>
              </a:rPr>
              <a:t>2. Post-2020 MP Transmission Changes:  Communication Problems</a:t>
            </a:r>
          </a:p>
        </p:txBody>
      </p:sp>
    </p:spTree>
    <p:extLst>
      <p:ext uri="{BB962C8B-B14F-4D97-AF65-F5344CB8AC3E}">
        <p14:creationId xmlns:p14="http://schemas.microsoft.com/office/powerpoint/2010/main" val="148252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allAtOnce"/>
      <p:bldP spid="11" grpId="0" animBg="1"/>
      <p:bldP spid="12" grpId="0" animBg="1"/>
      <p:bldP spid="13" grpId="0" animBg="1"/>
      <p:bldP spid="14" grpId="0" animBg="1"/>
      <p:bldP spid="15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70BF6-2F93-1B78-C8A8-BAD9A3939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C933B4-2245-2A4A-2595-2E817DD3C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5" y="1713912"/>
            <a:ext cx="10058400" cy="3249349"/>
          </a:xfrm>
          <a:prstGeom prst="rect">
            <a:avLst/>
          </a:prstGeom>
        </p:spPr>
      </p:pic>
      <p:sp>
        <p:nvSpPr>
          <p:cNvPr id="4" name="Text Box 10">
            <a:extLst>
              <a:ext uri="{FF2B5EF4-FFF2-40B4-BE49-F238E27FC236}">
                <a16:creationId xmlns:a16="http://schemas.microsoft.com/office/drawing/2014/main" id="{1D0B3161-B585-74B8-95CD-4D08E5D04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90" y="80682"/>
            <a:ext cx="108275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Tahoma" pitchFamily="34" charset="0"/>
              </a:rPr>
              <a:t>3. Is Uncertainty High?  FOMC Perceptions of Uncertainty, 2007-26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F40FE3-07FF-531D-E528-6F1E6400D4AB}"/>
              </a:ext>
            </a:extLst>
          </p:cNvPr>
          <p:cNvSpPr txBox="1"/>
          <p:nvPr/>
        </p:nvSpPr>
        <p:spPr>
          <a:xfrm>
            <a:off x="9906000" y="308027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average uncertainty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0E5269-C4AA-3446-103D-698EB3528A8D}"/>
              </a:ext>
            </a:extLst>
          </p:cNvPr>
          <p:cNvSpPr txBox="1"/>
          <p:nvPr/>
        </p:nvSpPr>
        <p:spPr>
          <a:xfrm>
            <a:off x="9906000" y="2209800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higher than average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B22FA-56F5-03CA-437E-6BFAEEC77FE0}"/>
              </a:ext>
            </a:extLst>
          </p:cNvPr>
          <p:cNvSpPr txBox="1"/>
          <p:nvPr/>
        </p:nvSpPr>
        <p:spPr>
          <a:xfrm>
            <a:off x="9906000" y="3810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lower than average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0928AF-1B0E-91E2-B6C6-C404D5D3AB03}"/>
              </a:ext>
            </a:extLst>
          </p:cNvPr>
          <p:cNvSpPr txBox="1"/>
          <p:nvPr/>
        </p:nvSpPr>
        <p:spPr>
          <a:xfrm>
            <a:off x="129033" y="6500319"/>
            <a:ext cx="40461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 FOMC Summary of Economic Projections, June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9C2588-FDD7-70B8-1CB5-3AA2B985B5E7}"/>
              </a:ext>
            </a:extLst>
          </p:cNvPr>
          <p:cNvSpPr txBox="1"/>
          <p:nvPr/>
        </p:nvSpPr>
        <p:spPr>
          <a:xfrm>
            <a:off x="228600" y="5651173"/>
            <a:ext cx="10363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>
              <a:spcBef>
                <a:spcPts val="600"/>
              </a:spcBef>
            </a:pPr>
            <a:r>
              <a:rPr lang="en-US" sz="2200" dirty="0"/>
              <a:t>Lake Wobegon Effect:  “All the children in Lake Wobegon are above average”</a:t>
            </a:r>
          </a:p>
        </p:txBody>
      </p:sp>
    </p:spTree>
    <p:extLst>
      <p:ext uri="{BB962C8B-B14F-4D97-AF65-F5344CB8AC3E}">
        <p14:creationId xmlns:p14="http://schemas.microsoft.com/office/powerpoint/2010/main" val="6162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B78F6-8403-42A3-CE81-3F3481370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E23580-6D29-A538-9930-7D9F24F53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63" y="762000"/>
            <a:ext cx="10688037" cy="6096000"/>
          </a:xfrm>
          <a:prstGeom prst="rect">
            <a:avLst/>
          </a:prstGeom>
        </p:spPr>
      </p:pic>
      <p:sp>
        <p:nvSpPr>
          <p:cNvPr id="4" name="Text Box 10">
            <a:extLst>
              <a:ext uri="{FF2B5EF4-FFF2-40B4-BE49-F238E27FC236}">
                <a16:creationId xmlns:a16="http://schemas.microsoft.com/office/drawing/2014/main" id="{708F57B8-FD03-8D00-752B-58B383CB0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33" y="80682"/>
            <a:ext cx="65158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ahoma" pitchFamily="34" charset="0"/>
              </a:rPr>
              <a:t>3. Is Uncertainty High?  VIX, 1997-2026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30175D-3684-12C6-1554-C364533EB505}"/>
              </a:ext>
            </a:extLst>
          </p:cNvPr>
          <p:cNvCxnSpPr>
            <a:cxnSpLocks/>
          </p:cNvCxnSpPr>
          <p:nvPr/>
        </p:nvCxnSpPr>
        <p:spPr bwMode="auto">
          <a:xfrm>
            <a:off x="609600" y="4772466"/>
            <a:ext cx="993706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87E3741-454B-7756-58F2-75DC3FEC6F3E}"/>
              </a:ext>
            </a:extLst>
          </p:cNvPr>
          <p:cNvSpPr txBox="1"/>
          <p:nvPr/>
        </p:nvSpPr>
        <p:spPr>
          <a:xfrm>
            <a:off x="502404" y="1143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East Asian Crisis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0080B9-183A-7D66-21E1-A21730BD3696}"/>
              </a:ext>
            </a:extLst>
          </p:cNvPr>
          <p:cNvSpPr txBox="1"/>
          <p:nvPr/>
        </p:nvSpPr>
        <p:spPr>
          <a:xfrm>
            <a:off x="957777" y="2019282"/>
            <a:ext cx="838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Russian Default/LTCM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F1C0D-15C8-CBBC-C44E-32BE2373C0DD}"/>
              </a:ext>
            </a:extLst>
          </p:cNvPr>
          <p:cNvSpPr txBox="1"/>
          <p:nvPr/>
        </p:nvSpPr>
        <p:spPr>
          <a:xfrm>
            <a:off x="1493564" y="267049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Dot-com boom/bust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3C6DF3-B4AD-0204-B0E4-D44F0F9A092E}"/>
              </a:ext>
            </a:extLst>
          </p:cNvPr>
          <p:cNvSpPr txBox="1"/>
          <p:nvPr/>
        </p:nvSpPr>
        <p:spPr>
          <a:xfrm>
            <a:off x="3768146" y="950562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Global Financial Crisis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FD926F-ABD2-BAE2-0E5C-0082BB564122}"/>
              </a:ext>
            </a:extLst>
          </p:cNvPr>
          <p:cNvSpPr txBox="1"/>
          <p:nvPr/>
        </p:nvSpPr>
        <p:spPr>
          <a:xfrm>
            <a:off x="8115077" y="125019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Covid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B76BDE-ACF0-F41C-F576-1949A4A21660}"/>
              </a:ext>
            </a:extLst>
          </p:cNvPr>
          <p:cNvSpPr txBox="1"/>
          <p:nvPr/>
        </p:nvSpPr>
        <p:spPr>
          <a:xfrm>
            <a:off x="5382029" y="2473272"/>
            <a:ext cx="1143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European Sovereign Debt Crisis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A0AAB3-DE18-1C4B-5EB4-B54347AF2FC8}"/>
              </a:ext>
            </a:extLst>
          </p:cNvPr>
          <p:cNvSpPr txBox="1"/>
          <p:nvPr/>
        </p:nvSpPr>
        <p:spPr>
          <a:xfrm>
            <a:off x="8721672" y="3235888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Inflation, Interest Rate Hikes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D1334B-098F-0B66-232D-ECE406C80600}"/>
              </a:ext>
            </a:extLst>
          </p:cNvPr>
          <p:cNvSpPr txBox="1"/>
          <p:nvPr/>
        </p:nvSpPr>
        <p:spPr>
          <a:xfrm>
            <a:off x="9758289" y="3119304"/>
            <a:ext cx="7883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U.S. Tariff Threats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C9DD99-F6F1-E1E7-96C1-11BAE25A9078}"/>
              </a:ext>
            </a:extLst>
          </p:cNvPr>
          <p:cNvSpPr txBox="1"/>
          <p:nvPr/>
        </p:nvSpPr>
        <p:spPr>
          <a:xfrm>
            <a:off x="6600565" y="4090179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Brexit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B1FE27-1906-318B-C67C-BE90BB369211}"/>
              </a:ext>
            </a:extLst>
          </p:cNvPr>
          <p:cNvSpPr txBox="1"/>
          <p:nvPr/>
        </p:nvSpPr>
        <p:spPr>
          <a:xfrm>
            <a:off x="4467170" y="564773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average, 1997-2025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DCA38E5-D9E5-B6B0-1485-E38865969300}"/>
              </a:ext>
            </a:extLst>
          </p:cNvPr>
          <p:cNvSpPr/>
          <p:nvPr/>
        </p:nvSpPr>
        <p:spPr bwMode="auto">
          <a:xfrm>
            <a:off x="10439400" y="4772466"/>
            <a:ext cx="304800" cy="62814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359642-9996-26A3-723C-2C73EFBF7042}"/>
              </a:ext>
            </a:extLst>
          </p:cNvPr>
          <p:cNvCxnSpPr>
            <a:cxnSpLocks/>
          </p:cNvCxnSpPr>
          <p:nvPr/>
        </p:nvCxnSpPr>
        <p:spPr bwMode="auto">
          <a:xfrm flipH="1">
            <a:off x="895644" y="1618154"/>
            <a:ext cx="21644" cy="21437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7436082-2A50-FFFF-7552-252C6B1FA8E0}"/>
              </a:ext>
            </a:extLst>
          </p:cNvPr>
          <p:cNvCxnSpPr>
            <a:cxnSpLocks/>
          </p:cNvCxnSpPr>
          <p:nvPr/>
        </p:nvCxnSpPr>
        <p:spPr bwMode="auto">
          <a:xfrm flipH="1">
            <a:off x="1203702" y="2757946"/>
            <a:ext cx="108666" cy="5948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Left Brace 29">
            <a:extLst>
              <a:ext uri="{FF2B5EF4-FFF2-40B4-BE49-F238E27FC236}">
                <a16:creationId xmlns:a16="http://schemas.microsoft.com/office/drawing/2014/main" id="{BB5305BE-03F0-41ED-DE19-F2E94AA96E77}"/>
              </a:ext>
            </a:extLst>
          </p:cNvPr>
          <p:cNvSpPr/>
          <p:nvPr/>
        </p:nvSpPr>
        <p:spPr bwMode="auto">
          <a:xfrm rot="5400000">
            <a:off x="1863554" y="2930361"/>
            <a:ext cx="235288" cy="761995"/>
          </a:xfrm>
          <a:prstGeom prst="leftBrace">
            <a:avLst/>
          </a:prstGeom>
          <a:noFill/>
          <a:ln w="25400" cap="rnd" cmpd="sng" algn="ctr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D09383C9-C723-ACD3-CE5C-1E18EB62893C}"/>
              </a:ext>
            </a:extLst>
          </p:cNvPr>
          <p:cNvSpPr/>
          <p:nvPr/>
        </p:nvSpPr>
        <p:spPr bwMode="auto">
          <a:xfrm rot="5400000">
            <a:off x="5840164" y="2847097"/>
            <a:ext cx="235288" cy="914400"/>
          </a:xfrm>
          <a:prstGeom prst="leftBrace">
            <a:avLst/>
          </a:prstGeom>
          <a:noFill/>
          <a:ln w="25400" cap="rnd" cmpd="sng" algn="ctr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493F85DA-48C5-89FA-ECB1-6FFDAF6AAD83}"/>
              </a:ext>
            </a:extLst>
          </p:cNvPr>
          <p:cNvSpPr/>
          <p:nvPr/>
        </p:nvSpPr>
        <p:spPr bwMode="auto">
          <a:xfrm rot="5400000">
            <a:off x="4717302" y="783948"/>
            <a:ext cx="235288" cy="1176821"/>
          </a:xfrm>
          <a:prstGeom prst="leftBrace">
            <a:avLst/>
          </a:prstGeom>
          <a:noFill/>
          <a:ln w="25400" cap="rnd" cmpd="sng" algn="ctr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Left Brace 32">
            <a:extLst>
              <a:ext uri="{FF2B5EF4-FFF2-40B4-BE49-F238E27FC236}">
                <a16:creationId xmlns:a16="http://schemas.microsoft.com/office/drawing/2014/main" id="{04E6DB64-C52B-576B-0C86-9662855EBB61}"/>
              </a:ext>
            </a:extLst>
          </p:cNvPr>
          <p:cNvSpPr/>
          <p:nvPr/>
        </p:nvSpPr>
        <p:spPr bwMode="auto">
          <a:xfrm rot="5400000">
            <a:off x="8531056" y="1426629"/>
            <a:ext cx="235288" cy="533400"/>
          </a:xfrm>
          <a:prstGeom prst="leftBrace">
            <a:avLst/>
          </a:prstGeom>
          <a:noFill/>
          <a:ln w="25400" cap="rnd" cmpd="sng" algn="ctr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ED4C00B-0C96-039D-4FBF-E1F561C0F26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788810" y="4800600"/>
            <a:ext cx="859390" cy="86292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54CF8E4D-792D-CA0A-9534-D669D9B60410}"/>
              </a:ext>
            </a:extLst>
          </p:cNvPr>
          <p:cNvSpPr txBox="1"/>
          <p:nvPr/>
        </p:nvSpPr>
        <p:spPr>
          <a:xfrm>
            <a:off x="8930055" y="5695003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current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FF0000"/>
                </a:solidFill>
              </a:rPr>
              <a:t>situation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3C6D0CD-8BB9-3F0C-0822-EAEA89008EFB}"/>
              </a:ext>
            </a:extLst>
          </p:cNvPr>
          <p:cNvCxnSpPr>
            <a:cxnSpLocks/>
          </p:cNvCxnSpPr>
          <p:nvPr/>
        </p:nvCxnSpPr>
        <p:spPr bwMode="auto">
          <a:xfrm flipV="1">
            <a:off x="9869717" y="5351802"/>
            <a:ext cx="569683" cy="413257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50CEB9E-816C-3CA1-F57A-F288137612D1}"/>
              </a:ext>
            </a:extLst>
          </p:cNvPr>
          <p:cNvSpPr txBox="1"/>
          <p:nvPr/>
        </p:nvSpPr>
        <p:spPr>
          <a:xfrm>
            <a:off x="2468832" y="2971484"/>
            <a:ext cx="838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U.S. invades Iraq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6A073B-C41B-CE2B-4848-AA49CE56B989}"/>
              </a:ext>
            </a:extLst>
          </p:cNvPr>
          <p:cNvSpPr txBox="1"/>
          <p:nvPr/>
        </p:nvSpPr>
        <p:spPr>
          <a:xfrm>
            <a:off x="10137238" y="4007439"/>
            <a:ext cx="82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Hormuz</a:t>
            </a:r>
          </a:p>
        </p:txBody>
      </p:sp>
    </p:spTree>
    <p:extLst>
      <p:ext uri="{BB962C8B-B14F-4D97-AF65-F5344CB8AC3E}">
        <p14:creationId xmlns:p14="http://schemas.microsoft.com/office/powerpoint/2010/main" val="412651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30" grpId="0" animBg="1"/>
      <p:bldP spid="31" grpId="0" animBg="1"/>
      <p:bldP spid="32" grpId="0" animBg="1"/>
      <p:bldP spid="33" grpId="0" animBg="1"/>
      <p:bldP spid="38" grpId="0"/>
      <p:bldP spid="26" grpId="0"/>
      <p:bldP spid="3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76457</TotalTime>
  <Words>399</Words>
  <Application>Microsoft Office PowerPoint</Application>
  <PresentationFormat>Custom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Tahoma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frbsf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L1MXB01</dc:creator>
  <cp:lastModifiedBy>Eric Swanson</cp:lastModifiedBy>
  <cp:revision>2675</cp:revision>
  <cp:lastPrinted>2004-01-07T19:26:36Z</cp:lastPrinted>
  <dcterms:created xsi:type="dcterms:W3CDTF">2002-04-18T19:20:46Z</dcterms:created>
  <dcterms:modified xsi:type="dcterms:W3CDTF">2026-07-07T09:44:34Z</dcterms:modified>
</cp:coreProperties>
</file>