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7" r:id="rId1"/>
    <p:sldMasterId id="2147483658" r:id="rId2"/>
  </p:sldMasterIdLst>
  <p:notesMasterIdLst>
    <p:notesMasterId r:id="rId36"/>
  </p:notesMasterIdLst>
  <p:handoutMasterIdLst>
    <p:handoutMasterId r:id="rId37"/>
  </p:handoutMasterIdLst>
  <p:sldIdLst>
    <p:sldId id="457" r:id="rId3"/>
    <p:sldId id="728" r:id="rId4"/>
    <p:sldId id="720" r:id="rId5"/>
    <p:sldId id="656" r:id="rId6"/>
    <p:sldId id="705" r:id="rId7"/>
    <p:sldId id="706" r:id="rId8"/>
    <p:sldId id="707" r:id="rId9"/>
    <p:sldId id="729" r:id="rId10"/>
    <p:sldId id="731" r:id="rId11"/>
    <p:sldId id="708" r:id="rId12"/>
    <p:sldId id="719" r:id="rId13"/>
    <p:sldId id="710" r:id="rId14"/>
    <p:sldId id="709" r:id="rId15"/>
    <p:sldId id="711" r:id="rId16"/>
    <p:sldId id="727" r:id="rId17"/>
    <p:sldId id="712" r:id="rId18"/>
    <p:sldId id="713" r:id="rId19"/>
    <p:sldId id="714" r:id="rId20"/>
    <p:sldId id="715" r:id="rId21"/>
    <p:sldId id="716" r:id="rId22"/>
    <p:sldId id="717" r:id="rId23"/>
    <p:sldId id="718" r:id="rId24"/>
    <p:sldId id="721" r:id="rId25"/>
    <p:sldId id="722" r:id="rId26"/>
    <p:sldId id="723" r:id="rId27"/>
    <p:sldId id="726" r:id="rId28"/>
    <p:sldId id="735" r:id="rId29"/>
    <p:sldId id="736" r:id="rId30"/>
    <p:sldId id="734" r:id="rId31"/>
    <p:sldId id="732" r:id="rId32"/>
    <p:sldId id="725" r:id="rId33"/>
    <p:sldId id="724" r:id="rId34"/>
    <p:sldId id="689" r:id="rId35"/>
  </p:sldIdLst>
  <p:sldSz cx="10972800" cy="6858000"/>
  <p:notesSz cx="7315200" cy="96012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456" userDrawn="1">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11505"/>
    <a:srgbClr val="008000"/>
    <a:srgbClr val="0066FF"/>
    <a:srgbClr val="0099FF"/>
    <a:srgbClr val="6699FF"/>
    <a:srgbClr val="009900"/>
    <a:srgbClr val="0639BA"/>
    <a:srgbClr val="E9DA17"/>
    <a:srgbClr val="DDE133"/>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882" autoAdjust="0"/>
    <p:restoredTop sz="95936" autoAdjust="0"/>
  </p:normalViewPr>
  <p:slideViewPr>
    <p:cSldViewPr showGuides="1">
      <p:cViewPr varScale="1">
        <p:scale>
          <a:sx n="136" d="100"/>
          <a:sy n="136" d="100"/>
        </p:scale>
        <p:origin x="208" y="100"/>
      </p:cViewPr>
      <p:guideLst>
        <p:guide orient="horz" pos="2160"/>
        <p:guide pos="345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showGuides="1">
      <p:cViewPr varScale="1">
        <p:scale>
          <a:sx n="55" d="100"/>
          <a:sy n="55" d="100"/>
        </p:scale>
        <p:origin x="-1722" y="-78"/>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7" name="Rectangle 5"/>
          <p:cNvSpPr>
            <a:spLocks noGrp="1" noChangeArrowheads="1"/>
          </p:cNvSpPr>
          <p:nvPr>
            <p:ph type="sldNum" sz="quarter" idx="3"/>
          </p:nvPr>
        </p:nvSpPr>
        <p:spPr bwMode="auto">
          <a:xfrm>
            <a:off x="4144963" y="9121775"/>
            <a:ext cx="3170237" cy="479425"/>
          </a:xfrm>
          <a:prstGeom prst="rect">
            <a:avLst/>
          </a:prstGeom>
          <a:noFill/>
          <a:ln w="12700">
            <a:noFill/>
            <a:miter lim="800000"/>
            <a:headEnd type="none" w="sm" len="sm"/>
            <a:tailEnd type="none" w="sm" len="sm"/>
          </a:ln>
          <a:effectLst/>
        </p:spPr>
        <p:txBody>
          <a:bodyPr vert="horz" wrap="square" lIns="96363" tIns="48182" rIns="96363" bIns="48182" numCol="1" anchor="b" anchorCtr="0" compatLnSpc="1">
            <a:prstTxWarp prst="textNoShape">
              <a:avLst/>
            </a:prstTxWarp>
          </a:bodyPr>
          <a:lstStyle>
            <a:lvl1pPr algn="r" defTabSz="963613">
              <a:defRPr sz="1300">
                <a:latin typeface="Times New Roman" pitchFamily="18" charset="0"/>
              </a:defRPr>
            </a:lvl1pPr>
          </a:lstStyle>
          <a:p>
            <a:fld id="{46A12CB4-89BE-4222-B5B0-EDEB8925D304}" type="slidenum">
              <a:rPr lang="en-US"/>
              <a:pPr/>
              <a:t>‹#›</a:t>
            </a:fld>
            <a:endParaRPr lang="en-US" dirty="0"/>
          </a:p>
        </p:txBody>
      </p:sp>
    </p:spTree>
    <p:extLst>
      <p:ext uri="{BB962C8B-B14F-4D97-AF65-F5344CB8AC3E}">
        <p14:creationId xmlns:p14="http://schemas.microsoft.com/office/powerpoint/2010/main" val="16671785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bwMode="auto">
          <a:xfrm>
            <a:off x="0" y="0"/>
            <a:ext cx="3170238" cy="479425"/>
          </a:xfrm>
          <a:prstGeom prst="rect">
            <a:avLst/>
          </a:prstGeom>
          <a:noFill/>
          <a:ln w="12700">
            <a:noFill/>
            <a:miter lim="800000"/>
            <a:headEnd type="none" w="sm" len="sm"/>
            <a:tailEnd type="none" w="sm" len="sm"/>
          </a:ln>
          <a:effectLst/>
        </p:spPr>
        <p:txBody>
          <a:bodyPr vert="horz" wrap="square" lIns="96363" tIns="48182" rIns="96363" bIns="48182" numCol="1" anchor="t" anchorCtr="0" compatLnSpc="1">
            <a:prstTxWarp prst="textNoShape">
              <a:avLst/>
            </a:prstTxWarp>
          </a:bodyPr>
          <a:lstStyle>
            <a:lvl1pPr defTabSz="963613">
              <a:defRPr sz="1300">
                <a:latin typeface="Times New Roman" pitchFamily="18" charset="0"/>
              </a:defRPr>
            </a:lvl1pPr>
          </a:lstStyle>
          <a:p>
            <a:endParaRPr lang="en-US" dirty="0"/>
          </a:p>
        </p:txBody>
      </p:sp>
      <p:sp>
        <p:nvSpPr>
          <p:cNvPr id="40963" name="Rectangle 3"/>
          <p:cNvSpPr>
            <a:spLocks noGrp="1" noChangeArrowheads="1"/>
          </p:cNvSpPr>
          <p:nvPr>
            <p:ph type="dt" idx="1"/>
          </p:nvPr>
        </p:nvSpPr>
        <p:spPr bwMode="auto">
          <a:xfrm>
            <a:off x="4144963" y="0"/>
            <a:ext cx="3170237" cy="479425"/>
          </a:xfrm>
          <a:prstGeom prst="rect">
            <a:avLst/>
          </a:prstGeom>
          <a:noFill/>
          <a:ln w="12700">
            <a:noFill/>
            <a:miter lim="800000"/>
            <a:headEnd type="none" w="sm" len="sm"/>
            <a:tailEnd type="none" w="sm" len="sm"/>
          </a:ln>
          <a:effectLst/>
        </p:spPr>
        <p:txBody>
          <a:bodyPr vert="horz" wrap="square" lIns="96363" tIns="48182" rIns="96363" bIns="48182" numCol="1" anchor="t" anchorCtr="0" compatLnSpc="1">
            <a:prstTxWarp prst="textNoShape">
              <a:avLst/>
            </a:prstTxWarp>
          </a:bodyPr>
          <a:lstStyle>
            <a:lvl1pPr algn="r" defTabSz="963613">
              <a:defRPr sz="1300">
                <a:latin typeface="Times New Roman" pitchFamily="18" charset="0"/>
              </a:defRPr>
            </a:lvl1pPr>
          </a:lstStyle>
          <a:p>
            <a:endParaRPr lang="en-US" dirty="0"/>
          </a:p>
        </p:txBody>
      </p:sp>
      <p:sp>
        <p:nvSpPr>
          <p:cNvPr id="40964" name="Rectangle 4"/>
          <p:cNvSpPr>
            <a:spLocks noGrp="1" noRot="1" noChangeAspect="1" noChangeArrowheads="1" noTextEdit="1"/>
          </p:cNvSpPr>
          <p:nvPr>
            <p:ph type="sldImg" idx="2"/>
          </p:nvPr>
        </p:nvSpPr>
        <p:spPr bwMode="auto">
          <a:xfrm>
            <a:off x="776288" y="719138"/>
            <a:ext cx="5764212" cy="3602037"/>
          </a:xfrm>
          <a:prstGeom prst="rect">
            <a:avLst/>
          </a:prstGeom>
          <a:noFill/>
          <a:ln w="9525">
            <a:solidFill>
              <a:srgbClr val="000000"/>
            </a:solidFill>
            <a:miter lim="800000"/>
            <a:headEnd/>
            <a:tailEnd/>
          </a:ln>
          <a:effectLst/>
        </p:spPr>
      </p:sp>
      <p:sp>
        <p:nvSpPr>
          <p:cNvPr id="40965" name="Rectangle 5"/>
          <p:cNvSpPr>
            <a:spLocks noGrp="1" noChangeArrowheads="1"/>
          </p:cNvSpPr>
          <p:nvPr>
            <p:ph type="body" sz="quarter" idx="3"/>
          </p:nvPr>
        </p:nvSpPr>
        <p:spPr bwMode="auto">
          <a:xfrm>
            <a:off x="976313" y="4560888"/>
            <a:ext cx="5362575" cy="4321175"/>
          </a:xfrm>
          <a:prstGeom prst="rect">
            <a:avLst/>
          </a:prstGeom>
          <a:noFill/>
          <a:ln w="12700">
            <a:noFill/>
            <a:miter lim="800000"/>
            <a:headEnd type="none" w="sm" len="sm"/>
            <a:tailEnd type="none" w="sm" len="sm"/>
          </a:ln>
          <a:effectLst/>
        </p:spPr>
        <p:txBody>
          <a:bodyPr vert="horz" wrap="square" lIns="96363" tIns="48182" rIns="96363" bIns="4818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0966" name="Rectangle 6"/>
          <p:cNvSpPr>
            <a:spLocks noGrp="1" noChangeArrowheads="1"/>
          </p:cNvSpPr>
          <p:nvPr>
            <p:ph type="ftr" sz="quarter" idx="4"/>
          </p:nvPr>
        </p:nvSpPr>
        <p:spPr bwMode="auto">
          <a:xfrm>
            <a:off x="0" y="9121775"/>
            <a:ext cx="3170238" cy="479425"/>
          </a:xfrm>
          <a:prstGeom prst="rect">
            <a:avLst/>
          </a:prstGeom>
          <a:noFill/>
          <a:ln w="12700">
            <a:noFill/>
            <a:miter lim="800000"/>
            <a:headEnd type="none" w="sm" len="sm"/>
            <a:tailEnd type="none" w="sm" len="sm"/>
          </a:ln>
          <a:effectLst/>
        </p:spPr>
        <p:txBody>
          <a:bodyPr vert="horz" wrap="square" lIns="96363" tIns="48182" rIns="96363" bIns="48182" numCol="1" anchor="b" anchorCtr="0" compatLnSpc="1">
            <a:prstTxWarp prst="textNoShape">
              <a:avLst/>
            </a:prstTxWarp>
          </a:bodyPr>
          <a:lstStyle>
            <a:lvl1pPr defTabSz="963613">
              <a:defRPr sz="1300">
                <a:latin typeface="Times New Roman" pitchFamily="18" charset="0"/>
              </a:defRPr>
            </a:lvl1pPr>
          </a:lstStyle>
          <a:p>
            <a:endParaRPr lang="en-US" dirty="0"/>
          </a:p>
        </p:txBody>
      </p:sp>
      <p:sp>
        <p:nvSpPr>
          <p:cNvPr id="40967" name="Rectangle 7"/>
          <p:cNvSpPr>
            <a:spLocks noGrp="1" noChangeArrowheads="1"/>
          </p:cNvSpPr>
          <p:nvPr>
            <p:ph type="sldNum" sz="quarter" idx="5"/>
          </p:nvPr>
        </p:nvSpPr>
        <p:spPr bwMode="auto">
          <a:xfrm>
            <a:off x="4144963" y="9121775"/>
            <a:ext cx="3170237" cy="479425"/>
          </a:xfrm>
          <a:prstGeom prst="rect">
            <a:avLst/>
          </a:prstGeom>
          <a:noFill/>
          <a:ln w="12700">
            <a:noFill/>
            <a:miter lim="800000"/>
            <a:headEnd type="none" w="sm" len="sm"/>
            <a:tailEnd type="none" w="sm" len="sm"/>
          </a:ln>
          <a:effectLst/>
        </p:spPr>
        <p:txBody>
          <a:bodyPr vert="horz" wrap="square" lIns="96363" tIns="48182" rIns="96363" bIns="48182" numCol="1" anchor="b" anchorCtr="0" compatLnSpc="1">
            <a:prstTxWarp prst="textNoShape">
              <a:avLst/>
            </a:prstTxWarp>
          </a:bodyPr>
          <a:lstStyle>
            <a:lvl1pPr algn="r" defTabSz="963613">
              <a:defRPr sz="1300">
                <a:latin typeface="Times New Roman" pitchFamily="18" charset="0"/>
              </a:defRPr>
            </a:lvl1pPr>
          </a:lstStyle>
          <a:p>
            <a:fld id="{355C91B8-073D-487C-BDCA-47A144290CA8}" type="slidenum">
              <a:rPr lang="en-US"/>
              <a:pPr/>
              <a:t>‹#›</a:t>
            </a:fld>
            <a:endParaRPr lang="en-US" dirty="0"/>
          </a:p>
        </p:txBody>
      </p:sp>
    </p:spTree>
    <p:extLst>
      <p:ext uri="{BB962C8B-B14F-4D97-AF65-F5344CB8AC3E}">
        <p14:creationId xmlns:p14="http://schemas.microsoft.com/office/powerpoint/2010/main" val="43350518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3C48023-D718-4654-BE71-79CD25FBB634}" type="slidenum">
              <a:rPr lang="en-US"/>
              <a:pPr/>
              <a:t>1</a:t>
            </a:fld>
            <a:endParaRPr lang="en-US" dirty="0"/>
          </a:p>
        </p:txBody>
      </p:sp>
      <p:sp>
        <p:nvSpPr>
          <p:cNvPr id="666626" name="Rectangle 2"/>
          <p:cNvSpPr>
            <a:spLocks noGrp="1" noRot="1" noChangeAspect="1" noChangeArrowheads="1" noTextEdit="1"/>
          </p:cNvSpPr>
          <p:nvPr>
            <p:ph type="sldImg"/>
          </p:nvPr>
        </p:nvSpPr>
        <p:spPr>
          <a:xfrm>
            <a:off x="776288" y="719138"/>
            <a:ext cx="5764212" cy="3602037"/>
          </a:xfrm>
          <a:ln/>
        </p:spPr>
      </p:sp>
      <p:sp>
        <p:nvSpPr>
          <p:cNvPr id="666627"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3829043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22960" y="2130427"/>
            <a:ext cx="9326880" cy="1470025"/>
          </a:xfrm>
        </p:spPr>
        <p:txBody>
          <a:bodyPr/>
          <a:lstStyle/>
          <a:p>
            <a:r>
              <a:rPr lang="en-US"/>
              <a:t>Click to edit Master title style</a:t>
            </a:r>
          </a:p>
        </p:txBody>
      </p:sp>
      <p:sp>
        <p:nvSpPr>
          <p:cNvPr id="3" name="Subtitle 2"/>
          <p:cNvSpPr>
            <a:spLocks noGrp="1"/>
          </p:cNvSpPr>
          <p:nvPr>
            <p:ph type="subTitle" idx="1"/>
          </p:nvPr>
        </p:nvSpPr>
        <p:spPr>
          <a:xfrm>
            <a:off x="1645920" y="3886200"/>
            <a:ext cx="7680960" cy="1752600"/>
          </a:xfrm>
        </p:spPr>
        <p:txBody>
          <a:bodyPr/>
          <a:lstStyle>
            <a:lvl1pPr marL="0" indent="0" algn="ctr">
              <a:buNone/>
              <a:defRPr/>
            </a:lvl1pPr>
            <a:lvl2pPr marL="411480" indent="0" algn="ctr">
              <a:buNone/>
              <a:defRPr/>
            </a:lvl2pPr>
            <a:lvl3pPr marL="822960" indent="0" algn="ctr">
              <a:buNone/>
              <a:defRPr/>
            </a:lvl3pPr>
            <a:lvl4pPr marL="1234440" indent="0" algn="ctr">
              <a:buNone/>
              <a:defRPr/>
            </a:lvl4pPr>
            <a:lvl5pPr marL="1645920" indent="0" algn="ctr">
              <a:buNone/>
              <a:defRPr/>
            </a:lvl5pPr>
            <a:lvl6pPr marL="2057400" indent="0" algn="ctr">
              <a:buNone/>
              <a:defRPr/>
            </a:lvl6pPr>
            <a:lvl7pPr marL="2468880" indent="0" algn="ctr">
              <a:buNone/>
              <a:defRPr/>
            </a:lvl7pPr>
            <a:lvl8pPr marL="2880360" indent="0" algn="ctr">
              <a:buNone/>
              <a:defRPr/>
            </a:lvl8pPr>
            <a:lvl9pPr marL="329184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1121E907-3D4D-434A-9BA3-9C8F12187577}" type="slidenum">
              <a:rPr lang="en-US"/>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AC0A32EB-D4BD-4C15-9AD7-EDE57D47A420}" type="slidenum">
              <a:rPr lang="en-US"/>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55280" y="274640"/>
            <a:ext cx="246888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48640" y="274640"/>
            <a:ext cx="722376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8117AB4B-5670-442E-9BEF-06E0C9E38758}" type="slidenum">
              <a:rPr lang="en-US"/>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548640" y="274638"/>
            <a:ext cx="9875520" cy="1143000"/>
          </a:xfrm>
        </p:spPr>
        <p:txBody>
          <a:bodyPr/>
          <a:lstStyle/>
          <a:p>
            <a:r>
              <a:rPr lang="en-US"/>
              <a:t>Click to edit Master title style</a:t>
            </a:r>
          </a:p>
        </p:txBody>
      </p:sp>
      <p:sp>
        <p:nvSpPr>
          <p:cNvPr id="3" name="Content Placeholder 2"/>
          <p:cNvSpPr>
            <a:spLocks noGrp="1"/>
          </p:cNvSpPr>
          <p:nvPr>
            <p:ph sz="half" idx="1"/>
          </p:nvPr>
        </p:nvSpPr>
        <p:spPr>
          <a:xfrm>
            <a:off x="548640" y="1600202"/>
            <a:ext cx="484632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5577840" y="1600200"/>
            <a:ext cx="484632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5577840" y="3938590"/>
            <a:ext cx="484632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548640" y="6245225"/>
            <a:ext cx="2560320" cy="476250"/>
          </a:xfrm>
        </p:spPr>
        <p:txBody>
          <a:bodyPr/>
          <a:lstStyle>
            <a:lvl1pPr>
              <a:defRPr/>
            </a:lvl1pPr>
          </a:lstStyle>
          <a:p>
            <a:endParaRPr lang="en-US" dirty="0"/>
          </a:p>
        </p:txBody>
      </p:sp>
      <p:sp>
        <p:nvSpPr>
          <p:cNvPr id="7" name="Footer Placeholder 6"/>
          <p:cNvSpPr>
            <a:spLocks noGrp="1"/>
          </p:cNvSpPr>
          <p:nvPr>
            <p:ph type="ftr" sz="quarter" idx="11"/>
          </p:nvPr>
        </p:nvSpPr>
        <p:spPr>
          <a:xfrm>
            <a:off x="3749040" y="6245225"/>
            <a:ext cx="3474720" cy="476250"/>
          </a:xfrm>
        </p:spPr>
        <p:txBody>
          <a:bodyPr/>
          <a:lstStyle>
            <a:lvl1pPr>
              <a:defRPr/>
            </a:lvl1pPr>
          </a:lstStyle>
          <a:p>
            <a:endParaRPr lang="en-US" dirty="0"/>
          </a:p>
        </p:txBody>
      </p:sp>
      <p:sp>
        <p:nvSpPr>
          <p:cNvPr id="8" name="Slide Number Placeholder 7"/>
          <p:cNvSpPr>
            <a:spLocks noGrp="1"/>
          </p:cNvSpPr>
          <p:nvPr>
            <p:ph type="sldNum" sz="quarter" idx="12"/>
          </p:nvPr>
        </p:nvSpPr>
        <p:spPr>
          <a:xfrm>
            <a:off x="7863840" y="6245225"/>
            <a:ext cx="2560320" cy="476250"/>
          </a:xfrm>
        </p:spPr>
        <p:txBody>
          <a:bodyPr/>
          <a:lstStyle>
            <a:lvl1pPr>
              <a:defRPr/>
            </a:lvl1pPr>
          </a:lstStyle>
          <a:p>
            <a:fld id="{8F3F083C-D9C8-4970-8673-26B6D4F37939}" type="slidenum">
              <a:rPr lang="en-US"/>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548640" y="274640"/>
            <a:ext cx="987552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548640" y="6245225"/>
            <a:ext cx="2560320" cy="476250"/>
          </a:xfrm>
        </p:spPr>
        <p:txBody>
          <a:bodyPr/>
          <a:lstStyle>
            <a:lvl1pPr>
              <a:defRPr/>
            </a:lvl1pPr>
          </a:lstStyle>
          <a:p>
            <a:endParaRPr lang="en-US" dirty="0"/>
          </a:p>
        </p:txBody>
      </p:sp>
      <p:sp>
        <p:nvSpPr>
          <p:cNvPr id="4" name="Footer Placeholder 3"/>
          <p:cNvSpPr>
            <a:spLocks noGrp="1"/>
          </p:cNvSpPr>
          <p:nvPr>
            <p:ph type="ftr" sz="quarter" idx="11"/>
          </p:nvPr>
        </p:nvSpPr>
        <p:spPr>
          <a:xfrm>
            <a:off x="3749040" y="6245225"/>
            <a:ext cx="3474720" cy="476250"/>
          </a:xfrm>
        </p:spPr>
        <p:txBody>
          <a:bodyPr/>
          <a:lstStyle>
            <a:lvl1pPr>
              <a:defRPr/>
            </a:lvl1pPr>
          </a:lstStyle>
          <a:p>
            <a:endParaRPr lang="en-US" dirty="0"/>
          </a:p>
        </p:txBody>
      </p:sp>
      <p:sp>
        <p:nvSpPr>
          <p:cNvPr id="5" name="Slide Number Placeholder 4"/>
          <p:cNvSpPr>
            <a:spLocks noGrp="1"/>
          </p:cNvSpPr>
          <p:nvPr>
            <p:ph type="sldNum" sz="quarter" idx="12"/>
          </p:nvPr>
        </p:nvSpPr>
        <p:spPr>
          <a:xfrm>
            <a:off x="7863840" y="6245225"/>
            <a:ext cx="2560320" cy="476250"/>
          </a:xfrm>
        </p:spPr>
        <p:txBody>
          <a:bodyPr/>
          <a:lstStyle>
            <a:lvl1pPr>
              <a:defRPr/>
            </a:lvl1pPr>
          </a:lstStyle>
          <a:p>
            <a:fld id="{6EF4157D-DF68-44FF-A12A-02E2D696C6EC}" type="slidenum">
              <a:rPr lang="en-US"/>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22960" y="2130427"/>
            <a:ext cx="9326880" cy="1470025"/>
          </a:xfrm>
        </p:spPr>
        <p:txBody>
          <a:bodyPr/>
          <a:lstStyle/>
          <a:p>
            <a:r>
              <a:rPr lang="en-US"/>
              <a:t>Click to edit Master title style</a:t>
            </a:r>
          </a:p>
        </p:txBody>
      </p:sp>
      <p:sp>
        <p:nvSpPr>
          <p:cNvPr id="3" name="Subtitle 2"/>
          <p:cNvSpPr>
            <a:spLocks noGrp="1"/>
          </p:cNvSpPr>
          <p:nvPr>
            <p:ph type="subTitle" idx="1"/>
          </p:nvPr>
        </p:nvSpPr>
        <p:spPr>
          <a:xfrm>
            <a:off x="1645920" y="3886200"/>
            <a:ext cx="7680960" cy="1752600"/>
          </a:xfrm>
        </p:spPr>
        <p:txBody>
          <a:bodyPr/>
          <a:lstStyle>
            <a:lvl1pPr marL="0" indent="0" algn="ctr">
              <a:buNone/>
              <a:defRPr/>
            </a:lvl1pPr>
            <a:lvl2pPr marL="411480" indent="0" algn="ctr">
              <a:buNone/>
              <a:defRPr/>
            </a:lvl2pPr>
            <a:lvl3pPr marL="822960" indent="0" algn="ctr">
              <a:buNone/>
              <a:defRPr/>
            </a:lvl3pPr>
            <a:lvl4pPr marL="1234440" indent="0" algn="ctr">
              <a:buNone/>
              <a:defRPr/>
            </a:lvl4pPr>
            <a:lvl5pPr marL="1645920" indent="0" algn="ctr">
              <a:buNone/>
              <a:defRPr/>
            </a:lvl5pPr>
            <a:lvl6pPr marL="2057400" indent="0" algn="ctr">
              <a:buNone/>
              <a:defRPr/>
            </a:lvl6pPr>
            <a:lvl7pPr marL="2468880" indent="0" algn="ctr">
              <a:buNone/>
              <a:defRPr/>
            </a:lvl7pPr>
            <a:lvl8pPr marL="2880360" indent="0" algn="ctr">
              <a:buNone/>
              <a:defRPr/>
            </a:lvl8pPr>
            <a:lvl9pPr marL="329184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1AAA9D0F-E46B-444C-A4F3-FB5DC2C3F0B2}" type="slidenum">
              <a:rPr lang="en-US"/>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76AAB6B3-1437-404D-9EF6-FFB1EEFB7E6D}" type="slidenum">
              <a:rPr lang="en-US"/>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776" y="4406902"/>
            <a:ext cx="9326880" cy="1362075"/>
          </a:xfrm>
        </p:spPr>
        <p:txBody>
          <a:bodyPr anchor="t"/>
          <a:lstStyle>
            <a:lvl1pPr algn="l">
              <a:defRPr sz="3600" b="1" cap="all"/>
            </a:lvl1pPr>
          </a:lstStyle>
          <a:p>
            <a:r>
              <a:rPr lang="en-US"/>
              <a:t>Click to edit Master title style</a:t>
            </a:r>
          </a:p>
        </p:txBody>
      </p:sp>
      <p:sp>
        <p:nvSpPr>
          <p:cNvPr id="3" name="Text Placeholder 2"/>
          <p:cNvSpPr>
            <a:spLocks noGrp="1"/>
          </p:cNvSpPr>
          <p:nvPr>
            <p:ph type="body" idx="1"/>
          </p:nvPr>
        </p:nvSpPr>
        <p:spPr>
          <a:xfrm>
            <a:off x="866776" y="2906713"/>
            <a:ext cx="9326880" cy="1500187"/>
          </a:xfrm>
        </p:spPr>
        <p:txBody>
          <a:bodyPr anchor="b"/>
          <a:lstStyle>
            <a:lvl1pPr marL="0" indent="0">
              <a:buNone/>
              <a:defRPr sz="1800"/>
            </a:lvl1pPr>
            <a:lvl2pPr marL="411480" indent="0">
              <a:buNone/>
              <a:defRPr sz="1620"/>
            </a:lvl2pPr>
            <a:lvl3pPr marL="822960" indent="0">
              <a:buNone/>
              <a:defRPr sz="1440"/>
            </a:lvl3pPr>
            <a:lvl4pPr marL="1234440" indent="0">
              <a:buNone/>
              <a:defRPr sz="1260"/>
            </a:lvl4pPr>
            <a:lvl5pPr marL="1645920" indent="0">
              <a:buNone/>
              <a:defRPr sz="1260"/>
            </a:lvl5pPr>
            <a:lvl6pPr marL="2057400" indent="0">
              <a:buNone/>
              <a:defRPr sz="1260"/>
            </a:lvl6pPr>
            <a:lvl7pPr marL="2468880" indent="0">
              <a:buNone/>
              <a:defRPr sz="1260"/>
            </a:lvl7pPr>
            <a:lvl8pPr marL="2880360" indent="0">
              <a:buNone/>
              <a:defRPr sz="1260"/>
            </a:lvl8pPr>
            <a:lvl9pPr marL="3291840" indent="0">
              <a:buNone/>
              <a:defRPr sz="126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420E4D78-856D-4D05-BC2A-233387F63677}" type="slidenum">
              <a:rPr lang="en-US"/>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48640" y="1600202"/>
            <a:ext cx="4846320" cy="4525963"/>
          </a:xfrm>
        </p:spPr>
        <p:txBody>
          <a:bodyPr/>
          <a:lstStyle>
            <a:lvl1pPr>
              <a:defRPr sz="2520"/>
            </a:lvl1pPr>
            <a:lvl2pPr>
              <a:defRPr sz="2160"/>
            </a:lvl2pPr>
            <a:lvl3pPr>
              <a:defRPr sz="1800"/>
            </a:lvl3pPr>
            <a:lvl4pPr>
              <a:defRPr sz="1620"/>
            </a:lvl4pPr>
            <a:lvl5pPr>
              <a:defRPr sz="1620"/>
            </a:lvl5pPr>
            <a:lvl6pPr>
              <a:defRPr sz="1620"/>
            </a:lvl6pPr>
            <a:lvl7pPr>
              <a:defRPr sz="1620"/>
            </a:lvl7pPr>
            <a:lvl8pPr>
              <a:defRPr sz="1620"/>
            </a:lvl8pPr>
            <a:lvl9pPr>
              <a:defRPr sz="162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577840" y="1600202"/>
            <a:ext cx="4846320" cy="4525963"/>
          </a:xfrm>
        </p:spPr>
        <p:txBody>
          <a:bodyPr/>
          <a:lstStyle>
            <a:lvl1pPr>
              <a:defRPr sz="2520"/>
            </a:lvl1pPr>
            <a:lvl2pPr>
              <a:defRPr sz="2160"/>
            </a:lvl2pPr>
            <a:lvl3pPr>
              <a:defRPr sz="1800"/>
            </a:lvl3pPr>
            <a:lvl4pPr>
              <a:defRPr sz="1620"/>
            </a:lvl4pPr>
            <a:lvl5pPr>
              <a:defRPr sz="1620"/>
            </a:lvl5pPr>
            <a:lvl6pPr>
              <a:defRPr sz="1620"/>
            </a:lvl6pPr>
            <a:lvl7pPr>
              <a:defRPr sz="1620"/>
            </a:lvl7pPr>
            <a:lvl8pPr>
              <a:defRPr sz="1620"/>
            </a:lvl8pPr>
            <a:lvl9pPr>
              <a:defRPr sz="162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944701B9-4A58-48A0-A16D-70429705BE4F}" type="slidenum">
              <a:rPr lang="en-US"/>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48641" y="1535113"/>
            <a:ext cx="4848225" cy="639762"/>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a:t>Click to edit Master text styles</a:t>
            </a:r>
          </a:p>
        </p:txBody>
      </p:sp>
      <p:sp>
        <p:nvSpPr>
          <p:cNvPr id="4" name="Content Placeholder 3"/>
          <p:cNvSpPr>
            <a:spLocks noGrp="1"/>
          </p:cNvSpPr>
          <p:nvPr>
            <p:ph sz="half" idx="2"/>
          </p:nvPr>
        </p:nvSpPr>
        <p:spPr>
          <a:xfrm>
            <a:off x="548641" y="2174875"/>
            <a:ext cx="4848225" cy="3951288"/>
          </a:xfrm>
        </p:spPr>
        <p:txBody>
          <a:bodyPr/>
          <a:lstStyle>
            <a:lvl1pPr>
              <a:defRPr sz="2160"/>
            </a:lvl1pPr>
            <a:lvl2pPr>
              <a:defRPr sz="1800"/>
            </a:lvl2pPr>
            <a:lvl3pPr>
              <a:defRPr sz="1620"/>
            </a:lvl3pPr>
            <a:lvl4pPr>
              <a:defRPr sz="1440"/>
            </a:lvl4pPr>
            <a:lvl5pPr>
              <a:defRPr sz="1440"/>
            </a:lvl5pPr>
            <a:lvl6pPr>
              <a:defRPr sz="1440"/>
            </a:lvl6pPr>
            <a:lvl7pPr>
              <a:defRPr sz="1440"/>
            </a:lvl7pPr>
            <a:lvl8pPr>
              <a:defRPr sz="1440"/>
            </a:lvl8pPr>
            <a:lvl9pPr>
              <a:defRPr sz="144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574032" y="1535113"/>
            <a:ext cx="4850130" cy="639762"/>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a:t>Click to edit Master text styles</a:t>
            </a:r>
          </a:p>
        </p:txBody>
      </p:sp>
      <p:sp>
        <p:nvSpPr>
          <p:cNvPr id="6" name="Content Placeholder 5"/>
          <p:cNvSpPr>
            <a:spLocks noGrp="1"/>
          </p:cNvSpPr>
          <p:nvPr>
            <p:ph sz="quarter" idx="4"/>
          </p:nvPr>
        </p:nvSpPr>
        <p:spPr>
          <a:xfrm>
            <a:off x="5574032" y="2174875"/>
            <a:ext cx="4850130" cy="3951288"/>
          </a:xfrm>
        </p:spPr>
        <p:txBody>
          <a:bodyPr/>
          <a:lstStyle>
            <a:lvl1pPr>
              <a:defRPr sz="2160"/>
            </a:lvl1pPr>
            <a:lvl2pPr>
              <a:defRPr sz="1800"/>
            </a:lvl2pPr>
            <a:lvl3pPr>
              <a:defRPr sz="1620"/>
            </a:lvl3pPr>
            <a:lvl4pPr>
              <a:defRPr sz="1440"/>
            </a:lvl4pPr>
            <a:lvl5pPr>
              <a:defRPr sz="1440"/>
            </a:lvl5pPr>
            <a:lvl6pPr>
              <a:defRPr sz="1440"/>
            </a:lvl6pPr>
            <a:lvl7pPr>
              <a:defRPr sz="1440"/>
            </a:lvl7pPr>
            <a:lvl8pPr>
              <a:defRPr sz="1440"/>
            </a:lvl8pPr>
            <a:lvl9pPr>
              <a:defRPr sz="144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dirty="0"/>
          </a:p>
        </p:txBody>
      </p:sp>
      <p:sp>
        <p:nvSpPr>
          <p:cNvPr id="8" name="Footer Placeholder 7"/>
          <p:cNvSpPr>
            <a:spLocks noGrp="1"/>
          </p:cNvSpPr>
          <p:nvPr>
            <p:ph type="ftr" sz="quarter" idx="11"/>
          </p:nvPr>
        </p:nvSpPr>
        <p:spPr/>
        <p:txBody>
          <a:bodyPr/>
          <a:lstStyle>
            <a:lvl1pPr>
              <a:defRPr/>
            </a:lvl1pPr>
          </a:lstStyle>
          <a:p>
            <a:endParaRPr lang="en-US" dirty="0"/>
          </a:p>
        </p:txBody>
      </p:sp>
      <p:sp>
        <p:nvSpPr>
          <p:cNvPr id="9" name="Slide Number Placeholder 8"/>
          <p:cNvSpPr>
            <a:spLocks noGrp="1"/>
          </p:cNvSpPr>
          <p:nvPr>
            <p:ph type="sldNum" sz="quarter" idx="12"/>
          </p:nvPr>
        </p:nvSpPr>
        <p:spPr/>
        <p:txBody>
          <a:bodyPr/>
          <a:lstStyle>
            <a:lvl1pPr>
              <a:defRPr/>
            </a:lvl1pPr>
          </a:lstStyle>
          <a:p>
            <a:fld id="{86154384-0E54-44FF-B064-E24A6A736D27}" type="slidenum">
              <a:rPr lang="en-US"/>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dirty="0"/>
          </a:p>
        </p:txBody>
      </p:sp>
      <p:sp>
        <p:nvSpPr>
          <p:cNvPr id="4" name="Footer Placeholder 3"/>
          <p:cNvSpPr>
            <a:spLocks noGrp="1"/>
          </p:cNvSpPr>
          <p:nvPr>
            <p:ph type="ftr" sz="quarter" idx="11"/>
          </p:nvPr>
        </p:nvSpPr>
        <p:spPr/>
        <p:txBody>
          <a:bodyPr/>
          <a:lstStyle>
            <a:lvl1pPr>
              <a:defRPr/>
            </a:lvl1pPr>
          </a:lstStyle>
          <a:p>
            <a:endParaRPr lang="en-US" dirty="0"/>
          </a:p>
        </p:txBody>
      </p:sp>
      <p:sp>
        <p:nvSpPr>
          <p:cNvPr id="5" name="Slide Number Placeholder 4"/>
          <p:cNvSpPr>
            <a:spLocks noGrp="1"/>
          </p:cNvSpPr>
          <p:nvPr>
            <p:ph type="sldNum" sz="quarter" idx="12"/>
          </p:nvPr>
        </p:nvSpPr>
        <p:spPr/>
        <p:txBody>
          <a:bodyPr/>
          <a:lstStyle>
            <a:lvl1pPr>
              <a:defRPr/>
            </a:lvl1pPr>
          </a:lstStyle>
          <a:p>
            <a:fld id="{69A5C09E-74F4-4776-B9E4-1ED59AAFC398}" type="slidenum">
              <a:rPr lang="en-US"/>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CF7E5AF7-BC08-4887-8DAC-C9FBF725D6A9}" type="slidenum">
              <a:rPr lang="en-US"/>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p>
        </p:txBody>
      </p:sp>
      <p:sp>
        <p:nvSpPr>
          <p:cNvPr id="3" name="Footer Placeholder 2"/>
          <p:cNvSpPr>
            <a:spLocks noGrp="1"/>
          </p:cNvSpPr>
          <p:nvPr>
            <p:ph type="ftr" sz="quarter" idx="11"/>
          </p:nvPr>
        </p:nvSpPr>
        <p:spPr/>
        <p:txBody>
          <a:bodyPr/>
          <a:lstStyle>
            <a:lvl1pPr>
              <a:defRPr/>
            </a:lvl1pPr>
          </a:lstStyle>
          <a:p>
            <a:endParaRPr lang="en-US" dirty="0"/>
          </a:p>
        </p:txBody>
      </p:sp>
      <p:sp>
        <p:nvSpPr>
          <p:cNvPr id="4" name="Slide Number Placeholder 3"/>
          <p:cNvSpPr>
            <a:spLocks noGrp="1"/>
          </p:cNvSpPr>
          <p:nvPr>
            <p:ph type="sldNum" sz="quarter" idx="12"/>
          </p:nvPr>
        </p:nvSpPr>
        <p:spPr/>
        <p:txBody>
          <a:bodyPr/>
          <a:lstStyle>
            <a:lvl1pPr>
              <a:defRPr/>
            </a:lvl1pPr>
          </a:lstStyle>
          <a:p>
            <a:fld id="{8A86DE1F-2D3C-4ED4-AA55-1C7CB1BC2C14}" type="slidenum">
              <a:rPr lang="en-US"/>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8641" y="273050"/>
            <a:ext cx="3609976" cy="1162050"/>
          </a:xfrm>
        </p:spPr>
        <p:txBody>
          <a:bodyPr anchor="b"/>
          <a:lstStyle>
            <a:lvl1pPr algn="l">
              <a:defRPr sz="1800" b="1"/>
            </a:lvl1pPr>
          </a:lstStyle>
          <a:p>
            <a:r>
              <a:rPr lang="en-US"/>
              <a:t>Click to edit Master title style</a:t>
            </a:r>
          </a:p>
        </p:txBody>
      </p:sp>
      <p:sp>
        <p:nvSpPr>
          <p:cNvPr id="3" name="Content Placeholder 2"/>
          <p:cNvSpPr>
            <a:spLocks noGrp="1"/>
          </p:cNvSpPr>
          <p:nvPr>
            <p:ph idx="1"/>
          </p:nvPr>
        </p:nvSpPr>
        <p:spPr>
          <a:xfrm>
            <a:off x="4290060" y="273052"/>
            <a:ext cx="6134100" cy="5853113"/>
          </a:xfrm>
        </p:spPr>
        <p:txBody>
          <a:bodyPr/>
          <a:lstStyle>
            <a:lvl1pPr>
              <a:defRPr sz="2880"/>
            </a:lvl1pPr>
            <a:lvl2pPr>
              <a:defRPr sz="2520"/>
            </a:lvl2pPr>
            <a:lvl3pPr>
              <a:defRPr sz="216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48641" y="1435102"/>
            <a:ext cx="3609976" cy="4691063"/>
          </a:xfrm>
        </p:spPr>
        <p:txBody>
          <a:bodyPr/>
          <a:lstStyle>
            <a:lvl1pPr marL="0" indent="0">
              <a:buNone/>
              <a:defRPr sz="1260"/>
            </a:lvl1pPr>
            <a:lvl2pPr marL="411480" indent="0">
              <a:buNone/>
              <a:defRPr sz="1080"/>
            </a:lvl2pPr>
            <a:lvl3pPr marL="822960" indent="0">
              <a:buNone/>
              <a:defRPr sz="900"/>
            </a:lvl3pPr>
            <a:lvl4pPr marL="1234440" indent="0">
              <a:buNone/>
              <a:defRPr sz="810"/>
            </a:lvl4pPr>
            <a:lvl5pPr marL="1645920" indent="0">
              <a:buNone/>
              <a:defRPr sz="810"/>
            </a:lvl5pPr>
            <a:lvl6pPr marL="2057400" indent="0">
              <a:buNone/>
              <a:defRPr sz="810"/>
            </a:lvl6pPr>
            <a:lvl7pPr marL="2468880" indent="0">
              <a:buNone/>
              <a:defRPr sz="810"/>
            </a:lvl7pPr>
            <a:lvl8pPr marL="2880360" indent="0">
              <a:buNone/>
              <a:defRPr sz="810"/>
            </a:lvl8pPr>
            <a:lvl9pPr marL="3291840" indent="0">
              <a:buNone/>
              <a:defRPr sz="81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A7B4C1B3-2CC2-4876-9899-70007677B8E5}" type="slidenum">
              <a:rPr lang="en-US"/>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50745" y="4800600"/>
            <a:ext cx="6583680" cy="566738"/>
          </a:xfrm>
        </p:spPr>
        <p:txBody>
          <a:bodyPr anchor="b"/>
          <a:lstStyle>
            <a:lvl1pPr algn="l">
              <a:defRPr sz="1800" b="1"/>
            </a:lvl1pPr>
          </a:lstStyle>
          <a:p>
            <a:r>
              <a:rPr lang="en-US"/>
              <a:t>Click to edit Master title style</a:t>
            </a:r>
          </a:p>
        </p:txBody>
      </p:sp>
      <p:sp>
        <p:nvSpPr>
          <p:cNvPr id="3" name="Picture Placeholder 2"/>
          <p:cNvSpPr>
            <a:spLocks noGrp="1"/>
          </p:cNvSpPr>
          <p:nvPr>
            <p:ph type="pic" idx="1"/>
          </p:nvPr>
        </p:nvSpPr>
        <p:spPr>
          <a:xfrm>
            <a:off x="2150745" y="612775"/>
            <a:ext cx="6583680" cy="4114800"/>
          </a:xfrm>
        </p:spPr>
        <p:txBody>
          <a:bodyPr/>
          <a:lstStyle>
            <a:lvl1pPr marL="0" indent="0">
              <a:buNone/>
              <a:defRPr sz="2880"/>
            </a:lvl1pPr>
            <a:lvl2pPr marL="411480" indent="0">
              <a:buNone/>
              <a:defRPr sz="2520"/>
            </a:lvl2pPr>
            <a:lvl3pPr marL="822960" indent="0">
              <a:buNone/>
              <a:defRPr sz="2160"/>
            </a:lvl3pPr>
            <a:lvl4pPr marL="1234440" indent="0">
              <a:buNone/>
              <a:defRPr sz="1800"/>
            </a:lvl4pPr>
            <a:lvl5pPr marL="1645920" indent="0">
              <a:buNone/>
              <a:defRPr sz="1800"/>
            </a:lvl5pPr>
            <a:lvl6pPr marL="2057400" indent="0">
              <a:buNone/>
              <a:defRPr sz="1800"/>
            </a:lvl6pPr>
            <a:lvl7pPr marL="2468880" indent="0">
              <a:buNone/>
              <a:defRPr sz="1800"/>
            </a:lvl7pPr>
            <a:lvl8pPr marL="2880360" indent="0">
              <a:buNone/>
              <a:defRPr sz="1800"/>
            </a:lvl8pPr>
            <a:lvl9pPr marL="3291840" indent="0">
              <a:buNone/>
              <a:defRPr sz="1800"/>
            </a:lvl9pPr>
          </a:lstStyle>
          <a:p>
            <a:endParaRPr lang="en-US" dirty="0"/>
          </a:p>
        </p:txBody>
      </p:sp>
      <p:sp>
        <p:nvSpPr>
          <p:cNvPr id="4" name="Text Placeholder 3"/>
          <p:cNvSpPr>
            <a:spLocks noGrp="1"/>
          </p:cNvSpPr>
          <p:nvPr>
            <p:ph type="body" sz="half" idx="2"/>
          </p:nvPr>
        </p:nvSpPr>
        <p:spPr>
          <a:xfrm>
            <a:off x="2150745" y="5367338"/>
            <a:ext cx="6583680" cy="804862"/>
          </a:xfrm>
        </p:spPr>
        <p:txBody>
          <a:bodyPr/>
          <a:lstStyle>
            <a:lvl1pPr marL="0" indent="0">
              <a:buNone/>
              <a:defRPr sz="1260"/>
            </a:lvl1pPr>
            <a:lvl2pPr marL="411480" indent="0">
              <a:buNone/>
              <a:defRPr sz="1080"/>
            </a:lvl2pPr>
            <a:lvl3pPr marL="822960" indent="0">
              <a:buNone/>
              <a:defRPr sz="900"/>
            </a:lvl3pPr>
            <a:lvl4pPr marL="1234440" indent="0">
              <a:buNone/>
              <a:defRPr sz="810"/>
            </a:lvl4pPr>
            <a:lvl5pPr marL="1645920" indent="0">
              <a:buNone/>
              <a:defRPr sz="810"/>
            </a:lvl5pPr>
            <a:lvl6pPr marL="2057400" indent="0">
              <a:buNone/>
              <a:defRPr sz="810"/>
            </a:lvl6pPr>
            <a:lvl7pPr marL="2468880" indent="0">
              <a:buNone/>
              <a:defRPr sz="810"/>
            </a:lvl7pPr>
            <a:lvl8pPr marL="2880360" indent="0">
              <a:buNone/>
              <a:defRPr sz="810"/>
            </a:lvl8pPr>
            <a:lvl9pPr marL="3291840" indent="0">
              <a:buNone/>
              <a:defRPr sz="81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11FC2D7D-495E-496D-A821-2CFD8189B695}" type="slidenum">
              <a:rPr lang="en-US"/>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02F2F562-CBBC-43A5-911F-4A86D63CD490}" type="slidenum">
              <a:rPr lang="en-US"/>
              <a:pPr/>
              <a:t>‹#›</a:t>
            </a:fld>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55280" y="274640"/>
            <a:ext cx="246888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48640" y="274640"/>
            <a:ext cx="722376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F7CAA82B-9643-45C2-B2AD-DD3833FA992A}" type="slidenum">
              <a:rPr lang="en-US"/>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776" y="4406902"/>
            <a:ext cx="9326880" cy="1362075"/>
          </a:xfrm>
        </p:spPr>
        <p:txBody>
          <a:bodyPr anchor="t"/>
          <a:lstStyle>
            <a:lvl1pPr algn="l">
              <a:defRPr sz="3600" b="1" cap="all"/>
            </a:lvl1pPr>
          </a:lstStyle>
          <a:p>
            <a:r>
              <a:rPr lang="en-US"/>
              <a:t>Click to edit Master title style</a:t>
            </a:r>
          </a:p>
        </p:txBody>
      </p:sp>
      <p:sp>
        <p:nvSpPr>
          <p:cNvPr id="3" name="Text Placeholder 2"/>
          <p:cNvSpPr>
            <a:spLocks noGrp="1"/>
          </p:cNvSpPr>
          <p:nvPr>
            <p:ph type="body" idx="1"/>
          </p:nvPr>
        </p:nvSpPr>
        <p:spPr>
          <a:xfrm>
            <a:off x="866776" y="2906713"/>
            <a:ext cx="9326880" cy="1500187"/>
          </a:xfrm>
        </p:spPr>
        <p:txBody>
          <a:bodyPr anchor="b"/>
          <a:lstStyle>
            <a:lvl1pPr marL="0" indent="0">
              <a:buNone/>
              <a:defRPr sz="1800"/>
            </a:lvl1pPr>
            <a:lvl2pPr marL="411480" indent="0">
              <a:buNone/>
              <a:defRPr sz="1620"/>
            </a:lvl2pPr>
            <a:lvl3pPr marL="822960" indent="0">
              <a:buNone/>
              <a:defRPr sz="1440"/>
            </a:lvl3pPr>
            <a:lvl4pPr marL="1234440" indent="0">
              <a:buNone/>
              <a:defRPr sz="1260"/>
            </a:lvl4pPr>
            <a:lvl5pPr marL="1645920" indent="0">
              <a:buNone/>
              <a:defRPr sz="1260"/>
            </a:lvl5pPr>
            <a:lvl6pPr marL="2057400" indent="0">
              <a:buNone/>
              <a:defRPr sz="1260"/>
            </a:lvl6pPr>
            <a:lvl7pPr marL="2468880" indent="0">
              <a:buNone/>
              <a:defRPr sz="1260"/>
            </a:lvl7pPr>
            <a:lvl8pPr marL="2880360" indent="0">
              <a:buNone/>
              <a:defRPr sz="1260"/>
            </a:lvl8pPr>
            <a:lvl9pPr marL="3291840" indent="0">
              <a:buNone/>
              <a:defRPr sz="126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65074E3E-098F-4501-80EC-6D3D8CCC9E3C}" type="slidenum">
              <a:rPr lang="en-US"/>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48640" y="1600202"/>
            <a:ext cx="4846320" cy="4525963"/>
          </a:xfrm>
        </p:spPr>
        <p:txBody>
          <a:bodyPr/>
          <a:lstStyle>
            <a:lvl1pPr>
              <a:defRPr sz="2520"/>
            </a:lvl1pPr>
            <a:lvl2pPr>
              <a:defRPr sz="2160"/>
            </a:lvl2pPr>
            <a:lvl3pPr>
              <a:defRPr sz="1800"/>
            </a:lvl3pPr>
            <a:lvl4pPr>
              <a:defRPr sz="1620"/>
            </a:lvl4pPr>
            <a:lvl5pPr>
              <a:defRPr sz="1620"/>
            </a:lvl5pPr>
            <a:lvl6pPr>
              <a:defRPr sz="1620"/>
            </a:lvl6pPr>
            <a:lvl7pPr>
              <a:defRPr sz="1620"/>
            </a:lvl7pPr>
            <a:lvl8pPr>
              <a:defRPr sz="1620"/>
            </a:lvl8pPr>
            <a:lvl9pPr>
              <a:defRPr sz="162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577840" y="1600202"/>
            <a:ext cx="4846320" cy="4525963"/>
          </a:xfrm>
        </p:spPr>
        <p:txBody>
          <a:bodyPr/>
          <a:lstStyle>
            <a:lvl1pPr>
              <a:defRPr sz="2520"/>
            </a:lvl1pPr>
            <a:lvl2pPr>
              <a:defRPr sz="2160"/>
            </a:lvl2pPr>
            <a:lvl3pPr>
              <a:defRPr sz="1800"/>
            </a:lvl3pPr>
            <a:lvl4pPr>
              <a:defRPr sz="1620"/>
            </a:lvl4pPr>
            <a:lvl5pPr>
              <a:defRPr sz="1620"/>
            </a:lvl5pPr>
            <a:lvl6pPr>
              <a:defRPr sz="1620"/>
            </a:lvl6pPr>
            <a:lvl7pPr>
              <a:defRPr sz="1620"/>
            </a:lvl7pPr>
            <a:lvl8pPr>
              <a:defRPr sz="1620"/>
            </a:lvl8pPr>
            <a:lvl9pPr>
              <a:defRPr sz="162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9FC84DB9-39C0-41CB-9C7F-F855F7CA5417}" type="slidenum">
              <a:rPr lang="en-US"/>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48641" y="1535113"/>
            <a:ext cx="4848225" cy="639762"/>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a:t>Click to edit Master text styles</a:t>
            </a:r>
          </a:p>
        </p:txBody>
      </p:sp>
      <p:sp>
        <p:nvSpPr>
          <p:cNvPr id="4" name="Content Placeholder 3"/>
          <p:cNvSpPr>
            <a:spLocks noGrp="1"/>
          </p:cNvSpPr>
          <p:nvPr>
            <p:ph sz="half" idx="2"/>
          </p:nvPr>
        </p:nvSpPr>
        <p:spPr>
          <a:xfrm>
            <a:off x="548641" y="2174875"/>
            <a:ext cx="4848225" cy="3951288"/>
          </a:xfrm>
        </p:spPr>
        <p:txBody>
          <a:bodyPr/>
          <a:lstStyle>
            <a:lvl1pPr>
              <a:defRPr sz="2160"/>
            </a:lvl1pPr>
            <a:lvl2pPr>
              <a:defRPr sz="1800"/>
            </a:lvl2pPr>
            <a:lvl3pPr>
              <a:defRPr sz="1620"/>
            </a:lvl3pPr>
            <a:lvl4pPr>
              <a:defRPr sz="1440"/>
            </a:lvl4pPr>
            <a:lvl5pPr>
              <a:defRPr sz="1440"/>
            </a:lvl5pPr>
            <a:lvl6pPr>
              <a:defRPr sz="1440"/>
            </a:lvl6pPr>
            <a:lvl7pPr>
              <a:defRPr sz="1440"/>
            </a:lvl7pPr>
            <a:lvl8pPr>
              <a:defRPr sz="1440"/>
            </a:lvl8pPr>
            <a:lvl9pPr>
              <a:defRPr sz="144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574032" y="1535113"/>
            <a:ext cx="4850130" cy="639762"/>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a:t>Click to edit Master text styles</a:t>
            </a:r>
          </a:p>
        </p:txBody>
      </p:sp>
      <p:sp>
        <p:nvSpPr>
          <p:cNvPr id="6" name="Content Placeholder 5"/>
          <p:cNvSpPr>
            <a:spLocks noGrp="1"/>
          </p:cNvSpPr>
          <p:nvPr>
            <p:ph sz="quarter" idx="4"/>
          </p:nvPr>
        </p:nvSpPr>
        <p:spPr>
          <a:xfrm>
            <a:off x="5574032" y="2174875"/>
            <a:ext cx="4850130" cy="3951288"/>
          </a:xfrm>
        </p:spPr>
        <p:txBody>
          <a:bodyPr/>
          <a:lstStyle>
            <a:lvl1pPr>
              <a:defRPr sz="2160"/>
            </a:lvl1pPr>
            <a:lvl2pPr>
              <a:defRPr sz="1800"/>
            </a:lvl2pPr>
            <a:lvl3pPr>
              <a:defRPr sz="1620"/>
            </a:lvl3pPr>
            <a:lvl4pPr>
              <a:defRPr sz="1440"/>
            </a:lvl4pPr>
            <a:lvl5pPr>
              <a:defRPr sz="1440"/>
            </a:lvl5pPr>
            <a:lvl6pPr>
              <a:defRPr sz="1440"/>
            </a:lvl6pPr>
            <a:lvl7pPr>
              <a:defRPr sz="1440"/>
            </a:lvl7pPr>
            <a:lvl8pPr>
              <a:defRPr sz="1440"/>
            </a:lvl8pPr>
            <a:lvl9pPr>
              <a:defRPr sz="144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dirty="0"/>
          </a:p>
        </p:txBody>
      </p:sp>
      <p:sp>
        <p:nvSpPr>
          <p:cNvPr id="8" name="Footer Placeholder 7"/>
          <p:cNvSpPr>
            <a:spLocks noGrp="1"/>
          </p:cNvSpPr>
          <p:nvPr>
            <p:ph type="ftr" sz="quarter" idx="11"/>
          </p:nvPr>
        </p:nvSpPr>
        <p:spPr/>
        <p:txBody>
          <a:bodyPr/>
          <a:lstStyle>
            <a:lvl1pPr>
              <a:defRPr/>
            </a:lvl1pPr>
          </a:lstStyle>
          <a:p>
            <a:endParaRPr lang="en-US" dirty="0"/>
          </a:p>
        </p:txBody>
      </p:sp>
      <p:sp>
        <p:nvSpPr>
          <p:cNvPr id="9" name="Slide Number Placeholder 8"/>
          <p:cNvSpPr>
            <a:spLocks noGrp="1"/>
          </p:cNvSpPr>
          <p:nvPr>
            <p:ph type="sldNum" sz="quarter" idx="12"/>
          </p:nvPr>
        </p:nvSpPr>
        <p:spPr/>
        <p:txBody>
          <a:bodyPr/>
          <a:lstStyle>
            <a:lvl1pPr>
              <a:defRPr/>
            </a:lvl1pPr>
          </a:lstStyle>
          <a:p>
            <a:fld id="{DC421A15-82E7-4C12-98AB-D19BA4B5A5FB}" type="slidenum">
              <a:rPr lang="en-US"/>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dirty="0"/>
          </a:p>
        </p:txBody>
      </p:sp>
      <p:sp>
        <p:nvSpPr>
          <p:cNvPr id="4" name="Footer Placeholder 3"/>
          <p:cNvSpPr>
            <a:spLocks noGrp="1"/>
          </p:cNvSpPr>
          <p:nvPr>
            <p:ph type="ftr" sz="quarter" idx="11"/>
          </p:nvPr>
        </p:nvSpPr>
        <p:spPr/>
        <p:txBody>
          <a:bodyPr/>
          <a:lstStyle>
            <a:lvl1pPr>
              <a:defRPr/>
            </a:lvl1pPr>
          </a:lstStyle>
          <a:p>
            <a:endParaRPr lang="en-US" dirty="0"/>
          </a:p>
        </p:txBody>
      </p:sp>
      <p:sp>
        <p:nvSpPr>
          <p:cNvPr id="5" name="Slide Number Placeholder 4"/>
          <p:cNvSpPr>
            <a:spLocks noGrp="1"/>
          </p:cNvSpPr>
          <p:nvPr>
            <p:ph type="sldNum" sz="quarter" idx="12"/>
          </p:nvPr>
        </p:nvSpPr>
        <p:spPr/>
        <p:txBody>
          <a:bodyPr/>
          <a:lstStyle>
            <a:lvl1pPr>
              <a:defRPr/>
            </a:lvl1pPr>
          </a:lstStyle>
          <a:p>
            <a:fld id="{3E99DCEE-906C-442D-BE03-7CC5CA77428E}" type="slidenum">
              <a:rPr lang="en-US"/>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8641" y="273050"/>
            <a:ext cx="3609976" cy="1162050"/>
          </a:xfrm>
        </p:spPr>
        <p:txBody>
          <a:bodyPr anchor="b"/>
          <a:lstStyle>
            <a:lvl1pPr algn="l">
              <a:defRPr sz="1800" b="1"/>
            </a:lvl1pPr>
          </a:lstStyle>
          <a:p>
            <a:r>
              <a:rPr lang="en-US"/>
              <a:t>Click to edit Master title style</a:t>
            </a:r>
          </a:p>
        </p:txBody>
      </p:sp>
      <p:sp>
        <p:nvSpPr>
          <p:cNvPr id="3" name="Content Placeholder 2"/>
          <p:cNvSpPr>
            <a:spLocks noGrp="1"/>
          </p:cNvSpPr>
          <p:nvPr>
            <p:ph idx="1"/>
          </p:nvPr>
        </p:nvSpPr>
        <p:spPr>
          <a:xfrm>
            <a:off x="4290060" y="273052"/>
            <a:ext cx="6134100" cy="5853113"/>
          </a:xfrm>
        </p:spPr>
        <p:txBody>
          <a:bodyPr/>
          <a:lstStyle>
            <a:lvl1pPr>
              <a:defRPr sz="2880"/>
            </a:lvl1pPr>
            <a:lvl2pPr>
              <a:defRPr sz="2520"/>
            </a:lvl2pPr>
            <a:lvl3pPr>
              <a:defRPr sz="216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48641" y="1435102"/>
            <a:ext cx="3609976" cy="4691063"/>
          </a:xfrm>
        </p:spPr>
        <p:txBody>
          <a:bodyPr/>
          <a:lstStyle>
            <a:lvl1pPr marL="0" indent="0">
              <a:buNone/>
              <a:defRPr sz="1260"/>
            </a:lvl1pPr>
            <a:lvl2pPr marL="411480" indent="0">
              <a:buNone/>
              <a:defRPr sz="1080"/>
            </a:lvl2pPr>
            <a:lvl3pPr marL="822960" indent="0">
              <a:buNone/>
              <a:defRPr sz="900"/>
            </a:lvl3pPr>
            <a:lvl4pPr marL="1234440" indent="0">
              <a:buNone/>
              <a:defRPr sz="810"/>
            </a:lvl4pPr>
            <a:lvl5pPr marL="1645920" indent="0">
              <a:buNone/>
              <a:defRPr sz="810"/>
            </a:lvl5pPr>
            <a:lvl6pPr marL="2057400" indent="0">
              <a:buNone/>
              <a:defRPr sz="810"/>
            </a:lvl6pPr>
            <a:lvl7pPr marL="2468880" indent="0">
              <a:buNone/>
              <a:defRPr sz="810"/>
            </a:lvl7pPr>
            <a:lvl8pPr marL="2880360" indent="0">
              <a:buNone/>
              <a:defRPr sz="810"/>
            </a:lvl8pPr>
            <a:lvl9pPr marL="3291840" indent="0">
              <a:buNone/>
              <a:defRPr sz="81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42B608E3-21DD-4A27-8808-2FA84D2F7CEB}" type="slidenum">
              <a:rPr lang="en-US"/>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50745" y="4800600"/>
            <a:ext cx="6583680" cy="566738"/>
          </a:xfrm>
        </p:spPr>
        <p:txBody>
          <a:bodyPr anchor="b"/>
          <a:lstStyle>
            <a:lvl1pPr algn="l">
              <a:defRPr sz="1800" b="1"/>
            </a:lvl1pPr>
          </a:lstStyle>
          <a:p>
            <a:r>
              <a:rPr lang="en-US"/>
              <a:t>Click to edit Master title style</a:t>
            </a:r>
          </a:p>
        </p:txBody>
      </p:sp>
      <p:sp>
        <p:nvSpPr>
          <p:cNvPr id="3" name="Picture Placeholder 2"/>
          <p:cNvSpPr>
            <a:spLocks noGrp="1"/>
          </p:cNvSpPr>
          <p:nvPr>
            <p:ph type="pic" idx="1"/>
          </p:nvPr>
        </p:nvSpPr>
        <p:spPr>
          <a:xfrm>
            <a:off x="2150745" y="612775"/>
            <a:ext cx="6583680" cy="4114800"/>
          </a:xfrm>
        </p:spPr>
        <p:txBody>
          <a:bodyPr/>
          <a:lstStyle>
            <a:lvl1pPr marL="0" indent="0">
              <a:buNone/>
              <a:defRPr sz="2880"/>
            </a:lvl1pPr>
            <a:lvl2pPr marL="411480" indent="0">
              <a:buNone/>
              <a:defRPr sz="2520"/>
            </a:lvl2pPr>
            <a:lvl3pPr marL="822960" indent="0">
              <a:buNone/>
              <a:defRPr sz="2160"/>
            </a:lvl3pPr>
            <a:lvl4pPr marL="1234440" indent="0">
              <a:buNone/>
              <a:defRPr sz="1800"/>
            </a:lvl4pPr>
            <a:lvl5pPr marL="1645920" indent="0">
              <a:buNone/>
              <a:defRPr sz="1800"/>
            </a:lvl5pPr>
            <a:lvl6pPr marL="2057400" indent="0">
              <a:buNone/>
              <a:defRPr sz="1800"/>
            </a:lvl6pPr>
            <a:lvl7pPr marL="2468880" indent="0">
              <a:buNone/>
              <a:defRPr sz="1800"/>
            </a:lvl7pPr>
            <a:lvl8pPr marL="2880360" indent="0">
              <a:buNone/>
              <a:defRPr sz="1800"/>
            </a:lvl8pPr>
            <a:lvl9pPr marL="3291840" indent="0">
              <a:buNone/>
              <a:defRPr sz="1800"/>
            </a:lvl9pPr>
          </a:lstStyle>
          <a:p>
            <a:endParaRPr lang="en-US" dirty="0"/>
          </a:p>
        </p:txBody>
      </p:sp>
      <p:sp>
        <p:nvSpPr>
          <p:cNvPr id="4" name="Text Placeholder 3"/>
          <p:cNvSpPr>
            <a:spLocks noGrp="1"/>
          </p:cNvSpPr>
          <p:nvPr>
            <p:ph type="body" sz="half" idx="2"/>
          </p:nvPr>
        </p:nvSpPr>
        <p:spPr>
          <a:xfrm>
            <a:off x="2150745" y="5367338"/>
            <a:ext cx="6583680" cy="804862"/>
          </a:xfrm>
        </p:spPr>
        <p:txBody>
          <a:bodyPr/>
          <a:lstStyle>
            <a:lvl1pPr marL="0" indent="0">
              <a:buNone/>
              <a:defRPr sz="1260"/>
            </a:lvl1pPr>
            <a:lvl2pPr marL="411480" indent="0">
              <a:buNone/>
              <a:defRPr sz="1080"/>
            </a:lvl2pPr>
            <a:lvl3pPr marL="822960" indent="0">
              <a:buNone/>
              <a:defRPr sz="900"/>
            </a:lvl3pPr>
            <a:lvl4pPr marL="1234440" indent="0">
              <a:buNone/>
              <a:defRPr sz="810"/>
            </a:lvl4pPr>
            <a:lvl5pPr marL="1645920" indent="0">
              <a:buNone/>
              <a:defRPr sz="810"/>
            </a:lvl5pPr>
            <a:lvl6pPr marL="2057400" indent="0">
              <a:buNone/>
              <a:defRPr sz="810"/>
            </a:lvl6pPr>
            <a:lvl7pPr marL="2468880" indent="0">
              <a:buNone/>
              <a:defRPr sz="810"/>
            </a:lvl7pPr>
            <a:lvl8pPr marL="2880360" indent="0">
              <a:buNone/>
              <a:defRPr sz="810"/>
            </a:lvl8pPr>
            <a:lvl9pPr marL="3291840" indent="0">
              <a:buNone/>
              <a:defRPr sz="81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AAD96641-61B6-467B-9B30-8F3BB6BA54A6}" type="slidenum">
              <a:rPr lang="en-US"/>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5570" name="Rectangle 2"/>
          <p:cNvSpPr>
            <a:spLocks noChangeArrowheads="1"/>
          </p:cNvSpPr>
          <p:nvPr/>
        </p:nvSpPr>
        <p:spPr bwMode="auto">
          <a:xfrm>
            <a:off x="0" y="0"/>
            <a:ext cx="10972800" cy="1219200"/>
          </a:xfrm>
          <a:prstGeom prst="rect">
            <a:avLst/>
          </a:prstGeom>
          <a:gradFill rotWithShape="1">
            <a:gsLst>
              <a:gs pos="0">
                <a:srgbClr val="0639BA"/>
              </a:gs>
              <a:gs pos="100000">
                <a:srgbClr val="B4D0B9">
                  <a:gamma/>
                  <a:tint val="0"/>
                  <a:invGamma/>
                </a:srgbClr>
              </a:gs>
            </a:gsLst>
            <a:lin ang="5400000" scaled="1"/>
          </a:gradFill>
          <a:ln w="9525" algn="ctr">
            <a:noFill/>
            <a:miter lim="800000"/>
            <a:headEnd/>
            <a:tailEnd/>
          </a:ln>
          <a:effectLst/>
        </p:spPr>
        <p:txBody>
          <a:bodyPr wrap="none" anchor="ctr"/>
          <a:lstStyle/>
          <a:p>
            <a:endParaRPr lang="en-US" dirty="0"/>
          </a:p>
        </p:txBody>
      </p:sp>
      <p:sp>
        <p:nvSpPr>
          <p:cNvPr id="1005571" name="Rectangle 3"/>
          <p:cNvSpPr>
            <a:spLocks noGrp="1" noChangeArrowheads="1"/>
          </p:cNvSpPr>
          <p:nvPr>
            <p:ph type="title"/>
          </p:nvPr>
        </p:nvSpPr>
        <p:spPr bwMode="auto">
          <a:xfrm>
            <a:off x="548640" y="274638"/>
            <a:ext cx="987552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05572" name="Rectangle 4"/>
          <p:cNvSpPr>
            <a:spLocks noGrp="1" noChangeArrowheads="1"/>
          </p:cNvSpPr>
          <p:nvPr>
            <p:ph type="body" idx="1"/>
          </p:nvPr>
        </p:nvSpPr>
        <p:spPr bwMode="auto">
          <a:xfrm>
            <a:off x="548640" y="1600202"/>
            <a:ext cx="987552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5573" name="Rectangle 5"/>
          <p:cNvSpPr>
            <a:spLocks noGrp="1" noChangeArrowheads="1"/>
          </p:cNvSpPr>
          <p:nvPr>
            <p:ph type="dt" sz="half" idx="2"/>
          </p:nvPr>
        </p:nvSpPr>
        <p:spPr bwMode="auto">
          <a:xfrm>
            <a:off x="548640" y="6245225"/>
            <a:ext cx="256032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60"/>
            </a:lvl1pPr>
          </a:lstStyle>
          <a:p>
            <a:endParaRPr lang="en-US" dirty="0"/>
          </a:p>
        </p:txBody>
      </p:sp>
      <p:sp>
        <p:nvSpPr>
          <p:cNvPr id="1005574" name="Rectangle 6"/>
          <p:cNvSpPr>
            <a:spLocks noGrp="1" noChangeArrowheads="1"/>
          </p:cNvSpPr>
          <p:nvPr>
            <p:ph type="ftr" sz="quarter" idx="3"/>
          </p:nvPr>
        </p:nvSpPr>
        <p:spPr bwMode="auto">
          <a:xfrm>
            <a:off x="3749040" y="6245225"/>
            <a:ext cx="347472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260"/>
            </a:lvl1pPr>
          </a:lstStyle>
          <a:p>
            <a:endParaRPr lang="en-US" dirty="0"/>
          </a:p>
        </p:txBody>
      </p:sp>
      <p:sp>
        <p:nvSpPr>
          <p:cNvPr id="1005575" name="Rectangle 7"/>
          <p:cNvSpPr>
            <a:spLocks noGrp="1" noChangeArrowheads="1"/>
          </p:cNvSpPr>
          <p:nvPr>
            <p:ph type="sldNum" sz="quarter" idx="4"/>
          </p:nvPr>
        </p:nvSpPr>
        <p:spPr bwMode="auto">
          <a:xfrm>
            <a:off x="7863840" y="6245225"/>
            <a:ext cx="256032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60"/>
            </a:lvl1pPr>
          </a:lstStyle>
          <a:p>
            <a:fld id="{682DA7DC-A333-40D9-A2B3-E75B85F342BA}" type="slidenum">
              <a:rPr lang="en-US"/>
              <a:pPr/>
              <a:t>‹#›</a:t>
            </a:fld>
            <a:endParaRPr lang="en-US" dirty="0"/>
          </a:p>
        </p:txBody>
      </p:sp>
    </p:spTree>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81" r:id="rId12"/>
    <p:sldLayoutId id="2147483682" r:id="rId13"/>
  </p:sldLayoutIdLst>
  <p:txStyles>
    <p:titleStyle>
      <a:lvl1pPr algn="ctr" rtl="0" fontAlgn="base">
        <a:spcBef>
          <a:spcPct val="0"/>
        </a:spcBef>
        <a:spcAft>
          <a:spcPct val="0"/>
        </a:spcAft>
        <a:defRPr sz="3960">
          <a:solidFill>
            <a:schemeClr val="tx2"/>
          </a:solidFill>
          <a:latin typeface="+mj-lt"/>
          <a:ea typeface="+mj-ea"/>
          <a:cs typeface="+mj-cs"/>
        </a:defRPr>
      </a:lvl1pPr>
      <a:lvl2pPr algn="ctr" rtl="0" fontAlgn="base">
        <a:spcBef>
          <a:spcPct val="0"/>
        </a:spcBef>
        <a:spcAft>
          <a:spcPct val="0"/>
        </a:spcAft>
        <a:defRPr sz="3960">
          <a:solidFill>
            <a:schemeClr val="tx2"/>
          </a:solidFill>
          <a:latin typeface="Arial" charset="0"/>
        </a:defRPr>
      </a:lvl2pPr>
      <a:lvl3pPr algn="ctr" rtl="0" fontAlgn="base">
        <a:spcBef>
          <a:spcPct val="0"/>
        </a:spcBef>
        <a:spcAft>
          <a:spcPct val="0"/>
        </a:spcAft>
        <a:defRPr sz="3960">
          <a:solidFill>
            <a:schemeClr val="tx2"/>
          </a:solidFill>
          <a:latin typeface="Arial" charset="0"/>
        </a:defRPr>
      </a:lvl3pPr>
      <a:lvl4pPr algn="ctr" rtl="0" fontAlgn="base">
        <a:spcBef>
          <a:spcPct val="0"/>
        </a:spcBef>
        <a:spcAft>
          <a:spcPct val="0"/>
        </a:spcAft>
        <a:defRPr sz="3960">
          <a:solidFill>
            <a:schemeClr val="tx2"/>
          </a:solidFill>
          <a:latin typeface="Arial" charset="0"/>
        </a:defRPr>
      </a:lvl4pPr>
      <a:lvl5pPr algn="ctr" rtl="0" fontAlgn="base">
        <a:spcBef>
          <a:spcPct val="0"/>
        </a:spcBef>
        <a:spcAft>
          <a:spcPct val="0"/>
        </a:spcAft>
        <a:defRPr sz="3960">
          <a:solidFill>
            <a:schemeClr val="tx2"/>
          </a:solidFill>
          <a:latin typeface="Arial" charset="0"/>
        </a:defRPr>
      </a:lvl5pPr>
      <a:lvl6pPr marL="411480" algn="ctr" rtl="0" fontAlgn="base">
        <a:spcBef>
          <a:spcPct val="0"/>
        </a:spcBef>
        <a:spcAft>
          <a:spcPct val="0"/>
        </a:spcAft>
        <a:defRPr sz="3960">
          <a:solidFill>
            <a:schemeClr val="tx2"/>
          </a:solidFill>
          <a:latin typeface="Arial" charset="0"/>
        </a:defRPr>
      </a:lvl6pPr>
      <a:lvl7pPr marL="822960" algn="ctr" rtl="0" fontAlgn="base">
        <a:spcBef>
          <a:spcPct val="0"/>
        </a:spcBef>
        <a:spcAft>
          <a:spcPct val="0"/>
        </a:spcAft>
        <a:defRPr sz="3960">
          <a:solidFill>
            <a:schemeClr val="tx2"/>
          </a:solidFill>
          <a:latin typeface="Arial" charset="0"/>
        </a:defRPr>
      </a:lvl7pPr>
      <a:lvl8pPr marL="1234440" algn="ctr" rtl="0" fontAlgn="base">
        <a:spcBef>
          <a:spcPct val="0"/>
        </a:spcBef>
        <a:spcAft>
          <a:spcPct val="0"/>
        </a:spcAft>
        <a:defRPr sz="3960">
          <a:solidFill>
            <a:schemeClr val="tx2"/>
          </a:solidFill>
          <a:latin typeface="Arial" charset="0"/>
        </a:defRPr>
      </a:lvl8pPr>
      <a:lvl9pPr marL="1645920" algn="ctr" rtl="0" fontAlgn="base">
        <a:spcBef>
          <a:spcPct val="0"/>
        </a:spcBef>
        <a:spcAft>
          <a:spcPct val="0"/>
        </a:spcAft>
        <a:defRPr sz="3960">
          <a:solidFill>
            <a:schemeClr val="tx2"/>
          </a:solidFill>
          <a:latin typeface="Arial" charset="0"/>
        </a:defRPr>
      </a:lvl9pPr>
    </p:titleStyle>
    <p:bodyStyle>
      <a:lvl1pPr marL="308610" indent="-308610" algn="l" rtl="0" fontAlgn="base">
        <a:spcBef>
          <a:spcPct val="20000"/>
        </a:spcBef>
        <a:spcAft>
          <a:spcPct val="0"/>
        </a:spcAft>
        <a:buChar char="•"/>
        <a:defRPr sz="2880">
          <a:solidFill>
            <a:schemeClr val="tx1"/>
          </a:solidFill>
          <a:latin typeface="+mn-lt"/>
          <a:ea typeface="+mn-ea"/>
          <a:cs typeface="+mn-cs"/>
        </a:defRPr>
      </a:lvl1pPr>
      <a:lvl2pPr marL="668655" indent="-257175" algn="l" rtl="0" fontAlgn="base">
        <a:spcBef>
          <a:spcPct val="20000"/>
        </a:spcBef>
        <a:spcAft>
          <a:spcPct val="0"/>
        </a:spcAft>
        <a:buChar char="–"/>
        <a:defRPr sz="2520">
          <a:solidFill>
            <a:schemeClr val="tx1"/>
          </a:solidFill>
          <a:latin typeface="+mn-lt"/>
        </a:defRPr>
      </a:lvl2pPr>
      <a:lvl3pPr marL="1028700" indent="-205740" algn="l" rtl="0" fontAlgn="base">
        <a:spcBef>
          <a:spcPct val="20000"/>
        </a:spcBef>
        <a:spcAft>
          <a:spcPct val="0"/>
        </a:spcAft>
        <a:buChar char="•"/>
        <a:defRPr sz="2160">
          <a:solidFill>
            <a:schemeClr val="tx1"/>
          </a:solidFill>
          <a:latin typeface="+mn-lt"/>
        </a:defRPr>
      </a:lvl3pPr>
      <a:lvl4pPr marL="1440180" indent="-205740" algn="l" rtl="0" fontAlgn="base">
        <a:spcBef>
          <a:spcPct val="20000"/>
        </a:spcBef>
        <a:spcAft>
          <a:spcPct val="0"/>
        </a:spcAft>
        <a:buChar char="–"/>
        <a:defRPr sz="1800">
          <a:solidFill>
            <a:schemeClr val="tx1"/>
          </a:solidFill>
          <a:latin typeface="+mn-lt"/>
        </a:defRPr>
      </a:lvl4pPr>
      <a:lvl5pPr marL="1851660" indent="-205740" algn="l" rtl="0" fontAlgn="base">
        <a:spcBef>
          <a:spcPct val="20000"/>
        </a:spcBef>
        <a:spcAft>
          <a:spcPct val="0"/>
        </a:spcAft>
        <a:buChar char="»"/>
        <a:defRPr sz="1800">
          <a:solidFill>
            <a:schemeClr val="tx1"/>
          </a:solidFill>
          <a:latin typeface="+mn-lt"/>
        </a:defRPr>
      </a:lvl5pPr>
      <a:lvl6pPr marL="2263140" indent="-205740" algn="l" rtl="0" fontAlgn="base">
        <a:spcBef>
          <a:spcPct val="20000"/>
        </a:spcBef>
        <a:spcAft>
          <a:spcPct val="0"/>
        </a:spcAft>
        <a:buChar char="»"/>
        <a:defRPr sz="1800">
          <a:solidFill>
            <a:schemeClr val="tx1"/>
          </a:solidFill>
          <a:latin typeface="+mn-lt"/>
        </a:defRPr>
      </a:lvl6pPr>
      <a:lvl7pPr marL="2674620" indent="-205740" algn="l" rtl="0" fontAlgn="base">
        <a:spcBef>
          <a:spcPct val="20000"/>
        </a:spcBef>
        <a:spcAft>
          <a:spcPct val="0"/>
        </a:spcAft>
        <a:buChar char="»"/>
        <a:defRPr sz="1800">
          <a:solidFill>
            <a:schemeClr val="tx1"/>
          </a:solidFill>
          <a:latin typeface="+mn-lt"/>
        </a:defRPr>
      </a:lvl7pPr>
      <a:lvl8pPr marL="3086100" indent="-205740" algn="l" rtl="0" fontAlgn="base">
        <a:spcBef>
          <a:spcPct val="20000"/>
        </a:spcBef>
        <a:spcAft>
          <a:spcPct val="0"/>
        </a:spcAft>
        <a:buChar char="»"/>
        <a:defRPr sz="1800">
          <a:solidFill>
            <a:schemeClr val="tx1"/>
          </a:solidFill>
          <a:latin typeface="+mn-lt"/>
        </a:defRPr>
      </a:lvl8pPr>
      <a:lvl9pPr marL="3497580" indent="-205740" algn="l" rtl="0" fontAlgn="base">
        <a:spcBef>
          <a:spcPct val="20000"/>
        </a:spcBef>
        <a:spcAft>
          <a:spcPct val="0"/>
        </a:spcAft>
        <a:buChar char="»"/>
        <a:defRPr sz="1800">
          <a:solidFill>
            <a:schemeClr val="tx1"/>
          </a:solidFill>
          <a:latin typeface="+mn-lt"/>
        </a:defRPr>
      </a:lvl9pPr>
    </p:bodyStyle>
    <p:otherStyle>
      <a:defPPr>
        <a:defRPr lang="en-US"/>
      </a:defPPr>
      <a:lvl1pPr marL="0" algn="l" defTabSz="822960" rtl="0" eaLnBrk="1" latinLnBrk="0" hangingPunct="1">
        <a:defRPr sz="1620" kern="1200">
          <a:solidFill>
            <a:schemeClr val="tx1"/>
          </a:solidFill>
          <a:latin typeface="+mn-lt"/>
          <a:ea typeface="+mn-ea"/>
          <a:cs typeface="+mn-cs"/>
        </a:defRPr>
      </a:lvl1pPr>
      <a:lvl2pPr marL="411480" algn="l" defTabSz="822960" rtl="0" eaLnBrk="1" latinLnBrk="0" hangingPunct="1">
        <a:defRPr sz="1620" kern="1200">
          <a:solidFill>
            <a:schemeClr val="tx1"/>
          </a:solidFill>
          <a:latin typeface="+mn-lt"/>
          <a:ea typeface="+mn-ea"/>
          <a:cs typeface="+mn-cs"/>
        </a:defRPr>
      </a:lvl2pPr>
      <a:lvl3pPr marL="822960" algn="l" defTabSz="822960" rtl="0" eaLnBrk="1" latinLnBrk="0" hangingPunct="1">
        <a:defRPr sz="1620" kern="1200">
          <a:solidFill>
            <a:schemeClr val="tx1"/>
          </a:solidFill>
          <a:latin typeface="+mn-lt"/>
          <a:ea typeface="+mn-ea"/>
          <a:cs typeface="+mn-cs"/>
        </a:defRPr>
      </a:lvl3pPr>
      <a:lvl4pPr marL="1234440" algn="l" defTabSz="822960" rtl="0" eaLnBrk="1" latinLnBrk="0" hangingPunct="1">
        <a:defRPr sz="1620" kern="1200">
          <a:solidFill>
            <a:schemeClr val="tx1"/>
          </a:solidFill>
          <a:latin typeface="+mn-lt"/>
          <a:ea typeface="+mn-ea"/>
          <a:cs typeface="+mn-cs"/>
        </a:defRPr>
      </a:lvl4pPr>
      <a:lvl5pPr marL="1645920" algn="l" defTabSz="822960" rtl="0" eaLnBrk="1" latinLnBrk="0" hangingPunct="1">
        <a:defRPr sz="1620" kern="1200">
          <a:solidFill>
            <a:schemeClr val="tx1"/>
          </a:solidFill>
          <a:latin typeface="+mn-lt"/>
          <a:ea typeface="+mn-ea"/>
          <a:cs typeface="+mn-cs"/>
        </a:defRPr>
      </a:lvl5pPr>
      <a:lvl6pPr marL="2057400" algn="l" defTabSz="822960" rtl="0" eaLnBrk="1" latinLnBrk="0" hangingPunct="1">
        <a:defRPr sz="1620" kern="1200">
          <a:solidFill>
            <a:schemeClr val="tx1"/>
          </a:solidFill>
          <a:latin typeface="+mn-lt"/>
          <a:ea typeface="+mn-ea"/>
          <a:cs typeface="+mn-cs"/>
        </a:defRPr>
      </a:lvl6pPr>
      <a:lvl7pPr marL="2468880" algn="l" defTabSz="822960" rtl="0" eaLnBrk="1" latinLnBrk="0" hangingPunct="1">
        <a:defRPr sz="1620" kern="1200">
          <a:solidFill>
            <a:schemeClr val="tx1"/>
          </a:solidFill>
          <a:latin typeface="+mn-lt"/>
          <a:ea typeface="+mn-ea"/>
          <a:cs typeface="+mn-cs"/>
        </a:defRPr>
      </a:lvl7pPr>
      <a:lvl8pPr marL="2880360" algn="l" defTabSz="822960" rtl="0" eaLnBrk="1" latinLnBrk="0" hangingPunct="1">
        <a:defRPr sz="1620" kern="1200">
          <a:solidFill>
            <a:schemeClr val="tx1"/>
          </a:solidFill>
          <a:latin typeface="+mn-lt"/>
          <a:ea typeface="+mn-ea"/>
          <a:cs typeface="+mn-cs"/>
        </a:defRPr>
      </a:lvl8pPr>
      <a:lvl9pPr marL="3291840" algn="l" defTabSz="822960" rtl="0" eaLnBrk="1" latinLnBrk="0" hangingPunct="1">
        <a:defRPr sz="162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6594" name="Rectangle 2"/>
          <p:cNvSpPr>
            <a:spLocks noGrp="1" noChangeArrowheads="1"/>
          </p:cNvSpPr>
          <p:nvPr>
            <p:ph type="title"/>
          </p:nvPr>
        </p:nvSpPr>
        <p:spPr bwMode="auto">
          <a:xfrm>
            <a:off x="548640" y="274638"/>
            <a:ext cx="987552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06595" name="Rectangle 3"/>
          <p:cNvSpPr>
            <a:spLocks noGrp="1" noChangeArrowheads="1"/>
          </p:cNvSpPr>
          <p:nvPr>
            <p:ph type="body" idx="1"/>
          </p:nvPr>
        </p:nvSpPr>
        <p:spPr bwMode="auto">
          <a:xfrm>
            <a:off x="548640" y="1600202"/>
            <a:ext cx="987552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6596" name="Rectangle 4"/>
          <p:cNvSpPr>
            <a:spLocks noGrp="1" noChangeArrowheads="1"/>
          </p:cNvSpPr>
          <p:nvPr>
            <p:ph type="dt" sz="half" idx="2"/>
          </p:nvPr>
        </p:nvSpPr>
        <p:spPr bwMode="auto">
          <a:xfrm>
            <a:off x="548640" y="6245225"/>
            <a:ext cx="256032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60"/>
            </a:lvl1pPr>
          </a:lstStyle>
          <a:p>
            <a:endParaRPr lang="en-US" dirty="0"/>
          </a:p>
        </p:txBody>
      </p:sp>
      <p:sp>
        <p:nvSpPr>
          <p:cNvPr id="1006597" name="Rectangle 5"/>
          <p:cNvSpPr>
            <a:spLocks noGrp="1" noChangeArrowheads="1"/>
          </p:cNvSpPr>
          <p:nvPr>
            <p:ph type="ftr" sz="quarter" idx="3"/>
          </p:nvPr>
        </p:nvSpPr>
        <p:spPr bwMode="auto">
          <a:xfrm>
            <a:off x="3749040" y="6245225"/>
            <a:ext cx="347472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260"/>
            </a:lvl1pPr>
          </a:lstStyle>
          <a:p>
            <a:endParaRPr lang="en-US" dirty="0"/>
          </a:p>
        </p:txBody>
      </p:sp>
      <p:sp>
        <p:nvSpPr>
          <p:cNvPr id="1006598" name="Rectangle 6"/>
          <p:cNvSpPr>
            <a:spLocks noGrp="1" noChangeArrowheads="1"/>
          </p:cNvSpPr>
          <p:nvPr>
            <p:ph type="sldNum" sz="quarter" idx="4"/>
          </p:nvPr>
        </p:nvSpPr>
        <p:spPr bwMode="auto">
          <a:xfrm>
            <a:off x="7863840" y="6245225"/>
            <a:ext cx="256032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60"/>
            </a:lvl1pPr>
          </a:lstStyle>
          <a:p>
            <a:fld id="{78317234-BB0C-4ED2-8A08-CC26DAFA76FB}" type="slidenum">
              <a:rPr lang="en-US"/>
              <a:pPr/>
              <a:t>‹#›</a:t>
            </a:fld>
            <a:endParaRPr lang="en-US" dirty="0"/>
          </a:p>
        </p:txBody>
      </p:sp>
    </p:spTree>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txStyles>
    <p:titleStyle>
      <a:lvl1pPr algn="ctr" rtl="0" fontAlgn="base">
        <a:spcBef>
          <a:spcPct val="0"/>
        </a:spcBef>
        <a:spcAft>
          <a:spcPct val="0"/>
        </a:spcAft>
        <a:defRPr sz="3960">
          <a:solidFill>
            <a:schemeClr val="tx2"/>
          </a:solidFill>
          <a:latin typeface="+mj-lt"/>
          <a:ea typeface="+mj-ea"/>
          <a:cs typeface="+mj-cs"/>
        </a:defRPr>
      </a:lvl1pPr>
      <a:lvl2pPr algn="ctr" rtl="0" fontAlgn="base">
        <a:spcBef>
          <a:spcPct val="0"/>
        </a:spcBef>
        <a:spcAft>
          <a:spcPct val="0"/>
        </a:spcAft>
        <a:defRPr sz="3960">
          <a:solidFill>
            <a:schemeClr val="tx2"/>
          </a:solidFill>
          <a:latin typeface="Arial" charset="0"/>
        </a:defRPr>
      </a:lvl2pPr>
      <a:lvl3pPr algn="ctr" rtl="0" fontAlgn="base">
        <a:spcBef>
          <a:spcPct val="0"/>
        </a:spcBef>
        <a:spcAft>
          <a:spcPct val="0"/>
        </a:spcAft>
        <a:defRPr sz="3960">
          <a:solidFill>
            <a:schemeClr val="tx2"/>
          </a:solidFill>
          <a:latin typeface="Arial" charset="0"/>
        </a:defRPr>
      </a:lvl3pPr>
      <a:lvl4pPr algn="ctr" rtl="0" fontAlgn="base">
        <a:spcBef>
          <a:spcPct val="0"/>
        </a:spcBef>
        <a:spcAft>
          <a:spcPct val="0"/>
        </a:spcAft>
        <a:defRPr sz="3960">
          <a:solidFill>
            <a:schemeClr val="tx2"/>
          </a:solidFill>
          <a:latin typeface="Arial" charset="0"/>
        </a:defRPr>
      </a:lvl4pPr>
      <a:lvl5pPr algn="ctr" rtl="0" fontAlgn="base">
        <a:spcBef>
          <a:spcPct val="0"/>
        </a:spcBef>
        <a:spcAft>
          <a:spcPct val="0"/>
        </a:spcAft>
        <a:defRPr sz="3960">
          <a:solidFill>
            <a:schemeClr val="tx2"/>
          </a:solidFill>
          <a:latin typeface="Arial" charset="0"/>
        </a:defRPr>
      </a:lvl5pPr>
      <a:lvl6pPr marL="411480" algn="ctr" rtl="0" fontAlgn="base">
        <a:spcBef>
          <a:spcPct val="0"/>
        </a:spcBef>
        <a:spcAft>
          <a:spcPct val="0"/>
        </a:spcAft>
        <a:defRPr sz="3960">
          <a:solidFill>
            <a:schemeClr val="tx2"/>
          </a:solidFill>
          <a:latin typeface="Arial" charset="0"/>
        </a:defRPr>
      </a:lvl6pPr>
      <a:lvl7pPr marL="822960" algn="ctr" rtl="0" fontAlgn="base">
        <a:spcBef>
          <a:spcPct val="0"/>
        </a:spcBef>
        <a:spcAft>
          <a:spcPct val="0"/>
        </a:spcAft>
        <a:defRPr sz="3960">
          <a:solidFill>
            <a:schemeClr val="tx2"/>
          </a:solidFill>
          <a:latin typeface="Arial" charset="0"/>
        </a:defRPr>
      </a:lvl7pPr>
      <a:lvl8pPr marL="1234440" algn="ctr" rtl="0" fontAlgn="base">
        <a:spcBef>
          <a:spcPct val="0"/>
        </a:spcBef>
        <a:spcAft>
          <a:spcPct val="0"/>
        </a:spcAft>
        <a:defRPr sz="3960">
          <a:solidFill>
            <a:schemeClr val="tx2"/>
          </a:solidFill>
          <a:latin typeface="Arial" charset="0"/>
        </a:defRPr>
      </a:lvl8pPr>
      <a:lvl9pPr marL="1645920" algn="ctr" rtl="0" fontAlgn="base">
        <a:spcBef>
          <a:spcPct val="0"/>
        </a:spcBef>
        <a:spcAft>
          <a:spcPct val="0"/>
        </a:spcAft>
        <a:defRPr sz="3960">
          <a:solidFill>
            <a:schemeClr val="tx2"/>
          </a:solidFill>
          <a:latin typeface="Arial" charset="0"/>
        </a:defRPr>
      </a:lvl9pPr>
    </p:titleStyle>
    <p:bodyStyle>
      <a:lvl1pPr marL="308610" indent="-308610" algn="l" rtl="0" fontAlgn="base">
        <a:spcBef>
          <a:spcPct val="20000"/>
        </a:spcBef>
        <a:spcAft>
          <a:spcPct val="0"/>
        </a:spcAft>
        <a:buChar char="•"/>
        <a:defRPr sz="2880">
          <a:solidFill>
            <a:schemeClr val="tx1"/>
          </a:solidFill>
          <a:latin typeface="+mn-lt"/>
          <a:ea typeface="+mn-ea"/>
          <a:cs typeface="+mn-cs"/>
        </a:defRPr>
      </a:lvl1pPr>
      <a:lvl2pPr marL="668655" indent="-257175" algn="l" rtl="0" fontAlgn="base">
        <a:spcBef>
          <a:spcPct val="20000"/>
        </a:spcBef>
        <a:spcAft>
          <a:spcPct val="0"/>
        </a:spcAft>
        <a:buChar char="–"/>
        <a:defRPr sz="2520">
          <a:solidFill>
            <a:schemeClr val="tx1"/>
          </a:solidFill>
          <a:latin typeface="+mn-lt"/>
        </a:defRPr>
      </a:lvl2pPr>
      <a:lvl3pPr marL="1028700" indent="-205740" algn="l" rtl="0" fontAlgn="base">
        <a:spcBef>
          <a:spcPct val="20000"/>
        </a:spcBef>
        <a:spcAft>
          <a:spcPct val="0"/>
        </a:spcAft>
        <a:buChar char="•"/>
        <a:defRPr sz="2160">
          <a:solidFill>
            <a:schemeClr val="tx1"/>
          </a:solidFill>
          <a:latin typeface="+mn-lt"/>
        </a:defRPr>
      </a:lvl3pPr>
      <a:lvl4pPr marL="1440180" indent="-205740" algn="l" rtl="0" fontAlgn="base">
        <a:spcBef>
          <a:spcPct val="20000"/>
        </a:spcBef>
        <a:spcAft>
          <a:spcPct val="0"/>
        </a:spcAft>
        <a:buChar char="–"/>
        <a:defRPr sz="1800">
          <a:solidFill>
            <a:schemeClr val="tx1"/>
          </a:solidFill>
          <a:latin typeface="+mn-lt"/>
        </a:defRPr>
      </a:lvl4pPr>
      <a:lvl5pPr marL="1851660" indent="-205740" algn="l" rtl="0" fontAlgn="base">
        <a:spcBef>
          <a:spcPct val="20000"/>
        </a:spcBef>
        <a:spcAft>
          <a:spcPct val="0"/>
        </a:spcAft>
        <a:buChar char="»"/>
        <a:defRPr sz="1800">
          <a:solidFill>
            <a:schemeClr val="tx1"/>
          </a:solidFill>
          <a:latin typeface="+mn-lt"/>
        </a:defRPr>
      </a:lvl5pPr>
      <a:lvl6pPr marL="2263140" indent="-205740" algn="l" rtl="0" fontAlgn="base">
        <a:spcBef>
          <a:spcPct val="20000"/>
        </a:spcBef>
        <a:spcAft>
          <a:spcPct val="0"/>
        </a:spcAft>
        <a:buChar char="»"/>
        <a:defRPr sz="1800">
          <a:solidFill>
            <a:schemeClr val="tx1"/>
          </a:solidFill>
          <a:latin typeface="+mn-lt"/>
        </a:defRPr>
      </a:lvl6pPr>
      <a:lvl7pPr marL="2674620" indent="-205740" algn="l" rtl="0" fontAlgn="base">
        <a:spcBef>
          <a:spcPct val="20000"/>
        </a:spcBef>
        <a:spcAft>
          <a:spcPct val="0"/>
        </a:spcAft>
        <a:buChar char="»"/>
        <a:defRPr sz="1800">
          <a:solidFill>
            <a:schemeClr val="tx1"/>
          </a:solidFill>
          <a:latin typeface="+mn-lt"/>
        </a:defRPr>
      </a:lvl7pPr>
      <a:lvl8pPr marL="3086100" indent="-205740" algn="l" rtl="0" fontAlgn="base">
        <a:spcBef>
          <a:spcPct val="20000"/>
        </a:spcBef>
        <a:spcAft>
          <a:spcPct val="0"/>
        </a:spcAft>
        <a:buChar char="»"/>
        <a:defRPr sz="1800">
          <a:solidFill>
            <a:schemeClr val="tx1"/>
          </a:solidFill>
          <a:latin typeface="+mn-lt"/>
        </a:defRPr>
      </a:lvl8pPr>
      <a:lvl9pPr marL="3497580" indent="-205740" algn="l" rtl="0" fontAlgn="base">
        <a:spcBef>
          <a:spcPct val="20000"/>
        </a:spcBef>
        <a:spcAft>
          <a:spcPct val="0"/>
        </a:spcAft>
        <a:buChar char="»"/>
        <a:defRPr sz="1800">
          <a:solidFill>
            <a:schemeClr val="tx1"/>
          </a:solidFill>
          <a:latin typeface="+mn-lt"/>
        </a:defRPr>
      </a:lvl9pPr>
    </p:bodyStyle>
    <p:otherStyle>
      <a:defPPr>
        <a:defRPr lang="en-US"/>
      </a:defPPr>
      <a:lvl1pPr marL="0" algn="l" defTabSz="822960" rtl="0" eaLnBrk="1" latinLnBrk="0" hangingPunct="1">
        <a:defRPr sz="1620" kern="1200">
          <a:solidFill>
            <a:schemeClr val="tx1"/>
          </a:solidFill>
          <a:latin typeface="+mn-lt"/>
          <a:ea typeface="+mn-ea"/>
          <a:cs typeface="+mn-cs"/>
        </a:defRPr>
      </a:lvl1pPr>
      <a:lvl2pPr marL="411480" algn="l" defTabSz="822960" rtl="0" eaLnBrk="1" latinLnBrk="0" hangingPunct="1">
        <a:defRPr sz="1620" kern="1200">
          <a:solidFill>
            <a:schemeClr val="tx1"/>
          </a:solidFill>
          <a:latin typeface="+mn-lt"/>
          <a:ea typeface="+mn-ea"/>
          <a:cs typeface="+mn-cs"/>
        </a:defRPr>
      </a:lvl2pPr>
      <a:lvl3pPr marL="822960" algn="l" defTabSz="822960" rtl="0" eaLnBrk="1" latinLnBrk="0" hangingPunct="1">
        <a:defRPr sz="1620" kern="1200">
          <a:solidFill>
            <a:schemeClr val="tx1"/>
          </a:solidFill>
          <a:latin typeface="+mn-lt"/>
          <a:ea typeface="+mn-ea"/>
          <a:cs typeface="+mn-cs"/>
        </a:defRPr>
      </a:lvl3pPr>
      <a:lvl4pPr marL="1234440" algn="l" defTabSz="822960" rtl="0" eaLnBrk="1" latinLnBrk="0" hangingPunct="1">
        <a:defRPr sz="1620" kern="1200">
          <a:solidFill>
            <a:schemeClr val="tx1"/>
          </a:solidFill>
          <a:latin typeface="+mn-lt"/>
          <a:ea typeface="+mn-ea"/>
          <a:cs typeface="+mn-cs"/>
        </a:defRPr>
      </a:lvl4pPr>
      <a:lvl5pPr marL="1645920" algn="l" defTabSz="822960" rtl="0" eaLnBrk="1" latinLnBrk="0" hangingPunct="1">
        <a:defRPr sz="1620" kern="1200">
          <a:solidFill>
            <a:schemeClr val="tx1"/>
          </a:solidFill>
          <a:latin typeface="+mn-lt"/>
          <a:ea typeface="+mn-ea"/>
          <a:cs typeface="+mn-cs"/>
        </a:defRPr>
      </a:lvl5pPr>
      <a:lvl6pPr marL="2057400" algn="l" defTabSz="822960" rtl="0" eaLnBrk="1" latinLnBrk="0" hangingPunct="1">
        <a:defRPr sz="1620" kern="1200">
          <a:solidFill>
            <a:schemeClr val="tx1"/>
          </a:solidFill>
          <a:latin typeface="+mn-lt"/>
          <a:ea typeface="+mn-ea"/>
          <a:cs typeface="+mn-cs"/>
        </a:defRPr>
      </a:lvl6pPr>
      <a:lvl7pPr marL="2468880" algn="l" defTabSz="822960" rtl="0" eaLnBrk="1" latinLnBrk="0" hangingPunct="1">
        <a:defRPr sz="1620" kern="1200">
          <a:solidFill>
            <a:schemeClr val="tx1"/>
          </a:solidFill>
          <a:latin typeface="+mn-lt"/>
          <a:ea typeface="+mn-ea"/>
          <a:cs typeface="+mn-cs"/>
        </a:defRPr>
      </a:lvl7pPr>
      <a:lvl8pPr marL="2880360" algn="l" defTabSz="822960" rtl="0" eaLnBrk="1" latinLnBrk="0" hangingPunct="1">
        <a:defRPr sz="1620" kern="1200">
          <a:solidFill>
            <a:schemeClr val="tx1"/>
          </a:solidFill>
          <a:latin typeface="+mn-lt"/>
          <a:ea typeface="+mn-ea"/>
          <a:cs typeface="+mn-cs"/>
        </a:defRPr>
      </a:lvl8pPr>
      <a:lvl9pPr marL="3291840" algn="l" defTabSz="822960" rtl="0" eaLnBrk="1" latinLnBrk="0" hangingPunct="1">
        <a:defRPr sz="16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7000"/>
            <a:lum/>
          </a:blip>
          <a:srcRect/>
          <a:stretch>
            <a:fillRect l="-6000" r="-6000"/>
          </a:stretch>
        </a:blipFill>
        <a:effectLst/>
      </p:bgPr>
    </p:bg>
    <p:spTree>
      <p:nvGrpSpPr>
        <p:cNvPr id="1" name=""/>
        <p:cNvGrpSpPr/>
        <p:nvPr/>
      </p:nvGrpSpPr>
      <p:grpSpPr>
        <a:xfrm>
          <a:off x="0" y="0"/>
          <a:ext cx="0" cy="0"/>
          <a:chOff x="0" y="0"/>
          <a:chExt cx="0" cy="0"/>
        </a:xfrm>
      </p:grpSpPr>
      <p:sp>
        <p:nvSpPr>
          <p:cNvPr id="665602" name="Text Box 2"/>
          <p:cNvSpPr txBox="1">
            <a:spLocks noChangeArrowheads="1"/>
          </p:cNvSpPr>
          <p:nvPr/>
        </p:nvSpPr>
        <p:spPr bwMode="auto">
          <a:xfrm>
            <a:off x="304800" y="1219200"/>
            <a:ext cx="10287000" cy="978729"/>
          </a:xfrm>
          <a:prstGeom prst="rect">
            <a:avLst/>
          </a:prstGeom>
          <a:noFill/>
          <a:ln w="9525">
            <a:noFill/>
            <a:miter lim="800000"/>
            <a:headEnd/>
            <a:tailEnd/>
          </a:ln>
          <a:effectLst/>
        </p:spPr>
        <p:txBody>
          <a:bodyPr wrap="square">
            <a:spAutoFit/>
          </a:bodyPr>
          <a:lstStyle/>
          <a:p>
            <a:pPr algn="ctr"/>
            <a:r>
              <a:rPr lang="en-US" sz="2880" dirty="0"/>
              <a:t>The Past, Present, and Future of the</a:t>
            </a:r>
          </a:p>
          <a:p>
            <a:pPr algn="ctr"/>
            <a:r>
              <a:rPr lang="en-US" sz="2880" dirty="0"/>
              <a:t>“Fed Information Effect”</a:t>
            </a:r>
          </a:p>
        </p:txBody>
      </p:sp>
      <p:sp>
        <p:nvSpPr>
          <p:cNvPr id="665603" name="Text Box 3"/>
          <p:cNvSpPr txBox="1">
            <a:spLocks noChangeArrowheads="1"/>
          </p:cNvSpPr>
          <p:nvPr/>
        </p:nvSpPr>
        <p:spPr bwMode="auto">
          <a:xfrm>
            <a:off x="3714160" y="4715470"/>
            <a:ext cx="3544560" cy="646331"/>
          </a:xfrm>
          <a:prstGeom prst="rect">
            <a:avLst/>
          </a:prstGeom>
          <a:noFill/>
          <a:ln w="9525">
            <a:noFill/>
            <a:miter lim="800000"/>
            <a:headEnd/>
            <a:tailEnd/>
          </a:ln>
          <a:effectLst/>
        </p:spPr>
        <p:txBody>
          <a:bodyPr wrap="none">
            <a:spAutoFit/>
          </a:bodyPr>
          <a:lstStyle/>
          <a:p>
            <a:pPr algn="ctr"/>
            <a:r>
              <a:rPr lang="en-US" dirty="0"/>
              <a:t>Melbourne Macro Policy Meeting</a:t>
            </a:r>
          </a:p>
          <a:p>
            <a:pPr algn="ctr"/>
            <a:r>
              <a:rPr lang="en-US" dirty="0"/>
              <a:t>October 31, 2025</a:t>
            </a:r>
          </a:p>
        </p:txBody>
      </p:sp>
      <p:sp>
        <p:nvSpPr>
          <p:cNvPr id="665607" name="Text Box 7"/>
          <p:cNvSpPr txBox="1">
            <a:spLocks noChangeArrowheads="1"/>
          </p:cNvSpPr>
          <p:nvPr/>
        </p:nvSpPr>
        <p:spPr bwMode="auto">
          <a:xfrm>
            <a:off x="3680460" y="3108269"/>
            <a:ext cx="3611880" cy="701731"/>
          </a:xfrm>
          <a:prstGeom prst="rect">
            <a:avLst/>
          </a:prstGeom>
          <a:noFill/>
          <a:ln w="9525">
            <a:noFill/>
            <a:miter lim="800000"/>
            <a:headEnd/>
            <a:tailEnd/>
          </a:ln>
          <a:effectLst/>
        </p:spPr>
        <p:txBody>
          <a:bodyPr>
            <a:spAutoFit/>
          </a:bodyPr>
          <a:lstStyle/>
          <a:p>
            <a:pPr algn="ctr"/>
            <a:r>
              <a:rPr lang="en-US" sz="2160" dirty="0"/>
              <a:t>Eric T. Swanson</a:t>
            </a:r>
          </a:p>
          <a:p>
            <a:pPr algn="ctr"/>
            <a:r>
              <a:rPr lang="en-US" dirty="0"/>
              <a:t>University of California, Irvine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85A82E-14A8-94EA-A415-37E64DA796F0}"/>
            </a:ext>
          </a:extLst>
        </p:cNvPr>
        <p:cNvGrpSpPr/>
        <p:nvPr/>
      </p:nvGrpSpPr>
      <p:grpSpPr>
        <a:xfrm>
          <a:off x="0" y="0"/>
          <a:ext cx="0" cy="0"/>
          <a:chOff x="0" y="0"/>
          <a:chExt cx="0" cy="0"/>
        </a:xfrm>
      </p:grpSpPr>
      <p:sp>
        <p:nvSpPr>
          <p:cNvPr id="4" name="Text Box 10">
            <a:extLst>
              <a:ext uri="{FF2B5EF4-FFF2-40B4-BE49-F238E27FC236}">
                <a16:creationId xmlns:a16="http://schemas.microsoft.com/office/drawing/2014/main" id="{4CDDF9B1-D32F-B75D-2895-D5EFED80655B}"/>
              </a:ext>
            </a:extLst>
          </p:cNvPr>
          <p:cNvSpPr txBox="1">
            <a:spLocks noChangeArrowheads="1"/>
          </p:cNvSpPr>
          <p:nvPr/>
        </p:nvSpPr>
        <p:spPr bwMode="auto">
          <a:xfrm>
            <a:off x="129033" y="80682"/>
            <a:ext cx="6690871" cy="523220"/>
          </a:xfrm>
          <a:prstGeom prst="rect">
            <a:avLst/>
          </a:prstGeom>
          <a:noFill/>
          <a:ln w="9525">
            <a:noFill/>
            <a:miter lim="800000"/>
            <a:headEnd/>
            <a:tailEnd/>
          </a:ln>
          <a:effectLst/>
        </p:spPr>
        <p:txBody>
          <a:bodyPr wrap="none">
            <a:spAutoFit/>
          </a:bodyPr>
          <a:lstStyle/>
          <a:p>
            <a:r>
              <a:rPr lang="en-US" sz="2800" dirty="0">
                <a:latin typeface="Tahoma" pitchFamily="34" charset="0"/>
              </a:rPr>
              <a:t>The Fed Information Effect:  The Present</a:t>
            </a:r>
          </a:p>
        </p:txBody>
      </p:sp>
      <p:sp>
        <p:nvSpPr>
          <p:cNvPr id="5" name="TextBox 4">
            <a:extLst>
              <a:ext uri="{FF2B5EF4-FFF2-40B4-BE49-F238E27FC236}">
                <a16:creationId xmlns:a16="http://schemas.microsoft.com/office/drawing/2014/main" id="{C33BF6EC-C652-9C8B-5587-5E85DD80D9F4}"/>
              </a:ext>
            </a:extLst>
          </p:cNvPr>
          <p:cNvSpPr txBox="1"/>
          <p:nvPr/>
        </p:nvSpPr>
        <p:spPr>
          <a:xfrm>
            <a:off x="457201" y="1295400"/>
            <a:ext cx="9296400" cy="769441"/>
          </a:xfrm>
          <a:prstGeom prst="rect">
            <a:avLst/>
          </a:prstGeom>
          <a:noFill/>
        </p:spPr>
        <p:txBody>
          <a:bodyPr wrap="square" rtlCol="0">
            <a:spAutoFit/>
          </a:bodyPr>
          <a:lstStyle/>
          <a:p>
            <a:pPr algn="ctr">
              <a:spcBef>
                <a:spcPts val="1800"/>
              </a:spcBef>
            </a:pPr>
            <a:r>
              <a:rPr lang="en-US" sz="4400" dirty="0"/>
              <a:t>The Present</a:t>
            </a:r>
          </a:p>
        </p:txBody>
      </p:sp>
      <p:sp>
        <p:nvSpPr>
          <p:cNvPr id="2" name="TextBox 1">
            <a:extLst>
              <a:ext uri="{FF2B5EF4-FFF2-40B4-BE49-F238E27FC236}">
                <a16:creationId xmlns:a16="http://schemas.microsoft.com/office/drawing/2014/main" id="{C6609B7C-2D82-6027-9421-27052F39AE90}"/>
              </a:ext>
            </a:extLst>
          </p:cNvPr>
          <p:cNvSpPr txBox="1"/>
          <p:nvPr/>
        </p:nvSpPr>
        <p:spPr>
          <a:xfrm>
            <a:off x="2438400" y="2438400"/>
            <a:ext cx="6858000" cy="1061829"/>
          </a:xfrm>
          <a:prstGeom prst="rect">
            <a:avLst/>
          </a:prstGeom>
          <a:noFill/>
        </p:spPr>
        <p:txBody>
          <a:bodyPr wrap="square" rtlCol="0">
            <a:spAutoFit/>
          </a:bodyPr>
          <a:lstStyle/>
          <a:p>
            <a:pPr marL="342900" indent="-342900">
              <a:spcBef>
                <a:spcPts val="1800"/>
              </a:spcBef>
              <a:buFont typeface="Arial" panose="020B0604020202020204" pitchFamily="34" charset="0"/>
              <a:buChar char="•"/>
            </a:pPr>
            <a:r>
              <a:rPr lang="en-US" sz="2400" dirty="0"/>
              <a:t>Bauer and Swanson (2023 AER)</a:t>
            </a:r>
          </a:p>
          <a:p>
            <a:pPr marL="342900" indent="-342900">
              <a:spcBef>
                <a:spcPts val="1800"/>
              </a:spcBef>
              <a:buFont typeface="Arial" panose="020B0604020202020204" pitchFamily="34" charset="0"/>
              <a:buChar char="•"/>
            </a:pPr>
            <a:r>
              <a:rPr lang="en-US" sz="2400" dirty="0"/>
              <a:t>Jarocinski and Karadi (2020 </a:t>
            </a:r>
            <a:r>
              <a:rPr lang="en-US" sz="2400" dirty="0" err="1"/>
              <a:t>AEJMacro</a:t>
            </a:r>
            <a:r>
              <a:rPr lang="en-US" sz="2400" dirty="0"/>
              <a:t>)</a:t>
            </a:r>
          </a:p>
        </p:txBody>
      </p:sp>
    </p:spTree>
    <p:extLst>
      <p:ext uri="{BB962C8B-B14F-4D97-AF65-F5344CB8AC3E}">
        <p14:creationId xmlns:p14="http://schemas.microsoft.com/office/powerpoint/2010/main" val="33772827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6A8F84-8A3B-CFB4-948F-1C998CC68B77}"/>
            </a:ext>
          </a:extLst>
        </p:cNvPr>
        <p:cNvGrpSpPr/>
        <p:nvPr/>
      </p:nvGrpSpPr>
      <p:grpSpPr>
        <a:xfrm>
          <a:off x="0" y="0"/>
          <a:ext cx="0" cy="0"/>
          <a:chOff x="0" y="0"/>
          <a:chExt cx="0" cy="0"/>
        </a:xfrm>
      </p:grpSpPr>
      <p:sp>
        <p:nvSpPr>
          <p:cNvPr id="4" name="Text Box 10">
            <a:extLst>
              <a:ext uri="{FF2B5EF4-FFF2-40B4-BE49-F238E27FC236}">
                <a16:creationId xmlns:a16="http://schemas.microsoft.com/office/drawing/2014/main" id="{96BE3A0D-DC0E-7FA3-E98D-1D02FB971220}"/>
              </a:ext>
            </a:extLst>
          </p:cNvPr>
          <p:cNvSpPr txBox="1">
            <a:spLocks noChangeArrowheads="1"/>
          </p:cNvSpPr>
          <p:nvPr/>
        </p:nvSpPr>
        <p:spPr bwMode="auto">
          <a:xfrm>
            <a:off x="129033" y="80682"/>
            <a:ext cx="6776983" cy="523220"/>
          </a:xfrm>
          <a:prstGeom prst="rect">
            <a:avLst/>
          </a:prstGeom>
          <a:noFill/>
          <a:ln w="9525">
            <a:noFill/>
            <a:miter lim="800000"/>
            <a:headEnd/>
            <a:tailEnd/>
          </a:ln>
          <a:effectLst/>
        </p:spPr>
        <p:txBody>
          <a:bodyPr wrap="none">
            <a:spAutoFit/>
          </a:bodyPr>
          <a:lstStyle/>
          <a:p>
            <a:r>
              <a:rPr lang="en-US" sz="2800" dirty="0">
                <a:latin typeface="Tahoma" pitchFamily="34" charset="0"/>
              </a:rPr>
              <a:t>Bauer-Swanson (2023 AER):  Background</a:t>
            </a:r>
          </a:p>
        </p:txBody>
      </p:sp>
      <p:sp>
        <p:nvSpPr>
          <p:cNvPr id="5" name="TextBox 4">
            <a:extLst>
              <a:ext uri="{FF2B5EF4-FFF2-40B4-BE49-F238E27FC236}">
                <a16:creationId xmlns:a16="http://schemas.microsoft.com/office/drawing/2014/main" id="{531F3B16-3B0B-B5B5-623E-388FF86F8585}"/>
              </a:ext>
            </a:extLst>
          </p:cNvPr>
          <p:cNvSpPr txBox="1"/>
          <p:nvPr/>
        </p:nvSpPr>
        <p:spPr>
          <a:xfrm>
            <a:off x="228600" y="1143000"/>
            <a:ext cx="10486635" cy="3816429"/>
          </a:xfrm>
          <a:prstGeom prst="rect">
            <a:avLst/>
          </a:prstGeom>
          <a:noFill/>
        </p:spPr>
        <p:txBody>
          <a:bodyPr wrap="square" rtlCol="0">
            <a:spAutoFit/>
          </a:bodyPr>
          <a:lstStyle/>
          <a:p>
            <a:pPr marL="342900" indent="-342900">
              <a:spcBef>
                <a:spcPts val="1800"/>
              </a:spcBef>
              <a:buFont typeface="Arial" panose="020B0604020202020204" pitchFamily="34" charset="0"/>
              <a:buChar char="•"/>
            </a:pPr>
            <a:r>
              <a:rPr lang="en-US" sz="2400" dirty="0"/>
              <a:t>Fed forecast is very similar to Blue Chip, other high-quality forecasters</a:t>
            </a:r>
          </a:p>
          <a:p>
            <a:pPr marL="342900" indent="-342900">
              <a:spcBef>
                <a:spcPts val="1800"/>
              </a:spcBef>
              <a:buFont typeface="Arial" panose="020B0604020202020204" pitchFamily="34" charset="0"/>
              <a:buChar char="•"/>
            </a:pPr>
            <a:r>
              <a:rPr lang="en-US" sz="2400" dirty="0"/>
              <a:t>Fed publishes its forecast 4 times per year in the Summary of Economic Projections (2 times per year in the Semiannual Report to Congress pre-2007)</a:t>
            </a:r>
          </a:p>
          <a:p>
            <a:pPr marL="342900" indent="-342900">
              <a:spcBef>
                <a:spcPts val="1800"/>
              </a:spcBef>
              <a:buFont typeface="Arial" panose="020B0604020202020204" pitchFamily="34" charset="0"/>
              <a:buChar char="•"/>
            </a:pPr>
            <a:r>
              <a:rPr lang="en-US" sz="2400" dirty="0"/>
              <a:t>Fed’s forecasts have not been particularly good:</a:t>
            </a:r>
          </a:p>
          <a:p>
            <a:pPr marL="800100" lvl="1" indent="-342900">
              <a:spcBef>
                <a:spcPts val="600"/>
              </a:spcBef>
              <a:buFont typeface="Arial" panose="020B0604020202020204" pitchFamily="34" charset="0"/>
              <a:buChar char="−"/>
            </a:pPr>
            <a:r>
              <a:rPr lang="en-US" sz="2400" dirty="0"/>
              <a:t>e.g., Fed’s inflation forecast in 2021-2022</a:t>
            </a:r>
          </a:p>
          <a:p>
            <a:pPr marL="342900" indent="-342900">
              <a:spcBef>
                <a:spcPts val="1800"/>
              </a:spcBef>
              <a:buFont typeface="Arial" panose="020B0604020202020204" pitchFamily="34" charset="0"/>
              <a:buChar char="•"/>
            </a:pPr>
            <a:r>
              <a:rPr lang="en-US" sz="2400" dirty="0"/>
              <a:t>When financial press reports on FOMC decisions, articles emphasize interest rates, </a:t>
            </a:r>
            <a:r>
              <a:rPr lang="en-US" sz="2400" i="1" dirty="0"/>
              <a:t>not</a:t>
            </a:r>
            <a:r>
              <a:rPr lang="en-US" sz="2400" dirty="0"/>
              <a:t> revealed information about macro variables</a:t>
            </a:r>
          </a:p>
        </p:txBody>
      </p:sp>
    </p:spTree>
    <p:extLst>
      <p:ext uri="{BB962C8B-B14F-4D97-AF65-F5344CB8AC3E}">
        <p14:creationId xmlns:p14="http://schemas.microsoft.com/office/powerpoint/2010/main" val="523827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allAtOnce"/>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13E0DC-007D-2B5D-BDC3-9E6EA44CFF78}"/>
            </a:ext>
          </a:extLst>
        </p:cNvPr>
        <p:cNvGrpSpPr/>
        <p:nvPr/>
      </p:nvGrpSpPr>
      <p:grpSpPr>
        <a:xfrm>
          <a:off x="0" y="0"/>
          <a:ext cx="0" cy="0"/>
          <a:chOff x="0" y="0"/>
          <a:chExt cx="0" cy="0"/>
        </a:xfrm>
      </p:grpSpPr>
      <p:sp>
        <p:nvSpPr>
          <p:cNvPr id="4" name="Text Box 10">
            <a:extLst>
              <a:ext uri="{FF2B5EF4-FFF2-40B4-BE49-F238E27FC236}">
                <a16:creationId xmlns:a16="http://schemas.microsoft.com/office/drawing/2014/main" id="{7A26BEE8-DBFA-CF4D-4E22-2C7BB830CC66}"/>
              </a:ext>
            </a:extLst>
          </p:cNvPr>
          <p:cNvSpPr txBox="1">
            <a:spLocks noChangeArrowheads="1"/>
          </p:cNvSpPr>
          <p:nvPr/>
        </p:nvSpPr>
        <p:spPr bwMode="auto">
          <a:xfrm>
            <a:off x="129033" y="80682"/>
            <a:ext cx="6628161" cy="523220"/>
          </a:xfrm>
          <a:prstGeom prst="rect">
            <a:avLst/>
          </a:prstGeom>
          <a:noFill/>
          <a:ln w="9525">
            <a:noFill/>
            <a:miter lim="800000"/>
            <a:headEnd/>
            <a:tailEnd/>
          </a:ln>
          <a:effectLst/>
        </p:spPr>
        <p:txBody>
          <a:bodyPr wrap="none">
            <a:spAutoFit/>
          </a:bodyPr>
          <a:lstStyle/>
          <a:p>
            <a:r>
              <a:rPr lang="en-US" sz="2800" dirty="0">
                <a:latin typeface="Tahoma" pitchFamily="34" charset="0"/>
              </a:rPr>
              <a:t>Bauer-Swanson (2023 AER):  Replication</a:t>
            </a:r>
          </a:p>
        </p:txBody>
      </p:sp>
      <p:sp>
        <p:nvSpPr>
          <p:cNvPr id="5" name="TextBox 4">
            <a:extLst>
              <a:ext uri="{FF2B5EF4-FFF2-40B4-BE49-F238E27FC236}">
                <a16:creationId xmlns:a16="http://schemas.microsoft.com/office/drawing/2014/main" id="{4CBBE352-2EB1-8891-0296-15FDFFEE7548}"/>
              </a:ext>
            </a:extLst>
          </p:cNvPr>
          <p:cNvSpPr txBox="1"/>
          <p:nvPr/>
        </p:nvSpPr>
        <p:spPr>
          <a:xfrm>
            <a:off x="228600" y="1143000"/>
            <a:ext cx="10486635" cy="4570482"/>
          </a:xfrm>
          <a:prstGeom prst="rect">
            <a:avLst/>
          </a:prstGeom>
          <a:noFill/>
        </p:spPr>
        <p:txBody>
          <a:bodyPr wrap="square" rtlCol="0">
            <a:spAutoFit/>
          </a:bodyPr>
          <a:lstStyle/>
          <a:p>
            <a:pPr>
              <a:spcBef>
                <a:spcPts val="1800"/>
              </a:spcBef>
            </a:pPr>
            <a:r>
              <a:rPr lang="en-US" sz="2400" dirty="0"/>
              <a:t>Replicate RR, CEFJ, and NS findings, but:</a:t>
            </a:r>
          </a:p>
          <a:p>
            <a:pPr marL="287338" indent="-287338">
              <a:spcBef>
                <a:spcPts val="600"/>
              </a:spcBef>
              <a:buFont typeface="Arial" panose="020B0604020202020204" pitchFamily="34" charset="0"/>
              <a:buChar char="•"/>
            </a:pPr>
            <a:r>
              <a:rPr lang="en-US" sz="2400" dirty="0"/>
              <a:t>Using Romer-Romer sample and methods, </a:t>
            </a:r>
            <a:r>
              <a:rPr lang="en-US" sz="2400" i="1" dirty="0"/>
              <a:t>cannot</a:t>
            </a:r>
            <a:r>
              <a:rPr lang="en-US" sz="2400" dirty="0"/>
              <a:t> replicate CEFJ or NS finding</a:t>
            </a:r>
          </a:p>
          <a:p>
            <a:pPr marL="287338" indent="-287338">
              <a:spcBef>
                <a:spcPts val="1200"/>
              </a:spcBef>
              <a:buFont typeface="Arial" panose="020B0604020202020204" pitchFamily="34" charset="0"/>
              <a:buChar char="•"/>
            </a:pPr>
            <a:r>
              <a:rPr lang="en-US" sz="2400" dirty="0"/>
              <a:t>Using CEFJ sample and methods, </a:t>
            </a:r>
            <a:r>
              <a:rPr lang="en-US" sz="2400" i="1" dirty="0"/>
              <a:t>cannot</a:t>
            </a:r>
            <a:r>
              <a:rPr lang="en-US" sz="2400" dirty="0"/>
              <a:t> replicate RR or NS finding</a:t>
            </a:r>
          </a:p>
          <a:p>
            <a:pPr marL="287338" indent="-287338">
              <a:spcBef>
                <a:spcPts val="1200"/>
              </a:spcBef>
              <a:buFont typeface="Arial" panose="020B0604020202020204" pitchFamily="34" charset="0"/>
              <a:buChar char="•"/>
            </a:pPr>
            <a:r>
              <a:rPr lang="en-US" sz="2400" dirty="0"/>
              <a:t>Using NS sample and methods, </a:t>
            </a:r>
            <a:r>
              <a:rPr lang="en-US" sz="2400" i="1" dirty="0"/>
              <a:t>cannot</a:t>
            </a:r>
            <a:r>
              <a:rPr lang="en-US" sz="2400" dirty="0"/>
              <a:t> replicate RR or CEFJ finding</a:t>
            </a:r>
          </a:p>
          <a:p>
            <a:pPr>
              <a:spcBef>
                <a:spcPts val="2400"/>
              </a:spcBef>
            </a:pPr>
            <a:r>
              <a:rPr lang="en-US" sz="2400" dirty="0"/>
              <a:t>Summary:</a:t>
            </a:r>
          </a:p>
          <a:p>
            <a:pPr marL="342900" indent="-342900">
              <a:spcBef>
                <a:spcPts val="1200"/>
              </a:spcBef>
              <a:buFont typeface="Arial" panose="020B0604020202020204" pitchFamily="34" charset="0"/>
              <a:buChar char="•"/>
            </a:pPr>
            <a:r>
              <a:rPr lang="en-US" sz="2400" dirty="0"/>
              <a:t>The “Fed Information Effect” literature is not unified</a:t>
            </a:r>
          </a:p>
          <a:p>
            <a:pPr marL="342900" indent="-342900">
              <a:spcBef>
                <a:spcPts val="1200"/>
              </a:spcBef>
              <a:buFont typeface="Arial" panose="020B0604020202020204" pitchFamily="34" charset="0"/>
              <a:buChar char="•"/>
            </a:pPr>
            <a:r>
              <a:rPr lang="en-US" sz="2400" dirty="0"/>
              <a:t>Instead, it is fragmented, unable to confirm each other’s results, lacks robustness</a:t>
            </a:r>
          </a:p>
        </p:txBody>
      </p:sp>
    </p:spTree>
    <p:extLst>
      <p:ext uri="{BB962C8B-B14F-4D97-AF65-F5344CB8AC3E}">
        <p14:creationId xmlns:p14="http://schemas.microsoft.com/office/powerpoint/2010/main" val="970332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allAtOnce"/>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2EC9DF-D962-D1DC-CD75-4031B98121B3}"/>
            </a:ext>
          </a:extLst>
        </p:cNvPr>
        <p:cNvGrpSpPr/>
        <p:nvPr/>
      </p:nvGrpSpPr>
      <p:grpSpPr>
        <a:xfrm>
          <a:off x="0" y="0"/>
          <a:ext cx="0" cy="0"/>
          <a:chOff x="0" y="0"/>
          <a:chExt cx="0" cy="0"/>
        </a:xfrm>
      </p:grpSpPr>
      <p:sp>
        <p:nvSpPr>
          <p:cNvPr id="4" name="Text Box 10">
            <a:extLst>
              <a:ext uri="{FF2B5EF4-FFF2-40B4-BE49-F238E27FC236}">
                <a16:creationId xmlns:a16="http://schemas.microsoft.com/office/drawing/2014/main" id="{1ED50CA6-A659-7438-02CC-A4A316F06204}"/>
              </a:ext>
            </a:extLst>
          </p:cNvPr>
          <p:cNvSpPr txBox="1">
            <a:spLocks noChangeArrowheads="1"/>
          </p:cNvSpPr>
          <p:nvPr/>
        </p:nvSpPr>
        <p:spPr bwMode="auto">
          <a:xfrm>
            <a:off x="129033" y="80682"/>
            <a:ext cx="8216095" cy="523220"/>
          </a:xfrm>
          <a:prstGeom prst="rect">
            <a:avLst/>
          </a:prstGeom>
          <a:noFill/>
          <a:ln w="9525">
            <a:noFill/>
            <a:miter lim="800000"/>
            <a:headEnd/>
            <a:tailEnd/>
          </a:ln>
          <a:effectLst/>
        </p:spPr>
        <p:txBody>
          <a:bodyPr wrap="none">
            <a:spAutoFit/>
          </a:bodyPr>
          <a:lstStyle/>
          <a:p>
            <a:r>
              <a:rPr lang="en-US" sz="2800" dirty="0">
                <a:latin typeface="Tahoma" pitchFamily="34" charset="0"/>
              </a:rPr>
              <a:t>Bauer-Swanson (2023 AER):  Forecast Comparison</a:t>
            </a:r>
          </a:p>
        </p:txBody>
      </p:sp>
      <p:sp>
        <p:nvSpPr>
          <p:cNvPr id="5" name="TextBox 4">
            <a:extLst>
              <a:ext uri="{FF2B5EF4-FFF2-40B4-BE49-F238E27FC236}">
                <a16:creationId xmlns:a16="http://schemas.microsoft.com/office/drawing/2014/main" id="{13B2B493-ADC2-624A-D702-1CFA1F3EA6DA}"/>
              </a:ext>
            </a:extLst>
          </p:cNvPr>
          <p:cNvSpPr txBox="1"/>
          <p:nvPr/>
        </p:nvSpPr>
        <p:spPr>
          <a:xfrm>
            <a:off x="228600" y="4214565"/>
            <a:ext cx="10371405" cy="2569934"/>
          </a:xfrm>
          <a:prstGeom prst="rect">
            <a:avLst/>
          </a:prstGeom>
          <a:noFill/>
        </p:spPr>
        <p:txBody>
          <a:bodyPr wrap="square" rtlCol="0">
            <a:spAutoFit/>
          </a:bodyPr>
          <a:lstStyle/>
          <a:p>
            <a:pPr marL="230188">
              <a:spcBef>
                <a:spcPts val="1800"/>
              </a:spcBef>
            </a:pPr>
            <a:r>
              <a:rPr lang="en-US" sz="2400" dirty="0"/>
              <a:t>due to a timing issue: e.g., comparing Fed forecast to </a:t>
            </a:r>
            <a:r>
              <a:rPr lang="en-US" sz="2400" i="1" dirty="0">
                <a:solidFill>
                  <a:srgbClr val="FF0000"/>
                </a:solidFill>
              </a:rPr>
              <a:t>most recent </a:t>
            </a:r>
            <a:r>
              <a:rPr lang="en-US" sz="2400" dirty="0"/>
              <a:t>Blue Chip forecast (which is stale)</a:t>
            </a:r>
          </a:p>
          <a:p>
            <a:pPr marL="230188" indent="-230188">
              <a:spcBef>
                <a:spcPts val="1200"/>
              </a:spcBef>
              <a:buFont typeface="Arial" panose="020B0604020202020204" pitchFamily="34" charset="0"/>
              <a:buChar char="•"/>
            </a:pPr>
            <a:r>
              <a:rPr lang="en-US" sz="2400" dirty="0"/>
              <a:t>Bauer-Swanson compare Fed forecast to </a:t>
            </a:r>
            <a:r>
              <a:rPr lang="en-US" sz="2400" i="1" dirty="0">
                <a:solidFill>
                  <a:srgbClr val="0070C0"/>
                </a:solidFill>
              </a:rPr>
              <a:t>closest</a:t>
            </a:r>
            <a:r>
              <a:rPr lang="en-US" sz="2400" i="1" dirty="0"/>
              <a:t> </a:t>
            </a:r>
            <a:r>
              <a:rPr lang="en-US" sz="2400" dirty="0"/>
              <a:t>Blue Chip forecast; half the time Fed forecast comes first and half the time Blue Chip is first</a:t>
            </a:r>
          </a:p>
          <a:p>
            <a:pPr marL="169863" indent="-169863">
              <a:spcBef>
                <a:spcPts val="1800"/>
              </a:spcBef>
            </a:pPr>
            <a:r>
              <a:rPr lang="en-US" dirty="0"/>
              <a:t>*See also Faust, Swanson, and Wright (2004 </a:t>
            </a:r>
            <a:r>
              <a:rPr lang="en-US" dirty="0" err="1"/>
              <a:t>BEJMacro</a:t>
            </a:r>
            <a:r>
              <a:rPr lang="en-US" dirty="0"/>
              <a:t>), Gamber and Smith (2009 </a:t>
            </a:r>
            <a:r>
              <a:rPr lang="en-US" dirty="0" err="1"/>
              <a:t>JMacro</a:t>
            </a:r>
            <a:r>
              <a:rPr lang="en-US" dirty="0"/>
              <a:t>), Paul (2020 </a:t>
            </a:r>
            <a:r>
              <a:rPr lang="en-US" dirty="0" err="1"/>
              <a:t>REStat</a:t>
            </a:r>
            <a:r>
              <a:rPr lang="en-US" dirty="0"/>
              <a:t>), Hoesch, Rossi, and </a:t>
            </a:r>
            <a:r>
              <a:rPr lang="en-US" dirty="0" err="1"/>
              <a:t>Sekhposian</a:t>
            </a:r>
            <a:r>
              <a:rPr lang="en-US" dirty="0"/>
              <a:t> (2023 </a:t>
            </a:r>
            <a:r>
              <a:rPr lang="en-US" dirty="0" err="1"/>
              <a:t>AEJMacro</a:t>
            </a:r>
            <a:r>
              <a:rPr lang="en-US" dirty="0"/>
              <a:t>)</a:t>
            </a:r>
          </a:p>
        </p:txBody>
      </p:sp>
      <p:pic>
        <p:nvPicPr>
          <p:cNvPr id="3" name="Picture 2">
            <a:extLst>
              <a:ext uri="{FF2B5EF4-FFF2-40B4-BE49-F238E27FC236}">
                <a16:creationId xmlns:a16="http://schemas.microsoft.com/office/drawing/2014/main" id="{37B360FF-D39C-5043-308D-3F78B2931D0F}"/>
              </a:ext>
            </a:extLst>
          </p:cNvPr>
          <p:cNvPicPr>
            <a:picLocks noChangeAspect="1"/>
          </p:cNvPicPr>
          <p:nvPr/>
        </p:nvPicPr>
        <p:blipFill>
          <a:blip r:embed="rId2"/>
          <a:stretch>
            <a:fillRect/>
          </a:stretch>
        </p:blipFill>
        <p:spPr>
          <a:xfrm>
            <a:off x="6096000" y="990600"/>
            <a:ext cx="4268056" cy="3174596"/>
          </a:xfrm>
          <a:prstGeom prst="rect">
            <a:avLst/>
          </a:prstGeom>
        </p:spPr>
      </p:pic>
      <p:sp>
        <p:nvSpPr>
          <p:cNvPr id="6" name="TextBox 5">
            <a:extLst>
              <a:ext uri="{FF2B5EF4-FFF2-40B4-BE49-F238E27FC236}">
                <a16:creationId xmlns:a16="http://schemas.microsoft.com/office/drawing/2014/main" id="{DF6B5D97-6E7A-1968-DC6B-27D261DAB377}"/>
              </a:ext>
            </a:extLst>
          </p:cNvPr>
          <p:cNvSpPr txBox="1"/>
          <p:nvPr/>
        </p:nvSpPr>
        <p:spPr>
          <a:xfrm>
            <a:off x="228600" y="990600"/>
            <a:ext cx="5562600" cy="3354765"/>
          </a:xfrm>
          <a:prstGeom prst="rect">
            <a:avLst/>
          </a:prstGeom>
          <a:noFill/>
        </p:spPr>
        <p:txBody>
          <a:bodyPr wrap="square" rtlCol="0">
            <a:spAutoFit/>
          </a:bodyPr>
          <a:lstStyle/>
          <a:p>
            <a:pPr marL="230188" indent="-230188">
              <a:spcBef>
                <a:spcPts val="1800"/>
              </a:spcBef>
              <a:buFont typeface="Arial" panose="020B0604020202020204" pitchFamily="34" charset="0"/>
              <a:buChar char="•"/>
            </a:pPr>
            <a:r>
              <a:rPr lang="en-US" sz="2400" dirty="0"/>
              <a:t>Compare Fed Greenbook and Blue Chip forecasts, show they are very similar*</a:t>
            </a:r>
          </a:p>
          <a:p>
            <a:pPr marL="230188" indent="-230188">
              <a:spcBef>
                <a:spcPts val="1200"/>
              </a:spcBef>
              <a:buFont typeface="Arial" panose="020B0604020202020204" pitchFamily="34" charset="0"/>
              <a:buChar char="•"/>
            </a:pPr>
            <a:r>
              <a:rPr lang="en-US" sz="2400" dirty="0"/>
              <a:t>Note: Fed forecasts are 8 times per year, Blue Chip is once per month, so timing does not line up</a:t>
            </a:r>
          </a:p>
          <a:p>
            <a:pPr marL="230188" indent="-230188">
              <a:spcBef>
                <a:spcPts val="1200"/>
              </a:spcBef>
              <a:buFont typeface="Arial" panose="020B0604020202020204" pitchFamily="34" charset="0"/>
              <a:buChar char="•"/>
            </a:pPr>
            <a:r>
              <a:rPr lang="en-US" sz="2400" dirty="0"/>
              <a:t>When researchers claim the Fed forecast is better, it is almost always</a:t>
            </a:r>
          </a:p>
        </p:txBody>
      </p:sp>
      <p:sp>
        <p:nvSpPr>
          <p:cNvPr id="7" name="Oval 6">
            <a:extLst>
              <a:ext uri="{FF2B5EF4-FFF2-40B4-BE49-F238E27FC236}">
                <a16:creationId xmlns:a16="http://schemas.microsoft.com/office/drawing/2014/main" id="{511248CB-8FFD-F0C4-7965-33D2B7B7591E}"/>
              </a:ext>
            </a:extLst>
          </p:cNvPr>
          <p:cNvSpPr/>
          <p:nvPr/>
        </p:nvSpPr>
        <p:spPr bwMode="auto">
          <a:xfrm>
            <a:off x="7125096" y="1676400"/>
            <a:ext cx="2057400" cy="2590800"/>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3459936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allAtOnce"/>
      <p:bldP spid="6" grpId="0" uiExpand="1" build="allAtOnce"/>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423BD8-4AA5-3F5A-CD90-A67FB41052C7}"/>
            </a:ext>
          </a:extLst>
        </p:cNvPr>
        <p:cNvGrpSpPr/>
        <p:nvPr/>
      </p:nvGrpSpPr>
      <p:grpSpPr>
        <a:xfrm>
          <a:off x="0" y="0"/>
          <a:ext cx="0" cy="0"/>
          <a:chOff x="0" y="0"/>
          <a:chExt cx="0" cy="0"/>
        </a:xfrm>
      </p:grpSpPr>
      <p:sp>
        <p:nvSpPr>
          <p:cNvPr id="4" name="Text Box 10">
            <a:extLst>
              <a:ext uri="{FF2B5EF4-FFF2-40B4-BE49-F238E27FC236}">
                <a16:creationId xmlns:a16="http://schemas.microsoft.com/office/drawing/2014/main" id="{E85D42AA-2BDB-150B-F6CF-2EDC9263EEBA}"/>
              </a:ext>
            </a:extLst>
          </p:cNvPr>
          <p:cNvSpPr txBox="1">
            <a:spLocks noChangeArrowheads="1"/>
          </p:cNvSpPr>
          <p:nvPr/>
        </p:nvSpPr>
        <p:spPr bwMode="auto">
          <a:xfrm>
            <a:off x="129033" y="80682"/>
            <a:ext cx="7741991" cy="523220"/>
          </a:xfrm>
          <a:prstGeom prst="rect">
            <a:avLst/>
          </a:prstGeom>
          <a:noFill/>
          <a:ln w="9525">
            <a:noFill/>
            <a:miter lim="800000"/>
            <a:headEnd/>
            <a:tailEnd/>
          </a:ln>
          <a:effectLst/>
        </p:spPr>
        <p:txBody>
          <a:bodyPr wrap="none">
            <a:spAutoFit/>
          </a:bodyPr>
          <a:lstStyle/>
          <a:p>
            <a:r>
              <a:rPr lang="en-US" sz="2800" dirty="0">
                <a:latin typeface="Tahoma" pitchFamily="34" charset="0"/>
              </a:rPr>
              <a:t>Bauer-Swanson (2023 AER):  Forecaster Survey</a:t>
            </a:r>
          </a:p>
        </p:txBody>
      </p:sp>
      <p:sp>
        <p:nvSpPr>
          <p:cNvPr id="5" name="TextBox 4">
            <a:extLst>
              <a:ext uri="{FF2B5EF4-FFF2-40B4-BE49-F238E27FC236}">
                <a16:creationId xmlns:a16="http://schemas.microsoft.com/office/drawing/2014/main" id="{6BD9ABA8-0060-140A-694A-85F6EB6E9C81}"/>
              </a:ext>
            </a:extLst>
          </p:cNvPr>
          <p:cNvSpPr txBox="1"/>
          <p:nvPr/>
        </p:nvSpPr>
        <p:spPr>
          <a:xfrm>
            <a:off x="152400" y="914400"/>
            <a:ext cx="10486635" cy="5893921"/>
          </a:xfrm>
          <a:prstGeom prst="rect">
            <a:avLst/>
          </a:prstGeom>
          <a:noFill/>
        </p:spPr>
        <p:txBody>
          <a:bodyPr wrap="square" rtlCol="0">
            <a:spAutoFit/>
          </a:bodyPr>
          <a:lstStyle/>
          <a:p>
            <a:pPr>
              <a:spcBef>
                <a:spcPts val="1800"/>
              </a:spcBef>
            </a:pPr>
            <a:r>
              <a:rPr lang="en-US" sz="2400" dirty="0"/>
              <a:t>There are only 52 forecasters in the Blue Chip survey</a:t>
            </a:r>
          </a:p>
          <a:p>
            <a:pPr>
              <a:spcBef>
                <a:spcPts val="1200"/>
              </a:spcBef>
            </a:pPr>
            <a:r>
              <a:rPr lang="en-US" sz="2400" dirty="0"/>
              <a:t>We tracked down the contact information for the chief economist for each forecasting team, asked them:</a:t>
            </a:r>
          </a:p>
          <a:p>
            <a:pPr marL="285750" indent="-285750">
              <a:spcBef>
                <a:spcPts val="600"/>
              </a:spcBef>
              <a:buFont typeface="Arial" panose="020B0604020202020204" pitchFamily="34" charset="0"/>
              <a:buChar char="•"/>
            </a:pPr>
            <a:r>
              <a:rPr lang="en-US" dirty="0"/>
              <a:t>Do you revise any of your macroeconomic forecasts (GDP, unemployment, or inflation) in response to the FOMC’s </a:t>
            </a:r>
            <a:r>
              <a:rPr lang="en-US" i="1" dirty="0"/>
              <a:t>federal funds rate decision</a:t>
            </a:r>
            <a:r>
              <a:rPr lang="en-US" dirty="0"/>
              <a:t>? If yes, please briefly explain which forecasts you revise and which direction you revise those forecasts (i.e., do you revise them up or down if the decision is more hawkish/dovish than expected).</a:t>
            </a:r>
          </a:p>
          <a:p>
            <a:pPr marL="285750" indent="-285750">
              <a:spcBef>
                <a:spcPts val="600"/>
              </a:spcBef>
              <a:buFont typeface="Arial" panose="020B0604020202020204" pitchFamily="34" charset="0"/>
              <a:buChar char="•"/>
            </a:pPr>
            <a:r>
              <a:rPr lang="en-US" dirty="0"/>
              <a:t>Do you revise any of your macroeconomic forecasts in response to the </a:t>
            </a:r>
            <a:r>
              <a:rPr lang="en-US" i="1" dirty="0"/>
              <a:t>FOMC statement</a:t>
            </a:r>
            <a:r>
              <a:rPr lang="en-US" dirty="0"/>
              <a:t>? If yes, please briefly explain which forecasts you revise, and which direction you revise those forecasts (i.e., do you revise them up or down if the statement is more hawkish/dovish than expected).</a:t>
            </a:r>
          </a:p>
          <a:p>
            <a:pPr marL="285750" indent="-285750">
              <a:spcBef>
                <a:spcPts val="600"/>
              </a:spcBef>
              <a:buFont typeface="Arial" panose="020B0604020202020204" pitchFamily="34" charset="0"/>
              <a:buChar char="•"/>
            </a:pPr>
            <a:r>
              <a:rPr lang="en-US" dirty="0"/>
              <a:t>Do you revise any of your macroeconomic forecasts in response to the </a:t>
            </a:r>
            <a:r>
              <a:rPr lang="en-US" i="1" dirty="0"/>
              <a:t>dot plot </a:t>
            </a:r>
            <a:r>
              <a:rPr lang="en-US" dirty="0"/>
              <a:t>released by the FOMC in the Summary of Economic Projections (SEP)? If yes, please briefly explain which forecasts you revise and which direction you revise those forecasts (i.e., do you revise them up or down if the dot plot is more hawkish/dovish than expected)</a:t>
            </a:r>
          </a:p>
          <a:p>
            <a:pPr marL="285750" indent="-285750">
              <a:spcBef>
                <a:spcPts val="600"/>
              </a:spcBef>
              <a:buFont typeface="Arial" panose="020B0604020202020204" pitchFamily="34" charset="0"/>
              <a:buChar char="•"/>
            </a:pPr>
            <a:r>
              <a:rPr lang="en-US" dirty="0"/>
              <a:t>Do you revise any of your macroeconomic forecasts in response to </a:t>
            </a:r>
            <a:r>
              <a:rPr lang="en-US" i="1" dirty="0"/>
              <a:t>SEP forecasts of GDP, unemployment, and inflation </a:t>
            </a:r>
            <a:r>
              <a:rPr lang="en-US" dirty="0"/>
              <a:t>in the Summary of Economic Projections? If yes, please briefly explain which FOMC forecasts matter for you, which forecasts you revise, and which direction you revise those forecasts.</a:t>
            </a:r>
          </a:p>
        </p:txBody>
      </p:sp>
    </p:spTree>
    <p:extLst>
      <p:ext uri="{BB962C8B-B14F-4D97-AF65-F5344CB8AC3E}">
        <p14:creationId xmlns:p14="http://schemas.microsoft.com/office/powerpoint/2010/main" val="1574941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allAtOnce"/>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5D86EF-653F-786D-0959-B8A0E8EE9EF3}"/>
            </a:ext>
          </a:extLst>
        </p:cNvPr>
        <p:cNvGrpSpPr/>
        <p:nvPr/>
      </p:nvGrpSpPr>
      <p:grpSpPr>
        <a:xfrm>
          <a:off x="0" y="0"/>
          <a:ext cx="0" cy="0"/>
          <a:chOff x="0" y="0"/>
          <a:chExt cx="0" cy="0"/>
        </a:xfrm>
      </p:grpSpPr>
      <p:sp>
        <p:nvSpPr>
          <p:cNvPr id="4" name="Text Box 10">
            <a:extLst>
              <a:ext uri="{FF2B5EF4-FFF2-40B4-BE49-F238E27FC236}">
                <a16:creationId xmlns:a16="http://schemas.microsoft.com/office/drawing/2014/main" id="{B912635B-FE27-77FC-D74F-1C593C533842}"/>
              </a:ext>
            </a:extLst>
          </p:cNvPr>
          <p:cNvSpPr txBox="1">
            <a:spLocks noChangeArrowheads="1"/>
          </p:cNvSpPr>
          <p:nvPr/>
        </p:nvSpPr>
        <p:spPr bwMode="auto">
          <a:xfrm>
            <a:off x="129033" y="80682"/>
            <a:ext cx="7741991" cy="523220"/>
          </a:xfrm>
          <a:prstGeom prst="rect">
            <a:avLst/>
          </a:prstGeom>
          <a:noFill/>
          <a:ln w="9525">
            <a:noFill/>
            <a:miter lim="800000"/>
            <a:headEnd/>
            <a:tailEnd/>
          </a:ln>
          <a:effectLst/>
        </p:spPr>
        <p:txBody>
          <a:bodyPr wrap="none">
            <a:spAutoFit/>
          </a:bodyPr>
          <a:lstStyle/>
          <a:p>
            <a:r>
              <a:rPr lang="en-US" sz="2800" dirty="0">
                <a:latin typeface="Tahoma" pitchFamily="34" charset="0"/>
              </a:rPr>
              <a:t>Bauer-Swanson (2023 AER):  Forecaster Survey</a:t>
            </a:r>
          </a:p>
        </p:txBody>
      </p:sp>
      <p:sp>
        <p:nvSpPr>
          <p:cNvPr id="5" name="TextBox 4">
            <a:extLst>
              <a:ext uri="{FF2B5EF4-FFF2-40B4-BE49-F238E27FC236}">
                <a16:creationId xmlns:a16="http://schemas.microsoft.com/office/drawing/2014/main" id="{7FEA7B88-E845-3B8D-BFB8-3725D220924F}"/>
              </a:ext>
            </a:extLst>
          </p:cNvPr>
          <p:cNvSpPr txBox="1"/>
          <p:nvPr/>
        </p:nvSpPr>
        <p:spPr>
          <a:xfrm>
            <a:off x="152400" y="914400"/>
            <a:ext cx="10486635" cy="5893921"/>
          </a:xfrm>
          <a:prstGeom prst="rect">
            <a:avLst/>
          </a:prstGeom>
          <a:noFill/>
        </p:spPr>
        <p:txBody>
          <a:bodyPr wrap="square" rtlCol="0">
            <a:spAutoFit/>
          </a:bodyPr>
          <a:lstStyle/>
          <a:p>
            <a:pPr>
              <a:spcBef>
                <a:spcPts val="1800"/>
              </a:spcBef>
            </a:pPr>
            <a:r>
              <a:rPr lang="en-US" sz="2400" dirty="0"/>
              <a:t>There are only 52 forecasters in the Blue Chip survey</a:t>
            </a:r>
          </a:p>
          <a:p>
            <a:pPr>
              <a:spcBef>
                <a:spcPts val="1200"/>
              </a:spcBef>
            </a:pPr>
            <a:r>
              <a:rPr lang="en-US" sz="2400" dirty="0"/>
              <a:t>We tracked down the contact information for the chief economist for each forecasting team, asked them:</a:t>
            </a:r>
          </a:p>
          <a:p>
            <a:pPr marL="285750" indent="-285750">
              <a:spcBef>
                <a:spcPts val="600"/>
              </a:spcBef>
              <a:buFont typeface="Arial" panose="020B0604020202020204" pitchFamily="34" charset="0"/>
              <a:buChar char="•"/>
            </a:pPr>
            <a:r>
              <a:rPr lang="en-US" dirty="0">
                <a:solidFill>
                  <a:srgbClr val="FF0000"/>
                </a:solidFill>
              </a:rPr>
              <a:t>Do you revise any of your macroeconomic forecasts (GDP, unemployment, or inflation) in response to the FOMC’s </a:t>
            </a:r>
            <a:r>
              <a:rPr lang="en-US" i="1" dirty="0">
                <a:solidFill>
                  <a:srgbClr val="FF0000"/>
                </a:solidFill>
              </a:rPr>
              <a:t>federal funds rate decision</a:t>
            </a:r>
            <a:r>
              <a:rPr lang="en-US" dirty="0"/>
              <a:t>? If yes, please briefly explain which forecasts you revise and which direction you revise those forecasts (i.e., do you revise them up or down if the decision is more hawkish/dovish than expected).</a:t>
            </a:r>
          </a:p>
          <a:p>
            <a:pPr marL="285750" indent="-285750">
              <a:spcBef>
                <a:spcPts val="600"/>
              </a:spcBef>
              <a:buFont typeface="Arial" panose="020B0604020202020204" pitchFamily="34" charset="0"/>
              <a:buChar char="•"/>
            </a:pPr>
            <a:r>
              <a:rPr lang="en-US" dirty="0">
                <a:solidFill>
                  <a:srgbClr val="FF0000"/>
                </a:solidFill>
              </a:rPr>
              <a:t>Do you revise any of your macroeconomic forecasts in response to the </a:t>
            </a:r>
            <a:r>
              <a:rPr lang="en-US" i="1" dirty="0">
                <a:solidFill>
                  <a:srgbClr val="FF0000"/>
                </a:solidFill>
              </a:rPr>
              <a:t>FOMC statement</a:t>
            </a:r>
            <a:r>
              <a:rPr lang="en-US" dirty="0"/>
              <a:t>? If yes, please briefly explain which forecasts you revise, and which direction you revise those forecasts (i.e., do you revise them up or down if the statement is more hawkish/dovish than expected).</a:t>
            </a:r>
          </a:p>
          <a:p>
            <a:pPr marL="285750" indent="-285750">
              <a:spcBef>
                <a:spcPts val="600"/>
              </a:spcBef>
              <a:buFont typeface="Arial" panose="020B0604020202020204" pitchFamily="34" charset="0"/>
              <a:buChar char="•"/>
            </a:pPr>
            <a:r>
              <a:rPr lang="en-US" dirty="0">
                <a:solidFill>
                  <a:srgbClr val="FF0000"/>
                </a:solidFill>
              </a:rPr>
              <a:t>Do you revise any of your macroeconomic forecasts in response to the </a:t>
            </a:r>
            <a:r>
              <a:rPr lang="en-US" i="1" dirty="0">
                <a:solidFill>
                  <a:srgbClr val="FF0000"/>
                </a:solidFill>
              </a:rPr>
              <a:t>dot plot</a:t>
            </a:r>
            <a:r>
              <a:rPr lang="en-US" i="1" dirty="0"/>
              <a:t> </a:t>
            </a:r>
            <a:r>
              <a:rPr lang="en-US" dirty="0"/>
              <a:t>released by the FOMC in the Summary of Economic Projections (SEP)? If yes, please briefly explain which forecasts you revise and which direction you revise those forecasts (i.e., do you revise them up or down if the dot plot is more hawkish/dovish than expected)</a:t>
            </a:r>
          </a:p>
          <a:p>
            <a:pPr marL="285750" indent="-285750">
              <a:spcBef>
                <a:spcPts val="600"/>
              </a:spcBef>
              <a:buFont typeface="Arial" panose="020B0604020202020204" pitchFamily="34" charset="0"/>
              <a:buChar char="•"/>
            </a:pPr>
            <a:r>
              <a:rPr lang="en-US" dirty="0">
                <a:solidFill>
                  <a:srgbClr val="FF0000"/>
                </a:solidFill>
              </a:rPr>
              <a:t>Do you revise any of your macroeconomic forecasts in response to </a:t>
            </a:r>
            <a:r>
              <a:rPr lang="en-US" i="1" dirty="0">
                <a:solidFill>
                  <a:srgbClr val="FF0000"/>
                </a:solidFill>
              </a:rPr>
              <a:t>SEP forecasts </a:t>
            </a:r>
            <a:r>
              <a:rPr lang="en-US" i="1" dirty="0"/>
              <a:t>of GDP, unemployment, and inflation </a:t>
            </a:r>
            <a:r>
              <a:rPr lang="en-US" dirty="0"/>
              <a:t>in the Summary of Economic Projections? If yes, please briefly explain which FOMC forecasts matter for you, which forecasts you revise, and which direction you revise those forecasts.</a:t>
            </a:r>
          </a:p>
        </p:txBody>
      </p:sp>
    </p:spTree>
    <p:extLst>
      <p:ext uri="{BB962C8B-B14F-4D97-AF65-F5344CB8AC3E}">
        <p14:creationId xmlns:p14="http://schemas.microsoft.com/office/powerpoint/2010/main" val="36458979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058385-F828-0D12-DD99-32A51C615680}"/>
            </a:ext>
          </a:extLst>
        </p:cNvPr>
        <p:cNvGrpSpPr/>
        <p:nvPr/>
      </p:nvGrpSpPr>
      <p:grpSpPr>
        <a:xfrm>
          <a:off x="0" y="0"/>
          <a:ext cx="0" cy="0"/>
          <a:chOff x="0" y="0"/>
          <a:chExt cx="0" cy="0"/>
        </a:xfrm>
      </p:grpSpPr>
      <p:sp>
        <p:nvSpPr>
          <p:cNvPr id="4" name="Text Box 10">
            <a:extLst>
              <a:ext uri="{FF2B5EF4-FFF2-40B4-BE49-F238E27FC236}">
                <a16:creationId xmlns:a16="http://schemas.microsoft.com/office/drawing/2014/main" id="{3A7DCFF9-0015-6FE2-7D40-3A73DD67D58D}"/>
              </a:ext>
            </a:extLst>
          </p:cNvPr>
          <p:cNvSpPr txBox="1">
            <a:spLocks noChangeArrowheads="1"/>
          </p:cNvSpPr>
          <p:nvPr/>
        </p:nvSpPr>
        <p:spPr bwMode="auto">
          <a:xfrm>
            <a:off x="129033" y="80682"/>
            <a:ext cx="7741991" cy="523220"/>
          </a:xfrm>
          <a:prstGeom prst="rect">
            <a:avLst/>
          </a:prstGeom>
          <a:noFill/>
          <a:ln w="9525">
            <a:noFill/>
            <a:miter lim="800000"/>
            <a:headEnd/>
            <a:tailEnd/>
          </a:ln>
          <a:effectLst/>
        </p:spPr>
        <p:txBody>
          <a:bodyPr wrap="none">
            <a:spAutoFit/>
          </a:bodyPr>
          <a:lstStyle/>
          <a:p>
            <a:r>
              <a:rPr lang="en-US" sz="2800" dirty="0">
                <a:latin typeface="Tahoma" pitchFamily="34" charset="0"/>
              </a:rPr>
              <a:t>Bauer-Swanson (2023 AER):  Forecaster Survey</a:t>
            </a:r>
          </a:p>
        </p:txBody>
      </p:sp>
      <p:sp>
        <p:nvSpPr>
          <p:cNvPr id="5" name="TextBox 4">
            <a:extLst>
              <a:ext uri="{FF2B5EF4-FFF2-40B4-BE49-F238E27FC236}">
                <a16:creationId xmlns:a16="http://schemas.microsoft.com/office/drawing/2014/main" id="{EB0137F8-39C6-96A9-C329-54A8EEC925AE}"/>
              </a:ext>
            </a:extLst>
          </p:cNvPr>
          <p:cNvSpPr txBox="1"/>
          <p:nvPr/>
        </p:nvSpPr>
        <p:spPr>
          <a:xfrm>
            <a:off x="274163" y="4038600"/>
            <a:ext cx="10486635" cy="1800493"/>
          </a:xfrm>
          <a:prstGeom prst="rect">
            <a:avLst/>
          </a:prstGeom>
          <a:noFill/>
        </p:spPr>
        <p:txBody>
          <a:bodyPr wrap="square" rtlCol="0">
            <a:spAutoFit/>
          </a:bodyPr>
          <a:lstStyle/>
          <a:p>
            <a:pPr marL="230188" indent="-230188">
              <a:spcBef>
                <a:spcPts val="1800"/>
              </a:spcBef>
              <a:buFont typeface="Arial" panose="020B0604020202020204" pitchFamily="34" charset="0"/>
              <a:buChar char="•"/>
            </a:pPr>
            <a:r>
              <a:rPr lang="en-US" sz="2400" b="1" i="1" dirty="0"/>
              <a:t>Zero</a:t>
            </a:r>
            <a:r>
              <a:rPr lang="en-US" sz="2400" dirty="0"/>
              <a:t> forecasters say that they revise their forecast in the “Fed Information Effect” direction</a:t>
            </a:r>
          </a:p>
          <a:p>
            <a:pPr marL="230188" indent="-230188">
              <a:spcBef>
                <a:spcPts val="1800"/>
              </a:spcBef>
              <a:buFont typeface="Arial" panose="020B0604020202020204" pitchFamily="34" charset="0"/>
              <a:buChar char="•"/>
            </a:pPr>
            <a:r>
              <a:rPr lang="en-US" sz="2400" dirty="0"/>
              <a:t>Of the forecasters who do revise their forecasts, vast majority revise in the </a:t>
            </a:r>
            <a:r>
              <a:rPr lang="en-US" sz="2400" dirty="0">
                <a:solidFill>
                  <a:srgbClr val="0070C0"/>
                </a:solidFill>
              </a:rPr>
              <a:t>standard</a:t>
            </a:r>
            <a:r>
              <a:rPr lang="en-US" sz="2400" dirty="0"/>
              <a:t> direction, consistent with macro models, VARs</a:t>
            </a:r>
          </a:p>
        </p:txBody>
      </p:sp>
      <p:pic>
        <p:nvPicPr>
          <p:cNvPr id="3" name="Picture 2">
            <a:extLst>
              <a:ext uri="{FF2B5EF4-FFF2-40B4-BE49-F238E27FC236}">
                <a16:creationId xmlns:a16="http://schemas.microsoft.com/office/drawing/2014/main" id="{A44E944F-35B0-6230-AB9E-9F19CDEAE016}"/>
              </a:ext>
            </a:extLst>
          </p:cNvPr>
          <p:cNvPicPr>
            <a:picLocks noChangeAspect="1"/>
          </p:cNvPicPr>
          <p:nvPr/>
        </p:nvPicPr>
        <p:blipFill>
          <a:blip r:embed="rId2"/>
          <a:stretch>
            <a:fillRect/>
          </a:stretch>
        </p:blipFill>
        <p:spPr>
          <a:xfrm>
            <a:off x="172065" y="1066800"/>
            <a:ext cx="10619370" cy="2598821"/>
          </a:xfrm>
          <a:prstGeom prst="rect">
            <a:avLst/>
          </a:prstGeom>
        </p:spPr>
      </p:pic>
      <p:sp>
        <p:nvSpPr>
          <p:cNvPr id="8" name="Rectangle 7">
            <a:extLst>
              <a:ext uri="{FF2B5EF4-FFF2-40B4-BE49-F238E27FC236}">
                <a16:creationId xmlns:a16="http://schemas.microsoft.com/office/drawing/2014/main" id="{3BA34C82-5E2F-68F7-E198-1A19C21C08B7}"/>
              </a:ext>
            </a:extLst>
          </p:cNvPr>
          <p:cNvSpPr/>
          <p:nvPr/>
        </p:nvSpPr>
        <p:spPr bwMode="auto">
          <a:xfrm>
            <a:off x="5867400" y="3200400"/>
            <a:ext cx="4800600" cy="274320"/>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9" name="Rectangle 8">
            <a:extLst>
              <a:ext uri="{FF2B5EF4-FFF2-40B4-BE49-F238E27FC236}">
                <a16:creationId xmlns:a16="http://schemas.microsoft.com/office/drawing/2014/main" id="{B492D674-3847-B5FA-FE49-DF0557FDA17D}"/>
              </a:ext>
            </a:extLst>
          </p:cNvPr>
          <p:cNvSpPr/>
          <p:nvPr/>
        </p:nvSpPr>
        <p:spPr bwMode="auto">
          <a:xfrm>
            <a:off x="5867400" y="2688054"/>
            <a:ext cx="4800600" cy="274320"/>
          </a:xfrm>
          <a:prstGeom prst="rect">
            <a:avLst/>
          </a:prstGeom>
          <a:noFill/>
          <a:ln w="28575" cap="flat" cmpd="sng" algn="ctr">
            <a:solidFill>
              <a:srgbClr val="0070C0"/>
            </a:solid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3083434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allAtOnce"/>
      <p:bldP spid="8" grpId="0" animBg="1"/>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7B4EFD-8AC5-8B55-2797-34DE03D8188A}"/>
            </a:ext>
          </a:extLst>
        </p:cNvPr>
        <p:cNvGrpSpPr/>
        <p:nvPr/>
      </p:nvGrpSpPr>
      <p:grpSpPr>
        <a:xfrm>
          <a:off x="0" y="0"/>
          <a:ext cx="0" cy="0"/>
          <a:chOff x="0" y="0"/>
          <a:chExt cx="0" cy="0"/>
        </a:xfrm>
      </p:grpSpPr>
      <p:sp>
        <p:nvSpPr>
          <p:cNvPr id="4" name="Text Box 10">
            <a:extLst>
              <a:ext uri="{FF2B5EF4-FFF2-40B4-BE49-F238E27FC236}">
                <a16:creationId xmlns:a16="http://schemas.microsoft.com/office/drawing/2014/main" id="{E6DE9312-1094-BC1D-8B65-FD75EC9E2A8D}"/>
              </a:ext>
            </a:extLst>
          </p:cNvPr>
          <p:cNvSpPr txBox="1">
            <a:spLocks noChangeArrowheads="1"/>
          </p:cNvSpPr>
          <p:nvPr/>
        </p:nvSpPr>
        <p:spPr bwMode="auto">
          <a:xfrm>
            <a:off x="129033" y="80682"/>
            <a:ext cx="7741991" cy="523220"/>
          </a:xfrm>
          <a:prstGeom prst="rect">
            <a:avLst/>
          </a:prstGeom>
          <a:noFill/>
          <a:ln w="9525">
            <a:noFill/>
            <a:miter lim="800000"/>
            <a:headEnd/>
            <a:tailEnd/>
          </a:ln>
          <a:effectLst/>
        </p:spPr>
        <p:txBody>
          <a:bodyPr wrap="none">
            <a:spAutoFit/>
          </a:bodyPr>
          <a:lstStyle/>
          <a:p>
            <a:r>
              <a:rPr lang="en-US" sz="2800" dirty="0">
                <a:latin typeface="Tahoma" pitchFamily="34" charset="0"/>
              </a:rPr>
              <a:t>Bauer-Swanson (2023 AER):  Forecaster Survey</a:t>
            </a:r>
          </a:p>
        </p:txBody>
      </p:sp>
      <p:pic>
        <p:nvPicPr>
          <p:cNvPr id="7" name="Picture 6">
            <a:extLst>
              <a:ext uri="{FF2B5EF4-FFF2-40B4-BE49-F238E27FC236}">
                <a16:creationId xmlns:a16="http://schemas.microsoft.com/office/drawing/2014/main" id="{E4AF6899-F324-77B2-5726-50C1ECDAA33A}"/>
              </a:ext>
            </a:extLst>
          </p:cNvPr>
          <p:cNvPicPr>
            <a:picLocks noChangeAspect="1"/>
          </p:cNvPicPr>
          <p:nvPr/>
        </p:nvPicPr>
        <p:blipFill>
          <a:blip r:embed="rId2"/>
          <a:stretch>
            <a:fillRect/>
          </a:stretch>
        </p:blipFill>
        <p:spPr>
          <a:xfrm>
            <a:off x="325225" y="1143000"/>
            <a:ext cx="10145733" cy="2851484"/>
          </a:xfrm>
          <a:prstGeom prst="rect">
            <a:avLst/>
          </a:prstGeom>
        </p:spPr>
      </p:pic>
      <p:sp>
        <p:nvSpPr>
          <p:cNvPr id="2" name="TextBox 1">
            <a:extLst>
              <a:ext uri="{FF2B5EF4-FFF2-40B4-BE49-F238E27FC236}">
                <a16:creationId xmlns:a16="http://schemas.microsoft.com/office/drawing/2014/main" id="{1DFFAED0-47F7-0A75-0C9C-E0B844B53E10}"/>
              </a:ext>
            </a:extLst>
          </p:cNvPr>
          <p:cNvSpPr txBox="1"/>
          <p:nvPr/>
        </p:nvSpPr>
        <p:spPr>
          <a:xfrm>
            <a:off x="243082" y="4495800"/>
            <a:ext cx="10486635" cy="461665"/>
          </a:xfrm>
          <a:prstGeom prst="rect">
            <a:avLst/>
          </a:prstGeom>
          <a:noFill/>
        </p:spPr>
        <p:txBody>
          <a:bodyPr wrap="square" rtlCol="0">
            <a:spAutoFit/>
          </a:bodyPr>
          <a:lstStyle/>
          <a:p>
            <a:pPr marL="230188" indent="-230188">
              <a:spcBef>
                <a:spcPts val="1800"/>
              </a:spcBef>
              <a:buFont typeface="Arial" panose="020B0604020202020204" pitchFamily="34" charset="0"/>
              <a:buChar char="•"/>
            </a:pPr>
            <a:r>
              <a:rPr lang="en-US" sz="2400" dirty="0"/>
              <a:t>If there was a Fed Information Effect, we ought to see it here</a:t>
            </a:r>
          </a:p>
        </p:txBody>
      </p:sp>
      <p:sp>
        <p:nvSpPr>
          <p:cNvPr id="6" name="Rectangle 5">
            <a:extLst>
              <a:ext uri="{FF2B5EF4-FFF2-40B4-BE49-F238E27FC236}">
                <a16:creationId xmlns:a16="http://schemas.microsoft.com/office/drawing/2014/main" id="{8BDE9EF0-C1B3-C26C-F176-7D455D6A5343}"/>
              </a:ext>
            </a:extLst>
          </p:cNvPr>
          <p:cNvSpPr/>
          <p:nvPr/>
        </p:nvSpPr>
        <p:spPr bwMode="auto">
          <a:xfrm>
            <a:off x="325225" y="1743174"/>
            <a:ext cx="9047375" cy="274320"/>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3865518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allAtOnce"/>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189FEC-10AB-F92A-70C2-E963CD194554}"/>
            </a:ext>
          </a:extLst>
        </p:cNvPr>
        <p:cNvGrpSpPr/>
        <p:nvPr/>
      </p:nvGrpSpPr>
      <p:grpSpPr>
        <a:xfrm>
          <a:off x="0" y="0"/>
          <a:ext cx="0" cy="0"/>
          <a:chOff x="0" y="0"/>
          <a:chExt cx="0" cy="0"/>
        </a:xfrm>
      </p:grpSpPr>
      <p:sp>
        <p:nvSpPr>
          <p:cNvPr id="4" name="Text Box 10">
            <a:extLst>
              <a:ext uri="{FF2B5EF4-FFF2-40B4-BE49-F238E27FC236}">
                <a16:creationId xmlns:a16="http://schemas.microsoft.com/office/drawing/2014/main" id="{51A7D9EB-32EE-D842-D7D8-83E5E709235F}"/>
              </a:ext>
            </a:extLst>
          </p:cNvPr>
          <p:cNvSpPr txBox="1">
            <a:spLocks noChangeArrowheads="1"/>
          </p:cNvSpPr>
          <p:nvPr/>
        </p:nvSpPr>
        <p:spPr bwMode="auto">
          <a:xfrm>
            <a:off x="129033" y="80682"/>
            <a:ext cx="7741991" cy="523220"/>
          </a:xfrm>
          <a:prstGeom prst="rect">
            <a:avLst/>
          </a:prstGeom>
          <a:noFill/>
          <a:ln w="9525">
            <a:noFill/>
            <a:miter lim="800000"/>
            <a:headEnd/>
            <a:tailEnd/>
          </a:ln>
          <a:effectLst/>
        </p:spPr>
        <p:txBody>
          <a:bodyPr wrap="none">
            <a:spAutoFit/>
          </a:bodyPr>
          <a:lstStyle/>
          <a:p>
            <a:r>
              <a:rPr lang="en-US" sz="2800" dirty="0">
                <a:latin typeface="Tahoma" pitchFamily="34" charset="0"/>
              </a:rPr>
              <a:t>Bauer-Swanson (2023 AER):  Forecaster Survey</a:t>
            </a:r>
          </a:p>
        </p:txBody>
      </p:sp>
      <p:sp>
        <p:nvSpPr>
          <p:cNvPr id="2" name="TextBox 1">
            <a:extLst>
              <a:ext uri="{FF2B5EF4-FFF2-40B4-BE49-F238E27FC236}">
                <a16:creationId xmlns:a16="http://schemas.microsoft.com/office/drawing/2014/main" id="{074483D2-7488-0039-3C30-CC264B26B5EA}"/>
              </a:ext>
            </a:extLst>
          </p:cNvPr>
          <p:cNvSpPr txBox="1"/>
          <p:nvPr/>
        </p:nvSpPr>
        <p:spPr>
          <a:xfrm>
            <a:off x="181365" y="1143000"/>
            <a:ext cx="10486635" cy="5524589"/>
          </a:xfrm>
          <a:prstGeom prst="rect">
            <a:avLst/>
          </a:prstGeom>
          <a:noFill/>
        </p:spPr>
        <p:txBody>
          <a:bodyPr wrap="square" rtlCol="0">
            <a:spAutoFit/>
          </a:bodyPr>
          <a:lstStyle/>
          <a:p>
            <a:r>
              <a:rPr lang="en-US" sz="2400" dirty="0"/>
              <a:t>Some quotes:</a:t>
            </a:r>
            <a:endParaRPr lang="en-US" dirty="0"/>
          </a:p>
          <a:p>
            <a:pPr marL="112713" indent="-112713">
              <a:spcBef>
                <a:spcPts val="1800"/>
              </a:spcBef>
            </a:pPr>
            <a:r>
              <a:rPr lang="en-US" sz="2000" dirty="0"/>
              <a:t>“I trust my outlook more than the Fed’s. . . Their forecasting ability is pretty poor.”</a:t>
            </a:r>
          </a:p>
          <a:p>
            <a:pPr marL="112713" indent="-112713">
              <a:spcBef>
                <a:spcPts val="1800"/>
              </a:spcBef>
            </a:pPr>
            <a:r>
              <a:rPr lang="en-US" sz="2000" dirty="0"/>
              <a:t>“My view is that the Fed does not have superior information. . . The FOMC forecast tends to be off by a lot.”</a:t>
            </a:r>
          </a:p>
          <a:p>
            <a:pPr marL="112713" indent="-112713">
              <a:spcBef>
                <a:spcPts val="1800"/>
              </a:spcBef>
            </a:pPr>
            <a:r>
              <a:rPr lang="en-US" sz="2000" dirty="0"/>
              <a:t>“We tend to find that the Fed has no better information advantage over economists like myself…  In fact, what we have found many times is Fed forecasts (per the SEP) tend to be somewhat stale.”</a:t>
            </a:r>
          </a:p>
          <a:p>
            <a:pPr marL="112713" indent="-112713">
              <a:spcBef>
                <a:spcPts val="1800"/>
              </a:spcBef>
            </a:pPr>
            <a:r>
              <a:rPr lang="en-US" sz="2000" dirty="0"/>
              <a:t>“I would be responding to the change in the policy outlook, not to the possibility that the Fed ‘knew’ something that I did not.”</a:t>
            </a:r>
          </a:p>
          <a:p>
            <a:pPr marL="112713" indent="-112713">
              <a:spcBef>
                <a:spcPts val="1800"/>
              </a:spcBef>
            </a:pPr>
            <a:r>
              <a:rPr lang="en-US" sz="2000" dirty="0"/>
              <a:t>“In the end, we are likely to get more information from speeches and press conferences than we are from the statement, the decision, or the dots. So by the time we get those things, it tends to be relatively ‘old news’, if you will.”</a:t>
            </a:r>
          </a:p>
          <a:p>
            <a:pPr>
              <a:spcBef>
                <a:spcPts val="1200"/>
              </a:spcBef>
            </a:pPr>
            <a:endParaRPr lang="en-US" sz="2400" dirty="0"/>
          </a:p>
        </p:txBody>
      </p:sp>
    </p:spTree>
    <p:extLst>
      <p:ext uri="{BB962C8B-B14F-4D97-AF65-F5344CB8AC3E}">
        <p14:creationId xmlns:p14="http://schemas.microsoft.com/office/powerpoint/2010/main" val="2595048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allAtOnce"/>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1A3837-8812-F734-4E24-140974E6C014}"/>
            </a:ext>
          </a:extLst>
        </p:cNvPr>
        <p:cNvGrpSpPr/>
        <p:nvPr/>
      </p:nvGrpSpPr>
      <p:grpSpPr>
        <a:xfrm>
          <a:off x="0" y="0"/>
          <a:ext cx="0" cy="0"/>
          <a:chOff x="0" y="0"/>
          <a:chExt cx="0" cy="0"/>
        </a:xfrm>
      </p:grpSpPr>
      <p:sp>
        <p:nvSpPr>
          <p:cNvPr id="4" name="Text Box 10">
            <a:extLst>
              <a:ext uri="{FF2B5EF4-FFF2-40B4-BE49-F238E27FC236}">
                <a16:creationId xmlns:a16="http://schemas.microsoft.com/office/drawing/2014/main" id="{DAA762AE-F7EA-7932-EF97-D06C186FD73C}"/>
              </a:ext>
            </a:extLst>
          </p:cNvPr>
          <p:cNvSpPr txBox="1">
            <a:spLocks noChangeArrowheads="1"/>
          </p:cNvSpPr>
          <p:nvPr/>
        </p:nvSpPr>
        <p:spPr bwMode="auto">
          <a:xfrm>
            <a:off x="129033" y="80682"/>
            <a:ext cx="7845674" cy="523220"/>
          </a:xfrm>
          <a:prstGeom prst="rect">
            <a:avLst/>
          </a:prstGeom>
          <a:noFill/>
          <a:ln w="9525">
            <a:noFill/>
            <a:miter lim="800000"/>
            <a:headEnd/>
            <a:tailEnd/>
          </a:ln>
          <a:effectLst/>
        </p:spPr>
        <p:txBody>
          <a:bodyPr wrap="none">
            <a:spAutoFit/>
          </a:bodyPr>
          <a:lstStyle/>
          <a:p>
            <a:r>
              <a:rPr lang="en-US" sz="2800" dirty="0">
                <a:latin typeface="Tahoma" pitchFamily="34" charset="0"/>
              </a:rPr>
              <a:t>Bauer-Swanson (2023 AER):  Omitted Variables</a:t>
            </a:r>
          </a:p>
        </p:txBody>
      </p:sp>
      <p:sp>
        <p:nvSpPr>
          <p:cNvPr id="2" name="TextBox 1">
            <a:extLst>
              <a:ext uri="{FF2B5EF4-FFF2-40B4-BE49-F238E27FC236}">
                <a16:creationId xmlns:a16="http://schemas.microsoft.com/office/drawing/2014/main" id="{692E52C7-C161-766B-F400-782B981E81E0}"/>
              </a:ext>
            </a:extLst>
          </p:cNvPr>
          <p:cNvSpPr txBox="1"/>
          <p:nvPr/>
        </p:nvSpPr>
        <p:spPr>
          <a:xfrm>
            <a:off x="228600" y="4191000"/>
            <a:ext cx="10639035" cy="2246769"/>
          </a:xfrm>
          <a:prstGeom prst="rect">
            <a:avLst/>
          </a:prstGeom>
          <a:noFill/>
        </p:spPr>
        <p:txBody>
          <a:bodyPr wrap="square" rtlCol="0">
            <a:spAutoFit/>
          </a:bodyPr>
          <a:lstStyle/>
          <a:p>
            <a:pPr marL="287338" indent="-287338">
              <a:spcBef>
                <a:spcPts val="1200"/>
              </a:spcBef>
              <a:buFont typeface="Arial" panose="020B0604020202020204" pitchFamily="34" charset="0"/>
              <a:buChar char="•"/>
            </a:pPr>
            <a:r>
              <a:rPr lang="en-US" sz="2400" dirty="0"/>
              <a:t>Between the Blue Chip Survey each month and FOMC announcement, significant economic news is often released</a:t>
            </a:r>
          </a:p>
          <a:p>
            <a:pPr marL="287338" indent="-287338">
              <a:spcBef>
                <a:spcPts val="1200"/>
              </a:spcBef>
              <a:buFont typeface="Arial" panose="020B0604020202020204" pitchFamily="34" charset="0"/>
              <a:buChar char="•"/>
            </a:pPr>
            <a:r>
              <a:rPr lang="en-US" sz="2400" dirty="0"/>
              <a:t>Old economic news can also be relevant if some Blue Chip forecasters are sluggish in updating their forecast</a:t>
            </a:r>
          </a:p>
          <a:p>
            <a:pPr marL="287338" indent="-287338">
              <a:spcBef>
                <a:spcPts val="1200"/>
              </a:spcBef>
              <a:buFont typeface="Arial" panose="020B0604020202020204" pitchFamily="34" charset="0"/>
              <a:buChar char="•"/>
            </a:pPr>
            <a:r>
              <a:rPr lang="en-US" sz="2400" dirty="0"/>
              <a:t>Economic news is an </a:t>
            </a:r>
            <a:r>
              <a:rPr lang="en-US" sz="2400" dirty="0">
                <a:solidFill>
                  <a:srgbClr val="FF0000"/>
                </a:solidFill>
              </a:rPr>
              <a:t>omitted variable</a:t>
            </a:r>
            <a:r>
              <a:rPr lang="en-US" sz="2400" dirty="0"/>
              <a:t> in Fed Information Effect regressions</a:t>
            </a:r>
          </a:p>
        </p:txBody>
      </p:sp>
      <p:pic>
        <p:nvPicPr>
          <p:cNvPr id="5" name="Picture 4">
            <a:extLst>
              <a:ext uri="{FF2B5EF4-FFF2-40B4-BE49-F238E27FC236}">
                <a16:creationId xmlns:a16="http://schemas.microsoft.com/office/drawing/2014/main" id="{071EC898-F781-76E9-A02F-3A85254ABB1F}"/>
              </a:ext>
            </a:extLst>
          </p:cNvPr>
          <p:cNvPicPr>
            <a:picLocks noChangeAspect="1"/>
          </p:cNvPicPr>
          <p:nvPr/>
        </p:nvPicPr>
        <p:blipFill>
          <a:blip r:embed="rId2"/>
          <a:stretch>
            <a:fillRect/>
          </a:stretch>
        </p:blipFill>
        <p:spPr>
          <a:xfrm>
            <a:off x="838200" y="979070"/>
            <a:ext cx="9204097" cy="2983330"/>
          </a:xfrm>
          <a:prstGeom prst="rect">
            <a:avLst/>
          </a:prstGeom>
        </p:spPr>
      </p:pic>
    </p:spTree>
    <p:extLst>
      <p:ext uri="{BB962C8B-B14F-4D97-AF65-F5344CB8AC3E}">
        <p14:creationId xmlns:p14="http://schemas.microsoft.com/office/powerpoint/2010/main" val="3344330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allAtOnce"/>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9A1A60-C6F1-3ACB-609C-CC60B1859E6D}"/>
            </a:ext>
          </a:extLst>
        </p:cNvPr>
        <p:cNvGrpSpPr/>
        <p:nvPr/>
      </p:nvGrpSpPr>
      <p:grpSpPr>
        <a:xfrm>
          <a:off x="0" y="0"/>
          <a:ext cx="0" cy="0"/>
          <a:chOff x="0" y="0"/>
          <a:chExt cx="0" cy="0"/>
        </a:xfrm>
      </p:grpSpPr>
      <p:sp>
        <p:nvSpPr>
          <p:cNvPr id="4" name="Text Box 10">
            <a:extLst>
              <a:ext uri="{FF2B5EF4-FFF2-40B4-BE49-F238E27FC236}">
                <a16:creationId xmlns:a16="http://schemas.microsoft.com/office/drawing/2014/main" id="{54C86B8F-1559-FB27-8C78-851B4BEF639F}"/>
              </a:ext>
            </a:extLst>
          </p:cNvPr>
          <p:cNvSpPr txBox="1">
            <a:spLocks noChangeArrowheads="1"/>
          </p:cNvSpPr>
          <p:nvPr/>
        </p:nvSpPr>
        <p:spPr bwMode="auto">
          <a:xfrm>
            <a:off x="129033" y="80682"/>
            <a:ext cx="4443589" cy="523220"/>
          </a:xfrm>
          <a:prstGeom prst="rect">
            <a:avLst/>
          </a:prstGeom>
          <a:noFill/>
          <a:ln w="9525">
            <a:noFill/>
            <a:miter lim="800000"/>
            <a:headEnd/>
            <a:tailEnd/>
          </a:ln>
          <a:effectLst/>
        </p:spPr>
        <p:txBody>
          <a:bodyPr wrap="none">
            <a:spAutoFit/>
          </a:bodyPr>
          <a:lstStyle/>
          <a:p>
            <a:r>
              <a:rPr lang="en-US" sz="2800" dirty="0">
                <a:latin typeface="Tahoma" pitchFamily="34" charset="0"/>
              </a:rPr>
              <a:t>The Fed Information Effect</a:t>
            </a:r>
          </a:p>
        </p:txBody>
      </p:sp>
      <p:sp>
        <p:nvSpPr>
          <p:cNvPr id="2" name="TextBox 1">
            <a:extLst>
              <a:ext uri="{FF2B5EF4-FFF2-40B4-BE49-F238E27FC236}">
                <a16:creationId xmlns:a16="http://schemas.microsoft.com/office/drawing/2014/main" id="{FD20C35E-F5A3-73D9-AF58-D4D667782956}"/>
              </a:ext>
            </a:extLst>
          </p:cNvPr>
          <p:cNvSpPr txBox="1"/>
          <p:nvPr/>
        </p:nvSpPr>
        <p:spPr>
          <a:xfrm>
            <a:off x="228600" y="685800"/>
            <a:ext cx="8001000" cy="6155531"/>
          </a:xfrm>
          <a:prstGeom prst="rect">
            <a:avLst/>
          </a:prstGeom>
          <a:noFill/>
        </p:spPr>
        <p:txBody>
          <a:bodyPr wrap="square" rtlCol="0">
            <a:spAutoFit/>
          </a:bodyPr>
          <a:lstStyle/>
          <a:p>
            <a:pPr>
              <a:spcBef>
                <a:spcPts val="1800"/>
              </a:spcBef>
            </a:pPr>
            <a:r>
              <a:rPr lang="en-US" sz="2200" dirty="0"/>
              <a:t>The Past:</a:t>
            </a:r>
          </a:p>
          <a:p>
            <a:pPr marL="344488" indent="-230188">
              <a:spcBef>
                <a:spcPts val="0"/>
              </a:spcBef>
              <a:buFont typeface="Arial" panose="020B0604020202020204" pitchFamily="34" charset="0"/>
              <a:buChar char="•"/>
            </a:pPr>
            <a:r>
              <a:rPr lang="en-US" sz="2200" dirty="0"/>
              <a:t>Sims and Zha (1994)</a:t>
            </a:r>
          </a:p>
          <a:p>
            <a:pPr marL="344488" indent="-230188">
              <a:spcBef>
                <a:spcPts val="0"/>
              </a:spcBef>
              <a:buFont typeface="Arial" panose="020B0604020202020204" pitchFamily="34" charset="0"/>
              <a:buChar char="•"/>
            </a:pPr>
            <a:r>
              <a:rPr lang="en-US" sz="2200" dirty="0"/>
              <a:t>Christiano, Eichenbaum, and Evans (1996 </a:t>
            </a:r>
            <a:r>
              <a:rPr lang="en-US" sz="2200" dirty="0" err="1"/>
              <a:t>REStat</a:t>
            </a:r>
            <a:r>
              <a:rPr lang="en-US" sz="2200" dirty="0"/>
              <a:t>)</a:t>
            </a:r>
          </a:p>
          <a:p>
            <a:pPr marL="344488" indent="-230188">
              <a:spcBef>
                <a:spcPts val="0"/>
              </a:spcBef>
              <a:buFont typeface="Arial" panose="020B0604020202020204" pitchFamily="34" charset="0"/>
              <a:buChar char="•"/>
            </a:pPr>
            <a:r>
              <a:rPr lang="en-US" sz="2200" dirty="0"/>
              <a:t>Romer and Romer (2000 AER)</a:t>
            </a:r>
          </a:p>
          <a:p>
            <a:pPr marL="344488" indent="-230188">
              <a:spcBef>
                <a:spcPts val="0"/>
              </a:spcBef>
              <a:buFont typeface="Arial" panose="020B0604020202020204" pitchFamily="34" charset="0"/>
              <a:buChar char="•"/>
            </a:pPr>
            <a:r>
              <a:rPr lang="en-US" sz="2200" dirty="0"/>
              <a:t>Campbell, Evans, Fisher, and Justiniano (2012 BPEA)</a:t>
            </a:r>
          </a:p>
          <a:p>
            <a:pPr marL="344488" indent="-230188">
              <a:spcBef>
                <a:spcPts val="0"/>
              </a:spcBef>
              <a:buFont typeface="Arial" panose="020B0604020202020204" pitchFamily="34" charset="0"/>
              <a:buChar char="•"/>
            </a:pPr>
            <a:r>
              <a:rPr lang="en-US" sz="2200" dirty="0"/>
              <a:t>Nakamura and Steinsson (2018 QJE)</a:t>
            </a:r>
          </a:p>
          <a:p>
            <a:pPr marL="344488" indent="-230188">
              <a:spcBef>
                <a:spcPts val="0"/>
              </a:spcBef>
              <a:buFont typeface="Arial" panose="020B0604020202020204" pitchFamily="34" charset="0"/>
              <a:buChar char="•"/>
            </a:pPr>
            <a:r>
              <a:rPr lang="en-US" sz="2200" dirty="0"/>
              <a:t>Faust, Swanson, and Wright (2004 </a:t>
            </a:r>
            <a:r>
              <a:rPr lang="en-US" sz="2200" dirty="0" err="1"/>
              <a:t>BEJMacro</a:t>
            </a:r>
            <a:r>
              <a:rPr lang="en-US" sz="2200" dirty="0"/>
              <a:t>)</a:t>
            </a:r>
          </a:p>
          <a:p>
            <a:pPr>
              <a:spcBef>
                <a:spcPts val="1200"/>
              </a:spcBef>
            </a:pPr>
            <a:r>
              <a:rPr lang="en-US" sz="2200" dirty="0"/>
              <a:t>The Present:</a:t>
            </a:r>
          </a:p>
          <a:p>
            <a:pPr marL="344488" indent="-231775">
              <a:spcBef>
                <a:spcPts val="0"/>
              </a:spcBef>
              <a:buFont typeface="Arial" panose="020B0604020202020204" pitchFamily="34" charset="0"/>
              <a:buChar char="•"/>
            </a:pPr>
            <a:r>
              <a:rPr lang="en-US" sz="2200" dirty="0"/>
              <a:t>Bauer and Swanson (2023 AER)</a:t>
            </a:r>
          </a:p>
          <a:p>
            <a:pPr marL="344488" indent="-231775">
              <a:spcBef>
                <a:spcPts val="0"/>
              </a:spcBef>
              <a:buFont typeface="Arial" panose="020B0604020202020204" pitchFamily="34" charset="0"/>
              <a:buChar char="•"/>
            </a:pPr>
            <a:r>
              <a:rPr lang="en-US" sz="2200" dirty="0"/>
              <a:t>Jarocinski and Karadi (2020 </a:t>
            </a:r>
            <a:r>
              <a:rPr lang="en-US" sz="2200" dirty="0" err="1"/>
              <a:t>AEJMacro</a:t>
            </a:r>
            <a:r>
              <a:rPr lang="en-US" sz="2200" dirty="0"/>
              <a:t>)</a:t>
            </a:r>
          </a:p>
          <a:p>
            <a:pPr>
              <a:spcBef>
                <a:spcPts val="1200"/>
              </a:spcBef>
            </a:pPr>
            <a:r>
              <a:rPr lang="en-US" sz="2200" dirty="0"/>
              <a:t>The Future:</a:t>
            </a:r>
          </a:p>
          <a:p>
            <a:pPr marL="400050" indent="-230188">
              <a:spcBef>
                <a:spcPts val="0"/>
              </a:spcBef>
              <a:buFont typeface="Arial" panose="020B0604020202020204" pitchFamily="34" charset="0"/>
              <a:buChar char="•"/>
            </a:pPr>
            <a:r>
              <a:rPr lang="en-US" sz="2200" dirty="0"/>
              <a:t>Golez and Matthies (2025 JFE)?</a:t>
            </a:r>
          </a:p>
          <a:p>
            <a:pPr marL="400050" indent="-230188">
              <a:spcBef>
                <a:spcPts val="0"/>
              </a:spcBef>
              <a:buFont typeface="Arial" panose="020B0604020202020204" pitchFamily="34" charset="0"/>
              <a:buChar char="•"/>
            </a:pPr>
            <a:r>
              <a:rPr lang="en-US" sz="2200" dirty="0"/>
              <a:t>Gilchrist, Yang, and Zhao (2025)?</a:t>
            </a:r>
          </a:p>
          <a:p>
            <a:pPr marL="400050" indent="-230188">
              <a:spcBef>
                <a:spcPts val="0"/>
              </a:spcBef>
              <a:buFont typeface="Arial" panose="020B0604020202020204" pitchFamily="34" charset="0"/>
              <a:buChar char="•"/>
            </a:pPr>
            <a:r>
              <a:rPr lang="en-US" sz="2200" dirty="0"/>
              <a:t>Swanson, Wang, and Wu (2025)</a:t>
            </a:r>
          </a:p>
          <a:p>
            <a:pPr marL="400050" indent="-230188">
              <a:spcBef>
                <a:spcPts val="0"/>
              </a:spcBef>
              <a:buFont typeface="Arial" panose="020B0604020202020204" pitchFamily="34" charset="0"/>
              <a:buChar char="•"/>
            </a:pPr>
            <a:r>
              <a:rPr lang="en-US" sz="2200" dirty="0"/>
              <a:t>Jarocinski and Karadi (2025)</a:t>
            </a:r>
          </a:p>
          <a:p>
            <a:pPr marL="400050" indent="-230188">
              <a:spcBef>
                <a:spcPts val="0"/>
              </a:spcBef>
              <a:buFont typeface="Arial" panose="020B0604020202020204" pitchFamily="34" charset="0"/>
              <a:buChar char="•"/>
            </a:pPr>
            <a:r>
              <a:rPr lang="en-US" sz="2200" dirty="0"/>
              <a:t>Boehm and Kroner (2024 NBERWP)</a:t>
            </a:r>
          </a:p>
          <a:p>
            <a:pPr marL="400050" indent="-230188">
              <a:spcBef>
                <a:spcPts val="0"/>
              </a:spcBef>
              <a:buFont typeface="Arial" panose="020B0604020202020204" pitchFamily="34" charset="0"/>
              <a:buChar char="•"/>
            </a:pPr>
            <a:r>
              <a:rPr lang="en-US" sz="2200" dirty="0"/>
              <a:t>Alam (2023 SSRNWP)</a:t>
            </a:r>
          </a:p>
        </p:txBody>
      </p:sp>
    </p:spTree>
    <p:extLst>
      <p:ext uri="{BB962C8B-B14F-4D97-AF65-F5344CB8AC3E}">
        <p14:creationId xmlns:p14="http://schemas.microsoft.com/office/powerpoint/2010/main" val="374594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042BE5-E308-298B-8579-793B6FC93140}"/>
            </a:ext>
          </a:extLst>
        </p:cNvPr>
        <p:cNvGrpSpPr/>
        <p:nvPr/>
      </p:nvGrpSpPr>
      <p:grpSpPr>
        <a:xfrm>
          <a:off x="0" y="0"/>
          <a:ext cx="0" cy="0"/>
          <a:chOff x="0" y="0"/>
          <a:chExt cx="0" cy="0"/>
        </a:xfrm>
      </p:grpSpPr>
      <p:sp>
        <p:nvSpPr>
          <p:cNvPr id="4" name="Text Box 10">
            <a:extLst>
              <a:ext uri="{FF2B5EF4-FFF2-40B4-BE49-F238E27FC236}">
                <a16:creationId xmlns:a16="http://schemas.microsoft.com/office/drawing/2014/main" id="{0293B0A1-B55A-5370-8C84-F1EBA2639A56}"/>
              </a:ext>
            </a:extLst>
          </p:cNvPr>
          <p:cNvSpPr txBox="1">
            <a:spLocks noChangeArrowheads="1"/>
          </p:cNvSpPr>
          <p:nvPr/>
        </p:nvSpPr>
        <p:spPr bwMode="auto">
          <a:xfrm>
            <a:off x="129033" y="80682"/>
            <a:ext cx="7845674" cy="523220"/>
          </a:xfrm>
          <a:prstGeom prst="rect">
            <a:avLst/>
          </a:prstGeom>
          <a:noFill/>
          <a:ln w="9525">
            <a:noFill/>
            <a:miter lim="800000"/>
            <a:headEnd/>
            <a:tailEnd/>
          </a:ln>
          <a:effectLst/>
        </p:spPr>
        <p:txBody>
          <a:bodyPr wrap="none">
            <a:spAutoFit/>
          </a:bodyPr>
          <a:lstStyle/>
          <a:p>
            <a:r>
              <a:rPr lang="en-US" sz="2800" dirty="0">
                <a:latin typeface="Tahoma" pitchFamily="34" charset="0"/>
              </a:rPr>
              <a:t>Bauer-Swanson (2023 AER):  Omitted Variables</a:t>
            </a:r>
          </a:p>
        </p:txBody>
      </p:sp>
      <p:sp>
        <p:nvSpPr>
          <p:cNvPr id="2" name="TextBox 1">
            <a:extLst>
              <a:ext uri="{FF2B5EF4-FFF2-40B4-BE49-F238E27FC236}">
                <a16:creationId xmlns:a16="http://schemas.microsoft.com/office/drawing/2014/main" id="{200C9567-2FD0-EF19-6FD3-3F014CF3CCDD}"/>
              </a:ext>
            </a:extLst>
          </p:cNvPr>
          <p:cNvSpPr txBox="1"/>
          <p:nvPr/>
        </p:nvSpPr>
        <p:spPr>
          <a:xfrm>
            <a:off x="228600" y="1981200"/>
            <a:ext cx="10639035" cy="3985706"/>
          </a:xfrm>
          <a:prstGeom prst="rect">
            <a:avLst/>
          </a:prstGeom>
          <a:noFill/>
        </p:spPr>
        <p:txBody>
          <a:bodyPr wrap="square" rtlCol="0">
            <a:spAutoFit/>
          </a:bodyPr>
          <a:lstStyle/>
          <a:p>
            <a:pPr>
              <a:spcBef>
                <a:spcPts val="1200"/>
              </a:spcBef>
            </a:pPr>
            <a:r>
              <a:rPr lang="en-US" sz="2400" dirty="0"/>
              <a:t>Including the omitted news variable on the right-hand side:</a:t>
            </a:r>
          </a:p>
          <a:p>
            <a:pPr marL="287338" indent="-287338">
              <a:spcBef>
                <a:spcPts val="1200"/>
              </a:spcBef>
              <a:buFont typeface="Arial" panose="020B0604020202020204" pitchFamily="34" charset="0"/>
              <a:buChar char="•"/>
            </a:pPr>
            <a:r>
              <a:rPr lang="en-US" sz="2400" dirty="0">
                <a:solidFill>
                  <a:srgbClr val="0070C0"/>
                </a:solidFill>
              </a:rPr>
              <a:t>Greatly increases regression </a:t>
            </a:r>
            <a:r>
              <a:rPr lang="en-US" sz="2400" i="1" dirty="0">
                <a:solidFill>
                  <a:srgbClr val="0070C0"/>
                </a:solidFill>
              </a:rPr>
              <a:t>R</a:t>
            </a:r>
            <a:r>
              <a:rPr lang="en-US" sz="2400" baseline="30000" dirty="0">
                <a:solidFill>
                  <a:srgbClr val="0070C0"/>
                </a:solidFill>
              </a:rPr>
              <a:t>2</a:t>
            </a:r>
            <a:r>
              <a:rPr lang="en-US" sz="2400" dirty="0"/>
              <a:t>, from about .01 to .42</a:t>
            </a:r>
          </a:p>
          <a:p>
            <a:pPr marL="287338" indent="-287338">
              <a:spcBef>
                <a:spcPts val="1200"/>
              </a:spcBef>
              <a:buFont typeface="Arial" panose="020B0604020202020204" pitchFamily="34" charset="0"/>
              <a:buChar char="•"/>
            </a:pPr>
            <a:r>
              <a:rPr lang="en-US" sz="2400" dirty="0">
                <a:solidFill>
                  <a:srgbClr val="0070C0"/>
                </a:solidFill>
              </a:rPr>
              <a:t>Reduces standard errors </a:t>
            </a:r>
            <a:r>
              <a:rPr lang="en-US" sz="2400" dirty="0"/>
              <a:t>of </a:t>
            </a:r>
            <a:r>
              <a:rPr lang="el-GR" sz="2600" i="1" dirty="0">
                <a:latin typeface="Times New Roman" panose="02020603050405020304" pitchFamily="18" charset="0"/>
                <a:cs typeface="Times New Roman" panose="02020603050405020304" pitchFamily="18" charset="0"/>
              </a:rPr>
              <a:t>θ</a:t>
            </a:r>
            <a:r>
              <a:rPr lang="en-US" sz="2400" dirty="0"/>
              <a:t> estimates</a:t>
            </a:r>
          </a:p>
          <a:p>
            <a:pPr marL="287338" indent="-287338">
              <a:spcBef>
                <a:spcPts val="1200"/>
              </a:spcBef>
              <a:buFont typeface="Arial" panose="020B0604020202020204" pitchFamily="34" charset="0"/>
              <a:buChar char="•"/>
            </a:pPr>
            <a:r>
              <a:rPr lang="en-US" sz="2400" dirty="0">
                <a:solidFill>
                  <a:srgbClr val="0070C0"/>
                </a:solidFill>
              </a:rPr>
              <a:t>Increases statistical significance </a:t>
            </a:r>
            <a:r>
              <a:rPr lang="en-US" sz="2400" dirty="0"/>
              <a:t>of </a:t>
            </a:r>
            <a:r>
              <a:rPr lang="el-GR" sz="2600" i="1" dirty="0">
                <a:latin typeface="Times New Roman" panose="02020603050405020304" pitchFamily="18" charset="0"/>
                <a:cs typeface="Times New Roman" panose="02020603050405020304" pitchFamily="18" charset="0"/>
              </a:rPr>
              <a:t>θ</a:t>
            </a:r>
            <a:r>
              <a:rPr lang="en-US" sz="2400" dirty="0"/>
              <a:t> </a:t>
            </a:r>
          </a:p>
          <a:p>
            <a:pPr marL="287338" indent="-287338">
              <a:spcBef>
                <a:spcPts val="1200"/>
              </a:spcBef>
              <a:buFont typeface="Arial" panose="020B0604020202020204" pitchFamily="34" charset="0"/>
              <a:buChar char="•"/>
            </a:pPr>
            <a:r>
              <a:rPr lang="en-US" sz="2400" b="1" i="1" dirty="0">
                <a:solidFill>
                  <a:srgbClr val="0070C0"/>
                </a:solidFill>
              </a:rPr>
              <a:t>Reverses the sign</a:t>
            </a:r>
            <a:r>
              <a:rPr lang="en-US" sz="2400" dirty="0">
                <a:solidFill>
                  <a:srgbClr val="0070C0"/>
                </a:solidFill>
              </a:rPr>
              <a:t> </a:t>
            </a:r>
            <a:r>
              <a:rPr lang="en-US" sz="2400" dirty="0"/>
              <a:t>of </a:t>
            </a:r>
            <a:r>
              <a:rPr lang="el-GR" sz="2600" i="1" dirty="0">
                <a:latin typeface="Times New Roman" panose="02020603050405020304" pitchFamily="18" charset="0"/>
                <a:cs typeface="Times New Roman" panose="02020603050405020304" pitchFamily="18" charset="0"/>
              </a:rPr>
              <a:t>θ</a:t>
            </a:r>
            <a:r>
              <a:rPr lang="en-US" sz="2400" dirty="0"/>
              <a:t> to the standard direction, consistent with macro models and VARs</a:t>
            </a:r>
          </a:p>
          <a:p>
            <a:pPr marL="169863" indent="-169863">
              <a:spcBef>
                <a:spcPts val="1800"/>
              </a:spcBef>
            </a:pPr>
            <a:r>
              <a:rPr lang="en-US" sz="2400" dirty="0"/>
              <a:t>Summary:  Including omitted economic and financial news variables eliminates the “Fed Information Effect” puzzle</a:t>
            </a:r>
          </a:p>
        </p:txBody>
      </p:sp>
      <p:pic>
        <p:nvPicPr>
          <p:cNvPr id="6" name="Picture 5">
            <a:extLst>
              <a:ext uri="{FF2B5EF4-FFF2-40B4-BE49-F238E27FC236}">
                <a16:creationId xmlns:a16="http://schemas.microsoft.com/office/drawing/2014/main" id="{03E78A85-9A25-CCAF-0C8C-9414E8A7150A}"/>
              </a:ext>
            </a:extLst>
          </p:cNvPr>
          <p:cNvPicPr>
            <a:picLocks noChangeAspect="1"/>
          </p:cNvPicPr>
          <p:nvPr/>
        </p:nvPicPr>
        <p:blipFill>
          <a:blip r:embed="rId2"/>
          <a:stretch>
            <a:fillRect/>
          </a:stretch>
        </p:blipFill>
        <p:spPr>
          <a:xfrm>
            <a:off x="2678673" y="1219200"/>
            <a:ext cx="4871777" cy="523220"/>
          </a:xfrm>
          <a:prstGeom prst="rect">
            <a:avLst/>
          </a:prstGeom>
        </p:spPr>
      </p:pic>
    </p:spTree>
    <p:extLst>
      <p:ext uri="{BB962C8B-B14F-4D97-AF65-F5344CB8AC3E}">
        <p14:creationId xmlns:p14="http://schemas.microsoft.com/office/powerpoint/2010/main" val="3527671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allAtOnce"/>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795C84-581D-A75D-8BA1-99C5E15315A7}"/>
            </a:ext>
          </a:extLst>
        </p:cNvPr>
        <p:cNvGrpSpPr/>
        <p:nvPr/>
      </p:nvGrpSpPr>
      <p:grpSpPr>
        <a:xfrm>
          <a:off x="0" y="0"/>
          <a:ext cx="0" cy="0"/>
          <a:chOff x="0" y="0"/>
          <a:chExt cx="0" cy="0"/>
        </a:xfrm>
      </p:grpSpPr>
      <p:sp>
        <p:nvSpPr>
          <p:cNvPr id="4" name="Text Box 10">
            <a:extLst>
              <a:ext uri="{FF2B5EF4-FFF2-40B4-BE49-F238E27FC236}">
                <a16:creationId xmlns:a16="http://schemas.microsoft.com/office/drawing/2014/main" id="{CAC49DCB-4192-3E86-B8DF-B61D36A63242}"/>
              </a:ext>
            </a:extLst>
          </p:cNvPr>
          <p:cNvSpPr txBox="1">
            <a:spLocks noChangeArrowheads="1"/>
          </p:cNvSpPr>
          <p:nvPr/>
        </p:nvSpPr>
        <p:spPr bwMode="auto">
          <a:xfrm>
            <a:off x="129033" y="80682"/>
            <a:ext cx="5635004" cy="523220"/>
          </a:xfrm>
          <a:prstGeom prst="rect">
            <a:avLst/>
          </a:prstGeom>
          <a:noFill/>
          <a:ln w="9525">
            <a:noFill/>
            <a:miter lim="800000"/>
            <a:headEnd/>
            <a:tailEnd/>
          </a:ln>
          <a:effectLst/>
        </p:spPr>
        <p:txBody>
          <a:bodyPr wrap="none">
            <a:spAutoFit/>
          </a:bodyPr>
          <a:lstStyle/>
          <a:p>
            <a:r>
              <a:rPr lang="en-US" sz="2800" dirty="0">
                <a:latin typeface="Tahoma" pitchFamily="34" charset="0"/>
              </a:rPr>
              <a:t>Jarocinski-Karadi (2020 </a:t>
            </a:r>
            <a:r>
              <a:rPr lang="en-US" sz="2800" dirty="0" err="1">
                <a:latin typeface="Tahoma" pitchFamily="34" charset="0"/>
              </a:rPr>
              <a:t>AEJMacro</a:t>
            </a:r>
            <a:r>
              <a:rPr lang="en-US" sz="2800" dirty="0">
                <a:latin typeface="Tahoma" pitchFamily="34" charset="0"/>
              </a:rPr>
              <a:t>)</a:t>
            </a:r>
          </a:p>
        </p:txBody>
      </p:sp>
      <p:sp>
        <p:nvSpPr>
          <p:cNvPr id="2" name="TextBox 1">
            <a:extLst>
              <a:ext uri="{FF2B5EF4-FFF2-40B4-BE49-F238E27FC236}">
                <a16:creationId xmlns:a16="http://schemas.microsoft.com/office/drawing/2014/main" id="{9E0379BC-E96D-D727-DC46-E7D21732ADAF}"/>
              </a:ext>
            </a:extLst>
          </p:cNvPr>
          <p:cNvSpPr txBox="1"/>
          <p:nvPr/>
        </p:nvSpPr>
        <p:spPr>
          <a:xfrm>
            <a:off x="129033" y="838200"/>
            <a:ext cx="5181599" cy="4616648"/>
          </a:xfrm>
          <a:prstGeom prst="rect">
            <a:avLst/>
          </a:prstGeom>
          <a:noFill/>
        </p:spPr>
        <p:txBody>
          <a:bodyPr wrap="square" rtlCol="0">
            <a:spAutoFit/>
          </a:bodyPr>
          <a:lstStyle/>
          <a:p>
            <a:pPr marL="287338" indent="-287338">
              <a:spcBef>
                <a:spcPts val="1200"/>
              </a:spcBef>
              <a:buFont typeface="Arial" panose="020B0604020202020204" pitchFamily="34" charset="0"/>
              <a:buChar char="•"/>
            </a:pPr>
            <a:r>
              <a:rPr lang="en-US" sz="2400" dirty="0"/>
              <a:t>Argue that there is a Fed Information Effect, but only </a:t>
            </a:r>
            <a:r>
              <a:rPr lang="en-US" sz="2400" b="1" i="1" dirty="0">
                <a:solidFill>
                  <a:srgbClr val="0070C0"/>
                </a:solidFill>
              </a:rPr>
              <a:t>sometimes</a:t>
            </a:r>
          </a:p>
          <a:p>
            <a:pPr marL="287338" indent="-287338">
              <a:spcBef>
                <a:spcPts val="1200"/>
              </a:spcBef>
              <a:buFont typeface="Arial" panose="020B0604020202020204" pitchFamily="34" charset="0"/>
              <a:buChar char="•"/>
            </a:pPr>
            <a:r>
              <a:rPr lang="en-US" sz="2400" dirty="0"/>
              <a:t>According to their Figure 1, standard interest rate channel of monetary policy usually dominates</a:t>
            </a:r>
          </a:p>
          <a:p>
            <a:pPr marL="287338" indent="-287338">
              <a:spcBef>
                <a:spcPts val="1200"/>
              </a:spcBef>
              <a:buFont typeface="Arial" panose="020B0604020202020204" pitchFamily="34" charset="0"/>
              <a:buChar char="•"/>
            </a:pPr>
            <a:r>
              <a:rPr lang="en-US" sz="2400" dirty="0"/>
              <a:t>This story is very different from Romer-Romer, CEFJ, NS</a:t>
            </a:r>
          </a:p>
          <a:p>
            <a:pPr marL="287338" indent="-287338">
              <a:spcBef>
                <a:spcPts val="1200"/>
              </a:spcBef>
              <a:buFont typeface="Arial" panose="020B0604020202020204" pitchFamily="34" charset="0"/>
              <a:buChar char="•"/>
            </a:pPr>
            <a:r>
              <a:rPr lang="en-US" sz="2400" dirty="0"/>
              <a:t>Bauer-Swanson evidence does not contradict this “occasional information shock” story</a:t>
            </a:r>
          </a:p>
        </p:txBody>
      </p:sp>
      <p:pic>
        <p:nvPicPr>
          <p:cNvPr id="5" name="Picture 4">
            <a:extLst>
              <a:ext uri="{FF2B5EF4-FFF2-40B4-BE49-F238E27FC236}">
                <a16:creationId xmlns:a16="http://schemas.microsoft.com/office/drawing/2014/main" id="{DB1B4275-5C44-9F19-B994-A3141DD7811B}"/>
              </a:ext>
            </a:extLst>
          </p:cNvPr>
          <p:cNvPicPr>
            <a:picLocks noChangeAspect="1"/>
          </p:cNvPicPr>
          <p:nvPr/>
        </p:nvPicPr>
        <p:blipFill>
          <a:blip r:embed="rId2"/>
          <a:stretch>
            <a:fillRect/>
          </a:stretch>
        </p:blipFill>
        <p:spPr>
          <a:xfrm>
            <a:off x="5334001" y="838200"/>
            <a:ext cx="5305224" cy="5715386"/>
          </a:xfrm>
          <a:prstGeom prst="rect">
            <a:avLst/>
          </a:prstGeom>
        </p:spPr>
      </p:pic>
      <p:sp>
        <p:nvSpPr>
          <p:cNvPr id="7" name="Oval 6">
            <a:extLst>
              <a:ext uri="{FF2B5EF4-FFF2-40B4-BE49-F238E27FC236}">
                <a16:creationId xmlns:a16="http://schemas.microsoft.com/office/drawing/2014/main" id="{DA8F9F5D-2BE7-CF01-E356-7B3D6F867AE0}"/>
              </a:ext>
            </a:extLst>
          </p:cNvPr>
          <p:cNvSpPr/>
          <p:nvPr/>
        </p:nvSpPr>
        <p:spPr bwMode="auto">
          <a:xfrm>
            <a:off x="7391400" y="4495801"/>
            <a:ext cx="533400" cy="533400"/>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289820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allAtOnce"/>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1F7C4B-D72D-B0D8-4829-309292A0D295}"/>
            </a:ext>
          </a:extLst>
        </p:cNvPr>
        <p:cNvGrpSpPr/>
        <p:nvPr/>
      </p:nvGrpSpPr>
      <p:grpSpPr>
        <a:xfrm>
          <a:off x="0" y="0"/>
          <a:ext cx="0" cy="0"/>
          <a:chOff x="0" y="0"/>
          <a:chExt cx="0" cy="0"/>
        </a:xfrm>
      </p:grpSpPr>
      <p:sp>
        <p:nvSpPr>
          <p:cNvPr id="4" name="Text Box 10">
            <a:extLst>
              <a:ext uri="{FF2B5EF4-FFF2-40B4-BE49-F238E27FC236}">
                <a16:creationId xmlns:a16="http://schemas.microsoft.com/office/drawing/2014/main" id="{84917423-0976-449A-B04F-50ED96A61BDA}"/>
              </a:ext>
            </a:extLst>
          </p:cNvPr>
          <p:cNvSpPr txBox="1">
            <a:spLocks noChangeArrowheads="1"/>
          </p:cNvSpPr>
          <p:nvPr/>
        </p:nvSpPr>
        <p:spPr bwMode="auto">
          <a:xfrm>
            <a:off x="129033" y="80682"/>
            <a:ext cx="8452955" cy="523220"/>
          </a:xfrm>
          <a:prstGeom prst="rect">
            <a:avLst/>
          </a:prstGeom>
          <a:noFill/>
          <a:ln w="9525">
            <a:noFill/>
            <a:miter lim="800000"/>
            <a:headEnd/>
            <a:tailEnd/>
          </a:ln>
          <a:effectLst/>
        </p:spPr>
        <p:txBody>
          <a:bodyPr wrap="none">
            <a:spAutoFit/>
          </a:bodyPr>
          <a:lstStyle/>
          <a:p>
            <a:r>
              <a:rPr lang="en-US" sz="2800" dirty="0">
                <a:latin typeface="Tahoma" pitchFamily="34" charset="0"/>
              </a:rPr>
              <a:t>Jarocinski-Karadi (2020 </a:t>
            </a:r>
            <a:r>
              <a:rPr lang="en-US" sz="2800" dirty="0" err="1">
                <a:latin typeface="Tahoma" pitchFamily="34" charset="0"/>
              </a:rPr>
              <a:t>AEJMacro</a:t>
            </a:r>
            <a:r>
              <a:rPr lang="en-US" sz="2800" dirty="0">
                <a:latin typeface="Tahoma" pitchFamily="34" charset="0"/>
              </a:rPr>
              <a:t>):  March 20, 2001</a:t>
            </a:r>
          </a:p>
        </p:txBody>
      </p:sp>
      <p:sp>
        <p:nvSpPr>
          <p:cNvPr id="2" name="TextBox 1">
            <a:extLst>
              <a:ext uri="{FF2B5EF4-FFF2-40B4-BE49-F238E27FC236}">
                <a16:creationId xmlns:a16="http://schemas.microsoft.com/office/drawing/2014/main" id="{1B70E2F5-5096-50B8-6D07-E3FD0D81B76D}"/>
              </a:ext>
            </a:extLst>
          </p:cNvPr>
          <p:cNvSpPr txBox="1"/>
          <p:nvPr/>
        </p:nvSpPr>
        <p:spPr>
          <a:xfrm>
            <a:off x="129033" y="762000"/>
            <a:ext cx="10386567" cy="1354217"/>
          </a:xfrm>
          <a:prstGeom prst="rect">
            <a:avLst/>
          </a:prstGeom>
          <a:noFill/>
        </p:spPr>
        <p:txBody>
          <a:bodyPr wrap="square" rtlCol="0">
            <a:spAutoFit/>
          </a:bodyPr>
          <a:lstStyle/>
          <a:p>
            <a:pPr marL="287338" indent="-287338">
              <a:spcBef>
                <a:spcPts val="1200"/>
              </a:spcBef>
              <a:buFont typeface="Arial" panose="020B0604020202020204" pitchFamily="34" charset="0"/>
              <a:buChar char="•"/>
            </a:pPr>
            <a:r>
              <a:rPr lang="en-US" sz="2400" dirty="0"/>
              <a:t>Nevertheless, my experience at the Fed suggests the Fed does not have an informational advantage</a:t>
            </a:r>
          </a:p>
          <a:p>
            <a:pPr marL="287338" indent="-287338">
              <a:spcBef>
                <a:spcPts val="1200"/>
              </a:spcBef>
              <a:buFont typeface="Arial" panose="020B0604020202020204" pitchFamily="34" charset="0"/>
              <a:buChar char="•"/>
            </a:pPr>
            <a:r>
              <a:rPr lang="en-US" sz="2400" dirty="0"/>
              <a:t>Instead, there is probably something else going on (e.g., on 3/20/2001):</a:t>
            </a:r>
          </a:p>
        </p:txBody>
      </p:sp>
      <p:pic>
        <p:nvPicPr>
          <p:cNvPr id="8" name="Picture 7">
            <a:extLst>
              <a:ext uri="{FF2B5EF4-FFF2-40B4-BE49-F238E27FC236}">
                <a16:creationId xmlns:a16="http://schemas.microsoft.com/office/drawing/2014/main" id="{AE547473-1AE9-2568-02AC-48601E08E370}"/>
              </a:ext>
            </a:extLst>
          </p:cNvPr>
          <p:cNvPicPr>
            <a:picLocks noChangeAspect="1"/>
          </p:cNvPicPr>
          <p:nvPr/>
        </p:nvPicPr>
        <p:blipFill>
          <a:blip r:embed="rId2"/>
          <a:stretch>
            <a:fillRect/>
          </a:stretch>
        </p:blipFill>
        <p:spPr>
          <a:xfrm>
            <a:off x="228600" y="2133600"/>
            <a:ext cx="4148933" cy="4724400"/>
          </a:xfrm>
          <a:prstGeom prst="rect">
            <a:avLst/>
          </a:prstGeom>
        </p:spPr>
      </p:pic>
      <p:pic>
        <p:nvPicPr>
          <p:cNvPr id="14" name="Picture 13">
            <a:extLst>
              <a:ext uri="{FF2B5EF4-FFF2-40B4-BE49-F238E27FC236}">
                <a16:creationId xmlns:a16="http://schemas.microsoft.com/office/drawing/2014/main" id="{3636A391-AFB9-98E5-A977-676806FF5AEC}"/>
              </a:ext>
            </a:extLst>
          </p:cNvPr>
          <p:cNvPicPr>
            <a:picLocks noChangeAspect="1"/>
          </p:cNvPicPr>
          <p:nvPr/>
        </p:nvPicPr>
        <p:blipFill>
          <a:blip r:embed="rId3"/>
          <a:stretch>
            <a:fillRect/>
          </a:stretch>
        </p:blipFill>
        <p:spPr>
          <a:xfrm>
            <a:off x="4495800" y="2045408"/>
            <a:ext cx="3048000" cy="4811890"/>
          </a:xfrm>
          <a:prstGeom prst="rect">
            <a:avLst/>
          </a:prstGeom>
        </p:spPr>
      </p:pic>
      <p:pic>
        <p:nvPicPr>
          <p:cNvPr id="16" name="Picture 15">
            <a:extLst>
              <a:ext uri="{FF2B5EF4-FFF2-40B4-BE49-F238E27FC236}">
                <a16:creationId xmlns:a16="http://schemas.microsoft.com/office/drawing/2014/main" id="{00981A38-3484-1C67-110E-1EE9043A6FD7}"/>
              </a:ext>
            </a:extLst>
          </p:cNvPr>
          <p:cNvPicPr>
            <a:picLocks noChangeAspect="1"/>
          </p:cNvPicPr>
          <p:nvPr/>
        </p:nvPicPr>
        <p:blipFill>
          <a:blip r:embed="rId4"/>
          <a:stretch>
            <a:fillRect/>
          </a:stretch>
        </p:blipFill>
        <p:spPr>
          <a:xfrm>
            <a:off x="6368135" y="5181600"/>
            <a:ext cx="4498106" cy="1633425"/>
          </a:xfrm>
          <a:prstGeom prst="rect">
            <a:avLst/>
          </a:prstGeom>
        </p:spPr>
      </p:pic>
    </p:spTree>
    <p:extLst>
      <p:ext uri="{BB962C8B-B14F-4D97-AF65-F5344CB8AC3E}">
        <p14:creationId xmlns:p14="http://schemas.microsoft.com/office/powerpoint/2010/main" val="1424528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allAtOnce"/>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5565E9-B243-D781-111A-2A2D5E663A61}"/>
            </a:ext>
          </a:extLst>
        </p:cNvPr>
        <p:cNvGrpSpPr/>
        <p:nvPr/>
      </p:nvGrpSpPr>
      <p:grpSpPr>
        <a:xfrm>
          <a:off x="0" y="0"/>
          <a:ext cx="0" cy="0"/>
          <a:chOff x="0" y="0"/>
          <a:chExt cx="0" cy="0"/>
        </a:xfrm>
      </p:grpSpPr>
      <p:sp>
        <p:nvSpPr>
          <p:cNvPr id="4" name="Text Box 10">
            <a:extLst>
              <a:ext uri="{FF2B5EF4-FFF2-40B4-BE49-F238E27FC236}">
                <a16:creationId xmlns:a16="http://schemas.microsoft.com/office/drawing/2014/main" id="{8E7CA344-887C-9D45-0285-9D2A74F1D397}"/>
              </a:ext>
            </a:extLst>
          </p:cNvPr>
          <p:cNvSpPr txBox="1">
            <a:spLocks noChangeArrowheads="1"/>
          </p:cNvSpPr>
          <p:nvPr/>
        </p:nvSpPr>
        <p:spPr bwMode="auto">
          <a:xfrm>
            <a:off x="129033" y="80682"/>
            <a:ext cx="6532173" cy="523220"/>
          </a:xfrm>
          <a:prstGeom prst="rect">
            <a:avLst/>
          </a:prstGeom>
          <a:noFill/>
          <a:ln w="9525">
            <a:noFill/>
            <a:miter lim="800000"/>
            <a:headEnd/>
            <a:tailEnd/>
          </a:ln>
          <a:effectLst/>
        </p:spPr>
        <p:txBody>
          <a:bodyPr wrap="none">
            <a:spAutoFit/>
          </a:bodyPr>
          <a:lstStyle/>
          <a:p>
            <a:r>
              <a:rPr lang="en-US" sz="2800" dirty="0">
                <a:latin typeface="Tahoma" pitchFamily="34" charset="0"/>
              </a:rPr>
              <a:t>The Fed Information Effect:  The Future</a:t>
            </a:r>
          </a:p>
        </p:txBody>
      </p:sp>
      <p:sp>
        <p:nvSpPr>
          <p:cNvPr id="5" name="TextBox 4">
            <a:extLst>
              <a:ext uri="{FF2B5EF4-FFF2-40B4-BE49-F238E27FC236}">
                <a16:creationId xmlns:a16="http://schemas.microsoft.com/office/drawing/2014/main" id="{D6626E7E-12AB-308E-ABC5-AA621BC72A8E}"/>
              </a:ext>
            </a:extLst>
          </p:cNvPr>
          <p:cNvSpPr txBox="1"/>
          <p:nvPr/>
        </p:nvSpPr>
        <p:spPr>
          <a:xfrm>
            <a:off x="304800" y="1295400"/>
            <a:ext cx="9296400" cy="769441"/>
          </a:xfrm>
          <a:prstGeom prst="rect">
            <a:avLst/>
          </a:prstGeom>
          <a:noFill/>
        </p:spPr>
        <p:txBody>
          <a:bodyPr wrap="square" rtlCol="0">
            <a:spAutoFit/>
          </a:bodyPr>
          <a:lstStyle/>
          <a:p>
            <a:pPr algn="ctr">
              <a:spcBef>
                <a:spcPts val="1800"/>
              </a:spcBef>
            </a:pPr>
            <a:r>
              <a:rPr lang="en-US" sz="4400" dirty="0"/>
              <a:t>The Future</a:t>
            </a:r>
          </a:p>
        </p:txBody>
      </p:sp>
      <p:sp>
        <p:nvSpPr>
          <p:cNvPr id="2" name="TextBox 1">
            <a:extLst>
              <a:ext uri="{FF2B5EF4-FFF2-40B4-BE49-F238E27FC236}">
                <a16:creationId xmlns:a16="http://schemas.microsoft.com/office/drawing/2014/main" id="{54DAEECE-C53E-2F93-749D-C44B0A904BD7}"/>
              </a:ext>
            </a:extLst>
          </p:cNvPr>
          <p:cNvSpPr txBox="1"/>
          <p:nvPr/>
        </p:nvSpPr>
        <p:spPr>
          <a:xfrm>
            <a:off x="2438400" y="2438400"/>
            <a:ext cx="6858000" cy="3462486"/>
          </a:xfrm>
          <a:prstGeom prst="rect">
            <a:avLst/>
          </a:prstGeom>
          <a:noFill/>
        </p:spPr>
        <p:txBody>
          <a:bodyPr wrap="square" rtlCol="0">
            <a:spAutoFit/>
          </a:bodyPr>
          <a:lstStyle/>
          <a:p>
            <a:pPr marL="342900" indent="-342900">
              <a:spcBef>
                <a:spcPts val="1800"/>
              </a:spcBef>
              <a:buFont typeface="Arial" panose="020B0604020202020204" pitchFamily="34" charset="0"/>
              <a:buChar char="•"/>
            </a:pPr>
            <a:r>
              <a:rPr lang="en-US" sz="2400" dirty="0"/>
              <a:t>Golez and Matthies (2025 JFE)?</a:t>
            </a:r>
          </a:p>
          <a:p>
            <a:pPr marL="342900" indent="-342900">
              <a:spcBef>
                <a:spcPts val="1800"/>
              </a:spcBef>
              <a:buFont typeface="Arial" panose="020B0604020202020204" pitchFamily="34" charset="0"/>
              <a:buChar char="•"/>
            </a:pPr>
            <a:r>
              <a:rPr lang="en-US" sz="2400" dirty="0"/>
              <a:t>Gilchrist, Yang, and Zhao (2025)?</a:t>
            </a:r>
          </a:p>
          <a:p>
            <a:pPr marL="342900" indent="-342900">
              <a:spcBef>
                <a:spcPts val="1800"/>
              </a:spcBef>
              <a:buFont typeface="Arial" panose="020B0604020202020204" pitchFamily="34" charset="0"/>
              <a:buChar char="•"/>
            </a:pPr>
            <a:r>
              <a:rPr lang="en-US" sz="2400" dirty="0"/>
              <a:t>Swanson, Wang, and Wu (2025)</a:t>
            </a:r>
          </a:p>
          <a:p>
            <a:pPr marL="342900" indent="-342900">
              <a:spcBef>
                <a:spcPts val="1800"/>
              </a:spcBef>
              <a:buFont typeface="Arial" panose="020B0604020202020204" pitchFamily="34" charset="0"/>
              <a:buChar char="•"/>
            </a:pPr>
            <a:r>
              <a:rPr lang="en-US" sz="2400" dirty="0"/>
              <a:t>Jarocinski and Karadi (2025)</a:t>
            </a:r>
          </a:p>
          <a:p>
            <a:pPr marL="342900" indent="-342900">
              <a:spcBef>
                <a:spcPts val="1800"/>
              </a:spcBef>
              <a:buFont typeface="Arial" panose="020B0604020202020204" pitchFamily="34" charset="0"/>
              <a:buChar char="•"/>
            </a:pPr>
            <a:r>
              <a:rPr lang="en-US" sz="2400" dirty="0"/>
              <a:t>Boehm and Kroner (2024 NBERWP)</a:t>
            </a:r>
          </a:p>
          <a:p>
            <a:pPr marL="342900" indent="-342900">
              <a:spcBef>
                <a:spcPts val="1800"/>
              </a:spcBef>
              <a:buFont typeface="Arial" panose="020B0604020202020204" pitchFamily="34" charset="0"/>
              <a:buChar char="•"/>
            </a:pPr>
            <a:r>
              <a:rPr lang="en-US" sz="2400" dirty="0"/>
              <a:t>Alam (2023 SSRNWP)</a:t>
            </a:r>
          </a:p>
        </p:txBody>
      </p:sp>
    </p:spTree>
    <p:extLst>
      <p:ext uri="{BB962C8B-B14F-4D97-AF65-F5344CB8AC3E}">
        <p14:creationId xmlns:p14="http://schemas.microsoft.com/office/powerpoint/2010/main" val="12663462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6EBE9D-DA6A-0F03-27CD-B8A491916439}"/>
            </a:ext>
          </a:extLst>
        </p:cNvPr>
        <p:cNvGrpSpPr/>
        <p:nvPr/>
      </p:nvGrpSpPr>
      <p:grpSpPr>
        <a:xfrm>
          <a:off x="0" y="0"/>
          <a:ext cx="0" cy="0"/>
          <a:chOff x="0" y="0"/>
          <a:chExt cx="0" cy="0"/>
        </a:xfrm>
      </p:grpSpPr>
      <p:sp>
        <p:nvSpPr>
          <p:cNvPr id="4" name="Text Box 10">
            <a:extLst>
              <a:ext uri="{FF2B5EF4-FFF2-40B4-BE49-F238E27FC236}">
                <a16:creationId xmlns:a16="http://schemas.microsoft.com/office/drawing/2014/main" id="{265F2173-8826-F4DB-CC95-FF647FB1FC29}"/>
              </a:ext>
            </a:extLst>
          </p:cNvPr>
          <p:cNvSpPr txBox="1">
            <a:spLocks noChangeArrowheads="1"/>
          </p:cNvSpPr>
          <p:nvPr/>
        </p:nvSpPr>
        <p:spPr bwMode="auto">
          <a:xfrm>
            <a:off x="129033" y="80682"/>
            <a:ext cx="2561920" cy="523220"/>
          </a:xfrm>
          <a:prstGeom prst="rect">
            <a:avLst/>
          </a:prstGeom>
          <a:noFill/>
          <a:ln w="9525">
            <a:noFill/>
            <a:miter lim="800000"/>
            <a:headEnd/>
            <a:tailEnd/>
          </a:ln>
          <a:effectLst/>
        </p:spPr>
        <p:txBody>
          <a:bodyPr wrap="none">
            <a:spAutoFit/>
          </a:bodyPr>
          <a:lstStyle/>
          <a:p>
            <a:r>
              <a:rPr lang="en-US" sz="2800" dirty="0">
                <a:latin typeface="Tahoma" pitchFamily="34" charset="0"/>
              </a:rPr>
              <a:t>Dividend Strips</a:t>
            </a:r>
          </a:p>
        </p:txBody>
      </p:sp>
      <p:sp>
        <p:nvSpPr>
          <p:cNvPr id="2" name="TextBox 1">
            <a:extLst>
              <a:ext uri="{FF2B5EF4-FFF2-40B4-BE49-F238E27FC236}">
                <a16:creationId xmlns:a16="http://schemas.microsoft.com/office/drawing/2014/main" id="{B5638CA8-624E-C129-0395-E8437B494C72}"/>
              </a:ext>
            </a:extLst>
          </p:cNvPr>
          <p:cNvSpPr txBox="1"/>
          <p:nvPr/>
        </p:nvSpPr>
        <p:spPr>
          <a:xfrm>
            <a:off x="129033" y="838201"/>
            <a:ext cx="10538967" cy="1251625"/>
          </a:xfrm>
          <a:prstGeom prst="rect">
            <a:avLst/>
          </a:prstGeom>
          <a:noFill/>
        </p:spPr>
        <p:txBody>
          <a:bodyPr wrap="square" rtlCol="0">
            <a:spAutoFit/>
          </a:bodyPr>
          <a:lstStyle/>
          <a:p>
            <a:pPr marL="287338" indent="-287338">
              <a:spcBef>
                <a:spcPts val="1200"/>
              </a:spcBef>
              <a:buFont typeface="Arial" panose="020B0604020202020204" pitchFamily="34" charset="0"/>
              <a:buChar char="•"/>
            </a:pPr>
            <a:r>
              <a:rPr lang="en-US" sz="2400" dirty="0"/>
              <a:t>Golez and Matthies (2025 JFE) and Gilchrist, Yang, and Zhao (2025):</a:t>
            </a:r>
          </a:p>
          <a:p>
            <a:pPr marL="744538" lvl="1" indent="-287338">
              <a:spcBef>
                <a:spcPts val="200"/>
              </a:spcBef>
              <a:buFont typeface="Arial" panose="020B0604020202020204" pitchFamily="34" charset="0"/>
              <a:buChar char="−"/>
            </a:pPr>
            <a:r>
              <a:rPr lang="en-US" sz="2400" dirty="0"/>
              <a:t>although stocks respond very </a:t>
            </a:r>
            <a:r>
              <a:rPr lang="en-US" sz="2400" dirty="0">
                <a:solidFill>
                  <a:srgbClr val="0070C0"/>
                </a:solidFill>
              </a:rPr>
              <a:t>negatively</a:t>
            </a:r>
            <a:r>
              <a:rPr lang="en-US" sz="2400" dirty="0"/>
              <a:t> to FOMC announcements</a:t>
            </a:r>
          </a:p>
          <a:p>
            <a:pPr marL="744538" lvl="1" indent="-287338">
              <a:spcBef>
                <a:spcPts val="200"/>
              </a:spcBef>
              <a:buFont typeface="Arial" panose="020B0604020202020204" pitchFamily="34" charset="0"/>
              <a:buChar char="−"/>
            </a:pPr>
            <a:r>
              <a:rPr lang="en-US" sz="2400" dirty="0"/>
              <a:t>near-term dividend STRIPs respond </a:t>
            </a:r>
            <a:r>
              <a:rPr lang="en-US" sz="2400" i="1" dirty="0">
                <a:solidFill>
                  <a:srgbClr val="FF0000"/>
                </a:solidFill>
              </a:rPr>
              <a:t>positively</a:t>
            </a:r>
            <a:endParaRPr lang="en-US" sz="2400" b="1" i="1" dirty="0">
              <a:solidFill>
                <a:srgbClr val="FF0000"/>
              </a:solidFill>
            </a:endParaRPr>
          </a:p>
        </p:txBody>
      </p:sp>
      <p:pic>
        <p:nvPicPr>
          <p:cNvPr id="6" name="Picture 5">
            <a:extLst>
              <a:ext uri="{FF2B5EF4-FFF2-40B4-BE49-F238E27FC236}">
                <a16:creationId xmlns:a16="http://schemas.microsoft.com/office/drawing/2014/main" id="{2209B3B4-107C-3DAD-8A5A-16A7678A776E}"/>
              </a:ext>
            </a:extLst>
          </p:cNvPr>
          <p:cNvPicPr>
            <a:picLocks noChangeAspect="1"/>
          </p:cNvPicPr>
          <p:nvPr/>
        </p:nvPicPr>
        <p:blipFill>
          <a:blip r:embed="rId2"/>
          <a:stretch>
            <a:fillRect/>
          </a:stretch>
        </p:blipFill>
        <p:spPr>
          <a:xfrm>
            <a:off x="233905" y="2286000"/>
            <a:ext cx="10329221" cy="2074346"/>
          </a:xfrm>
          <a:prstGeom prst="rect">
            <a:avLst/>
          </a:prstGeom>
        </p:spPr>
      </p:pic>
      <p:sp>
        <p:nvSpPr>
          <p:cNvPr id="7" name="TextBox 6">
            <a:extLst>
              <a:ext uri="{FF2B5EF4-FFF2-40B4-BE49-F238E27FC236}">
                <a16:creationId xmlns:a16="http://schemas.microsoft.com/office/drawing/2014/main" id="{6AA0316B-0A4B-55C5-B447-538728EB9CF6}"/>
              </a:ext>
            </a:extLst>
          </p:cNvPr>
          <p:cNvSpPr txBox="1"/>
          <p:nvPr/>
        </p:nvSpPr>
        <p:spPr>
          <a:xfrm>
            <a:off x="129033" y="4803526"/>
            <a:ext cx="10538967" cy="1508105"/>
          </a:xfrm>
          <a:prstGeom prst="rect">
            <a:avLst/>
          </a:prstGeom>
          <a:noFill/>
        </p:spPr>
        <p:txBody>
          <a:bodyPr wrap="square" rtlCol="0">
            <a:spAutoFit/>
          </a:bodyPr>
          <a:lstStyle/>
          <a:p>
            <a:pPr marL="287338" indent="-287338">
              <a:spcBef>
                <a:spcPts val="1200"/>
              </a:spcBef>
              <a:buFont typeface="Arial" panose="020B0604020202020204" pitchFamily="34" charset="0"/>
              <a:buChar char="•"/>
            </a:pPr>
            <a:r>
              <a:rPr lang="en-US" sz="2400" dirty="0"/>
              <a:t>Note: this is </a:t>
            </a:r>
            <a:r>
              <a:rPr lang="en-US" sz="2400" b="1" i="1" dirty="0"/>
              <a:t>not</a:t>
            </a:r>
            <a:r>
              <a:rPr lang="en-US" sz="2400" i="1" dirty="0"/>
              <a:t> </a:t>
            </a:r>
            <a:r>
              <a:rPr lang="en-US" sz="2400" dirty="0"/>
              <a:t>the Jarocinski-Karadi (2020) story; it is </a:t>
            </a:r>
            <a:r>
              <a:rPr lang="en-US" sz="2400" b="1" i="1" dirty="0"/>
              <a:t>always</a:t>
            </a:r>
            <a:r>
              <a:rPr lang="en-US" sz="2400" i="1" dirty="0"/>
              <a:t> </a:t>
            </a:r>
            <a:r>
              <a:rPr lang="en-US" sz="2400" dirty="0"/>
              <a:t>present</a:t>
            </a:r>
          </a:p>
          <a:p>
            <a:pPr marL="287338" indent="-287338">
              <a:spcBef>
                <a:spcPts val="1200"/>
              </a:spcBef>
              <a:buFont typeface="Arial" panose="020B0604020202020204" pitchFamily="34" charset="0"/>
              <a:buChar char="•"/>
            </a:pPr>
            <a:r>
              <a:rPr lang="en-US" sz="2400" dirty="0"/>
              <a:t>Also: the effect is driven by the nearest-maturity STRIP (60 days!)</a:t>
            </a:r>
          </a:p>
          <a:p>
            <a:pPr marL="287338" indent="-287338">
              <a:spcBef>
                <a:spcPts val="1200"/>
              </a:spcBef>
              <a:buFont typeface="Arial" panose="020B0604020202020204" pitchFamily="34" charset="0"/>
              <a:buChar char="•"/>
            </a:pPr>
            <a:r>
              <a:rPr lang="en-US" sz="2400" dirty="0"/>
              <a:t>Moreover, dividend </a:t>
            </a:r>
            <a:r>
              <a:rPr lang="en-US" sz="2400" i="1" dirty="0"/>
              <a:t>futures </a:t>
            </a:r>
            <a:r>
              <a:rPr lang="en-US" sz="2400" dirty="0"/>
              <a:t>do not show this effect</a:t>
            </a:r>
          </a:p>
        </p:txBody>
      </p:sp>
    </p:spTree>
    <p:extLst>
      <p:ext uri="{BB962C8B-B14F-4D97-AF65-F5344CB8AC3E}">
        <p14:creationId xmlns:p14="http://schemas.microsoft.com/office/powerpoint/2010/main" val="4276363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allAtOnce"/>
      <p:bldP spid="7" grpId="0" uiExpand="1" build="allAtOnce"/>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3CC662-2C0F-C82D-4FCF-73B8D40279E2}"/>
            </a:ext>
          </a:extLst>
        </p:cNvPr>
        <p:cNvGrpSpPr/>
        <p:nvPr/>
      </p:nvGrpSpPr>
      <p:grpSpPr>
        <a:xfrm>
          <a:off x="0" y="0"/>
          <a:ext cx="0" cy="0"/>
          <a:chOff x="0" y="0"/>
          <a:chExt cx="0" cy="0"/>
        </a:xfrm>
      </p:grpSpPr>
      <p:sp>
        <p:nvSpPr>
          <p:cNvPr id="4" name="Text Box 10">
            <a:extLst>
              <a:ext uri="{FF2B5EF4-FFF2-40B4-BE49-F238E27FC236}">
                <a16:creationId xmlns:a16="http://schemas.microsoft.com/office/drawing/2014/main" id="{59538944-33C4-6E3D-F7AF-527805ED9B85}"/>
              </a:ext>
            </a:extLst>
          </p:cNvPr>
          <p:cNvSpPr txBox="1">
            <a:spLocks noChangeArrowheads="1"/>
          </p:cNvSpPr>
          <p:nvPr/>
        </p:nvSpPr>
        <p:spPr bwMode="auto">
          <a:xfrm>
            <a:off x="129033" y="80682"/>
            <a:ext cx="4655313" cy="523220"/>
          </a:xfrm>
          <a:prstGeom prst="rect">
            <a:avLst/>
          </a:prstGeom>
          <a:noFill/>
          <a:ln w="9525">
            <a:noFill/>
            <a:miter lim="800000"/>
            <a:headEnd/>
            <a:tailEnd/>
          </a:ln>
          <a:effectLst/>
        </p:spPr>
        <p:txBody>
          <a:bodyPr wrap="none">
            <a:spAutoFit/>
          </a:bodyPr>
          <a:lstStyle/>
          <a:p>
            <a:r>
              <a:rPr lang="en-US" sz="2800" dirty="0">
                <a:latin typeface="Tahoma" pitchFamily="34" charset="0"/>
              </a:rPr>
              <a:t>Dividend Futures vs. STRIPs</a:t>
            </a:r>
          </a:p>
        </p:txBody>
      </p:sp>
      <p:sp>
        <p:nvSpPr>
          <p:cNvPr id="2" name="TextBox 1">
            <a:extLst>
              <a:ext uri="{FF2B5EF4-FFF2-40B4-BE49-F238E27FC236}">
                <a16:creationId xmlns:a16="http://schemas.microsoft.com/office/drawing/2014/main" id="{258A3F57-0B3E-AC25-C276-473C18C748C2}"/>
              </a:ext>
            </a:extLst>
          </p:cNvPr>
          <p:cNvSpPr txBox="1"/>
          <p:nvPr/>
        </p:nvSpPr>
        <p:spPr>
          <a:xfrm>
            <a:off x="152400" y="914400"/>
            <a:ext cx="10310367" cy="5524589"/>
          </a:xfrm>
          <a:prstGeom prst="rect">
            <a:avLst/>
          </a:prstGeom>
          <a:noFill/>
        </p:spPr>
        <p:txBody>
          <a:bodyPr wrap="square" rtlCol="0">
            <a:spAutoFit/>
          </a:bodyPr>
          <a:lstStyle/>
          <a:p>
            <a:pPr>
              <a:spcBef>
                <a:spcPts val="1200"/>
              </a:spcBef>
            </a:pPr>
            <a:r>
              <a:rPr lang="en-US" sz="2400" dirty="0"/>
              <a:t>Dividend futures:</a:t>
            </a:r>
          </a:p>
          <a:p>
            <a:pPr marL="287338" indent="-287338">
              <a:spcBef>
                <a:spcPts val="600"/>
              </a:spcBef>
              <a:buFont typeface="Arial" panose="020B0604020202020204" pitchFamily="34" charset="0"/>
              <a:buChar char="•"/>
            </a:pPr>
            <a:r>
              <a:rPr lang="en-US" sz="2400" dirty="0"/>
              <a:t>Settle based on cumulative actual dividends paid by index (S&amp;P 500) constituents from issue date to maturity</a:t>
            </a:r>
          </a:p>
          <a:p>
            <a:pPr>
              <a:spcBef>
                <a:spcPts val="1800"/>
              </a:spcBef>
            </a:pPr>
            <a:r>
              <a:rPr lang="en-US" sz="2400" dirty="0"/>
              <a:t>Dividend STRIPs:</a:t>
            </a:r>
          </a:p>
          <a:p>
            <a:pPr marL="287338" indent="-287338">
              <a:spcBef>
                <a:spcPts val="600"/>
              </a:spcBef>
              <a:buFont typeface="Arial" panose="020B0604020202020204" pitchFamily="34" charset="0"/>
              <a:buChar char="•"/>
            </a:pPr>
            <a:r>
              <a:rPr lang="en-US" sz="2400" dirty="0"/>
              <a:t>Synthetic security constructed by going long spot S&amp;P 500 and short 60-day-ahead S&amp;P 500 index future</a:t>
            </a:r>
          </a:p>
          <a:p>
            <a:pPr marL="287338" indent="-287338">
              <a:spcBef>
                <a:spcPts val="1200"/>
              </a:spcBef>
              <a:buFont typeface="Arial" panose="020B0604020202020204" pitchFamily="34" charset="0"/>
              <a:buChar char="•"/>
            </a:pPr>
            <a:r>
              <a:rPr lang="en-US" sz="2400" dirty="0"/>
              <a:t>This synthetic security earns the dividends paid over the next 60 days, but has no risk from index fluctuations</a:t>
            </a:r>
          </a:p>
          <a:p>
            <a:pPr>
              <a:spcBef>
                <a:spcPts val="1800"/>
              </a:spcBef>
            </a:pPr>
            <a:r>
              <a:rPr lang="en-US" sz="2400" dirty="0"/>
              <a:t>However, </a:t>
            </a:r>
            <a:r>
              <a:rPr lang="en-US" sz="2400" dirty="0" err="1"/>
              <a:t>Boguth</a:t>
            </a:r>
            <a:r>
              <a:rPr lang="en-US" sz="2400" dirty="0"/>
              <a:t>, Carlson, Fisher, </a:t>
            </a:r>
            <a:r>
              <a:rPr lang="en-US" sz="2400" dirty="0" err="1"/>
              <a:t>Simutin</a:t>
            </a:r>
            <a:r>
              <a:rPr lang="en-US" sz="2400" dirty="0"/>
              <a:t> (2023 RF):</a:t>
            </a:r>
          </a:p>
          <a:p>
            <a:pPr marL="342900" indent="-342900">
              <a:spcBef>
                <a:spcPts val="600"/>
              </a:spcBef>
              <a:buFont typeface="Arial" panose="020B0604020202020204" pitchFamily="34" charset="0"/>
              <a:buChar char="•"/>
            </a:pPr>
            <a:r>
              <a:rPr lang="en-US" sz="2400" dirty="0"/>
              <a:t>Going long-short two very similar securities greatly amplifies (levers) the idiosyncratic noise/frictions in each</a:t>
            </a:r>
          </a:p>
          <a:p>
            <a:pPr>
              <a:spcBef>
                <a:spcPts val="1200"/>
              </a:spcBef>
            </a:pPr>
            <a:r>
              <a:rPr lang="en-US" sz="2400" dirty="0"/>
              <a:t>This idiosyncratic noise/friction seems to be related to short-term int. rates</a:t>
            </a:r>
          </a:p>
        </p:txBody>
      </p:sp>
    </p:spTree>
    <p:extLst>
      <p:ext uri="{BB962C8B-B14F-4D97-AF65-F5344CB8AC3E}">
        <p14:creationId xmlns:p14="http://schemas.microsoft.com/office/powerpoint/2010/main" val="1685396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allAtOnce"/>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00C7EC-D359-A4ED-8AB7-CED673469275}"/>
            </a:ext>
          </a:extLst>
        </p:cNvPr>
        <p:cNvGrpSpPr/>
        <p:nvPr/>
      </p:nvGrpSpPr>
      <p:grpSpPr>
        <a:xfrm>
          <a:off x="0" y="0"/>
          <a:ext cx="0" cy="0"/>
          <a:chOff x="0" y="0"/>
          <a:chExt cx="0" cy="0"/>
        </a:xfrm>
      </p:grpSpPr>
      <p:sp>
        <p:nvSpPr>
          <p:cNvPr id="4" name="Text Box 10">
            <a:extLst>
              <a:ext uri="{FF2B5EF4-FFF2-40B4-BE49-F238E27FC236}">
                <a16:creationId xmlns:a16="http://schemas.microsoft.com/office/drawing/2014/main" id="{E1C70018-0036-189E-721A-9F6A395573AB}"/>
              </a:ext>
            </a:extLst>
          </p:cNvPr>
          <p:cNvSpPr txBox="1">
            <a:spLocks noChangeArrowheads="1"/>
          </p:cNvSpPr>
          <p:nvPr/>
        </p:nvSpPr>
        <p:spPr bwMode="auto">
          <a:xfrm>
            <a:off x="129033" y="80682"/>
            <a:ext cx="5320239" cy="523220"/>
          </a:xfrm>
          <a:prstGeom prst="rect">
            <a:avLst/>
          </a:prstGeom>
          <a:noFill/>
          <a:ln w="9525">
            <a:noFill/>
            <a:miter lim="800000"/>
            <a:headEnd/>
            <a:tailEnd/>
          </a:ln>
          <a:effectLst/>
        </p:spPr>
        <p:txBody>
          <a:bodyPr wrap="none">
            <a:spAutoFit/>
          </a:bodyPr>
          <a:lstStyle/>
          <a:p>
            <a:r>
              <a:rPr lang="en-US" sz="2800" dirty="0">
                <a:latin typeface="Tahoma" pitchFamily="34" charset="0"/>
              </a:rPr>
              <a:t>Swanson, Wang, and Wu (2025)</a:t>
            </a:r>
          </a:p>
        </p:txBody>
      </p:sp>
      <p:sp>
        <p:nvSpPr>
          <p:cNvPr id="2" name="TextBox 1">
            <a:extLst>
              <a:ext uri="{FF2B5EF4-FFF2-40B4-BE49-F238E27FC236}">
                <a16:creationId xmlns:a16="http://schemas.microsoft.com/office/drawing/2014/main" id="{DAF44F27-6272-8C6B-34C6-AC303C0697C4}"/>
              </a:ext>
            </a:extLst>
          </p:cNvPr>
          <p:cNvSpPr txBox="1"/>
          <p:nvPr/>
        </p:nvSpPr>
        <p:spPr>
          <a:xfrm>
            <a:off x="152400" y="914400"/>
            <a:ext cx="10668000" cy="5601533"/>
          </a:xfrm>
          <a:prstGeom prst="rect">
            <a:avLst/>
          </a:prstGeom>
          <a:noFill/>
        </p:spPr>
        <p:txBody>
          <a:bodyPr wrap="square" rtlCol="0">
            <a:spAutoFit/>
          </a:bodyPr>
          <a:lstStyle/>
          <a:p>
            <a:pPr marL="169863" indent="-169863">
              <a:spcBef>
                <a:spcPts val="1200"/>
              </a:spcBef>
            </a:pPr>
            <a:r>
              <a:rPr lang="en-US" sz="2400" dirty="0"/>
              <a:t>Kalshi is a U.S. CFTC-licensed prediction market where participants can buy and sell binary futures contracts based on very wide range of events (including major macro data releases):</a:t>
            </a:r>
          </a:p>
          <a:p>
            <a:pPr marL="342900" indent="-230188">
              <a:spcBef>
                <a:spcPts val="1200"/>
              </a:spcBef>
              <a:buFont typeface="Arial" panose="020B0604020202020204" pitchFamily="34" charset="0"/>
              <a:buChar char="•"/>
            </a:pPr>
            <a:r>
              <a:rPr lang="en-US" sz="2400" dirty="0"/>
              <a:t>e.g., “Will the October unemployment rate release be 4.3% or more?”, “4.4% or more?”, “4.5% or more?”, etc.</a:t>
            </a:r>
          </a:p>
          <a:p>
            <a:pPr marL="173038" indent="-173038">
              <a:spcBef>
                <a:spcPts val="1200"/>
              </a:spcBef>
            </a:pPr>
            <a:r>
              <a:rPr lang="en-US" sz="2400" dirty="0"/>
              <a:t>In contrast to other prediction markets, CFTC license makes Kalshi much larger and more liquid:</a:t>
            </a:r>
          </a:p>
          <a:p>
            <a:pPr marL="342900" indent="-230188">
              <a:spcBef>
                <a:spcPts val="1200"/>
              </a:spcBef>
              <a:buFont typeface="Arial" panose="020B0604020202020204" pitchFamily="34" charset="0"/>
              <a:buChar char="•"/>
            </a:pPr>
            <a:r>
              <a:rPr lang="en-US" sz="2400" dirty="0"/>
              <a:t>participants can take positions up to $7 million in each contract</a:t>
            </a:r>
          </a:p>
          <a:p>
            <a:pPr marL="342900" indent="-230188">
              <a:spcBef>
                <a:spcPts val="1200"/>
              </a:spcBef>
              <a:buFont typeface="Arial" panose="020B0604020202020204" pitchFamily="34" charset="0"/>
              <a:buChar char="•"/>
            </a:pPr>
            <a:r>
              <a:rPr lang="en-US" sz="2400" dirty="0"/>
              <a:t>investment banks can and do act as market makers</a:t>
            </a:r>
          </a:p>
          <a:p>
            <a:pPr marL="342900" indent="-230188">
              <a:spcBef>
                <a:spcPts val="1200"/>
              </a:spcBef>
              <a:buFont typeface="Arial" panose="020B0604020202020204" pitchFamily="34" charset="0"/>
              <a:buChar char="•"/>
            </a:pPr>
            <a:r>
              <a:rPr lang="en-US" sz="2400" dirty="0"/>
              <a:t>U.S. investors can participate (unlike Polymarket)</a:t>
            </a:r>
          </a:p>
          <a:p>
            <a:pPr marL="342900" indent="-230188">
              <a:spcBef>
                <a:spcPts val="1200"/>
              </a:spcBef>
              <a:buFont typeface="Arial" panose="020B0604020202020204" pitchFamily="34" charset="0"/>
              <a:buChar char="•"/>
            </a:pPr>
            <a:r>
              <a:rPr lang="en-US" sz="2400" dirty="0"/>
              <a:t>contracts trade every day, track Blue Chip, SPF closely</a:t>
            </a:r>
          </a:p>
          <a:p>
            <a:pPr marL="342900" indent="-230188">
              <a:spcBef>
                <a:spcPts val="1200"/>
              </a:spcBef>
              <a:buFont typeface="Arial" panose="020B0604020202020204" pitchFamily="34" charset="0"/>
              <a:buChar char="•"/>
            </a:pPr>
            <a:r>
              <a:rPr lang="en-US" sz="2400" dirty="0"/>
              <a:t>caveat: data only available since mid-2021 (short sample)</a:t>
            </a:r>
          </a:p>
        </p:txBody>
      </p:sp>
    </p:spTree>
    <p:extLst>
      <p:ext uri="{BB962C8B-B14F-4D97-AF65-F5344CB8AC3E}">
        <p14:creationId xmlns:p14="http://schemas.microsoft.com/office/powerpoint/2010/main" val="795319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allAtOnce"/>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FC3A05-43A1-FF4C-6360-2B2C9CD6F6ED}"/>
            </a:ext>
          </a:extLst>
        </p:cNvPr>
        <p:cNvGrpSpPr/>
        <p:nvPr/>
      </p:nvGrpSpPr>
      <p:grpSpPr>
        <a:xfrm>
          <a:off x="0" y="0"/>
          <a:ext cx="0" cy="0"/>
          <a:chOff x="0" y="0"/>
          <a:chExt cx="0" cy="0"/>
        </a:xfrm>
      </p:grpSpPr>
      <p:sp>
        <p:nvSpPr>
          <p:cNvPr id="4" name="Text Box 10">
            <a:extLst>
              <a:ext uri="{FF2B5EF4-FFF2-40B4-BE49-F238E27FC236}">
                <a16:creationId xmlns:a16="http://schemas.microsoft.com/office/drawing/2014/main" id="{FE49C9C7-96FC-07E3-D9A8-3E84ADA0823D}"/>
              </a:ext>
            </a:extLst>
          </p:cNvPr>
          <p:cNvSpPr txBox="1">
            <a:spLocks noChangeArrowheads="1"/>
          </p:cNvSpPr>
          <p:nvPr/>
        </p:nvSpPr>
        <p:spPr bwMode="auto">
          <a:xfrm>
            <a:off x="129033" y="80682"/>
            <a:ext cx="5320239" cy="523220"/>
          </a:xfrm>
          <a:prstGeom prst="rect">
            <a:avLst/>
          </a:prstGeom>
          <a:noFill/>
          <a:ln w="9525">
            <a:noFill/>
            <a:miter lim="800000"/>
            <a:headEnd/>
            <a:tailEnd/>
          </a:ln>
          <a:effectLst/>
        </p:spPr>
        <p:txBody>
          <a:bodyPr wrap="none">
            <a:spAutoFit/>
          </a:bodyPr>
          <a:lstStyle/>
          <a:p>
            <a:r>
              <a:rPr lang="en-US" sz="2800">
                <a:latin typeface="Tahoma" pitchFamily="34" charset="0"/>
              </a:rPr>
              <a:t>Swanson, Wang, and Wu (2025)</a:t>
            </a:r>
            <a:endParaRPr lang="en-US" sz="2800" dirty="0">
              <a:latin typeface="Tahoma" pitchFamily="34" charset="0"/>
            </a:endParaRPr>
          </a:p>
        </p:txBody>
      </p:sp>
      <p:pic>
        <p:nvPicPr>
          <p:cNvPr id="7" name="Picture 6">
            <a:extLst>
              <a:ext uri="{FF2B5EF4-FFF2-40B4-BE49-F238E27FC236}">
                <a16:creationId xmlns:a16="http://schemas.microsoft.com/office/drawing/2014/main" id="{81369312-190B-E586-CBA7-F134A91E4233}"/>
              </a:ext>
            </a:extLst>
          </p:cNvPr>
          <p:cNvPicPr>
            <a:picLocks noChangeAspect="1"/>
          </p:cNvPicPr>
          <p:nvPr/>
        </p:nvPicPr>
        <p:blipFill>
          <a:blip r:embed="rId2"/>
          <a:stretch>
            <a:fillRect/>
          </a:stretch>
        </p:blipFill>
        <p:spPr>
          <a:xfrm>
            <a:off x="633062" y="1066800"/>
            <a:ext cx="9632420" cy="5650012"/>
          </a:xfrm>
          <a:prstGeom prst="rect">
            <a:avLst/>
          </a:prstGeom>
        </p:spPr>
      </p:pic>
    </p:spTree>
    <p:extLst>
      <p:ext uri="{BB962C8B-B14F-4D97-AF65-F5344CB8AC3E}">
        <p14:creationId xmlns:p14="http://schemas.microsoft.com/office/powerpoint/2010/main" val="10773698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5BA394-06FC-2175-51F7-9C3C57D564E5}"/>
            </a:ext>
          </a:extLst>
        </p:cNvPr>
        <p:cNvGrpSpPr/>
        <p:nvPr/>
      </p:nvGrpSpPr>
      <p:grpSpPr>
        <a:xfrm>
          <a:off x="0" y="0"/>
          <a:ext cx="0" cy="0"/>
          <a:chOff x="0" y="0"/>
          <a:chExt cx="0" cy="0"/>
        </a:xfrm>
      </p:grpSpPr>
      <p:sp>
        <p:nvSpPr>
          <p:cNvPr id="4" name="Text Box 10">
            <a:extLst>
              <a:ext uri="{FF2B5EF4-FFF2-40B4-BE49-F238E27FC236}">
                <a16:creationId xmlns:a16="http://schemas.microsoft.com/office/drawing/2014/main" id="{2FA6ED8E-D87B-209D-D9D4-A377F0F6B611}"/>
              </a:ext>
            </a:extLst>
          </p:cNvPr>
          <p:cNvSpPr txBox="1">
            <a:spLocks noChangeArrowheads="1"/>
          </p:cNvSpPr>
          <p:nvPr/>
        </p:nvSpPr>
        <p:spPr bwMode="auto">
          <a:xfrm>
            <a:off x="129033" y="80682"/>
            <a:ext cx="5320239" cy="523220"/>
          </a:xfrm>
          <a:prstGeom prst="rect">
            <a:avLst/>
          </a:prstGeom>
          <a:noFill/>
          <a:ln w="9525">
            <a:noFill/>
            <a:miter lim="800000"/>
            <a:headEnd/>
            <a:tailEnd/>
          </a:ln>
          <a:effectLst/>
        </p:spPr>
        <p:txBody>
          <a:bodyPr wrap="none">
            <a:spAutoFit/>
          </a:bodyPr>
          <a:lstStyle/>
          <a:p>
            <a:r>
              <a:rPr lang="en-US" sz="2800">
                <a:latin typeface="Tahoma" pitchFamily="34" charset="0"/>
              </a:rPr>
              <a:t>Swanson, Wang, and Wu (2025)</a:t>
            </a:r>
            <a:endParaRPr lang="en-US" sz="2800" dirty="0">
              <a:latin typeface="Tahoma" pitchFamily="34" charset="0"/>
            </a:endParaRPr>
          </a:p>
        </p:txBody>
      </p:sp>
      <p:pic>
        <p:nvPicPr>
          <p:cNvPr id="5" name="Picture 4">
            <a:extLst>
              <a:ext uri="{FF2B5EF4-FFF2-40B4-BE49-F238E27FC236}">
                <a16:creationId xmlns:a16="http://schemas.microsoft.com/office/drawing/2014/main" id="{ED3F8452-6497-E569-82FE-EEB7126184C9}"/>
              </a:ext>
            </a:extLst>
          </p:cNvPr>
          <p:cNvPicPr>
            <a:picLocks noChangeAspect="1"/>
          </p:cNvPicPr>
          <p:nvPr/>
        </p:nvPicPr>
        <p:blipFill>
          <a:blip r:embed="rId2"/>
          <a:stretch>
            <a:fillRect/>
          </a:stretch>
        </p:blipFill>
        <p:spPr>
          <a:xfrm>
            <a:off x="381972" y="1219200"/>
            <a:ext cx="10134600" cy="5322905"/>
          </a:xfrm>
          <a:prstGeom prst="rect">
            <a:avLst/>
          </a:prstGeom>
        </p:spPr>
      </p:pic>
    </p:spTree>
    <p:extLst>
      <p:ext uri="{BB962C8B-B14F-4D97-AF65-F5344CB8AC3E}">
        <p14:creationId xmlns:p14="http://schemas.microsoft.com/office/powerpoint/2010/main" val="29018473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B02368-B522-D64E-37E0-5ECE70480367}"/>
            </a:ext>
          </a:extLst>
        </p:cNvPr>
        <p:cNvGrpSpPr/>
        <p:nvPr/>
      </p:nvGrpSpPr>
      <p:grpSpPr>
        <a:xfrm>
          <a:off x="0" y="0"/>
          <a:ext cx="0" cy="0"/>
          <a:chOff x="0" y="0"/>
          <a:chExt cx="0" cy="0"/>
        </a:xfrm>
      </p:grpSpPr>
      <p:sp>
        <p:nvSpPr>
          <p:cNvPr id="4" name="Text Box 10">
            <a:extLst>
              <a:ext uri="{FF2B5EF4-FFF2-40B4-BE49-F238E27FC236}">
                <a16:creationId xmlns:a16="http://schemas.microsoft.com/office/drawing/2014/main" id="{93A75EDD-18A1-A9BA-1AF1-2AA305006C2B}"/>
              </a:ext>
            </a:extLst>
          </p:cNvPr>
          <p:cNvSpPr txBox="1">
            <a:spLocks noChangeArrowheads="1"/>
          </p:cNvSpPr>
          <p:nvPr/>
        </p:nvSpPr>
        <p:spPr bwMode="auto">
          <a:xfrm>
            <a:off x="129033" y="80682"/>
            <a:ext cx="5320239" cy="523220"/>
          </a:xfrm>
          <a:prstGeom prst="rect">
            <a:avLst/>
          </a:prstGeom>
          <a:noFill/>
          <a:ln w="9525">
            <a:noFill/>
            <a:miter lim="800000"/>
            <a:headEnd/>
            <a:tailEnd/>
          </a:ln>
          <a:effectLst/>
        </p:spPr>
        <p:txBody>
          <a:bodyPr wrap="none">
            <a:spAutoFit/>
          </a:bodyPr>
          <a:lstStyle/>
          <a:p>
            <a:r>
              <a:rPr lang="en-US" sz="2800" dirty="0">
                <a:latin typeface="Tahoma" pitchFamily="34" charset="0"/>
              </a:rPr>
              <a:t>Swanson, Wang, and Wu (2025)</a:t>
            </a:r>
          </a:p>
        </p:txBody>
      </p:sp>
      <p:pic>
        <p:nvPicPr>
          <p:cNvPr id="5" name="Picture 4">
            <a:extLst>
              <a:ext uri="{FF2B5EF4-FFF2-40B4-BE49-F238E27FC236}">
                <a16:creationId xmlns:a16="http://schemas.microsoft.com/office/drawing/2014/main" id="{A22EE3FE-291A-6509-697F-E2C70BA48A6D}"/>
              </a:ext>
            </a:extLst>
          </p:cNvPr>
          <p:cNvPicPr>
            <a:picLocks noChangeAspect="1"/>
          </p:cNvPicPr>
          <p:nvPr/>
        </p:nvPicPr>
        <p:blipFill>
          <a:blip r:embed="rId2"/>
          <a:stretch>
            <a:fillRect/>
          </a:stretch>
        </p:blipFill>
        <p:spPr>
          <a:xfrm>
            <a:off x="105587" y="1828800"/>
            <a:ext cx="10714813" cy="2306492"/>
          </a:xfrm>
          <a:prstGeom prst="rect">
            <a:avLst/>
          </a:prstGeom>
        </p:spPr>
      </p:pic>
      <p:pic>
        <p:nvPicPr>
          <p:cNvPr id="7" name="Picture 6">
            <a:extLst>
              <a:ext uri="{FF2B5EF4-FFF2-40B4-BE49-F238E27FC236}">
                <a16:creationId xmlns:a16="http://schemas.microsoft.com/office/drawing/2014/main" id="{A211A1FB-F132-8345-91A2-2502908864D2}"/>
              </a:ext>
            </a:extLst>
          </p:cNvPr>
          <p:cNvPicPr>
            <a:picLocks noChangeAspect="1"/>
          </p:cNvPicPr>
          <p:nvPr/>
        </p:nvPicPr>
        <p:blipFill>
          <a:blip r:embed="rId3"/>
          <a:stretch>
            <a:fillRect/>
          </a:stretch>
        </p:blipFill>
        <p:spPr>
          <a:xfrm>
            <a:off x="0" y="4343400"/>
            <a:ext cx="10972800" cy="944228"/>
          </a:xfrm>
          <a:prstGeom prst="rect">
            <a:avLst/>
          </a:prstGeom>
        </p:spPr>
      </p:pic>
      <p:sp>
        <p:nvSpPr>
          <p:cNvPr id="8" name="TextBox 7">
            <a:extLst>
              <a:ext uri="{FF2B5EF4-FFF2-40B4-BE49-F238E27FC236}">
                <a16:creationId xmlns:a16="http://schemas.microsoft.com/office/drawing/2014/main" id="{0AF0B857-449F-E089-5FF3-0048BDD597ED}"/>
              </a:ext>
            </a:extLst>
          </p:cNvPr>
          <p:cNvSpPr txBox="1"/>
          <p:nvPr/>
        </p:nvSpPr>
        <p:spPr>
          <a:xfrm>
            <a:off x="152400" y="914400"/>
            <a:ext cx="10668000" cy="830997"/>
          </a:xfrm>
          <a:prstGeom prst="rect">
            <a:avLst/>
          </a:prstGeom>
          <a:noFill/>
        </p:spPr>
        <p:txBody>
          <a:bodyPr wrap="square" rtlCol="0">
            <a:spAutoFit/>
          </a:bodyPr>
          <a:lstStyle/>
          <a:p>
            <a:pPr marL="169863" indent="-169863">
              <a:spcBef>
                <a:spcPts val="1200"/>
              </a:spcBef>
            </a:pPr>
            <a:r>
              <a:rPr lang="en-US" sz="2400" dirty="0"/>
              <a:t>On days of FOMC announcements and Fed Chair speeches, how do Kalshi macro forecasts respond? </a:t>
            </a:r>
          </a:p>
        </p:txBody>
      </p:sp>
      <p:sp>
        <p:nvSpPr>
          <p:cNvPr id="9" name="TextBox 8">
            <a:extLst>
              <a:ext uri="{FF2B5EF4-FFF2-40B4-BE49-F238E27FC236}">
                <a16:creationId xmlns:a16="http://schemas.microsoft.com/office/drawing/2014/main" id="{C911B6FC-A7D9-A150-92C4-B933C2E835BB}"/>
              </a:ext>
            </a:extLst>
          </p:cNvPr>
          <p:cNvSpPr txBox="1"/>
          <p:nvPr/>
        </p:nvSpPr>
        <p:spPr>
          <a:xfrm>
            <a:off x="152400" y="5791200"/>
            <a:ext cx="10668000" cy="830997"/>
          </a:xfrm>
          <a:prstGeom prst="rect">
            <a:avLst/>
          </a:prstGeom>
          <a:noFill/>
        </p:spPr>
        <p:txBody>
          <a:bodyPr wrap="square" rtlCol="0">
            <a:spAutoFit/>
          </a:bodyPr>
          <a:lstStyle/>
          <a:p>
            <a:pPr marL="169863" indent="-169863">
              <a:spcBef>
                <a:spcPts val="1200"/>
              </a:spcBef>
            </a:pPr>
            <a:r>
              <a:rPr lang="en-US" sz="2400" dirty="0"/>
              <a:t>CPI, GDP, Nonfarm Payrolls forecasts all respond</a:t>
            </a:r>
            <a:r>
              <a:rPr lang="en-US" sz="2400" i="1" dirty="0"/>
              <a:t> </a:t>
            </a:r>
            <a:r>
              <a:rPr lang="en-US" sz="2400" i="1" dirty="0">
                <a:solidFill>
                  <a:srgbClr val="FF0000"/>
                </a:solidFill>
              </a:rPr>
              <a:t>negatively </a:t>
            </a:r>
            <a:r>
              <a:rPr lang="en-US" sz="2400" dirty="0"/>
              <a:t>to tightening surprises—i.e., no evidence of a strong, systematic “information effect”</a:t>
            </a:r>
          </a:p>
        </p:txBody>
      </p:sp>
      <p:sp>
        <p:nvSpPr>
          <p:cNvPr id="10" name="Oval 9">
            <a:extLst>
              <a:ext uri="{FF2B5EF4-FFF2-40B4-BE49-F238E27FC236}">
                <a16:creationId xmlns:a16="http://schemas.microsoft.com/office/drawing/2014/main" id="{60DFA629-7F99-8B86-37FC-8D36B4C2CC91}"/>
              </a:ext>
            </a:extLst>
          </p:cNvPr>
          <p:cNvSpPr/>
          <p:nvPr/>
        </p:nvSpPr>
        <p:spPr bwMode="auto">
          <a:xfrm>
            <a:off x="5257800" y="3098493"/>
            <a:ext cx="990600" cy="762000"/>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1" name="Oval 10">
            <a:extLst>
              <a:ext uri="{FF2B5EF4-FFF2-40B4-BE49-F238E27FC236}">
                <a16:creationId xmlns:a16="http://schemas.microsoft.com/office/drawing/2014/main" id="{85483022-2225-7EB8-E63B-1117EDE03B85}"/>
              </a:ext>
            </a:extLst>
          </p:cNvPr>
          <p:cNvSpPr/>
          <p:nvPr/>
        </p:nvSpPr>
        <p:spPr bwMode="auto">
          <a:xfrm>
            <a:off x="5257800" y="4302450"/>
            <a:ext cx="990600" cy="1154390"/>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2" name="Oval 11">
            <a:extLst>
              <a:ext uri="{FF2B5EF4-FFF2-40B4-BE49-F238E27FC236}">
                <a16:creationId xmlns:a16="http://schemas.microsoft.com/office/drawing/2014/main" id="{F61CA35D-98C4-80E0-8122-F84CBDDFCED5}"/>
              </a:ext>
            </a:extLst>
          </p:cNvPr>
          <p:cNvSpPr/>
          <p:nvPr/>
        </p:nvSpPr>
        <p:spPr bwMode="auto">
          <a:xfrm>
            <a:off x="8444133" y="3519917"/>
            <a:ext cx="1051560" cy="762000"/>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3" name="Oval 12">
            <a:extLst>
              <a:ext uri="{FF2B5EF4-FFF2-40B4-BE49-F238E27FC236}">
                <a16:creationId xmlns:a16="http://schemas.microsoft.com/office/drawing/2014/main" id="{53CBE3CE-E3E8-0771-2578-BBB876BCACA7}"/>
              </a:ext>
            </a:extLst>
          </p:cNvPr>
          <p:cNvSpPr/>
          <p:nvPr/>
        </p:nvSpPr>
        <p:spPr bwMode="auto">
          <a:xfrm>
            <a:off x="9669780" y="3115469"/>
            <a:ext cx="990600" cy="762000"/>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4" name="Oval 13">
            <a:extLst>
              <a:ext uri="{FF2B5EF4-FFF2-40B4-BE49-F238E27FC236}">
                <a16:creationId xmlns:a16="http://schemas.microsoft.com/office/drawing/2014/main" id="{91FD3D67-CA65-4399-5769-060085D67809}"/>
              </a:ext>
            </a:extLst>
          </p:cNvPr>
          <p:cNvSpPr/>
          <p:nvPr/>
        </p:nvSpPr>
        <p:spPr bwMode="auto">
          <a:xfrm>
            <a:off x="9655713" y="4248084"/>
            <a:ext cx="1051560" cy="1208755"/>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4046102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allAtOnce"/>
      <p:bldP spid="9" grpId="0" uiExpand="1" build="allAtOnce"/>
      <p:bldP spid="10" grpId="0" animBg="1"/>
      <p:bldP spid="11" grpId="0" animBg="1"/>
      <p:bldP spid="12" grpId="0" animBg="1"/>
      <p:bldP spid="13" grpId="0" animBg="1"/>
      <p:bldP spid="1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470BF6-2F93-1B78-C8A8-BAD9A3939749}"/>
            </a:ext>
          </a:extLst>
        </p:cNvPr>
        <p:cNvGrpSpPr/>
        <p:nvPr/>
      </p:nvGrpSpPr>
      <p:grpSpPr>
        <a:xfrm>
          <a:off x="0" y="0"/>
          <a:ext cx="0" cy="0"/>
          <a:chOff x="0" y="0"/>
          <a:chExt cx="0" cy="0"/>
        </a:xfrm>
      </p:grpSpPr>
      <p:sp>
        <p:nvSpPr>
          <p:cNvPr id="4" name="Text Box 10">
            <a:extLst>
              <a:ext uri="{FF2B5EF4-FFF2-40B4-BE49-F238E27FC236}">
                <a16:creationId xmlns:a16="http://schemas.microsoft.com/office/drawing/2014/main" id="{1D0B3161-B585-74B8-95CD-4D08E5D04143}"/>
              </a:ext>
            </a:extLst>
          </p:cNvPr>
          <p:cNvSpPr txBox="1">
            <a:spLocks noChangeArrowheads="1"/>
          </p:cNvSpPr>
          <p:nvPr/>
        </p:nvSpPr>
        <p:spPr bwMode="auto">
          <a:xfrm>
            <a:off x="129033" y="80682"/>
            <a:ext cx="6164957" cy="523220"/>
          </a:xfrm>
          <a:prstGeom prst="rect">
            <a:avLst/>
          </a:prstGeom>
          <a:noFill/>
          <a:ln w="9525">
            <a:noFill/>
            <a:miter lim="800000"/>
            <a:headEnd/>
            <a:tailEnd/>
          </a:ln>
          <a:effectLst/>
        </p:spPr>
        <p:txBody>
          <a:bodyPr wrap="none">
            <a:spAutoFit/>
          </a:bodyPr>
          <a:lstStyle/>
          <a:p>
            <a:r>
              <a:rPr lang="en-US" sz="2800" dirty="0">
                <a:latin typeface="Tahoma" pitchFamily="34" charset="0"/>
              </a:rPr>
              <a:t>The Fed Information Effect:  The Past</a:t>
            </a:r>
          </a:p>
        </p:txBody>
      </p:sp>
      <p:sp>
        <p:nvSpPr>
          <p:cNvPr id="5" name="TextBox 4">
            <a:extLst>
              <a:ext uri="{FF2B5EF4-FFF2-40B4-BE49-F238E27FC236}">
                <a16:creationId xmlns:a16="http://schemas.microsoft.com/office/drawing/2014/main" id="{71559417-5FCB-D8F7-FCB9-2980DAB87E9C}"/>
              </a:ext>
            </a:extLst>
          </p:cNvPr>
          <p:cNvSpPr txBox="1"/>
          <p:nvPr/>
        </p:nvSpPr>
        <p:spPr>
          <a:xfrm>
            <a:off x="762000" y="1295400"/>
            <a:ext cx="8839201" cy="769441"/>
          </a:xfrm>
          <a:prstGeom prst="rect">
            <a:avLst/>
          </a:prstGeom>
          <a:noFill/>
        </p:spPr>
        <p:txBody>
          <a:bodyPr wrap="square" rtlCol="0">
            <a:spAutoFit/>
          </a:bodyPr>
          <a:lstStyle/>
          <a:p>
            <a:pPr algn="ctr">
              <a:spcBef>
                <a:spcPts val="1800"/>
              </a:spcBef>
            </a:pPr>
            <a:r>
              <a:rPr lang="en-US" sz="4400" dirty="0"/>
              <a:t>The Past</a:t>
            </a:r>
          </a:p>
        </p:txBody>
      </p:sp>
      <p:sp>
        <p:nvSpPr>
          <p:cNvPr id="2" name="TextBox 1">
            <a:extLst>
              <a:ext uri="{FF2B5EF4-FFF2-40B4-BE49-F238E27FC236}">
                <a16:creationId xmlns:a16="http://schemas.microsoft.com/office/drawing/2014/main" id="{7057399C-3264-F051-B708-EC589D2EC116}"/>
              </a:ext>
            </a:extLst>
          </p:cNvPr>
          <p:cNvSpPr txBox="1"/>
          <p:nvPr/>
        </p:nvSpPr>
        <p:spPr>
          <a:xfrm>
            <a:off x="1828800" y="2438400"/>
            <a:ext cx="8001000" cy="3462486"/>
          </a:xfrm>
          <a:prstGeom prst="rect">
            <a:avLst/>
          </a:prstGeom>
          <a:noFill/>
        </p:spPr>
        <p:txBody>
          <a:bodyPr wrap="square" rtlCol="0">
            <a:spAutoFit/>
          </a:bodyPr>
          <a:lstStyle/>
          <a:p>
            <a:pPr marL="342900" indent="-342900">
              <a:spcBef>
                <a:spcPts val="1800"/>
              </a:spcBef>
              <a:buFont typeface="Arial" panose="020B0604020202020204" pitchFamily="34" charset="0"/>
              <a:buChar char="•"/>
            </a:pPr>
            <a:r>
              <a:rPr lang="en-US" sz="2400" dirty="0"/>
              <a:t>Sims and Zha (1994)</a:t>
            </a:r>
          </a:p>
          <a:p>
            <a:pPr marL="342900" indent="-342900">
              <a:spcBef>
                <a:spcPts val="1800"/>
              </a:spcBef>
              <a:buFont typeface="Arial" panose="020B0604020202020204" pitchFamily="34" charset="0"/>
              <a:buChar char="•"/>
            </a:pPr>
            <a:r>
              <a:rPr lang="en-US" sz="2400" dirty="0"/>
              <a:t>Christiano, Eichenbaum, and Evans (1996 </a:t>
            </a:r>
            <a:r>
              <a:rPr lang="en-US" sz="2400" dirty="0" err="1"/>
              <a:t>REStat</a:t>
            </a:r>
            <a:r>
              <a:rPr lang="en-US" sz="2400" dirty="0"/>
              <a:t>)</a:t>
            </a:r>
          </a:p>
          <a:p>
            <a:pPr marL="342900" indent="-342900">
              <a:spcBef>
                <a:spcPts val="1800"/>
              </a:spcBef>
              <a:buFont typeface="Arial" panose="020B0604020202020204" pitchFamily="34" charset="0"/>
              <a:buChar char="•"/>
            </a:pPr>
            <a:r>
              <a:rPr lang="en-US" sz="2400" dirty="0"/>
              <a:t>Romer and Romer (2000 AER)</a:t>
            </a:r>
          </a:p>
          <a:p>
            <a:pPr marL="342900" indent="-342900">
              <a:spcBef>
                <a:spcPts val="1800"/>
              </a:spcBef>
              <a:buFont typeface="Arial" panose="020B0604020202020204" pitchFamily="34" charset="0"/>
              <a:buChar char="•"/>
            </a:pPr>
            <a:r>
              <a:rPr lang="en-US" sz="2400" dirty="0"/>
              <a:t>Campbell, Evans, Fisher, and Justiniano (2012 BPEA)</a:t>
            </a:r>
          </a:p>
          <a:p>
            <a:pPr marL="342900" indent="-342900">
              <a:spcBef>
                <a:spcPts val="1800"/>
              </a:spcBef>
              <a:buFont typeface="Arial" panose="020B0604020202020204" pitchFamily="34" charset="0"/>
              <a:buChar char="•"/>
            </a:pPr>
            <a:r>
              <a:rPr lang="en-US" sz="2400" dirty="0"/>
              <a:t>Nakamura and Steinsson (2018 QJE)</a:t>
            </a:r>
          </a:p>
          <a:p>
            <a:pPr marL="342900" indent="-342900">
              <a:spcBef>
                <a:spcPts val="1800"/>
              </a:spcBef>
              <a:buFont typeface="Arial" panose="020B0604020202020204" pitchFamily="34" charset="0"/>
              <a:buChar char="•"/>
            </a:pPr>
            <a:r>
              <a:rPr lang="en-US" sz="2400" dirty="0"/>
              <a:t>Faust, Swanson, and Wright (2004 </a:t>
            </a:r>
            <a:r>
              <a:rPr lang="en-US" sz="2400" dirty="0" err="1"/>
              <a:t>BEJMacro</a:t>
            </a:r>
            <a:r>
              <a:rPr lang="en-US" sz="2400" dirty="0"/>
              <a:t>)</a:t>
            </a:r>
          </a:p>
        </p:txBody>
      </p:sp>
    </p:spTree>
    <p:extLst>
      <p:ext uri="{BB962C8B-B14F-4D97-AF65-F5344CB8AC3E}">
        <p14:creationId xmlns:p14="http://schemas.microsoft.com/office/powerpoint/2010/main" val="616298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023F46-4AC3-1BE3-F084-6EA9FF062FA4}"/>
            </a:ext>
          </a:extLst>
        </p:cNvPr>
        <p:cNvGrpSpPr/>
        <p:nvPr/>
      </p:nvGrpSpPr>
      <p:grpSpPr>
        <a:xfrm>
          <a:off x="0" y="0"/>
          <a:ext cx="0" cy="0"/>
          <a:chOff x="0" y="0"/>
          <a:chExt cx="0" cy="0"/>
        </a:xfrm>
      </p:grpSpPr>
      <p:sp>
        <p:nvSpPr>
          <p:cNvPr id="4" name="Text Box 10">
            <a:extLst>
              <a:ext uri="{FF2B5EF4-FFF2-40B4-BE49-F238E27FC236}">
                <a16:creationId xmlns:a16="http://schemas.microsoft.com/office/drawing/2014/main" id="{B2C10ABE-4CC2-C61A-FDEE-CF9820D4AE1F}"/>
              </a:ext>
            </a:extLst>
          </p:cNvPr>
          <p:cNvSpPr txBox="1">
            <a:spLocks noChangeArrowheads="1"/>
          </p:cNvSpPr>
          <p:nvPr/>
        </p:nvSpPr>
        <p:spPr bwMode="auto">
          <a:xfrm>
            <a:off x="129033" y="80682"/>
            <a:ext cx="4001673" cy="523220"/>
          </a:xfrm>
          <a:prstGeom prst="rect">
            <a:avLst/>
          </a:prstGeom>
          <a:noFill/>
          <a:ln w="9525">
            <a:noFill/>
            <a:miter lim="800000"/>
            <a:headEnd/>
            <a:tailEnd/>
          </a:ln>
          <a:effectLst/>
        </p:spPr>
        <p:txBody>
          <a:bodyPr wrap="none">
            <a:spAutoFit/>
          </a:bodyPr>
          <a:lstStyle/>
          <a:p>
            <a:r>
              <a:rPr lang="en-US" sz="2800" dirty="0">
                <a:latin typeface="Tahoma" pitchFamily="34" charset="0"/>
              </a:rPr>
              <a:t>Jarocinski-Karadi (2025)</a:t>
            </a:r>
          </a:p>
        </p:txBody>
      </p:sp>
      <p:sp>
        <p:nvSpPr>
          <p:cNvPr id="2" name="TextBox 1">
            <a:extLst>
              <a:ext uri="{FF2B5EF4-FFF2-40B4-BE49-F238E27FC236}">
                <a16:creationId xmlns:a16="http://schemas.microsoft.com/office/drawing/2014/main" id="{B1C98CB2-1810-C63F-9DAD-0E6A774E3567}"/>
              </a:ext>
            </a:extLst>
          </p:cNvPr>
          <p:cNvSpPr txBox="1"/>
          <p:nvPr/>
        </p:nvSpPr>
        <p:spPr>
          <a:xfrm>
            <a:off x="152400" y="914400"/>
            <a:ext cx="10668000" cy="3816429"/>
          </a:xfrm>
          <a:prstGeom prst="rect">
            <a:avLst/>
          </a:prstGeom>
          <a:noFill/>
        </p:spPr>
        <p:txBody>
          <a:bodyPr wrap="square" rtlCol="0">
            <a:spAutoFit/>
          </a:bodyPr>
          <a:lstStyle/>
          <a:p>
            <a:pPr marL="169863" indent="-169863">
              <a:spcBef>
                <a:spcPts val="1200"/>
              </a:spcBef>
            </a:pPr>
            <a:r>
              <a:rPr lang="en-US" sz="2400" dirty="0"/>
              <a:t>Jarocinski and Karadi (2025) decompose FOMC announcement surprises into:</a:t>
            </a:r>
          </a:p>
          <a:p>
            <a:pPr marL="230188" indent="-230188">
              <a:spcBef>
                <a:spcPts val="1200"/>
              </a:spcBef>
              <a:buFont typeface="Arial" panose="020B0604020202020204" pitchFamily="34" charset="0"/>
              <a:buChar char="•"/>
            </a:pPr>
            <a:r>
              <a:rPr lang="en-US" sz="2400" dirty="0"/>
              <a:t>“pure” monetary policy shock</a:t>
            </a:r>
          </a:p>
          <a:p>
            <a:pPr marL="230188" indent="-230188">
              <a:spcBef>
                <a:spcPts val="1200"/>
              </a:spcBef>
              <a:buFont typeface="Arial" panose="020B0604020202020204" pitchFamily="34" charset="0"/>
              <a:buChar char="•"/>
            </a:pPr>
            <a:r>
              <a:rPr lang="en-US" sz="2400" dirty="0"/>
              <a:t>“Fed response to news” shock (as in Bauer-Swanson 2023AER, NBERMA)</a:t>
            </a:r>
          </a:p>
          <a:p>
            <a:pPr marL="230188" indent="-230188">
              <a:spcBef>
                <a:spcPts val="1200"/>
              </a:spcBef>
              <a:buFont typeface="Arial" panose="020B0604020202020204" pitchFamily="34" charset="0"/>
              <a:buChar char="•"/>
            </a:pPr>
            <a:r>
              <a:rPr lang="en-US" sz="2400" dirty="0"/>
              <a:t>“Fed information” shock (that moves stock prices in puzzling direction)</a:t>
            </a:r>
          </a:p>
          <a:p>
            <a:pPr marL="230188" indent="-230188">
              <a:spcBef>
                <a:spcPts val="1200"/>
              </a:spcBef>
            </a:pPr>
            <a:r>
              <a:rPr lang="en-US" sz="2400" dirty="0"/>
              <a:t>They find evidence for all three components in the data, and GDP tends to rise after a positive “information” shock</a:t>
            </a:r>
          </a:p>
          <a:p>
            <a:pPr marL="230188" indent="-230188">
              <a:spcBef>
                <a:spcPts val="1200"/>
              </a:spcBef>
            </a:pPr>
            <a:r>
              <a:rPr lang="en-US" sz="2400" dirty="0"/>
              <a:t>Note:  As in their previous work, the “information shock” is only </a:t>
            </a:r>
            <a:r>
              <a:rPr lang="en-US" sz="2400" i="1" dirty="0"/>
              <a:t>occasional</a:t>
            </a:r>
          </a:p>
        </p:txBody>
      </p:sp>
    </p:spTree>
    <p:extLst>
      <p:ext uri="{BB962C8B-B14F-4D97-AF65-F5344CB8AC3E}">
        <p14:creationId xmlns:p14="http://schemas.microsoft.com/office/powerpoint/2010/main" val="2632413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allAtOnce"/>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5FFA44-559E-7924-1109-4A7DA716576F}"/>
            </a:ext>
          </a:extLst>
        </p:cNvPr>
        <p:cNvGrpSpPr/>
        <p:nvPr/>
      </p:nvGrpSpPr>
      <p:grpSpPr>
        <a:xfrm>
          <a:off x="0" y="0"/>
          <a:ext cx="0" cy="0"/>
          <a:chOff x="0" y="0"/>
          <a:chExt cx="0" cy="0"/>
        </a:xfrm>
      </p:grpSpPr>
      <p:sp>
        <p:nvSpPr>
          <p:cNvPr id="4" name="Text Box 10">
            <a:extLst>
              <a:ext uri="{FF2B5EF4-FFF2-40B4-BE49-F238E27FC236}">
                <a16:creationId xmlns:a16="http://schemas.microsoft.com/office/drawing/2014/main" id="{632FD9C5-25CE-9149-3240-2D830DBC9A8C}"/>
              </a:ext>
            </a:extLst>
          </p:cNvPr>
          <p:cNvSpPr txBox="1">
            <a:spLocks noChangeArrowheads="1"/>
          </p:cNvSpPr>
          <p:nvPr/>
        </p:nvSpPr>
        <p:spPr bwMode="auto">
          <a:xfrm>
            <a:off x="129033" y="80682"/>
            <a:ext cx="5149167" cy="523220"/>
          </a:xfrm>
          <a:prstGeom prst="rect">
            <a:avLst/>
          </a:prstGeom>
          <a:noFill/>
          <a:ln w="9525">
            <a:noFill/>
            <a:miter lim="800000"/>
            <a:headEnd/>
            <a:tailEnd/>
          </a:ln>
          <a:effectLst/>
        </p:spPr>
        <p:txBody>
          <a:bodyPr wrap="none">
            <a:spAutoFit/>
          </a:bodyPr>
          <a:lstStyle/>
          <a:p>
            <a:r>
              <a:rPr lang="en-US" sz="2800" dirty="0">
                <a:latin typeface="Tahoma" pitchFamily="34" charset="0"/>
              </a:rPr>
              <a:t>Boehm-Kroner (2024 NBERWP)</a:t>
            </a:r>
          </a:p>
        </p:txBody>
      </p:sp>
      <p:sp>
        <p:nvSpPr>
          <p:cNvPr id="2" name="TextBox 1">
            <a:extLst>
              <a:ext uri="{FF2B5EF4-FFF2-40B4-BE49-F238E27FC236}">
                <a16:creationId xmlns:a16="http://schemas.microsoft.com/office/drawing/2014/main" id="{9785E066-AB27-2466-7D2F-D95DC17AED23}"/>
              </a:ext>
            </a:extLst>
          </p:cNvPr>
          <p:cNvSpPr txBox="1"/>
          <p:nvPr/>
        </p:nvSpPr>
        <p:spPr>
          <a:xfrm>
            <a:off x="152400" y="914400"/>
            <a:ext cx="10310367" cy="4708981"/>
          </a:xfrm>
          <a:prstGeom prst="rect">
            <a:avLst/>
          </a:prstGeom>
          <a:noFill/>
        </p:spPr>
        <p:txBody>
          <a:bodyPr wrap="square" rtlCol="0">
            <a:spAutoFit/>
          </a:bodyPr>
          <a:lstStyle/>
          <a:p>
            <a:pPr>
              <a:spcBef>
                <a:spcPts val="1200"/>
              </a:spcBef>
            </a:pPr>
            <a:r>
              <a:rPr lang="en-US" sz="2400" dirty="0"/>
              <a:t>Boehm and Kroner:</a:t>
            </a:r>
          </a:p>
          <a:p>
            <a:pPr marL="230188" indent="-230188">
              <a:spcBef>
                <a:spcPts val="1200"/>
              </a:spcBef>
              <a:buFont typeface="Arial" panose="020B0604020202020204" pitchFamily="34" charset="0"/>
              <a:buChar char="•"/>
            </a:pPr>
            <a:r>
              <a:rPr lang="en-US" sz="2400" dirty="0"/>
              <a:t>control for essentially all yield curve movements around FOMC announcements</a:t>
            </a:r>
          </a:p>
          <a:p>
            <a:pPr marL="230188" indent="-230188">
              <a:spcBef>
                <a:spcPts val="1200"/>
              </a:spcBef>
              <a:buFont typeface="Arial" panose="020B0604020202020204" pitchFamily="34" charset="0"/>
              <a:buChar char="•"/>
            </a:pPr>
            <a:r>
              <a:rPr lang="en-US" sz="2400" dirty="0"/>
              <a:t>find that residual stock price movements are correlated with many other market responses (exchange rates, VIX, foreign stock prices)</a:t>
            </a:r>
          </a:p>
          <a:p>
            <a:pPr marL="230188" indent="-230188">
              <a:spcBef>
                <a:spcPts val="1200"/>
              </a:spcBef>
              <a:buFont typeface="Arial" panose="020B0604020202020204" pitchFamily="34" charset="0"/>
              <a:buChar char="•"/>
            </a:pPr>
            <a:r>
              <a:rPr lang="en-US" sz="2400" dirty="0"/>
              <a:t>acts like a “risk appetite shock”</a:t>
            </a:r>
          </a:p>
          <a:p>
            <a:pPr marL="230188" indent="-230188">
              <a:spcBef>
                <a:spcPts val="1200"/>
              </a:spcBef>
              <a:buFont typeface="Arial" panose="020B0604020202020204" pitchFamily="34" charset="0"/>
              <a:buChar char="•"/>
            </a:pPr>
            <a:r>
              <a:rPr lang="en-US" sz="2400" dirty="0"/>
              <a:t>Boehm-Kroner call it the “Fed non-yield shock”</a:t>
            </a:r>
          </a:p>
          <a:p>
            <a:pPr marL="169863" indent="-169863">
              <a:spcBef>
                <a:spcPts val="1200"/>
              </a:spcBef>
            </a:pPr>
            <a:r>
              <a:rPr lang="en-US" sz="2400" dirty="0"/>
              <a:t>I suspect that the Boehm-Kroner “non-yield shock” and Jarocinski-Karadi “information shock” are essentially the same</a:t>
            </a:r>
          </a:p>
          <a:p>
            <a:pPr>
              <a:spcBef>
                <a:spcPts val="1200"/>
              </a:spcBef>
            </a:pPr>
            <a:r>
              <a:rPr lang="en-US" sz="2400" dirty="0"/>
              <a:t>Open question:  what’s driving this shock exactly?</a:t>
            </a:r>
          </a:p>
        </p:txBody>
      </p:sp>
    </p:spTree>
    <p:extLst>
      <p:ext uri="{BB962C8B-B14F-4D97-AF65-F5344CB8AC3E}">
        <p14:creationId xmlns:p14="http://schemas.microsoft.com/office/powerpoint/2010/main" val="1316029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allAtOnce"/>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074890-A265-DC81-5076-1F9D1A5725BB}"/>
            </a:ext>
          </a:extLst>
        </p:cNvPr>
        <p:cNvGrpSpPr/>
        <p:nvPr/>
      </p:nvGrpSpPr>
      <p:grpSpPr>
        <a:xfrm>
          <a:off x="0" y="0"/>
          <a:ext cx="0" cy="0"/>
          <a:chOff x="0" y="0"/>
          <a:chExt cx="0" cy="0"/>
        </a:xfrm>
      </p:grpSpPr>
      <p:sp>
        <p:nvSpPr>
          <p:cNvPr id="4" name="Text Box 10">
            <a:extLst>
              <a:ext uri="{FF2B5EF4-FFF2-40B4-BE49-F238E27FC236}">
                <a16:creationId xmlns:a16="http://schemas.microsoft.com/office/drawing/2014/main" id="{02AE941F-5780-4F5D-D53D-55E21C151705}"/>
              </a:ext>
            </a:extLst>
          </p:cNvPr>
          <p:cNvSpPr txBox="1">
            <a:spLocks noChangeArrowheads="1"/>
          </p:cNvSpPr>
          <p:nvPr/>
        </p:nvSpPr>
        <p:spPr bwMode="auto">
          <a:xfrm>
            <a:off x="129033" y="80682"/>
            <a:ext cx="3635098" cy="523220"/>
          </a:xfrm>
          <a:prstGeom prst="rect">
            <a:avLst/>
          </a:prstGeom>
          <a:noFill/>
          <a:ln w="9525">
            <a:noFill/>
            <a:miter lim="800000"/>
            <a:headEnd/>
            <a:tailEnd/>
          </a:ln>
          <a:effectLst/>
        </p:spPr>
        <p:txBody>
          <a:bodyPr wrap="none">
            <a:spAutoFit/>
          </a:bodyPr>
          <a:lstStyle/>
          <a:p>
            <a:r>
              <a:rPr lang="en-US" sz="2800" dirty="0">
                <a:latin typeface="Tahoma" pitchFamily="34" charset="0"/>
              </a:rPr>
              <a:t>Alam (2023 SSRNWP)</a:t>
            </a:r>
          </a:p>
        </p:txBody>
      </p:sp>
      <p:sp>
        <p:nvSpPr>
          <p:cNvPr id="2" name="TextBox 1">
            <a:extLst>
              <a:ext uri="{FF2B5EF4-FFF2-40B4-BE49-F238E27FC236}">
                <a16:creationId xmlns:a16="http://schemas.microsoft.com/office/drawing/2014/main" id="{C6F03DB5-C414-E8AD-35DE-C0F01C359D37}"/>
              </a:ext>
            </a:extLst>
          </p:cNvPr>
          <p:cNvSpPr txBox="1"/>
          <p:nvPr/>
        </p:nvSpPr>
        <p:spPr>
          <a:xfrm>
            <a:off x="152400" y="914400"/>
            <a:ext cx="10310367" cy="4185761"/>
          </a:xfrm>
          <a:prstGeom prst="rect">
            <a:avLst/>
          </a:prstGeom>
          <a:noFill/>
        </p:spPr>
        <p:txBody>
          <a:bodyPr wrap="square" rtlCol="0">
            <a:spAutoFit/>
          </a:bodyPr>
          <a:lstStyle/>
          <a:p>
            <a:pPr marL="169863" indent="-169863">
              <a:spcBef>
                <a:spcPts val="1200"/>
              </a:spcBef>
            </a:pPr>
            <a:r>
              <a:rPr lang="en-US" sz="2400" dirty="0"/>
              <a:t>Alam finds that FOMC announcement days that are immediately preceded by a major macroeconomic data release are responsible for:</a:t>
            </a:r>
          </a:p>
          <a:p>
            <a:pPr marL="287338" indent="-287338">
              <a:spcBef>
                <a:spcPts val="1200"/>
              </a:spcBef>
              <a:buFont typeface="Arial" panose="020B0604020202020204" pitchFamily="34" charset="0"/>
              <a:buChar char="•"/>
            </a:pPr>
            <a:r>
              <a:rPr lang="en-US" sz="2400" dirty="0"/>
              <a:t>all of the pre-FOMC announcement drift (Lucca-Moench 2015 JF)</a:t>
            </a:r>
          </a:p>
          <a:p>
            <a:pPr marL="287338" indent="-287338">
              <a:spcBef>
                <a:spcPts val="1200"/>
              </a:spcBef>
              <a:buFont typeface="Arial" panose="020B0604020202020204" pitchFamily="34" charset="0"/>
              <a:buChar char="•"/>
            </a:pPr>
            <a:r>
              <a:rPr lang="en-US" sz="2400" dirty="0"/>
              <a:t>all of the FOMC-related long-term interest rate decline (Hillenbrand 2025 RFS)</a:t>
            </a:r>
          </a:p>
          <a:p>
            <a:pPr marL="287338" indent="-287338">
              <a:spcBef>
                <a:spcPts val="1200"/>
              </a:spcBef>
              <a:buFont typeface="Arial" panose="020B0604020202020204" pitchFamily="34" charset="0"/>
              <a:buChar char="•"/>
            </a:pPr>
            <a:r>
              <a:rPr lang="en-US" sz="2400" dirty="0"/>
              <a:t>some other financial market response puzzles</a:t>
            </a:r>
          </a:p>
          <a:p>
            <a:pPr marL="169863" indent="-169863">
              <a:spcBef>
                <a:spcPts val="1200"/>
              </a:spcBef>
            </a:pPr>
            <a:r>
              <a:rPr lang="en-US" sz="2400" dirty="0"/>
              <a:t>Open questions:  What is it about the interaction of macro announcements and FOMC decisions that causes markets to react so strongly?</a:t>
            </a:r>
          </a:p>
          <a:p>
            <a:pPr marL="169863" indent="-169863">
              <a:spcBef>
                <a:spcPts val="1200"/>
              </a:spcBef>
            </a:pPr>
            <a:r>
              <a:rPr lang="en-US" sz="2400" dirty="0"/>
              <a:t>Is it related to Jarocinski-Karadi and Boehm-Kroner?</a:t>
            </a:r>
          </a:p>
        </p:txBody>
      </p:sp>
    </p:spTree>
    <p:extLst>
      <p:ext uri="{BB962C8B-B14F-4D97-AF65-F5344CB8AC3E}">
        <p14:creationId xmlns:p14="http://schemas.microsoft.com/office/powerpoint/2010/main" val="2762139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allAtOnce"/>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0"/>
          <p:cNvSpPr txBox="1">
            <a:spLocks noChangeArrowheads="1"/>
          </p:cNvSpPr>
          <p:nvPr/>
        </p:nvSpPr>
        <p:spPr bwMode="auto">
          <a:xfrm>
            <a:off x="124790" y="76200"/>
            <a:ext cx="2042547" cy="523220"/>
          </a:xfrm>
          <a:prstGeom prst="rect">
            <a:avLst/>
          </a:prstGeom>
          <a:noFill/>
          <a:ln w="9525">
            <a:noFill/>
            <a:miter lim="800000"/>
            <a:headEnd/>
            <a:tailEnd/>
          </a:ln>
          <a:effectLst/>
        </p:spPr>
        <p:txBody>
          <a:bodyPr wrap="none">
            <a:spAutoFit/>
          </a:bodyPr>
          <a:lstStyle/>
          <a:p>
            <a:r>
              <a:rPr lang="en-US" sz="2800" dirty="0">
                <a:latin typeface="Tahoma" pitchFamily="34" charset="0"/>
              </a:rPr>
              <a:t>Conclusions</a:t>
            </a:r>
          </a:p>
        </p:txBody>
      </p:sp>
      <p:sp>
        <p:nvSpPr>
          <p:cNvPr id="7" name="TextBox 6"/>
          <p:cNvSpPr txBox="1"/>
          <p:nvPr/>
        </p:nvSpPr>
        <p:spPr>
          <a:xfrm>
            <a:off x="152400" y="894070"/>
            <a:ext cx="10668000" cy="5678478"/>
          </a:xfrm>
          <a:prstGeom prst="rect">
            <a:avLst/>
          </a:prstGeom>
          <a:noFill/>
        </p:spPr>
        <p:txBody>
          <a:bodyPr wrap="square" rtlCol="0">
            <a:spAutoFit/>
          </a:bodyPr>
          <a:lstStyle/>
          <a:p>
            <a:pPr>
              <a:spcBef>
                <a:spcPts val="1200"/>
              </a:spcBef>
            </a:pPr>
            <a:r>
              <a:rPr lang="en-US" sz="2400" dirty="0"/>
              <a:t>In the present:</a:t>
            </a:r>
          </a:p>
          <a:p>
            <a:pPr marL="342900" indent="-342900">
              <a:spcBef>
                <a:spcPts val="600"/>
              </a:spcBef>
              <a:buFont typeface="Arial" panose="020B0604020202020204" pitchFamily="34" charset="0"/>
              <a:buChar char="•"/>
            </a:pPr>
            <a:r>
              <a:rPr lang="en-US" sz="2400" dirty="0"/>
              <a:t>It’s common for authors who find a puzzling IRF to attribute it to a “Fed Information Effect”</a:t>
            </a:r>
          </a:p>
          <a:p>
            <a:pPr marL="342900" indent="-342900">
              <a:spcBef>
                <a:spcPts val="1200"/>
              </a:spcBef>
              <a:buFont typeface="Arial" panose="020B0604020202020204" pitchFamily="34" charset="0"/>
              <a:buChar char="•"/>
            </a:pPr>
            <a:r>
              <a:rPr lang="en-US" sz="2400" dirty="0"/>
              <a:t>But there is overwhelming evidence against a large, constant “Fed Information Effect” story</a:t>
            </a:r>
          </a:p>
          <a:p>
            <a:pPr>
              <a:spcBef>
                <a:spcPts val="2400"/>
              </a:spcBef>
            </a:pPr>
            <a:r>
              <a:rPr lang="en-US" sz="2400" dirty="0"/>
              <a:t>In the past:</a:t>
            </a:r>
          </a:p>
          <a:p>
            <a:pPr marL="230188" indent="-230188">
              <a:spcBef>
                <a:spcPts val="600"/>
              </a:spcBef>
              <a:buFont typeface="Arial" panose="020B0604020202020204" pitchFamily="34" charset="0"/>
              <a:buChar char="•"/>
            </a:pPr>
            <a:r>
              <a:rPr lang="en-US" sz="2400" dirty="0"/>
              <a:t>Sims and Zha (1994) and Christiano, Eichenbaum, and Evans (1996) were faced with a similar puzzle and thought hard about what might be driving it</a:t>
            </a:r>
          </a:p>
          <a:p>
            <a:pPr>
              <a:spcBef>
                <a:spcPts val="2400"/>
              </a:spcBef>
            </a:pPr>
            <a:r>
              <a:rPr lang="en-US" sz="2400" dirty="0"/>
              <a:t>In the future:</a:t>
            </a:r>
          </a:p>
          <a:p>
            <a:pPr marL="230188" indent="-230188">
              <a:spcBef>
                <a:spcPts val="600"/>
              </a:spcBef>
              <a:buFont typeface="Arial" panose="020B0604020202020204" pitchFamily="34" charset="0"/>
              <a:buChar char="•"/>
            </a:pPr>
            <a:r>
              <a:rPr lang="en-US" sz="2400" dirty="0"/>
              <a:t>The “Fed Information Effect” is probably just a “risk appetite”/“non-yield” shock as in Boehm and Kroner (2024)</a:t>
            </a:r>
          </a:p>
          <a:p>
            <a:pPr marL="230188" indent="-230188">
              <a:spcBef>
                <a:spcPts val="1200"/>
              </a:spcBef>
              <a:buFont typeface="Arial" panose="020B0604020202020204" pitchFamily="34" charset="0"/>
              <a:buChar char="•"/>
            </a:pPr>
            <a:r>
              <a:rPr lang="en-US" sz="2400" dirty="0"/>
              <a:t>This shock happens only occasionally (as in Jarocinski-Karadi, 2020, 2025)</a:t>
            </a:r>
          </a:p>
        </p:txBody>
      </p:sp>
    </p:spTree>
    <p:extLst>
      <p:ext uri="{BB962C8B-B14F-4D97-AF65-F5344CB8AC3E}">
        <p14:creationId xmlns:p14="http://schemas.microsoft.com/office/powerpoint/2010/main" val="2755702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0"/>
          <p:cNvSpPr txBox="1">
            <a:spLocks noChangeArrowheads="1"/>
          </p:cNvSpPr>
          <p:nvPr/>
        </p:nvSpPr>
        <p:spPr bwMode="auto">
          <a:xfrm>
            <a:off x="129033" y="80682"/>
            <a:ext cx="4732129" cy="523220"/>
          </a:xfrm>
          <a:prstGeom prst="rect">
            <a:avLst/>
          </a:prstGeom>
          <a:noFill/>
          <a:ln w="9525">
            <a:noFill/>
            <a:miter lim="800000"/>
            <a:headEnd/>
            <a:tailEnd/>
          </a:ln>
          <a:effectLst/>
        </p:spPr>
        <p:txBody>
          <a:bodyPr wrap="none">
            <a:spAutoFit/>
          </a:bodyPr>
          <a:lstStyle/>
          <a:p>
            <a:r>
              <a:rPr lang="en-US" sz="2800" dirty="0">
                <a:latin typeface="Tahoma" pitchFamily="34" charset="0"/>
              </a:rPr>
              <a:t>The “Fed Information Effect"</a:t>
            </a:r>
          </a:p>
        </p:txBody>
      </p:sp>
      <p:sp>
        <p:nvSpPr>
          <p:cNvPr id="5" name="TextBox 4">
            <a:extLst>
              <a:ext uri="{FF2B5EF4-FFF2-40B4-BE49-F238E27FC236}">
                <a16:creationId xmlns:a16="http://schemas.microsoft.com/office/drawing/2014/main" id="{6DBBC42B-4A86-3C91-67CF-61A7B212D8FE}"/>
              </a:ext>
            </a:extLst>
          </p:cNvPr>
          <p:cNvSpPr txBox="1"/>
          <p:nvPr/>
        </p:nvSpPr>
        <p:spPr>
          <a:xfrm>
            <a:off x="243082" y="2057400"/>
            <a:ext cx="10486635" cy="3662541"/>
          </a:xfrm>
          <a:prstGeom prst="rect">
            <a:avLst/>
          </a:prstGeom>
          <a:noFill/>
        </p:spPr>
        <p:txBody>
          <a:bodyPr wrap="square" rtlCol="0">
            <a:spAutoFit/>
          </a:bodyPr>
          <a:lstStyle/>
          <a:p>
            <a:pPr marL="287338" indent="-287338">
              <a:spcBef>
                <a:spcPts val="1800"/>
              </a:spcBef>
              <a:buFont typeface="Arial" panose="020B0604020202020204" pitchFamily="34" charset="0"/>
              <a:buChar char="•"/>
            </a:pPr>
            <a:r>
              <a:rPr lang="en-US" sz="2400" i="1" dirty="0"/>
              <a:t>t</a:t>
            </a:r>
            <a:r>
              <a:rPr lang="en-US" sz="2400" dirty="0"/>
              <a:t> indexes FOMC announcements</a:t>
            </a:r>
          </a:p>
          <a:p>
            <a:pPr marL="287338" indent="-287338">
              <a:spcBef>
                <a:spcPts val="1800"/>
              </a:spcBef>
              <a:buFont typeface="Arial" panose="020B0604020202020204" pitchFamily="34" charset="0"/>
              <a:buChar char="•"/>
            </a:pPr>
            <a:r>
              <a:rPr lang="en-US" sz="2400" i="1" dirty="0" err="1"/>
              <a:t>BCrev</a:t>
            </a:r>
            <a:r>
              <a:rPr lang="en-US" sz="2400" baseline="-25000" dirty="0" err="1"/>
              <a:t>t</a:t>
            </a:r>
            <a:r>
              <a:rPr lang="en-US" sz="2400" dirty="0"/>
              <a:t> is one-month change in Blue Chip forecast around FOMC announcement</a:t>
            </a:r>
          </a:p>
          <a:p>
            <a:pPr marL="287338" indent="-287338">
              <a:spcBef>
                <a:spcPts val="1800"/>
              </a:spcBef>
              <a:buFont typeface="Arial" panose="020B0604020202020204" pitchFamily="34" charset="0"/>
              <a:buChar char="•"/>
            </a:pPr>
            <a:r>
              <a:rPr lang="en-US" sz="2400" i="1" dirty="0" err="1"/>
              <a:t>mps</a:t>
            </a:r>
            <a:r>
              <a:rPr lang="en-US" sz="2400" baseline="-25000" dirty="0" err="1"/>
              <a:t>t</a:t>
            </a:r>
            <a:r>
              <a:rPr lang="en-US" sz="2400" dirty="0"/>
              <a:t> is measure of FOMC announcement surprise in 30-minute window around announcement</a:t>
            </a:r>
          </a:p>
          <a:p>
            <a:pPr marL="287338" indent="-287338">
              <a:spcBef>
                <a:spcPts val="1800"/>
              </a:spcBef>
              <a:buFont typeface="Arial" panose="020B0604020202020204" pitchFamily="34" charset="0"/>
              <a:buChar char="•"/>
            </a:pPr>
            <a:r>
              <a:rPr lang="en-US" sz="2400" dirty="0"/>
              <a:t>Standard macro models, VARs predict </a:t>
            </a:r>
            <a:r>
              <a:rPr lang="el-GR" sz="2600" i="1" dirty="0">
                <a:latin typeface="Times New Roman" panose="02020603050405020304" pitchFamily="18" charset="0"/>
                <a:cs typeface="Times New Roman" panose="02020603050405020304" pitchFamily="18" charset="0"/>
              </a:rPr>
              <a:t>θ</a:t>
            </a:r>
            <a:r>
              <a:rPr lang="en-US" sz="2400" dirty="0"/>
              <a:t> &lt; 0 (for GDP, inflation)</a:t>
            </a:r>
          </a:p>
          <a:p>
            <a:pPr marL="287338" indent="-287338">
              <a:spcBef>
                <a:spcPts val="1800"/>
              </a:spcBef>
              <a:buFont typeface="Arial" panose="020B0604020202020204" pitchFamily="34" charset="0"/>
              <a:buChar char="•"/>
            </a:pPr>
            <a:r>
              <a:rPr lang="en-US" sz="2400" dirty="0"/>
              <a:t>But empirical work sometimes estimates </a:t>
            </a:r>
            <a:r>
              <a:rPr lang="el-GR" sz="2600" i="1" dirty="0">
                <a:latin typeface="Times New Roman" panose="02020603050405020304" pitchFamily="18" charset="0"/>
                <a:cs typeface="Times New Roman" panose="02020603050405020304" pitchFamily="18" charset="0"/>
              </a:rPr>
              <a:t>θ</a:t>
            </a:r>
            <a:r>
              <a:rPr lang="en-US" sz="2400" dirty="0"/>
              <a:t> &gt; 0</a:t>
            </a:r>
          </a:p>
        </p:txBody>
      </p:sp>
      <p:pic>
        <p:nvPicPr>
          <p:cNvPr id="3" name="Picture 2">
            <a:extLst>
              <a:ext uri="{FF2B5EF4-FFF2-40B4-BE49-F238E27FC236}">
                <a16:creationId xmlns:a16="http://schemas.microsoft.com/office/drawing/2014/main" id="{984DA8C9-EFFE-6C8E-CC5B-99C2ED5225FA}"/>
              </a:ext>
            </a:extLst>
          </p:cNvPr>
          <p:cNvPicPr>
            <a:picLocks noChangeAspect="1"/>
          </p:cNvPicPr>
          <p:nvPr/>
        </p:nvPicPr>
        <p:blipFill>
          <a:blip r:embed="rId2"/>
          <a:stretch>
            <a:fillRect/>
          </a:stretch>
        </p:blipFill>
        <p:spPr>
          <a:xfrm>
            <a:off x="3048000" y="1219200"/>
            <a:ext cx="4267200" cy="594405"/>
          </a:xfrm>
          <a:prstGeom prst="rect">
            <a:avLst/>
          </a:prstGeom>
        </p:spPr>
      </p:pic>
    </p:spTree>
    <p:extLst>
      <p:ext uri="{BB962C8B-B14F-4D97-AF65-F5344CB8AC3E}">
        <p14:creationId xmlns:p14="http://schemas.microsoft.com/office/powerpoint/2010/main" val="2730793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allAtOnce"/>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C1134D-35DB-A3B7-1CAD-0247936C3315}"/>
            </a:ext>
          </a:extLst>
        </p:cNvPr>
        <p:cNvGrpSpPr/>
        <p:nvPr/>
      </p:nvGrpSpPr>
      <p:grpSpPr>
        <a:xfrm>
          <a:off x="0" y="0"/>
          <a:ext cx="0" cy="0"/>
          <a:chOff x="0" y="0"/>
          <a:chExt cx="0" cy="0"/>
        </a:xfrm>
      </p:grpSpPr>
      <p:sp>
        <p:nvSpPr>
          <p:cNvPr id="4" name="Text Box 10">
            <a:extLst>
              <a:ext uri="{FF2B5EF4-FFF2-40B4-BE49-F238E27FC236}">
                <a16:creationId xmlns:a16="http://schemas.microsoft.com/office/drawing/2014/main" id="{6EC6EC1D-2753-62F9-77B2-73693993FF06}"/>
              </a:ext>
            </a:extLst>
          </p:cNvPr>
          <p:cNvSpPr txBox="1">
            <a:spLocks noChangeArrowheads="1"/>
          </p:cNvSpPr>
          <p:nvPr/>
        </p:nvSpPr>
        <p:spPr bwMode="auto">
          <a:xfrm>
            <a:off x="129033" y="80682"/>
            <a:ext cx="5669885" cy="523220"/>
          </a:xfrm>
          <a:prstGeom prst="rect">
            <a:avLst/>
          </a:prstGeom>
          <a:noFill/>
          <a:ln w="9525">
            <a:noFill/>
            <a:miter lim="800000"/>
            <a:headEnd/>
            <a:tailEnd/>
          </a:ln>
          <a:effectLst/>
        </p:spPr>
        <p:txBody>
          <a:bodyPr wrap="none">
            <a:spAutoFit/>
          </a:bodyPr>
          <a:lstStyle/>
          <a:p>
            <a:r>
              <a:rPr lang="en-US" sz="2800" dirty="0">
                <a:latin typeface="Tahoma" pitchFamily="34" charset="0"/>
              </a:rPr>
              <a:t>The “Fed Information Effect” Story</a:t>
            </a:r>
          </a:p>
        </p:txBody>
      </p:sp>
      <p:sp>
        <p:nvSpPr>
          <p:cNvPr id="5" name="TextBox 4">
            <a:extLst>
              <a:ext uri="{FF2B5EF4-FFF2-40B4-BE49-F238E27FC236}">
                <a16:creationId xmlns:a16="http://schemas.microsoft.com/office/drawing/2014/main" id="{9918484E-D332-E998-1CD2-A9873EAF35C5}"/>
              </a:ext>
            </a:extLst>
          </p:cNvPr>
          <p:cNvSpPr txBox="1"/>
          <p:nvPr/>
        </p:nvSpPr>
        <p:spPr>
          <a:xfrm>
            <a:off x="161241" y="990600"/>
            <a:ext cx="10486635" cy="2031325"/>
          </a:xfrm>
          <a:prstGeom prst="rect">
            <a:avLst/>
          </a:prstGeom>
          <a:noFill/>
        </p:spPr>
        <p:txBody>
          <a:bodyPr wrap="square" rtlCol="0">
            <a:spAutoFit/>
          </a:bodyPr>
          <a:lstStyle/>
          <a:p>
            <a:pPr marL="287338" indent="-287338">
              <a:spcBef>
                <a:spcPts val="1800"/>
              </a:spcBef>
              <a:buFont typeface="Arial" panose="020B0604020202020204" pitchFamily="34" charset="0"/>
              <a:buChar char="•"/>
            </a:pPr>
            <a:r>
              <a:rPr lang="en-US" sz="2400" dirty="0"/>
              <a:t>The Fed is a better forecaster than the private sector</a:t>
            </a:r>
          </a:p>
          <a:p>
            <a:pPr marL="287338" indent="-287338">
              <a:spcBef>
                <a:spcPts val="1800"/>
              </a:spcBef>
              <a:buFont typeface="Arial" panose="020B0604020202020204" pitchFamily="34" charset="0"/>
              <a:buChar char="•"/>
            </a:pPr>
            <a:r>
              <a:rPr lang="en-US" sz="2400" dirty="0"/>
              <a:t>When the Fed lowers interest rates, private sector infers that economy must be worse than they thought</a:t>
            </a:r>
          </a:p>
          <a:p>
            <a:pPr marL="287338" indent="-287338">
              <a:spcBef>
                <a:spcPts val="1800"/>
              </a:spcBef>
              <a:buFont typeface="Arial" panose="020B0604020202020204" pitchFamily="34" charset="0"/>
              <a:buChar char="•"/>
            </a:pPr>
            <a:r>
              <a:rPr lang="en-US" sz="2400" dirty="0"/>
              <a:t>So private sector </a:t>
            </a:r>
            <a:r>
              <a:rPr lang="en-US" sz="2400" i="1" dirty="0"/>
              <a:t>lowers </a:t>
            </a:r>
            <a:r>
              <a:rPr lang="en-US" sz="2400" dirty="0"/>
              <a:t>rather than raises GDP forecast</a:t>
            </a:r>
          </a:p>
        </p:txBody>
      </p:sp>
      <p:pic>
        <p:nvPicPr>
          <p:cNvPr id="8" name="Picture 7">
            <a:extLst>
              <a:ext uri="{FF2B5EF4-FFF2-40B4-BE49-F238E27FC236}">
                <a16:creationId xmlns:a16="http://schemas.microsoft.com/office/drawing/2014/main" id="{C05283BC-ACF9-4048-4CBC-32CB51066A73}"/>
              </a:ext>
            </a:extLst>
          </p:cNvPr>
          <p:cNvPicPr>
            <a:picLocks noChangeAspect="1"/>
          </p:cNvPicPr>
          <p:nvPr/>
        </p:nvPicPr>
        <p:blipFill>
          <a:blip r:embed="rId2"/>
          <a:stretch>
            <a:fillRect/>
          </a:stretch>
        </p:blipFill>
        <p:spPr>
          <a:xfrm>
            <a:off x="6629400" y="3428999"/>
            <a:ext cx="4162519" cy="3306915"/>
          </a:xfrm>
          <a:prstGeom prst="rect">
            <a:avLst/>
          </a:prstGeom>
        </p:spPr>
      </p:pic>
      <p:sp>
        <p:nvSpPr>
          <p:cNvPr id="9" name="TextBox 8">
            <a:extLst>
              <a:ext uri="{FF2B5EF4-FFF2-40B4-BE49-F238E27FC236}">
                <a16:creationId xmlns:a16="http://schemas.microsoft.com/office/drawing/2014/main" id="{A3F8BED9-E6D1-5D62-A6F2-AF66F92EE15C}"/>
              </a:ext>
            </a:extLst>
          </p:cNvPr>
          <p:cNvSpPr txBox="1"/>
          <p:nvPr/>
        </p:nvSpPr>
        <p:spPr>
          <a:xfrm>
            <a:off x="156528" y="3352800"/>
            <a:ext cx="6549072" cy="2539157"/>
          </a:xfrm>
          <a:prstGeom prst="rect">
            <a:avLst/>
          </a:prstGeom>
          <a:noFill/>
        </p:spPr>
        <p:txBody>
          <a:bodyPr wrap="square" rtlCol="0">
            <a:spAutoFit/>
          </a:bodyPr>
          <a:lstStyle/>
          <a:p>
            <a:pPr marL="287338" indent="-287338">
              <a:spcBef>
                <a:spcPts val="1800"/>
              </a:spcBef>
              <a:buFont typeface="Arial" panose="020B0604020202020204" pitchFamily="34" charset="0"/>
              <a:buChar char="•"/>
            </a:pPr>
            <a:r>
              <a:rPr lang="en-US" sz="2400" dirty="0"/>
              <a:t>See: Romer and Romer (2000 AER), Campbell, Evans, Fisher, Justiniano (2012 BPEA), Nakamura and Steinsson (2018 QJE)</a:t>
            </a:r>
          </a:p>
          <a:p>
            <a:pPr marL="287338" indent="-287338">
              <a:spcBef>
                <a:spcPts val="1800"/>
              </a:spcBef>
              <a:buFont typeface="Arial" panose="020B0604020202020204" pitchFamily="34" charset="0"/>
              <a:buChar char="•"/>
            </a:pPr>
            <a:r>
              <a:rPr lang="en-US" sz="2400" dirty="0"/>
              <a:t>Note: the implied macro information content of Fed interest rate announcements is </a:t>
            </a:r>
            <a:r>
              <a:rPr lang="en-US" sz="2400" b="1" i="1" dirty="0"/>
              <a:t>huge</a:t>
            </a:r>
          </a:p>
        </p:txBody>
      </p:sp>
      <p:sp>
        <p:nvSpPr>
          <p:cNvPr id="10" name="TextBox 9">
            <a:extLst>
              <a:ext uri="{FF2B5EF4-FFF2-40B4-BE49-F238E27FC236}">
                <a16:creationId xmlns:a16="http://schemas.microsoft.com/office/drawing/2014/main" id="{199DE3B7-F6C5-E40D-E037-21B6824F8BCF}"/>
              </a:ext>
            </a:extLst>
          </p:cNvPr>
          <p:cNvSpPr txBox="1"/>
          <p:nvPr/>
        </p:nvSpPr>
        <p:spPr>
          <a:xfrm>
            <a:off x="8610600" y="5641519"/>
            <a:ext cx="1905000" cy="338554"/>
          </a:xfrm>
          <a:prstGeom prst="rect">
            <a:avLst/>
          </a:prstGeom>
          <a:noFill/>
        </p:spPr>
        <p:txBody>
          <a:bodyPr wrap="square" rtlCol="0">
            <a:spAutoFit/>
          </a:bodyPr>
          <a:lstStyle/>
          <a:p>
            <a:pPr>
              <a:spcBef>
                <a:spcPts val="1800"/>
              </a:spcBef>
            </a:pPr>
            <a:r>
              <a:rPr lang="en-US" sz="1600" dirty="0">
                <a:solidFill>
                  <a:srgbClr val="FF0000"/>
                </a:solidFill>
              </a:rPr>
              <a:t>interest rate effect</a:t>
            </a:r>
          </a:p>
        </p:txBody>
      </p:sp>
      <p:sp>
        <p:nvSpPr>
          <p:cNvPr id="11" name="TextBox 10">
            <a:extLst>
              <a:ext uri="{FF2B5EF4-FFF2-40B4-BE49-F238E27FC236}">
                <a16:creationId xmlns:a16="http://schemas.microsoft.com/office/drawing/2014/main" id="{C0DF6009-D86F-C187-9CB2-F9CB13825021}"/>
              </a:ext>
            </a:extLst>
          </p:cNvPr>
          <p:cNvSpPr txBox="1"/>
          <p:nvPr/>
        </p:nvSpPr>
        <p:spPr>
          <a:xfrm>
            <a:off x="8740804" y="3505200"/>
            <a:ext cx="1755942" cy="338554"/>
          </a:xfrm>
          <a:prstGeom prst="rect">
            <a:avLst/>
          </a:prstGeom>
          <a:noFill/>
        </p:spPr>
        <p:txBody>
          <a:bodyPr wrap="square" rtlCol="0">
            <a:spAutoFit/>
          </a:bodyPr>
          <a:lstStyle/>
          <a:p>
            <a:pPr>
              <a:spcBef>
                <a:spcPts val="1800"/>
              </a:spcBef>
            </a:pPr>
            <a:r>
              <a:rPr lang="en-US" sz="1600" dirty="0">
                <a:solidFill>
                  <a:srgbClr val="FF0000"/>
                </a:solidFill>
              </a:rPr>
              <a:t>information effect</a:t>
            </a:r>
          </a:p>
        </p:txBody>
      </p:sp>
    </p:spTree>
    <p:extLst>
      <p:ext uri="{BB962C8B-B14F-4D97-AF65-F5344CB8AC3E}">
        <p14:creationId xmlns:p14="http://schemas.microsoft.com/office/powerpoint/2010/main" val="3454475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xEl>
                                              <p:pRg st="0" end="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allAtOnce"/>
      <p:bldP spid="9" grpId="0" uiExpand="1" build="allAtOnce"/>
      <p:bldP spid="10" grpId="0" uiExpand="1" build="allAtOnce"/>
      <p:bldP spid="11" grpId="0" uiExpand="1"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1164C4-090C-ADEE-A35A-1D011FF55E80}"/>
            </a:ext>
          </a:extLst>
        </p:cNvPr>
        <p:cNvGrpSpPr/>
        <p:nvPr/>
      </p:nvGrpSpPr>
      <p:grpSpPr>
        <a:xfrm>
          <a:off x="0" y="0"/>
          <a:ext cx="0" cy="0"/>
          <a:chOff x="0" y="0"/>
          <a:chExt cx="0" cy="0"/>
        </a:xfrm>
      </p:grpSpPr>
      <p:sp>
        <p:nvSpPr>
          <p:cNvPr id="4" name="Text Box 10">
            <a:extLst>
              <a:ext uri="{FF2B5EF4-FFF2-40B4-BE49-F238E27FC236}">
                <a16:creationId xmlns:a16="http://schemas.microsoft.com/office/drawing/2014/main" id="{329D77F3-D30E-B968-C7C0-69D3856B7936}"/>
              </a:ext>
            </a:extLst>
          </p:cNvPr>
          <p:cNvSpPr txBox="1">
            <a:spLocks noChangeArrowheads="1"/>
          </p:cNvSpPr>
          <p:nvPr/>
        </p:nvSpPr>
        <p:spPr bwMode="auto">
          <a:xfrm>
            <a:off x="129033" y="80682"/>
            <a:ext cx="3049233" cy="523220"/>
          </a:xfrm>
          <a:prstGeom prst="rect">
            <a:avLst/>
          </a:prstGeom>
          <a:noFill/>
          <a:ln w="9525">
            <a:noFill/>
            <a:miter lim="800000"/>
            <a:headEnd/>
            <a:tailEnd/>
          </a:ln>
          <a:effectLst/>
        </p:spPr>
        <p:txBody>
          <a:bodyPr wrap="none">
            <a:spAutoFit/>
          </a:bodyPr>
          <a:lstStyle/>
          <a:p>
            <a:r>
              <a:rPr lang="en-US" sz="2800" dirty="0">
                <a:latin typeface="Tahoma" pitchFamily="34" charset="0"/>
              </a:rPr>
              <a:t>The “Price Puzzle”</a:t>
            </a:r>
          </a:p>
        </p:txBody>
      </p:sp>
      <p:sp>
        <p:nvSpPr>
          <p:cNvPr id="5" name="TextBox 4">
            <a:extLst>
              <a:ext uri="{FF2B5EF4-FFF2-40B4-BE49-F238E27FC236}">
                <a16:creationId xmlns:a16="http://schemas.microsoft.com/office/drawing/2014/main" id="{D311BA45-CA4C-A279-7A67-2AE2D01936C6}"/>
              </a:ext>
            </a:extLst>
          </p:cNvPr>
          <p:cNvSpPr txBox="1"/>
          <p:nvPr/>
        </p:nvSpPr>
        <p:spPr>
          <a:xfrm>
            <a:off x="148187" y="3810000"/>
            <a:ext cx="5597018" cy="1569660"/>
          </a:xfrm>
          <a:prstGeom prst="rect">
            <a:avLst/>
          </a:prstGeom>
          <a:noFill/>
        </p:spPr>
        <p:txBody>
          <a:bodyPr wrap="square" rtlCol="0">
            <a:spAutoFit/>
          </a:bodyPr>
          <a:lstStyle/>
          <a:p>
            <a:pPr marL="230188" indent="-230188">
              <a:spcBef>
                <a:spcPts val="1800"/>
              </a:spcBef>
              <a:buFont typeface="Arial" panose="020B0604020202020204" pitchFamily="34" charset="0"/>
              <a:buChar char="•"/>
            </a:pPr>
            <a:r>
              <a:rPr lang="en-US" sz="2400" dirty="0"/>
              <a:t>Their story:  an increase in commodity (esp. oil) prices was causing </a:t>
            </a:r>
            <a:r>
              <a:rPr lang="en-US" sz="2400" i="1" dirty="0"/>
              <a:t>both </a:t>
            </a:r>
            <a:r>
              <a:rPr lang="en-US" sz="2400" dirty="0"/>
              <a:t>the Fed to raise interest rates </a:t>
            </a:r>
            <a:r>
              <a:rPr lang="en-US" sz="2400" i="1" dirty="0"/>
              <a:t>and</a:t>
            </a:r>
            <a:r>
              <a:rPr lang="en-US" sz="2400" dirty="0"/>
              <a:t> inflation to increase</a:t>
            </a:r>
          </a:p>
        </p:txBody>
      </p:sp>
      <p:pic>
        <p:nvPicPr>
          <p:cNvPr id="3" name="Picture 2">
            <a:extLst>
              <a:ext uri="{FF2B5EF4-FFF2-40B4-BE49-F238E27FC236}">
                <a16:creationId xmlns:a16="http://schemas.microsoft.com/office/drawing/2014/main" id="{A9B7047C-8054-7834-C2CB-AB1F20379875}"/>
              </a:ext>
            </a:extLst>
          </p:cNvPr>
          <p:cNvPicPr>
            <a:picLocks noChangeAspect="1"/>
          </p:cNvPicPr>
          <p:nvPr/>
        </p:nvPicPr>
        <p:blipFill>
          <a:blip r:embed="rId2"/>
          <a:stretch>
            <a:fillRect/>
          </a:stretch>
        </p:blipFill>
        <p:spPr>
          <a:xfrm>
            <a:off x="5805441" y="3352800"/>
            <a:ext cx="4939147" cy="3396136"/>
          </a:xfrm>
          <a:prstGeom prst="rect">
            <a:avLst/>
          </a:prstGeom>
        </p:spPr>
      </p:pic>
      <p:sp>
        <p:nvSpPr>
          <p:cNvPr id="6" name="TextBox 5">
            <a:extLst>
              <a:ext uri="{FF2B5EF4-FFF2-40B4-BE49-F238E27FC236}">
                <a16:creationId xmlns:a16="http://schemas.microsoft.com/office/drawing/2014/main" id="{09C5596A-3CC0-B8DC-E4E4-D41B8354FDF0}"/>
              </a:ext>
            </a:extLst>
          </p:cNvPr>
          <p:cNvSpPr txBox="1"/>
          <p:nvPr/>
        </p:nvSpPr>
        <p:spPr>
          <a:xfrm>
            <a:off x="146566" y="990600"/>
            <a:ext cx="10369034" cy="2539157"/>
          </a:xfrm>
          <a:prstGeom prst="rect">
            <a:avLst/>
          </a:prstGeom>
          <a:noFill/>
        </p:spPr>
        <p:txBody>
          <a:bodyPr wrap="square" rtlCol="0">
            <a:spAutoFit/>
          </a:bodyPr>
          <a:lstStyle/>
          <a:p>
            <a:pPr marL="230188" indent="-230188">
              <a:spcBef>
                <a:spcPts val="1800"/>
              </a:spcBef>
              <a:buFont typeface="Arial" panose="020B0604020202020204" pitchFamily="34" charset="0"/>
              <a:buChar char="•"/>
            </a:pPr>
            <a:r>
              <a:rPr lang="en-US" sz="2400" dirty="0"/>
              <a:t>Eichenbaum (1992 EER) and Sims (1992 EER) estimated that a monetary policy tightening caused prices to </a:t>
            </a:r>
            <a:r>
              <a:rPr lang="en-US" sz="2400" i="1" dirty="0"/>
              <a:t>increase </a:t>
            </a:r>
            <a:r>
              <a:rPr lang="en-US" sz="2400" dirty="0"/>
              <a:t>rather than decrease in a VAR</a:t>
            </a:r>
          </a:p>
          <a:p>
            <a:pPr marL="230188" indent="-230188">
              <a:spcBef>
                <a:spcPts val="1800"/>
              </a:spcBef>
              <a:buFont typeface="Arial" panose="020B0604020202020204" pitchFamily="34" charset="0"/>
              <a:buChar char="•"/>
            </a:pPr>
            <a:r>
              <a:rPr lang="en-US" sz="2400" dirty="0"/>
              <a:t>Sims and Zha (1994) and Christiano, Eichenbaum, and Evans (1996 </a:t>
            </a:r>
            <a:r>
              <a:rPr lang="en-US" sz="2400" dirty="0" err="1"/>
              <a:t>REStat</a:t>
            </a:r>
            <a:r>
              <a:rPr lang="en-US" sz="2400" dirty="0"/>
              <a:t>) argued an omitted variable (commodity prices) was driving the puzzle</a:t>
            </a:r>
          </a:p>
        </p:txBody>
      </p:sp>
    </p:spTree>
    <p:extLst>
      <p:ext uri="{BB962C8B-B14F-4D97-AF65-F5344CB8AC3E}">
        <p14:creationId xmlns:p14="http://schemas.microsoft.com/office/powerpoint/2010/main" val="3151252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allAtOnce"/>
      <p:bldP spid="6" grpId="0" uiExpand="1" build="allAtOnce"/>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32B104-E2BD-4316-64F4-56D850F0E906}"/>
            </a:ext>
          </a:extLst>
        </p:cNvPr>
        <p:cNvGrpSpPr/>
        <p:nvPr/>
      </p:nvGrpSpPr>
      <p:grpSpPr>
        <a:xfrm>
          <a:off x="0" y="0"/>
          <a:ext cx="0" cy="0"/>
          <a:chOff x="0" y="0"/>
          <a:chExt cx="0" cy="0"/>
        </a:xfrm>
      </p:grpSpPr>
      <p:sp>
        <p:nvSpPr>
          <p:cNvPr id="4" name="Text Box 10">
            <a:extLst>
              <a:ext uri="{FF2B5EF4-FFF2-40B4-BE49-F238E27FC236}">
                <a16:creationId xmlns:a16="http://schemas.microsoft.com/office/drawing/2014/main" id="{24DD9D95-EB16-4F35-68BE-4B526AD0BB5D}"/>
              </a:ext>
            </a:extLst>
          </p:cNvPr>
          <p:cNvSpPr txBox="1">
            <a:spLocks noChangeArrowheads="1"/>
          </p:cNvSpPr>
          <p:nvPr/>
        </p:nvSpPr>
        <p:spPr bwMode="auto">
          <a:xfrm>
            <a:off x="129033" y="80682"/>
            <a:ext cx="2955617" cy="523220"/>
          </a:xfrm>
          <a:prstGeom prst="rect">
            <a:avLst/>
          </a:prstGeom>
          <a:noFill/>
          <a:ln w="9525">
            <a:noFill/>
            <a:miter lim="800000"/>
            <a:headEnd/>
            <a:tailEnd/>
          </a:ln>
          <a:effectLst/>
        </p:spPr>
        <p:txBody>
          <a:bodyPr wrap="none">
            <a:spAutoFit/>
          </a:bodyPr>
          <a:lstStyle/>
          <a:p>
            <a:r>
              <a:rPr lang="en-US" sz="2800" dirty="0">
                <a:latin typeface="Tahoma" pitchFamily="34" charset="0"/>
              </a:rPr>
              <a:t>RR, CEFJ, and NS</a:t>
            </a:r>
          </a:p>
        </p:txBody>
      </p:sp>
      <p:sp>
        <p:nvSpPr>
          <p:cNvPr id="5" name="TextBox 4">
            <a:extLst>
              <a:ext uri="{FF2B5EF4-FFF2-40B4-BE49-F238E27FC236}">
                <a16:creationId xmlns:a16="http://schemas.microsoft.com/office/drawing/2014/main" id="{770C2687-8AD0-9F6D-D5CE-4B4517B3CF17}"/>
              </a:ext>
            </a:extLst>
          </p:cNvPr>
          <p:cNvSpPr txBox="1"/>
          <p:nvPr/>
        </p:nvSpPr>
        <p:spPr>
          <a:xfrm>
            <a:off x="152400" y="990600"/>
            <a:ext cx="10486635" cy="4493538"/>
          </a:xfrm>
          <a:prstGeom prst="rect">
            <a:avLst/>
          </a:prstGeom>
          <a:noFill/>
        </p:spPr>
        <p:txBody>
          <a:bodyPr wrap="square" rtlCol="0">
            <a:spAutoFit/>
          </a:bodyPr>
          <a:lstStyle/>
          <a:p>
            <a:pPr>
              <a:spcBef>
                <a:spcPts val="1800"/>
              </a:spcBef>
            </a:pPr>
            <a:r>
              <a:rPr lang="en-US" sz="2400" dirty="0"/>
              <a:t>Romer-Romer (2000 AER):</a:t>
            </a:r>
          </a:p>
          <a:p>
            <a:pPr marL="287338" indent="-287338">
              <a:spcBef>
                <a:spcPts val="1200"/>
              </a:spcBef>
              <a:buFont typeface="Arial" panose="020B0604020202020204" pitchFamily="34" charset="0"/>
              <a:buChar char="•"/>
            </a:pPr>
            <a:r>
              <a:rPr lang="en-US" sz="2400" dirty="0"/>
              <a:t>The Fed’s interest rate decisions reveal information about </a:t>
            </a:r>
            <a:r>
              <a:rPr lang="en-US" sz="2400" i="1" dirty="0">
                <a:solidFill>
                  <a:srgbClr val="FF0000"/>
                </a:solidFill>
              </a:rPr>
              <a:t>inflation</a:t>
            </a:r>
            <a:r>
              <a:rPr lang="en-US" sz="2400" i="1" dirty="0"/>
              <a:t> </a:t>
            </a:r>
            <a:r>
              <a:rPr lang="en-US" sz="2400" dirty="0"/>
              <a:t>to the private sector</a:t>
            </a:r>
          </a:p>
          <a:p>
            <a:pPr>
              <a:spcBef>
                <a:spcPts val="2400"/>
              </a:spcBef>
            </a:pPr>
            <a:r>
              <a:rPr lang="en-US" sz="2400" dirty="0"/>
              <a:t>Campbell-Evans-Fisher-Justiniano (2012 BPEA):</a:t>
            </a:r>
          </a:p>
          <a:p>
            <a:pPr marL="287338" indent="-287338">
              <a:spcBef>
                <a:spcPts val="1200"/>
              </a:spcBef>
              <a:buFont typeface="Arial" panose="020B0604020202020204" pitchFamily="34" charset="0"/>
              <a:buChar char="•"/>
            </a:pPr>
            <a:r>
              <a:rPr lang="en-US" sz="2400" dirty="0"/>
              <a:t>The Fed’s interest rate decisions reveal information about </a:t>
            </a:r>
            <a:r>
              <a:rPr lang="en-US" sz="2400" i="1" dirty="0">
                <a:solidFill>
                  <a:srgbClr val="FF0000"/>
                </a:solidFill>
              </a:rPr>
              <a:t>unemployment</a:t>
            </a:r>
            <a:r>
              <a:rPr lang="en-US" sz="2400" i="1" dirty="0"/>
              <a:t> </a:t>
            </a:r>
            <a:r>
              <a:rPr lang="en-US" sz="2400" dirty="0"/>
              <a:t>to the private sector</a:t>
            </a:r>
          </a:p>
          <a:p>
            <a:pPr>
              <a:spcBef>
                <a:spcPts val="2400"/>
              </a:spcBef>
            </a:pPr>
            <a:r>
              <a:rPr lang="en-US" sz="2400" dirty="0"/>
              <a:t>Nakamura-Steinsson (2018 QJE):</a:t>
            </a:r>
          </a:p>
          <a:p>
            <a:pPr marL="287338" indent="-287338">
              <a:spcBef>
                <a:spcPts val="1200"/>
              </a:spcBef>
              <a:buFont typeface="Arial" panose="020B0604020202020204" pitchFamily="34" charset="0"/>
              <a:buChar char="•"/>
            </a:pPr>
            <a:r>
              <a:rPr lang="en-US" sz="2400" dirty="0"/>
              <a:t>The Fed’s interest rate decisions reveal information about </a:t>
            </a:r>
            <a:r>
              <a:rPr lang="en-US" sz="2400" i="1" dirty="0">
                <a:solidFill>
                  <a:srgbClr val="FF0000"/>
                </a:solidFill>
              </a:rPr>
              <a:t>GDP</a:t>
            </a:r>
            <a:r>
              <a:rPr lang="en-US" sz="2400" i="1" dirty="0"/>
              <a:t> </a:t>
            </a:r>
            <a:r>
              <a:rPr lang="en-US" sz="2400" dirty="0"/>
              <a:t>to the private sector</a:t>
            </a:r>
          </a:p>
        </p:txBody>
      </p:sp>
    </p:spTree>
    <p:extLst>
      <p:ext uri="{BB962C8B-B14F-4D97-AF65-F5344CB8AC3E}">
        <p14:creationId xmlns:p14="http://schemas.microsoft.com/office/powerpoint/2010/main" val="1033467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allAtOnce"/>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424F97-6217-37F9-EA65-04574F290C8F}"/>
            </a:ext>
          </a:extLst>
        </p:cNvPr>
        <p:cNvGrpSpPr/>
        <p:nvPr/>
      </p:nvGrpSpPr>
      <p:grpSpPr>
        <a:xfrm>
          <a:off x="0" y="0"/>
          <a:ext cx="0" cy="0"/>
          <a:chOff x="0" y="0"/>
          <a:chExt cx="0" cy="0"/>
        </a:xfrm>
      </p:grpSpPr>
      <p:sp>
        <p:nvSpPr>
          <p:cNvPr id="4" name="Text Box 10">
            <a:extLst>
              <a:ext uri="{FF2B5EF4-FFF2-40B4-BE49-F238E27FC236}">
                <a16:creationId xmlns:a16="http://schemas.microsoft.com/office/drawing/2014/main" id="{6900C0E4-72D6-2011-1219-F79F4F951A15}"/>
              </a:ext>
            </a:extLst>
          </p:cNvPr>
          <p:cNvSpPr txBox="1">
            <a:spLocks noChangeArrowheads="1"/>
          </p:cNvSpPr>
          <p:nvPr/>
        </p:nvSpPr>
        <p:spPr bwMode="auto">
          <a:xfrm>
            <a:off x="129033" y="80682"/>
            <a:ext cx="7423314" cy="523220"/>
          </a:xfrm>
          <a:prstGeom prst="rect">
            <a:avLst/>
          </a:prstGeom>
          <a:noFill/>
          <a:ln w="9525">
            <a:noFill/>
            <a:miter lim="800000"/>
            <a:headEnd/>
            <a:tailEnd/>
          </a:ln>
          <a:effectLst/>
        </p:spPr>
        <p:txBody>
          <a:bodyPr wrap="none">
            <a:spAutoFit/>
          </a:bodyPr>
          <a:lstStyle/>
          <a:p>
            <a:r>
              <a:rPr lang="en-US" sz="2800" dirty="0">
                <a:latin typeface="Tahoma" pitchFamily="34" charset="0"/>
              </a:rPr>
              <a:t>Faust, Swanson, and Wright (2004 </a:t>
            </a:r>
            <a:r>
              <a:rPr lang="en-US" sz="2800" dirty="0" err="1">
                <a:latin typeface="Tahoma" pitchFamily="34" charset="0"/>
              </a:rPr>
              <a:t>BEJMacro</a:t>
            </a:r>
            <a:r>
              <a:rPr lang="en-US" sz="2800" dirty="0">
                <a:latin typeface="Tahoma" pitchFamily="34" charset="0"/>
              </a:rPr>
              <a:t>)</a:t>
            </a:r>
          </a:p>
        </p:txBody>
      </p:sp>
      <p:sp>
        <p:nvSpPr>
          <p:cNvPr id="5" name="TextBox 4">
            <a:extLst>
              <a:ext uri="{FF2B5EF4-FFF2-40B4-BE49-F238E27FC236}">
                <a16:creationId xmlns:a16="http://schemas.microsoft.com/office/drawing/2014/main" id="{9EBD780C-5D8E-462A-056A-9D66C66FA560}"/>
              </a:ext>
            </a:extLst>
          </p:cNvPr>
          <p:cNvSpPr txBox="1"/>
          <p:nvPr/>
        </p:nvSpPr>
        <p:spPr>
          <a:xfrm>
            <a:off x="152400" y="914400"/>
            <a:ext cx="10486635" cy="830997"/>
          </a:xfrm>
          <a:prstGeom prst="rect">
            <a:avLst/>
          </a:prstGeom>
          <a:noFill/>
        </p:spPr>
        <p:txBody>
          <a:bodyPr wrap="square" rtlCol="0">
            <a:spAutoFit/>
          </a:bodyPr>
          <a:lstStyle/>
          <a:p>
            <a:pPr marL="112713" indent="-112713">
              <a:spcBef>
                <a:spcPts val="1800"/>
              </a:spcBef>
            </a:pPr>
            <a:r>
              <a:rPr lang="en-US" sz="2400" dirty="0"/>
              <a:t>Showed that private sector revises forecasts of upcoming data releases in response to major </a:t>
            </a:r>
            <a:r>
              <a:rPr lang="en-US" sz="2400" i="1" dirty="0">
                <a:solidFill>
                  <a:srgbClr val="0070C0"/>
                </a:solidFill>
              </a:rPr>
              <a:t>macroeconomic</a:t>
            </a:r>
            <a:r>
              <a:rPr lang="en-US" sz="2400" dirty="0"/>
              <a:t> announcements:</a:t>
            </a:r>
          </a:p>
        </p:txBody>
      </p:sp>
      <p:pic>
        <p:nvPicPr>
          <p:cNvPr id="3" name="Picture 2">
            <a:extLst>
              <a:ext uri="{FF2B5EF4-FFF2-40B4-BE49-F238E27FC236}">
                <a16:creationId xmlns:a16="http://schemas.microsoft.com/office/drawing/2014/main" id="{756DFEC4-85AE-6403-456F-E496EA45640E}"/>
              </a:ext>
            </a:extLst>
          </p:cNvPr>
          <p:cNvPicPr>
            <a:picLocks noChangeAspect="1"/>
          </p:cNvPicPr>
          <p:nvPr/>
        </p:nvPicPr>
        <p:blipFill>
          <a:blip r:embed="rId2"/>
          <a:stretch>
            <a:fillRect/>
          </a:stretch>
        </p:blipFill>
        <p:spPr>
          <a:xfrm>
            <a:off x="1840389" y="1828800"/>
            <a:ext cx="7075011" cy="4953000"/>
          </a:xfrm>
          <a:prstGeom prst="rect">
            <a:avLst/>
          </a:prstGeom>
        </p:spPr>
      </p:pic>
    </p:spTree>
    <p:extLst>
      <p:ext uri="{BB962C8B-B14F-4D97-AF65-F5344CB8AC3E}">
        <p14:creationId xmlns:p14="http://schemas.microsoft.com/office/powerpoint/2010/main" val="1272999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allAtOnce"/>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E605CD-DD30-CD00-C1C3-618B0C8C40CD}"/>
            </a:ext>
          </a:extLst>
        </p:cNvPr>
        <p:cNvGrpSpPr/>
        <p:nvPr/>
      </p:nvGrpSpPr>
      <p:grpSpPr>
        <a:xfrm>
          <a:off x="0" y="0"/>
          <a:ext cx="0" cy="0"/>
          <a:chOff x="0" y="0"/>
          <a:chExt cx="0" cy="0"/>
        </a:xfrm>
      </p:grpSpPr>
      <p:sp>
        <p:nvSpPr>
          <p:cNvPr id="4" name="Text Box 10">
            <a:extLst>
              <a:ext uri="{FF2B5EF4-FFF2-40B4-BE49-F238E27FC236}">
                <a16:creationId xmlns:a16="http://schemas.microsoft.com/office/drawing/2014/main" id="{14D50652-696D-D3BE-72C3-E72F07FE4AAD}"/>
              </a:ext>
            </a:extLst>
          </p:cNvPr>
          <p:cNvSpPr txBox="1">
            <a:spLocks noChangeArrowheads="1"/>
          </p:cNvSpPr>
          <p:nvPr/>
        </p:nvSpPr>
        <p:spPr bwMode="auto">
          <a:xfrm>
            <a:off x="129033" y="80682"/>
            <a:ext cx="7423314" cy="523220"/>
          </a:xfrm>
          <a:prstGeom prst="rect">
            <a:avLst/>
          </a:prstGeom>
          <a:noFill/>
          <a:ln w="9525">
            <a:noFill/>
            <a:miter lim="800000"/>
            <a:headEnd/>
            <a:tailEnd/>
          </a:ln>
          <a:effectLst/>
        </p:spPr>
        <p:txBody>
          <a:bodyPr wrap="none">
            <a:spAutoFit/>
          </a:bodyPr>
          <a:lstStyle/>
          <a:p>
            <a:r>
              <a:rPr lang="en-US" sz="2800" dirty="0">
                <a:latin typeface="Tahoma" pitchFamily="34" charset="0"/>
              </a:rPr>
              <a:t>Faust, Swanson, and Wright (2004 </a:t>
            </a:r>
            <a:r>
              <a:rPr lang="en-US" sz="2800" dirty="0" err="1">
                <a:latin typeface="Tahoma" pitchFamily="34" charset="0"/>
              </a:rPr>
              <a:t>BEJMacro</a:t>
            </a:r>
            <a:r>
              <a:rPr lang="en-US" sz="2800" dirty="0">
                <a:latin typeface="Tahoma" pitchFamily="34" charset="0"/>
              </a:rPr>
              <a:t>)</a:t>
            </a:r>
          </a:p>
        </p:txBody>
      </p:sp>
      <p:sp>
        <p:nvSpPr>
          <p:cNvPr id="5" name="TextBox 4">
            <a:extLst>
              <a:ext uri="{FF2B5EF4-FFF2-40B4-BE49-F238E27FC236}">
                <a16:creationId xmlns:a16="http://schemas.microsoft.com/office/drawing/2014/main" id="{6015BD55-6B7F-B666-7170-4BC6BAE0D55B}"/>
              </a:ext>
            </a:extLst>
          </p:cNvPr>
          <p:cNvSpPr txBox="1"/>
          <p:nvPr/>
        </p:nvSpPr>
        <p:spPr>
          <a:xfrm>
            <a:off x="152400" y="914400"/>
            <a:ext cx="10486635" cy="830997"/>
          </a:xfrm>
          <a:prstGeom prst="rect">
            <a:avLst/>
          </a:prstGeom>
          <a:noFill/>
        </p:spPr>
        <p:txBody>
          <a:bodyPr wrap="square" rtlCol="0">
            <a:spAutoFit/>
          </a:bodyPr>
          <a:lstStyle/>
          <a:p>
            <a:pPr marL="112713" indent="-112713">
              <a:spcBef>
                <a:spcPts val="1800"/>
              </a:spcBef>
            </a:pPr>
            <a:r>
              <a:rPr lang="en-US" sz="2400" dirty="0"/>
              <a:t>But private sector does </a:t>
            </a:r>
            <a:r>
              <a:rPr lang="en-US" sz="2400" b="1" i="1" dirty="0"/>
              <a:t>not </a:t>
            </a:r>
            <a:r>
              <a:rPr lang="en-US" sz="2400" dirty="0"/>
              <a:t>revise those forecasts in response to </a:t>
            </a:r>
            <a:r>
              <a:rPr lang="en-US" sz="2400" dirty="0">
                <a:solidFill>
                  <a:srgbClr val="FF0000"/>
                </a:solidFill>
              </a:rPr>
              <a:t>FOMC</a:t>
            </a:r>
            <a:r>
              <a:rPr lang="en-US" sz="2400" dirty="0"/>
              <a:t> announcements:</a:t>
            </a:r>
          </a:p>
        </p:txBody>
      </p:sp>
      <p:pic>
        <p:nvPicPr>
          <p:cNvPr id="6" name="Picture 5">
            <a:extLst>
              <a:ext uri="{FF2B5EF4-FFF2-40B4-BE49-F238E27FC236}">
                <a16:creationId xmlns:a16="http://schemas.microsoft.com/office/drawing/2014/main" id="{FDB17E12-E371-4B0F-9CD6-016FE6CC3E08}"/>
              </a:ext>
            </a:extLst>
          </p:cNvPr>
          <p:cNvPicPr>
            <a:picLocks noChangeAspect="1"/>
          </p:cNvPicPr>
          <p:nvPr/>
        </p:nvPicPr>
        <p:blipFill>
          <a:blip r:embed="rId2"/>
          <a:stretch>
            <a:fillRect/>
          </a:stretch>
        </p:blipFill>
        <p:spPr>
          <a:xfrm>
            <a:off x="1981768" y="1757181"/>
            <a:ext cx="7009264" cy="5088593"/>
          </a:xfrm>
          <a:prstGeom prst="rect">
            <a:avLst/>
          </a:prstGeom>
        </p:spPr>
      </p:pic>
    </p:spTree>
    <p:extLst>
      <p:ext uri="{BB962C8B-B14F-4D97-AF65-F5344CB8AC3E}">
        <p14:creationId xmlns:p14="http://schemas.microsoft.com/office/powerpoint/2010/main" val="1697961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allAtOnce"/>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b"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b"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b"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b"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72722</TotalTime>
  <Words>2746</Words>
  <Application>Microsoft Office PowerPoint</Application>
  <PresentationFormat>Custom</PresentationFormat>
  <Paragraphs>201</Paragraphs>
  <Slides>33</Slides>
  <Notes>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33</vt:i4>
      </vt:variant>
    </vt:vector>
  </HeadingPairs>
  <TitlesOfParts>
    <vt:vector size="38" baseType="lpstr">
      <vt:lpstr>Arial</vt:lpstr>
      <vt:lpstr>Tahoma</vt:lpstr>
      <vt:lpstr>Times New Roman</vt:lpstr>
      <vt:lpstr>Default Design</vt:lpstr>
      <vt:lpstr>1_Default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frbsf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L1MXB01</dc:creator>
  <cp:lastModifiedBy>Eric Swanson</cp:lastModifiedBy>
  <cp:revision>2641</cp:revision>
  <cp:lastPrinted>2004-01-07T19:26:36Z</cp:lastPrinted>
  <dcterms:created xsi:type="dcterms:W3CDTF">2002-04-18T19:20:46Z</dcterms:created>
  <dcterms:modified xsi:type="dcterms:W3CDTF">2025-10-30T21:23:59Z</dcterms:modified>
</cp:coreProperties>
</file>