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58" r:id="rId2"/>
  </p:sldMasterIdLst>
  <p:notesMasterIdLst>
    <p:notesMasterId r:id="rId29"/>
  </p:notesMasterIdLst>
  <p:handoutMasterIdLst>
    <p:handoutMasterId r:id="rId30"/>
  </p:handoutMasterIdLst>
  <p:sldIdLst>
    <p:sldId id="457" r:id="rId3"/>
    <p:sldId id="656" r:id="rId4"/>
    <p:sldId id="705" r:id="rId5"/>
    <p:sldId id="738" r:id="rId6"/>
    <p:sldId id="739" r:id="rId7"/>
    <p:sldId id="740" r:id="rId8"/>
    <p:sldId id="741" r:id="rId9"/>
    <p:sldId id="742" r:id="rId10"/>
    <p:sldId id="744" r:id="rId11"/>
    <p:sldId id="745" r:id="rId12"/>
    <p:sldId id="743" r:id="rId13"/>
    <p:sldId id="748" r:id="rId14"/>
    <p:sldId id="751" r:id="rId15"/>
    <p:sldId id="770" r:id="rId16"/>
    <p:sldId id="753" r:id="rId17"/>
    <p:sldId id="754" r:id="rId18"/>
    <p:sldId id="756" r:id="rId19"/>
    <p:sldId id="769" r:id="rId20"/>
    <p:sldId id="689" r:id="rId21"/>
    <p:sldId id="768" r:id="rId22"/>
    <p:sldId id="706" r:id="rId23"/>
    <p:sldId id="716" r:id="rId24"/>
    <p:sldId id="717" r:id="rId25"/>
    <p:sldId id="718" r:id="rId26"/>
    <p:sldId id="722" r:id="rId27"/>
    <p:sldId id="723" r:id="rId28"/>
  </p:sldIdLst>
  <p:sldSz cx="109728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E11505"/>
    <a:srgbClr val="0066FF"/>
    <a:srgbClr val="0099FF"/>
    <a:srgbClr val="6699FF"/>
    <a:srgbClr val="0639BA"/>
    <a:srgbClr val="E9DA17"/>
    <a:srgbClr val="DDE1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2" autoAdjust="0"/>
    <p:restoredTop sz="95936" autoAdjust="0"/>
  </p:normalViewPr>
  <p:slideViewPr>
    <p:cSldViewPr showGuides="1">
      <p:cViewPr>
        <p:scale>
          <a:sx n="123" d="100"/>
          <a:sy n="123" d="100"/>
        </p:scale>
        <p:origin x="64" y="368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172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46A12CB4-89BE-4222-B5B0-EDEB8925D3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7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6288" y="719138"/>
            <a:ext cx="5764212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355C91B8-073D-487C-BDCA-47A144290CA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05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48023-D718-4654-BE71-79CD25FBB63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288" y="719138"/>
            <a:ext cx="5764212" cy="3602037"/>
          </a:xfrm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0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E907-3D4D-434A-9BA3-9C8F121875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32EB-D4BD-4C15-9AD7-EDE57D47A4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7AB4B-5670-442E-9BEF-06E0C9E387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0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48640" y="6245225"/>
            <a:ext cx="256032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49040" y="6245225"/>
            <a:ext cx="347472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63840" y="6245225"/>
            <a:ext cx="2560320" cy="476250"/>
          </a:xfrm>
        </p:spPr>
        <p:txBody>
          <a:bodyPr/>
          <a:lstStyle>
            <a:lvl1pPr>
              <a:defRPr/>
            </a:lvl1pPr>
          </a:lstStyle>
          <a:p>
            <a:fld id="{8F3F083C-D9C8-4970-8673-26B6D4F379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40"/>
            <a:ext cx="987552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245225"/>
            <a:ext cx="256032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245225"/>
            <a:ext cx="347472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245225"/>
            <a:ext cx="2560320" cy="476250"/>
          </a:xfrm>
        </p:spPr>
        <p:txBody>
          <a:bodyPr/>
          <a:lstStyle>
            <a:lvl1pPr>
              <a:defRPr/>
            </a:lvl1pPr>
          </a:lstStyle>
          <a:p>
            <a:fld id="{6EF4157D-DF68-44FF-A12A-02E2D696C6E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9D0F-E46B-444C-A4F3-FB5DC2C3F0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B6B3-1437-404D-9EF6-FFB1EEFB7E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4D78-856D-4D05-BC2A-233387F636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01B9-4A58-48A0-A16D-70429705BE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3"/>
            <a:ext cx="4848225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5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54384-0E54-44FF-B064-E24A6A736D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5C09E-74F4-4776-B9E4-1ED59AAFC3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E5AF7-BC08-4887-8DAC-C9FBF725D6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6DE1F-2D3C-4ED4-AA55-1C7CB1BC2C1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4C1B3-2CC2-4876-9899-70007677B8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C2D7D-495E-496D-A821-2CFD8189B6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2F562-CBBC-43A5-911F-4A86D63CD4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AA82B-9643-45C2-B2AD-DD3833FA99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74E3E-098F-4501-80EC-6D3D8CCC9E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84DB9-39C0-41CB-9C7F-F855F7CA5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3"/>
            <a:ext cx="4848225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5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21A15-82E7-4C12-98AB-D19BA4B5A5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DCEE-906C-442D-BE03-7CC5CA7742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608E3-21DD-4A27-8808-2FA84D2F7C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96641-61B6-467B-9B30-8F3BB6BA54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ChangeArrowheads="1"/>
          </p:cNvSpPr>
          <p:nvPr/>
        </p:nvSpPr>
        <p:spPr bwMode="auto">
          <a:xfrm>
            <a:off x="0" y="0"/>
            <a:ext cx="10972800" cy="1219200"/>
          </a:xfrm>
          <a:prstGeom prst="rect">
            <a:avLst/>
          </a:prstGeom>
          <a:gradFill rotWithShape="1">
            <a:gsLst>
              <a:gs pos="0">
                <a:srgbClr val="0639BA"/>
              </a:gs>
              <a:gs pos="100000">
                <a:srgbClr val="B4D0B9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5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2"/>
            <a:ext cx="9875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5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/>
            </a:lvl1pPr>
          </a:lstStyle>
          <a:p>
            <a:endParaRPr lang="en-US" dirty="0"/>
          </a:p>
        </p:txBody>
      </p:sp>
      <p:sp>
        <p:nvSpPr>
          <p:cNvPr id="1005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/>
            </a:lvl1pPr>
          </a:lstStyle>
          <a:p>
            <a:endParaRPr lang="en-US" dirty="0"/>
          </a:p>
        </p:txBody>
      </p:sp>
      <p:sp>
        <p:nvSpPr>
          <p:cNvPr id="1005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/>
            </a:lvl1pPr>
          </a:lstStyle>
          <a:p>
            <a:fld id="{682DA7DC-A333-40D9-A2B3-E75B85F342B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1" r:id="rId12"/>
    <p:sldLayoutId id="214748368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2"/>
            <a:ext cx="9875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6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/>
            </a:lvl1pPr>
          </a:lstStyle>
          <a:p>
            <a:endParaRPr lang="en-US" dirty="0"/>
          </a:p>
        </p:txBody>
      </p:sp>
      <p:sp>
        <p:nvSpPr>
          <p:cNvPr id="1006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/>
            </a:lvl1pPr>
          </a:lstStyle>
          <a:p>
            <a:endParaRPr lang="en-US" dirty="0"/>
          </a:p>
        </p:txBody>
      </p:sp>
      <p:sp>
        <p:nvSpPr>
          <p:cNvPr id="1006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/>
            </a:lvl1pPr>
          </a:lstStyle>
          <a:p>
            <a:fld id="{78317234-BB0C-4ED2-8A08-CC26DAFA76F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102870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80" dirty="0"/>
              <a:t>The Effects of Monetary Policy on Macroeconomic</a:t>
            </a:r>
          </a:p>
          <a:p>
            <a:pPr algn="ctr"/>
            <a:r>
              <a:rPr lang="en-US" sz="2880" dirty="0"/>
              <a:t>Expectations:  High-Frequency Evidence</a:t>
            </a:r>
          </a:p>
          <a:p>
            <a:pPr algn="ctr"/>
            <a:r>
              <a:rPr lang="en-US" sz="2880" dirty="0"/>
              <a:t>from Prediction Markets</a:t>
            </a:r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4656740" y="4715470"/>
            <a:ext cx="16594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SED Meetings</a:t>
            </a:r>
          </a:p>
          <a:p>
            <a:pPr algn="ctr"/>
            <a:r>
              <a:rPr lang="en-US" dirty="0"/>
              <a:t>Athens</a:t>
            </a:r>
          </a:p>
          <a:p>
            <a:pPr algn="ctr"/>
            <a:r>
              <a:rPr lang="en-US" dirty="0"/>
              <a:t>July 2, 2026</a:t>
            </a:r>
          </a:p>
        </p:txBody>
      </p:sp>
      <p:sp>
        <p:nvSpPr>
          <p:cNvPr id="665607" name="Text Box 7"/>
          <p:cNvSpPr txBox="1">
            <a:spLocks noChangeArrowheads="1"/>
          </p:cNvSpPr>
          <p:nvPr/>
        </p:nvSpPr>
        <p:spPr bwMode="auto">
          <a:xfrm>
            <a:off x="274320" y="2987300"/>
            <a:ext cx="361188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160" dirty="0"/>
              <a:t>Eric T. Swanson</a:t>
            </a:r>
          </a:p>
          <a:p>
            <a:pPr algn="ctr"/>
            <a:r>
              <a:rPr lang="en-US" dirty="0"/>
              <a:t>University of California, Irvine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0867C002-BBAE-17CD-2A52-2649FCAE3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980547"/>
            <a:ext cx="330707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60" dirty="0"/>
              <a:t>Renxuan Wang</a:t>
            </a:r>
          </a:p>
          <a:p>
            <a:pPr algn="ctr"/>
            <a:r>
              <a:rPr lang="en-US" dirty="0"/>
              <a:t>China Europe International Business School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C0B27E-0237-5C3B-FB94-99F4EE97F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980547"/>
            <a:ext cx="361188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160" dirty="0" err="1"/>
              <a:t>Yanbin</a:t>
            </a:r>
            <a:r>
              <a:rPr lang="en-US" sz="2160" dirty="0"/>
              <a:t> Wu</a:t>
            </a:r>
          </a:p>
          <a:p>
            <a:pPr algn="ctr"/>
            <a:r>
              <a:rPr lang="en-US" dirty="0"/>
              <a:t>University of Florida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35249-CF2C-422A-DBFC-42D6B52CD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2AB3676B-03EE-184E-1279-516A27C19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Kalshi Contracts Trade Frequently, Respond to News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C4C72-CEF8-70D0-7F50-2CEF75839039}"/>
              </a:ext>
            </a:extLst>
          </p:cNvPr>
          <p:cNvSpPr txBox="1"/>
          <p:nvPr/>
        </p:nvSpPr>
        <p:spPr>
          <a:xfrm>
            <a:off x="152400" y="798414"/>
            <a:ext cx="1059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Contract:  Q3 2022 U.S. GDP growth above 2%?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D854E-B35E-6C7B-A9CB-1C1EDD85F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9098280" cy="50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0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CCF10-E4DB-E9E3-20C8-75A3E65F4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8E8CBA-D7B0-31E9-3128-861E4564881F}"/>
              </a:ext>
            </a:extLst>
          </p:cNvPr>
          <p:cNvCxnSpPr>
            <a:cxnSpLocks/>
          </p:cNvCxnSpPr>
          <p:nvPr/>
        </p:nvCxnSpPr>
        <p:spPr bwMode="auto">
          <a:xfrm>
            <a:off x="2530437" y="3780585"/>
            <a:ext cx="5943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919844-CB85-3659-8134-D899CE873A67}"/>
              </a:ext>
            </a:extLst>
          </p:cNvPr>
          <p:cNvCxnSpPr>
            <a:cxnSpLocks/>
          </p:cNvCxnSpPr>
          <p:nvPr/>
        </p:nvCxnSpPr>
        <p:spPr bwMode="auto">
          <a:xfrm>
            <a:off x="2542576" y="3772494"/>
            <a:ext cx="3853830" cy="121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314278-F8FB-39CC-117D-0FCAB8A9A6CE}"/>
              </a:ext>
            </a:extLst>
          </p:cNvPr>
          <p:cNvCxnSpPr>
            <a:cxnSpLocks/>
          </p:cNvCxnSpPr>
          <p:nvPr/>
        </p:nvCxnSpPr>
        <p:spPr bwMode="auto">
          <a:xfrm>
            <a:off x="3324807" y="3773842"/>
            <a:ext cx="3853830" cy="121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CA75D6-0998-C184-DAB9-D0D4C342E220}"/>
              </a:ext>
            </a:extLst>
          </p:cNvPr>
          <p:cNvCxnSpPr>
            <a:cxnSpLocks/>
          </p:cNvCxnSpPr>
          <p:nvPr/>
        </p:nvCxnSpPr>
        <p:spPr bwMode="auto">
          <a:xfrm>
            <a:off x="2530437" y="3783282"/>
            <a:ext cx="3048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 Box 10">
            <a:extLst>
              <a:ext uri="{FF2B5EF4-FFF2-40B4-BE49-F238E27FC236}">
                <a16:creationId xmlns:a16="http://schemas.microsoft.com/office/drawing/2014/main" id="{05DCABEC-3C1E-DF42-F723-8B872237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Kalshi Market-Implied CDFs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54FE1-37C8-6452-34CB-E815448E70D5}"/>
              </a:ext>
            </a:extLst>
          </p:cNvPr>
          <p:cNvSpPr txBox="1"/>
          <p:nvPr/>
        </p:nvSpPr>
        <p:spPr>
          <a:xfrm>
            <a:off x="209550" y="4876800"/>
            <a:ext cx="10553700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$1 – prices of “yes” contracts (equivalently, prices of “no” contracts) give Kalshi market-implied CDF of event outcome</a:t>
            </a:r>
          </a:p>
          <a:p>
            <a:pPr marL="627063" lvl="1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some technical details:  take average of “no” price and $1-“yes” price, discard tails, impose monotonicity on CDFs, impose CDFs approach 1, etc.</a:t>
            </a:r>
          </a:p>
          <a:p>
            <a:pPr marL="169863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Use market-implied CDFs, PDFs, to compute market-implied expectations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6444D8-5BDB-0D03-81FE-FB76502CA712}"/>
              </a:ext>
            </a:extLst>
          </p:cNvPr>
          <p:cNvCxnSpPr>
            <a:cxnSpLocks/>
          </p:cNvCxnSpPr>
          <p:nvPr/>
        </p:nvCxnSpPr>
        <p:spPr bwMode="auto">
          <a:xfrm flipV="1">
            <a:off x="2530437" y="1037385"/>
            <a:ext cx="22256" cy="2743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14687-1DA9-FF0D-2A34-C2FC41878443}"/>
              </a:ext>
            </a:extLst>
          </p:cNvPr>
          <p:cNvCxnSpPr>
            <a:cxnSpLocks/>
          </p:cNvCxnSpPr>
          <p:nvPr/>
        </p:nvCxnSpPr>
        <p:spPr bwMode="auto">
          <a:xfrm>
            <a:off x="2530437" y="3780585"/>
            <a:ext cx="2209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25AED9-8347-5349-D1DF-1FFE41585C12}"/>
              </a:ext>
            </a:extLst>
          </p:cNvPr>
          <p:cNvCxnSpPr>
            <a:cxnSpLocks/>
          </p:cNvCxnSpPr>
          <p:nvPr/>
        </p:nvCxnSpPr>
        <p:spPr bwMode="auto">
          <a:xfrm>
            <a:off x="4740237" y="1951785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06BF5E-1346-200E-EC52-BC277E884C60}"/>
              </a:ext>
            </a:extLst>
          </p:cNvPr>
          <p:cNvCxnSpPr>
            <a:cxnSpLocks/>
          </p:cNvCxnSpPr>
          <p:nvPr/>
        </p:nvCxnSpPr>
        <p:spPr bwMode="auto">
          <a:xfrm>
            <a:off x="4728099" y="1946390"/>
            <a:ext cx="313633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905BBA-48BB-D029-9DC4-517DC9E6BCC3}"/>
              </a:ext>
            </a:extLst>
          </p:cNvPr>
          <p:cNvCxnSpPr>
            <a:cxnSpLocks/>
          </p:cNvCxnSpPr>
          <p:nvPr/>
        </p:nvCxnSpPr>
        <p:spPr bwMode="auto">
          <a:xfrm>
            <a:off x="5578437" y="1954482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7235E0-45F1-7CE3-4764-1E2A110F1B49}"/>
              </a:ext>
            </a:extLst>
          </p:cNvPr>
          <p:cNvCxnSpPr>
            <a:cxnSpLocks/>
          </p:cNvCxnSpPr>
          <p:nvPr/>
        </p:nvCxnSpPr>
        <p:spPr bwMode="auto">
          <a:xfrm>
            <a:off x="5566299" y="1949087"/>
            <a:ext cx="2374338" cy="4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608C753-735C-C9FA-5803-BEDD83E6F207}"/>
              </a:ext>
            </a:extLst>
          </p:cNvPr>
          <p:cNvSpPr txBox="1"/>
          <p:nvPr/>
        </p:nvSpPr>
        <p:spPr>
          <a:xfrm>
            <a:off x="5173529" y="3910084"/>
            <a:ext cx="884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100K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90DD43-C42E-F351-0D87-9E07D38CADB0}"/>
              </a:ext>
            </a:extLst>
          </p:cNvPr>
          <p:cNvSpPr txBox="1"/>
          <p:nvPr/>
        </p:nvSpPr>
        <p:spPr>
          <a:xfrm>
            <a:off x="4405449" y="3903625"/>
            <a:ext cx="685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90K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5EC08C-7BB4-DC80-C5CF-A2D269EF0789}"/>
              </a:ext>
            </a:extLst>
          </p:cNvPr>
          <p:cNvCxnSpPr>
            <a:cxnSpLocks/>
          </p:cNvCxnSpPr>
          <p:nvPr/>
        </p:nvCxnSpPr>
        <p:spPr bwMode="auto">
          <a:xfrm>
            <a:off x="6396406" y="1955831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3E22F9-305B-1143-3ECC-4864A56617F0}"/>
              </a:ext>
            </a:extLst>
          </p:cNvPr>
          <p:cNvCxnSpPr>
            <a:cxnSpLocks/>
          </p:cNvCxnSpPr>
          <p:nvPr/>
        </p:nvCxnSpPr>
        <p:spPr bwMode="auto">
          <a:xfrm flipV="1">
            <a:off x="6384268" y="1950434"/>
            <a:ext cx="1480169" cy="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7C95132-001D-ACC4-CD19-310433172976}"/>
              </a:ext>
            </a:extLst>
          </p:cNvPr>
          <p:cNvSpPr txBox="1"/>
          <p:nvPr/>
        </p:nvSpPr>
        <p:spPr>
          <a:xfrm>
            <a:off x="6018257" y="3906039"/>
            <a:ext cx="884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125K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DFFE3E-4B3B-D083-0870-F4C87402D3CB}"/>
              </a:ext>
            </a:extLst>
          </p:cNvPr>
          <p:cNvCxnSpPr>
            <a:cxnSpLocks/>
          </p:cNvCxnSpPr>
          <p:nvPr/>
        </p:nvCxnSpPr>
        <p:spPr bwMode="auto">
          <a:xfrm>
            <a:off x="7178637" y="1957179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3D05DB-D81A-E9BD-B685-131C1F1A509C}"/>
              </a:ext>
            </a:extLst>
          </p:cNvPr>
          <p:cNvCxnSpPr>
            <a:cxnSpLocks/>
          </p:cNvCxnSpPr>
          <p:nvPr/>
        </p:nvCxnSpPr>
        <p:spPr bwMode="auto">
          <a:xfrm flipV="1">
            <a:off x="7166499" y="1943691"/>
            <a:ext cx="1155138" cy="40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31754C1-3D8D-BC38-3CC7-67A9F38ACE82}"/>
              </a:ext>
            </a:extLst>
          </p:cNvPr>
          <p:cNvCxnSpPr>
            <a:cxnSpLocks/>
          </p:cNvCxnSpPr>
          <p:nvPr/>
        </p:nvCxnSpPr>
        <p:spPr bwMode="auto">
          <a:xfrm>
            <a:off x="2530436" y="3769798"/>
            <a:ext cx="1437686" cy="107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C7DB52B-ABEA-D73E-A2E7-CDA41D16B513}"/>
              </a:ext>
            </a:extLst>
          </p:cNvPr>
          <p:cNvCxnSpPr>
            <a:cxnSpLocks/>
          </p:cNvCxnSpPr>
          <p:nvPr/>
        </p:nvCxnSpPr>
        <p:spPr bwMode="auto">
          <a:xfrm>
            <a:off x="3968122" y="1951785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D2DCAD-2602-4878-0D4D-28A4CAE3A199}"/>
              </a:ext>
            </a:extLst>
          </p:cNvPr>
          <p:cNvCxnSpPr>
            <a:cxnSpLocks/>
          </p:cNvCxnSpPr>
          <p:nvPr/>
        </p:nvCxnSpPr>
        <p:spPr bwMode="auto">
          <a:xfrm>
            <a:off x="3955984" y="1946390"/>
            <a:ext cx="771946" cy="94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4186251-615E-8973-5EDA-74C25750DE57}"/>
              </a:ext>
            </a:extLst>
          </p:cNvPr>
          <p:cNvSpPr txBox="1"/>
          <p:nvPr/>
        </p:nvSpPr>
        <p:spPr>
          <a:xfrm>
            <a:off x="3637369" y="3895234"/>
            <a:ext cx="685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80K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ABB32B-F592-124C-56DB-FB891E3FE7A6}"/>
              </a:ext>
            </a:extLst>
          </p:cNvPr>
          <p:cNvSpPr txBox="1"/>
          <p:nvPr/>
        </p:nvSpPr>
        <p:spPr>
          <a:xfrm>
            <a:off x="6825632" y="3895235"/>
            <a:ext cx="87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150K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9F74DC-3CF3-4F0F-A608-3D2E9959DF3F}"/>
              </a:ext>
            </a:extLst>
          </p:cNvPr>
          <p:cNvSpPr txBox="1"/>
          <p:nvPr/>
        </p:nvSpPr>
        <p:spPr>
          <a:xfrm>
            <a:off x="3645461" y="4372243"/>
            <a:ext cx="413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June 2026 nonfarm payrolls realization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2547EA-1A2E-F4D5-0B1B-0F8079661337}"/>
              </a:ext>
            </a:extLst>
          </p:cNvPr>
          <p:cNvSpPr txBox="1"/>
          <p:nvPr/>
        </p:nvSpPr>
        <p:spPr>
          <a:xfrm>
            <a:off x="1460698" y="838200"/>
            <a:ext cx="1093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“yes” contract payoffs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89AB2D-E41F-52C0-C712-8C3BAC4C803F}"/>
              </a:ext>
            </a:extLst>
          </p:cNvPr>
          <p:cNvSpPr txBox="1"/>
          <p:nvPr/>
        </p:nvSpPr>
        <p:spPr>
          <a:xfrm>
            <a:off x="1931117" y="1730263"/>
            <a:ext cx="529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$1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0EFF99-3EC3-2CED-34A3-C04DBF21BF2F}"/>
              </a:ext>
            </a:extLst>
          </p:cNvPr>
          <p:cNvCxnSpPr>
            <a:cxnSpLocks/>
          </p:cNvCxnSpPr>
          <p:nvPr/>
        </p:nvCxnSpPr>
        <p:spPr bwMode="auto">
          <a:xfrm>
            <a:off x="2498408" y="1945707"/>
            <a:ext cx="1085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027A40-2B42-F376-DCE0-7EC17E05D846}"/>
              </a:ext>
            </a:extLst>
          </p:cNvPr>
          <p:cNvCxnSpPr>
            <a:cxnSpLocks/>
          </p:cNvCxnSpPr>
          <p:nvPr/>
        </p:nvCxnSpPr>
        <p:spPr bwMode="auto">
          <a:xfrm>
            <a:off x="7627398" y="994818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72D8DA9-B1C8-1D55-3B6F-CC62EC2CABF2}"/>
              </a:ext>
            </a:extLst>
          </p:cNvPr>
          <p:cNvCxnSpPr>
            <a:cxnSpLocks/>
          </p:cNvCxnSpPr>
          <p:nvPr/>
        </p:nvCxnSpPr>
        <p:spPr bwMode="auto">
          <a:xfrm>
            <a:off x="7627398" y="1150833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EC3F6AB-7434-D38B-28B8-00192F7D8640}"/>
              </a:ext>
            </a:extLst>
          </p:cNvPr>
          <p:cNvCxnSpPr>
            <a:cxnSpLocks/>
          </p:cNvCxnSpPr>
          <p:nvPr/>
        </p:nvCxnSpPr>
        <p:spPr bwMode="auto">
          <a:xfrm>
            <a:off x="7627398" y="1311756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B0588B6-C74C-6E5D-0648-E2B1428FFB8B}"/>
              </a:ext>
            </a:extLst>
          </p:cNvPr>
          <p:cNvCxnSpPr>
            <a:cxnSpLocks/>
          </p:cNvCxnSpPr>
          <p:nvPr/>
        </p:nvCxnSpPr>
        <p:spPr bwMode="auto">
          <a:xfrm>
            <a:off x="7627398" y="1464156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7507206-EA6C-0737-9B10-B4648FDDAE91}"/>
              </a:ext>
            </a:extLst>
          </p:cNvPr>
          <p:cNvCxnSpPr>
            <a:cxnSpLocks/>
          </p:cNvCxnSpPr>
          <p:nvPr/>
        </p:nvCxnSpPr>
        <p:spPr bwMode="auto">
          <a:xfrm>
            <a:off x="7627398" y="1623962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60CF9E1-42C7-90D0-6F62-E84ADD9D6CC0}"/>
              </a:ext>
            </a:extLst>
          </p:cNvPr>
          <p:cNvSpPr txBox="1"/>
          <p:nvPr/>
        </p:nvSpPr>
        <p:spPr>
          <a:xfrm>
            <a:off x="7920060" y="1476294"/>
            <a:ext cx="1532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200" dirty="0"/>
              <a:t>150K “yes” contract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2DF7DA-E809-68E0-D8F3-1465CBB0149D}"/>
              </a:ext>
            </a:extLst>
          </p:cNvPr>
          <p:cNvSpPr txBox="1"/>
          <p:nvPr/>
        </p:nvSpPr>
        <p:spPr>
          <a:xfrm>
            <a:off x="7919386" y="1161872"/>
            <a:ext cx="1532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200" dirty="0"/>
              <a:t>100K “yes” contract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DD05D1-BEDA-4CFF-2E5E-91374F209E32}"/>
              </a:ext>
            </a:extLst>
          </p:cNvPr>
          <p:cNvSpPr txBox="1"/>
          <p:nvPr/>
        </p:nvSpPr>
        <p:spPr>
          <a:xfrm>
            <a:off x="7932198" y="847383"/>
            <a:ext cx="1532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200" dirty="0"/>
              <a:t>80K “yes” contract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C142D0C-A956-2EF0-1F9E-E7FD018582FC}"/>
              </a:ext>
            </a:extLst>
          </p:cNvPr>
          <p:cNvSpPr txBox="1"/>
          <p:nvPr/>
        </p:nvSpPr>
        <p:spPr>
          <a:xfrm>
            <a:off x="7923096" y="1007236"/>
            <a:ext cx="1532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200" dirty="0"/>
              <a:t>90K “yes” contract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29711B3-6EB5-64DC-3D8F-7D650A0590EC}"/>
              </a:ext>
            </a:extLst>
          </p:cNvPr>
          <p:cNvSpPr txBox="1"/>
          <p:nvPr/>
        </p:nvSpPr>
        <p:spPr>
          <a:xfrm>
            <a:off x="7923601" y="1311756"/>
            <a:ext cx="1532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200" dirty="0"/>
              <a:t>125K “yes” contract</a:t>
            </a:r>
          </a:p>
        </p:txBody>
      </p:sp>
    </p:spTree>
    <p:extLst>
      <p:ext uri="{BB962C8B-B14F-4D97-AF65-F5344CB8AC3E}">
        <p14:creationId xmlns:p14="http://schemas.microsoft.com/office/powerpoint/2010/main" val="8692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8AD5A-28FF-3100-E14E-58FC2DAD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D7A1FD9D-3415-8BBF-7375-50BC66B5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Kalshi Macro Forecast Errors vs. Blue Chip and SPF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746D9-DA4E-287C-9401-452E6B29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6" y="1447801"/>
            <a:ext cx="5164254" cy="4294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FFDC9-B8B0-4A71-0391-1397EFA4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484" y="1230878"/>
            <a:ext cx="5365916" cy="45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3E106-FAE0-DDDE-A056-920921109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B9B2E39A-9098-94AF-A944-3CF7A1732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Kalshi Macro Contract Trading Volume Patterns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BEAFC-7508-9B41-5BED-A8E1161F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805"/>
            <a:ext cx="10972800" cy="50195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A109F1-6A97-C1FD-6762-9639347B0469}"/>
              </a:ext>
            </a:extLst>
          </p:cNvPr>
          <p:cNvSpPr/>
          <p:nvPr/>
        </p:nvSpPr>
        <p:spPr bwMode="auto">
          <a:xfrm>
            <a:off x="20664" y="5044698"/>
            <a:ext cx="108204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30450-9695-3B83-493C-4D0C0442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2B455B99-06CA-3F78-D5A8-422026C10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Kalshi Macro Contract Trading Volume Patterns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A398D-8F2E-3156-85F5-B0B49B28DFE4}"/>
              </a:ext>
            </a:extLst>
          </p:cNvPr>
          <p:cNvSpPr txBox="1"/>
          <p:nvPr/>
        </p:nvSpPr>
        <p:spPr>
          <a:xfrm>
            <a:off x="152400" y="914400"/>
            <a:ext cx="105918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Takeaways:</a:t>
            </a:r>
          </a:p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Trading volumes increase as contract maturity approaches</a:t>
            </a:r>
          </a:p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Trading volumes spike around major macro, monetary announcements</a:t>
            </a:r>
          </a:p>
          <a:p>
            <a:pPr marL="744538" lvl="1" indent="-287338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this is exactly what we want:  liquidity is highest when new information arrives</a:t>
            </a:r>
          </a:p>
        </p:txBody>
      </p:sp>
    </p:spTree>
    <p:extLst>
      <p:ext uri="{BB962C8B-B14F-4D97-AF65-F5344CB8AC3E}">
        <p14:creationId xmlns:p14="http://schemas.microsoft.com/office/powerpoint/2010/main" val="23275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F8F1-A2AF-25A6-3C1A-D85DD0BC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8C193E79-FE0E-1844-AE04-30D5F7E65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Kalshi Market Macro Expectations Responses to Fed News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93738-4EAD-9C78-7515-98BE33D686BA}"/>
              </a:ext>
            </a:extLst>
          </p:cNvPr>
          <p:cNvSpPr txBox="1"/>
          <p:nvPr/>
        </p:nvSpPr>
        <p:spPr>
          <a:xfrm>
            <a:off x="152400" y="914400"/>
            <a:ext cx="1059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run daily-frequency regressions of the form: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8E816-CE0F-83F6-6C6A-3A6AB9A5468E}"/>
              </a:ext>
            </a:extLst>
          </p:cNvPr>
          <p:cNvSpPr txBox="1"/>
          <p:nvPr/>
        </p:nvSpPr>
        <p:spPr>
          <a:xfrm>
            <a:off x="152400" y="2166444"/>
            <a:ext cx="105918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consider</a:t>
            </a:r>
          </a:p>
          <a:p>
            <a:pPr marL="687388" lvl="1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Changes in           for front Kalshi contract</a:t>
            </a:r>
          </a:p>
          <a:p>
            <a:pPr marL="687388" lvl="1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Changes in           for longer-term contracts</a:t>
            </a:r>
          </a:p>
          <a:p>
            <a:pPr marL="687388" lvl="1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Changes in               :  fed funds rate target (Kuttner surprise)</a:t>
            </a:r>
          </a:p>
          <a:p>
            <a:pPr marL="687388" lvl="1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Changes in            :  forward guidance (GSS surprise)</a:t>
            </a:r>
          </a:p>
          <a:p>
            <a:pPr marL="687388" lvl="1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FOMC announcements</a:t>
            </a:r>
          </a:p>
          <a:p>
            <a:pPr marL="687388" lvl="1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Fed Chair speeches</a:t>
            </a:r>
          </a:p>
          <a:p>
            <a:pPr marL="687388" lvl="1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FOMC minutes releases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5CBE3C-3A2F-CAC5-874B-5D13060C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914" y="2598892"/>
            <a:ext cx="757646" cy="4898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EC087A-5ABF-0893-AE69-1AAE2099F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86" y="3008214"/>
            <a:ext cx="757646" cy="489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8C171-3E1C-DB82-3D89-94A5BD1B7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54820"/>
            <a:ext cx="8534400" cy="540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A6956-E93C-3FE2-9FB8-26C34858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483" y="3357490"/>
            <a:ext cx="1073205" cy="520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77B14-1F9C-2079-C7EB-3B612DA33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483" y="3794301"/>
            <a:ext cx="844593" cy="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11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8F709-5379-A098-BF3C-6E29DA0C0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161606-D7F5-CDEF-1851-D40C805A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9" y="1447800"/>
            <a:ext cx="10698941" cy="4379295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92492AAF-54A7-D1FE-BB98-2DEDDF3E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Kalshi Market Macro Expectations Responses to News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358D99-9B1D-D409-E296-78ED94DAFBFB}"/>
              </a:ext>
            </a:extLst>
          </p:cNvPr>
          <p:cNvSpPr/>
          <p:nvPr/>
        </p:nvSpPr>
        <p:spPr bwMode="auto">
          <a:xfrm>
            <a:off x="4248444" y="2523978"/>
            <a:ext cx="8382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06718-5561-AB89-A85A-4515D7A8A7BA}"/>
              </a:ext>
            </a:extLst>
          </p:cNvPr>
          <p:cNvSpPr/>
          <p:nvPr/>
        </p:nvSpPr>
        <p:spPr bwMode="auto">
          <a:xfrm>
            <a:off x="7063155" y="2538045"/>
            <a:ext cx="78223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C12557-5A86-89DB-C3C9-9FEAEF32602F}"/>
              </a:ext>
            </a:extLst>
          </p:cNvPr>
          <p:cNvSpPr/>
          <p:nvPr/>
        </p:nvSpPr>
        <p:spPr bwMode="auto">
          <a:xfrm>
            <a:off x="4275106" y="4318446"/>
            <a:ext cx="782230" cy="45720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A251CC-5786-AB0D-DC14-F099A7A3BEE6}"/>
              </a:ext>
            </a:extLst>
          </p:cNvPr>
          <p:cNvSpPr/>
          <p:nvPr/>
        </p:nvSpPr>
        <p:spPr bwMode="auto">
          <a:xfrm>
            <a:off x="9821896" y="2523978"/>
            <a:ext cx="8382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170E7E-B0BD-1DA3-21E0-8AC9C0F8973C}"/>
              </a:ext>
            </a:extLst>
          </p:cNvPr>
          <p:cNvSpPr/>
          <p:nvPr/>
        </p:nvSpPr>
        <p:spPr bwMode="auto">
          <a:xfrm>
            <a:off x="7035170" y="3124200"/>
            <a:ext cx="8382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7207-DACC-D751-E69B-809D7653F79E}"/>
              </a:ext>
            </a:extLst>
          </p:cNvPr>
          <p:cNvSpPr/>
          <p:nvPr/>
        </p:nvSpPr>
        <p:spPr bwMode="auto">
          <a:xfrm>
            <a:off x="4257822" y="3124200"/>
            <a:ext cx="8382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608FC-04AB-0434-5D3A-B2EF6E7090E9}"/>
              </a:ext>
            </a:extLst>
          </p:cNvPr>
          <p:cNvSpPr/>
          <p:nvPr/>
        </p:nvSpPr>
        <p:spPr bwMode="auto">
          <a:xfrm>
            <a:off x="4228512" y="3724198"/>
            <a:ext cx="8382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4842E-1072-C3CF-8AD5-75B243A6A148}"/>
              </a:ext>
            </a:extLst>
          </p:cNvPr>
          <p:cNvSpPr/>
          <p:nvPr/>
        </p:nvSpPr>
        <p:spPr bwMode="auto">
          <a:xfrm>
            <a:off x="9847687" y="3727714"/>
            <a:ext cx="8382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E14BB9-23AA-7B7E-56FC-30B0BD79B7F6}"/>
              </a:ext>
            </a:extLst>
          </p:cNvPr>
          <p:cNvSpPr/>
          <p:nvPr/>
        </p:nvSpPr>
        <p:spPr bwMode="auto">
          <a:xfrm>
            <a:off x="5195667" y="4329333"/>
            <a:ext cx="711591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CF752A-4B79-F778-D7A0-E20FC5E68BDC}"/>
              </a:ext>
            </a:extLst>
          </p:cNvPr>
          <p:cNvSpPr/>
          <p:nvPr/>
        </p:nvSpPr>
        <p:spPr bwMode="auto">
          <a:xfrm>
            <a:off x="7082363" y="4328157"/>
            <a:ext cx="711592" cy="45720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AFDE5-624D-36B3-DCBF-FD2CB1C1A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C4AE8EF8-F747-336E-F924-8204842CF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Kalshi Market Macro Expectations Responses to Fed News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940EF-C207-E769-33A5-E950FCD36BC4}"/>
              </a:ext>
            </a:extLst>
          </p:cNvPr>
          <p:cNvSpPr txBox="1"/>
          <p:nvPr/>
        </p:nvSpPr>
        <p:spPr>
          <a:xfrm>
            <a:off x="152400" y="914400"/>
            <a:ext cx="1059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Takeaways:</a:t>
            </a:r>
          </a:p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Kalshi market generally responds to </a:t>
            </a:r>
            <a:r>
              <a:rPr lang="en-US" sz="2200" dirty="0">
                <a:solidFill>
                  <a:srgbClr val="FF0000"/>
                </a:solidFill>
              </a:rPr>
              <a:t>FOMC announcements, Fed Chair speeches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in the way predicted by standard macro models, VARs</a:t>
            </a:r>
          </a:p>
          <a:p>
            <a:pPr marL="744538" lvl="1" indent="-287338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This does not imply there is never a “Fed Information Effect”, but it does contradict the usual story that the Fed Information Effect is always huge</a:t>
            </a:r>
          </a:p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Kalshi market sometimes responds to </a:t>
            </a:r>
            <a:r>
              <a:rPr lang="en-US" sz="2200" dirty="0">
                <a:solidFill>
                  <a:srgbClr val="0070C0"/>
                </a:solidFill>
              </a:rPr>
              <a:t>FOMC minutes releases</a:t>
            </a:r>
            <a:r>
              <a:rPr lang="en-US" sz="2200" dirty="0"/>
              <a:t> in the way predicted by the “Fed Information Effect”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2200" dirty="0"/>
              <a:t>If you want to look for a Fed Information Effect, you should probably look for it here</a:t>
            </a:r>
          </a:p>
        </p:txBody>
      </p:sp>
    </p:spTree>
    <p:extLst>
      <p:ext uri="{BB962C8B-B14F-4D97-AF65-F5344CB8AC3E}">
        <p14:creationId xmlns:p14="http://schemas.microsoft.com/office/powerpoint/2010/main" val="22415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420A0-BE68-E1A3-CBAA-6C3D5F42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7F33C1B5-33AD-AB43-000E-DE04CFF43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90" y="76200"/>
            <a:ext cx="2887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Related Evidence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2942A-101B-BCFD-354E-7DF754E8064A}"/>
              </a:ext>
            </a:extLst>
          </p:cNvPr>
          <p:cNvSpPr txBox="1"/>
          <p:nvPr/>
        </p:nvSpPr>
        <p:spPr>
          <a:xfrm>
            <a:off x="152400" y="838200"/>
            <a:ext cx="10439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Bauer-Swanson (2023 AER):</a:t>
            </a:r>
          </a:p>
          <a:p>
            <a:pPr marL="744538" lvl="1" indent="-287338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2400" dirty="0"/>
              <a:t>asked Blue Chip forecasters how they revise macro forecasts in response to FOMC announcements</a:t>
            </a:r>
          </a:p>
          <a:p>
            <a:pPr marL="744538" lvl="1" indent="-287338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2400" dirty="0"/>
              <a:t>forecasters report revising forecasts in standard direction (consistent with NK models, VARs)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Faust-Swanson-Wright (2004 </a:t>
            </a:r>
            <a:r>
              <a:rPr lang="en-US" sz="2400" dirty="0" err="1"/>
              <a:t>BEJMacro</a:t>
            </a:r>
            <a:r>
              <a:rPr lang="en-US" sz="2400" dirty="0"/>
              <a:t>):</a:t>
            </a:r>
          </a:p>
          <a:p>
            <a:pPr marL="744538" lvl="1" indent="-287338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2400" dirty="0"/>
              <a:t>weekly macro forecast data from Wrightson Associates</a:t>
            </a:r>
          </a:p>
          <a:p>
            <a:pPr marL="744538" lvl="1" indent="-287338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2400" dirty="0"/>
              <a:t>find no evidence of a “Fed Information Effect”</a:t>
            </a:r>
          </a:p>
        </p:txBody>
      </p:sp>
    </p:spTree>
    <p:extLst>
      <p:ext uri="{BB962C8B-B14F-4D97-AF65-F5344CB8AC3E}">
        <p14:creationId xmlns:p14="http://schemas.microsoft.com/office/powerpoint/2010/main" val="39159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4790" y="76200"/>
            <a:ext cx="2042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Conclusions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38200"/>
            <a:ext cx="10439400" cy="565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Prediction markets offer high-frequency macroeconomic forecast data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Kalshi forecasts compare favorably to Blue Chip, SPF but are available at much higher frequency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Kalshi trading volumes increase as maturity approaches and when macro/monetary information is released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Kalshi markets respond to FOMC announcements and Fed Chair speeches consistent with standard macro models, VARs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Kalshi markets sometimes respond to FOMC minutes with an opposite coefficient, potentially consistent with a “Fed Information Effect”</a:t>
            </a:r>
          </a:p>
          <a:p>
            <a:pPr marL="687388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/>
              <a:t>lthough </a:t>
            </a:r>
            <a:r>
              <a:rPr lang="en-US" sz="2000" dirty="0"/>
              <a:t>I still think an Information Effect explanation is not what’s going on here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Substantial other evidence suggests there is not a large Fed Information Effect related to FOMC announcements</a:t>
            </a:r>
          </a:p>
        </p:txBody>
      </p:sp>
    </p:spTree>
    <p:extLst>
      <p:ext uri="{BB962C8B-B14F-4D97-AF65-F5344CB8AC3E}">
        <p14:creationId xmlns:p14="http://schemas.microsoft.com/office/powerpoint/2010/main" val="275570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9033" y="80682"/>
            <a:ext cx="695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Background:  The “Fed Information Effect"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BC42B-4A86-3C91-67CF-61A7B212D8FE}"/>
              </a:ext>
            </a:extLst>
          </p:cNvPr>
          <p:cNvSpPr txBox="1"/>
          <p:nvPr/>
        </p:nvSpPr>
        <p:spPr>
          <a:xfrm>
            <a:off x="243082" y="2057400"/>
            <a:ext cx="104866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1" dirty="0"/>
              <a:t>t</a:t>
            </a:r>
            <a:r>
              <a:rPr lang="en-US" sz="2400" dirty="0"/>
              <a:t> indexes FOMC announcements</a:t>
            </a:r>
          </a:p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1" dirty="0" err="1"/>
              <a:t>BCrev</a:t>
            </a:r>
            <a:r>
              <a:rPr lang="en-US" sz="2400" baseline="-25000" dirty="0" err="1"/>
              <a:t>t</a:t>
            </a:r>
            <a:r>
              <a:rPr lang="en-US" sz="2400" dirty="0"/>
              <a:t> is one-month change in Blue Chip forecast around FOMC announcement</a:t>
            </a:r>
          </a:p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i="1" dirty="0" err="1"/>
              <a:t>mps</a:t>
            </a:r>
            <a:r>
              <a:rPr lang="en-US" sz="2400" baseline="-25000" dirty="0" err="1"/>
              <a:t>t</a:t>
            </a:r>
            <a:r>
              <a:rPr lang="en-US" sz="2400" dirty="0"/>
              <a:t> is measure of FOMC announcement surprise in 30-minute window around announcement</a:t>
            </a:r>
          </a:p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Standard macro models, VARs predict </a:t>
            </a:r>
            <a:r>
              <a:rPr lang="el-G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/>
              <a:t> &lt; 0 (for GDP, employment, inflation)</a:t>
            </a:r>
          </a:p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But empirical work sometimes estimates </a:t>
            </a:r>
            <a:r>
              <a:rPr lang="el-G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/>
              <a:t> &gt; 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DA8C9-EFFE-6C8E-CC5B-99C2ED52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9200"/>
            <a:ext cx="4267200" cy="59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23735-A2C2-7505-9BED-125033F91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DE4CF657-1913-3501-EE0E-F1DC4EEF5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Appendix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A5626-1035-FA0B-9306-1B8714761764}"/>
              </a:ext>
            </a:extLst>
          </p:cNvPr>
          <p:cNvSpPr txBox="1"/>
          <p:nvPr/>
        </p:nvSpPr>
        <p:spPr>
          <a:xfrm>
            <a:off x="3429000" y="2743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008000"/>
              </a:buClr>
            </a:pPr>
            <a:r>
              <a:rPr lang="en-US" sz="3600" dirty="0"/>
              <a:t>Appendix Slides</a:t>
            </a:r>
          </a:p>
        </p:txBody>
      </p:sp>
    </p:spTree>
    <p:extLst>
      <p:ext uri="{BB962C8B-B14F-4D97-AF65-F5344CB8AC3E}">
        <p14:creationId xmlns:p14="http://schemas.microsoft.com/office/powerpoint/2010/main" val="3605550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164C4-090C-ADEE-A35A-1D011FF55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329D77F3-D30E-B968-C7C0-69D3856B7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33" y="80682"/>
            <a:ext cx="30492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The “Price Puzzle”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1BA45-CA4C-A279-7A67-2AE2D01936C6}"/>
              </a:ext>
            </a:extLst>
          </p:cNvPr>
          <p:cNvSpPr txBox="1"/>
          <p:nvPr/>
        </p:nvSpPr>
        <p:spPr>
          <a:xfrm>
            <a:off x="148187" y="3810000"/>
            <a:ext cx="5597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Their story:  an increase in commodity (esp. oil) prices was causing </a:t>
            </a:r>
            <a:r>
              <a:rPr lang="en-US" sz="2400" i="1" dirty="0"/>
              <a:t>both </a:t>
            </a:r>
            <a:r>
              <a:rPr lang="en-US" sz="2400" dirty="0"/>
              <a:t>the Fed to raise interest rates </a:t>
            </a:r>
            <a:r>
              <a:rPr lang="en-US" sz="2400" i="1" dirty="0"/>
              <a:t>and</a:t>
            </a:r>
            <a:r>
              <a:rPr lang="en-US" sz="2400" dirty="0"/>
              <a:t> inflation to increase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7047C-8054-7834-C2CB-AB1F2037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41" y="3352800"/>
            <a:ext cx="4939147" cy="3396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5596A-3CC0-B8DC-E4E4-D41B8354FDF0}"/>
              </a:ext>
            </a:extLst>
          </p:cNvPr>
          <p:cNvSpPr txBox="1"/>
          <p:nvPr/>
        </p:nvSpPr>
        <p:spPr>
          <a:xfrm>
            <a:off x="146566" y="990600"/>
            <a:ext cx="1036903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Eichenbaum (1992 EER) and Sims (1992 EER) estimated that a monetary policy tightening caused prices to </a:t>
            </a:r>
            <a:r>
              <a:rPr lang="en-US" sz="2400" i="1" dirty="0"/>
              <a:t>increase </a:t>
            </a:r>
            <a:r>
              <a:rPr lang="en-US" sz="2400" dirty="0"/>
              <a:t>rather than decrease in a VAR</a:t>
            </a:r>
          </a:p>
          <a:p>
            <a:pPr marL="230188" indent="-2301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Sims and Zha (1994) and Christiano, Eichenbaum, and Evans (1996 </a:t>
            </a:r>
            <a:r>
              <a:rPr lang="en-US" sz="2400" dirty="0" err="1"/>
              <a:t>REStat</a:t>
            </a:r>
            <a:r>
              <a:rPr lang="en-US" sz="2400" dirty="0"/>
              <a:t>) argued an omitted variable (commodity prices) was driving the puzzle</a:t>
            </a:r>
          </a:p>
        </p:txBody>
      </p:sp>
    </p:spTree>
    <p:extLst>
      <p:ext uri="{BB962C8B-B14F-4D97-AF65-F5344CB8AC3E}">
        <p14:creationId xmlns:p14="http://schemas.microsoft.com/office/powerpoint/2010/main" val="3151252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42BE5-E308-298B-8579-793B6FC9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0293B0A1-B55A-5370-8C84-F1EBA263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33" y="80682"/>
            <a:ext cx="7845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Bauer-Swanson (2023 AER):  Omitted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C9567-2FD0-EF19-6FD3-3F014CF3CCDD}"/>
              </a:ext>
            </a:extLst>
          </p:cNvPr>
          <p:cNvSpPr txBox="1"/>
          <p:nvPr/>
        </p:nvSpPr>
        <p:spPr>
          <a:xfrm>
            <a:off x="228600" y="1981200"/>
            <a:ext cx="1063903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Including the omitted news variable on the right-hand side: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Greatly increases regression </a:t>
            </a:r>
            <a:r>
              <a:rPr lang="en-US" sz="2400" i="1" dirty="0">
                <a:solidFill>
                  <a:srgbClr val="0070C0"/>
                </a:solidFill>
              </a:rPr>
              <a:t>R</a:t>
            </a:r>
            <a:r>
              <a:rPr lang="en-US" sz="2400" baseline="30000" dirty="0">
                <a:solidFill>
                  <a:srgbClr val="0070C0"/>
                </a:solidFill>
              </a:rPr>
              <a:t>2</a:t>
            </a:r>
            <a:r>
              <a:rPr lang="en-US" sz="2400" dirty="0"/>
              <a:t>, from about .01 to .42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Reduces standard errors </a:t>
            </a:r>
            <a:r>
              <a:rPr lang="en-US" sz="2400" dirty="0"/>
              <a:t>of </a:t>
            </a:r>
            <a:r>
              <a:rPr lang="el-G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/>
              <a:t> estimates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Increases statistical significance </a:t>
            </a:r>
            <a:r>
              <a:rPr lang="en-US" sz="2400" dirty="0"/>
              <a:t>of </a:t>
            </a:r>
            <a:r>
              <a:rPr lang="el-G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/>
              <a:t> 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70C0"/>
                </a:solidFill>
              </a:rPr>
              <a:t>Reverses the sign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of </a:t>
            </a:r>
            <a:r>
              <a:rPr lang="el-G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/>
              <a:t> to the standard direction, consistent with macro models and VARs</a:t>
            </a:r>
          </a:p>
          <a:p>
            <a:pPr marL="169863" indent="-169863">
              <a:spcBef>
                <a:spcPts val="1800"/>
              </a:spcBef>
            </a:pPr>
            <a:r>
              <a:rPr lang="en-US" sz="2400" dirty="0"/>
              <a:t>Summary:  Including omitted economic and financial news variables eliminates the “Fed Information Effect” puzzle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78A85-9A25-CCAF-0C8C-9414E8A7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673" y="1219200"/>
            <a:ext cx="4871777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7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5C84-581D-A75D-8BA1-99C5E1531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CAC49DCB-4192-3E86-B8DF-B61D36A63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33" y="80682"/>
            <a:ext cx="5635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Jarocinski-Karadi (2020 </a:t>
            </a:r>
            <a:r>
              <a:rPr lang="en-US" sz="2800" dirty="0" err="1">
                <a:latin typeface="Tahoma" pitchFamily="34" charset="0"/>
              </a:rPr>
              <a:t>AEJMacro</a:t>
            </a:r>
            <a:r>
              <a:rPr lang="en-US" sz="2800" dirty="0">
                <a:latin typeface="Tahoma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379BC-E96D-D727-DC46-E7D21732ADAF}"/>
              </a:ext>
            </a:extLst>
          </p:cNvPr>
          <p:cNvSpPr txBox="1"/>
          <p:nvPr/>
        </p:nvSpPr>
        <p:spPr>
          <a:xfrm>
            <a:off x="129033" y="838200"/>
            <a:ext cx="51815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Argue that there is a Fed Information Effect, but only </a:t>
            </a:r>
            <a:r>
              <a:rPr lang="en-US" sz="2400" b="1" i="1" dirty="0">
                <a:solidFill>
                  <a:srgbClr val="0070C0"/>
                </a:solidFill>
              </a:rPr>
              <a:t>sometimes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According to their Figure 1, standard interest rate channel of monetary policy usually dominates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This story is very different from Romer-Romer, CEFJ, NS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Bauer-Swanson evidence does not contradict this “occasional information shock” 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B4275-5C44-9F19-B994-A3141DD7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1" y="838200"/>
            <a:ext cx="5305224" cy="57153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8F9F5D-2BE7-CF01-E356-7B3D6F867AE0}"/>
              </a:ext>
            </a:extLst>
          </p:cNvPr>
          <p:cNvSpPr/>
          <p:nvPr/>
        </p:nvSpPr>
        <p:spPr bwMode="auto">
          <a:xfrm>
            <a:off x="7391400" y="4495801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F7C4B-D72D-B0D8-4829-309292A0D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84917423-0976-449A-B04F-50ED96A61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33" y="80682"/>
            <a:ext cx="8452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Jarocinski-Karadi (2020 </a:t>
            </a:r>
            <a:r>
              <a:rPr lang="en-US" sz="2800" dirty="0" err="1">
                <a:latin typeface="Tahoma" pitchFamily="34" charset="0"/>
              </a:rPr>
              <a:t>AEJMacro</a:t>
            </a:r>
            <a:r>
              <a:rPr lang="en-US" sz="2800" dirty="0">
                <a:latin typeface="Tahoma" pitchFamily="34" charset="0"/>
              </a:rPr>
              <a:t>):  March 20, 2001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0E2F5-5096-50B8-6D07-E3FD0D81B76D}"/>
              </a:ext>
            </a:extLst>
          </p:cNvPr>
          <p:cNvSpPr txBox="1"/>
          <p:nvPr/>
        </p:nvSpPr>
        <p:spPr>
          <a:xfrm>
            <a:off x="129033" y="762000"/>
            <a:ext cx="103865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Nevertheless, my experience at the Fed suggests the Fed does not have an informational advantage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Instead, there is probably something else going on (e.g., on 3/20/2001):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7473-1AE9-2568-02AC-48601E08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4148933" cy="472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36A391-AFB9-98E5-A977-676806FF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045408"/>
            <a:ext cx="3048000" cy="4811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981A38-3484-1C67-110E-1EE9043A6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135" y="5181600"/>
            <a:ext cx="4498106" cy="16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8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EBE9D-DA6A-0F03-27CD-B8A491916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265F2173-8826-F4DB-CC95-FF647FB1F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33" y="80682"/>
            <a:ext cx="2561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Dividend Strips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38CA8-624E-C129-0395-E8437B494C72}"/>
              </a:ext>
            </a:extLst>
          </p:cNvPr>
          <p:cNvSpPr txBox="1"/>
          <p:nvPr/>
        </p:nvSpPr>
        <p:spPr>
          <a:xfrm>
            <a:off x="129033" y="838201"/>
            <a:ext cx="10538967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Golez and Matthies (2025 JFE) and Gilchrist, Yang, and Zhao (2025):</a:t>
            </a:r>
          </a:p>
          <a:p>
            <a:pPr marL="744538" lvl="1" indent="-287338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400" dirty="0"/>
              <a:t>although stocks respond very </a:t>
            </a:r>
            <a:r>
              <a:rPr lang="en-US" sz="2400" dirty="0">
                <a:solidFill>
                  <a:srgbClr val="0070C0"/>
                </a:solidFill>
              </a:rPr>
              <a:t>negatively</a:t>
            </a:r>
            <a:r>
              <a:rPr lang="en-US" sz="2400" dirty="0"/>
              <a:t> to FOMC announcements</a:t>
            </a:r>
          </a:p>
          <a:p>
            <a:pPr marL="744538" lvl="1" indent="-287338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2400" dirty="0"/>
              <a:t>near-term dividend STRIPs respond </a:t>
            </a:r>
            <a:r>
              <a:rPr lang="en-US" sz="2400" i="1" dirty="0">
                <a:solidFill>
                  <a:srgbClr val="FF0000"/>
                </a:solidFill>
              </a:rPr>
              <a:t>positively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9B3B4-107C-3DAD-8A5A-16A7678A7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5" y="2286000"/>
            <a:ext cx="10329221" cy="2074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0316B-0A4B-55C5-B447-538728EB9CF6}"/>
              </a:ext>
            </a:extLst>
          </p:cNvPr>
          <p:cNvSpPr txBox="1"/>
          <p:nvPr/>
        </p:nvSpPr>
        <p:spPr>
          <a:xfrm>
            <a:off x="129033" y="4803526"/>
            <a:ext cx="105389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Note: this is </a:t>
            </a:r>
            <a:r>
              <a:rPr lang="en-US" sz="2400" b="1" i="1" dirty="0"/>
              <a:t>not</a:t>
            </a:r>
            <a:r>
              <a:rPr lang="en-US" sz="2400" i="1" dirty="0"/>
              <a:t> </a:t>
            </a:r>
            <a:r>
              <a:rPr lang="en-US" sz="2400" dirty="0"/>
              <a:t>the Jarocinski-Karadi (2020) story; it is </a:t>
            </a:r>
            <a:r>
              <a:rPr lang="en-US" sz="2400" b="1" i="1" dirty="0"/>
              <a:t>always</a:t>
            </a:r>
            <a:r>
              <a:rPr lang="en-US" sz="2400" i="1" dirty="0"/>
              <a:t> </a:t>
            </a:r>
            <a:r>
              <a:rPr lang="en-US" sz="2400" dirty="0"/>
              <a:t>present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Also: the effect is driven by the nearest-maturity STRIP (60 days!)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Moreover, dividend </a:t>
            </a:r>
            <a:r>
              <a:rPr lang="en-US" sz="2400" i="1" dirty="0"/>
              <a:t>futures </a:t>
            </a:r>
            <a:r>
              <a:rPr lang="en-US" sz="2400" dirty="0"/>
              <a:t>do not show this effect</a:t>
            </a:r>
          </a:p>
        </p:txBody>
      </p:sp>
    </p:spTree>
    <p:extLst>
      <p:ext uri="{BB962C8B-B14F-4D97-AF65-F5344CB8AC3E}">
        <p14:creationId xmlns:p14="http://schemas.microsoft.com/office/powerpoint/2010/main" val="4276363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CC662-2C0F-C82D-4FCF-73B8D4027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59538944-33C4-6E3D-F7AF-527805ED9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33" y="80682"/>
            <a:ext cx="4655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Dividend Futures vs. STRIPs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8A3F57-0B3E-AC25-C276-473C18C748C2}"/>
              </a:ext>
            </a:extLst>
          </p:cNvPr>
          <p:cNvSpPr txBox="1"/>
          <p:nvPr/>
        </p:nvSpPr>
        <p:spPr>
          <a:xfrm>
            <a:off x="152400" y="914400"/>
            <a:ext cx="10310367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Dividend futures:</a:t>
            </a:r>
          </a:p>
          <a:p>
            <a:pPr marL="287338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Settle based on cumulative actual dividends paid by index (S&amp;P 500) constituents from issue date to maturity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Dividend STRIPs:</a:t>
            </a:r>
          </a:p>
          <a:p>
            <a:pPr marL="287338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Synthetic security constructed by going long spot S&amp;P 500 and short 60-day-ahead S&amp;P 500 index future</a:t>
            </a:r>
          </a:p>
          <a:p>
            <a:pPr marL="287338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This synthetic security earns the dividends paid over the next 60 days, but has no risk from index fluctuations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However, </a:t>
            </a:r>
            <a:r>
              <a:rPr lang="en-US" sz="2400" dirty="0" err="1"/>
              <a:t>Boguth</a:t>
            </a:r>
            <a:r>
              <a:rPr lang="en-US" sz="2400" dirty="0"/>
              <a:t>, Carlson, Fisher, </a:t>
            </a:r>
            <a:r>
              <a:rPr lang="en-US" sz="2400" dirty="0" err="1"/>
              <a:t>Simutin</a:t>
            </a:r>
            <a:r>
              <a:rPr lang="en-US" sz="2400" dirty="0"/>
              <a:t> (2023 RF):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Going long-short two very similar securities greatly amplifies (levers) the idiosyncratic noise/frictions in each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This idiosyncratic noise/friction seems to be related to short-term int. rates</a:t>
            </a:r>
          </a:p>
        </p:txBody>
      </p:sp>
    </p:spTree>
    <p:extLst>
      <p:ext uri="{BB962C8B-B14F-4D97-AF65-F5344CB8AC3E}">
        <p14:creationId xmlns:p14="http://schemas.microsoft.com/office/powerpoint/2010/main" val="168539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1134D-35DB-A3B7-1CAD-0247936C3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6EC6EC1D-2753-62F9-77B2-73693993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33" y="80682"/>
            <a:ext cx="5669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The “Fed Information Effect” 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8484E-D332-E998-1CD2-A9873EAF35C5}"/>
              </a:ext>
            </a:extLst>
          </p:cNvPr>
          <p:cNvSpPr txBox="1"/>
          <p:nvPr/>
        </p:nvSpPr>
        <p:spPr>
          <a:xfrm>
            <a:off x="161241" y="990600"/>
            <a:ext cx="10486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Fed is a better forecaster than the private sector</a:t>
            </a:r>
          </a:p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When the Fed lowers interest rates, private sector infers that economy must be worse than they thought</a:t>
            </a:r>
          </a:p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So private sector </a:t>
            </a:r>
            <a:r>
              <a:rPr lang="en-US" sz="2400" i="1" dirty="0"/>
              <a:t>lowers </a:t>
            </a:r>
            <a:r>
              <a:rPr lang="en-US" sz="2400" dirty="0"/>
              <a:t>rather than raises GDP forecast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283BC-ACF9-4048-4CBC-32CB51066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428999"/>
            <a:ext cx="4162519" cy="3306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8BED9-E6D1-5D62-A6F2-AF66F92EE15C}"/>
              </a:ext>
            </a:extLst>
          </p:cNvPr>
          <p:cNvSpPr txBox="1"/>
          <p:nvPr/>
        </p:nvSpPr>
        <p:spPr>
          <a:xfrm>
            <a:off x="156528" y="3352800"/>
            <a:ext cx="654907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See: Romer and Romer (2000 AER), Campbell, Evans, Fisher, Justiniano (2012 BPEA), Nakamura and Steinsson (2018 QJE)</a:t>
            </a:r>
          </a:p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Note: the implied macro information content of Fed interest rate announcements is </a:t>
            </a:r>
            <a:r>
              <a:rPr lang="en-US" sz="2400" b="1" i="1" dirty="0"/>
              <a:t>huge </a:t>
            </a:r>
            <a:r>
              <a:rPr lang="en-US" sz="2400" dirty="0"/>
              <a:t>(and </a:t>
            </a:r>
            <a:r>
              <a:rPr lang="en-US" sz="2400" b="1" i="1" dirty="0"/>
              <a:t>huge</a:t>
            </a:r>
            <a:r>
              <a:rPr lang="en-US" sz="2400" dirty="0"/>
              <a:t> on average)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DE3B7-F6C5-E40D-E037-21B6824F8BCF}"/>
              </a:ext>
            </a:extLst>
          </p:cNvPr>
          <p:cNvSpPr txBox="1"/>
          <p:nvPr/>
        </p:nvSpPr>
        <p:spPr>
          <a:xfrm>
            <a:off x="8610600" y="5641519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600" dirty="0">
                <a:solidFill>
                  <a:srgbClr val="FF0000"/>
                </a:solidFill>
              </a:rPr>
              <a:t>interest rate effect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DF6009-D86F-C187-9CB2-F9CB13825021}"/>
              </a:ext>
            </a:extLst>
          </p:cNvPr>
          <p:cNvSpPr txBox="1"/>
          <p:nvPr/>
        </p:nvSpPr>
        <p:spPr>
          <a:xfrm>
            <a:off x="8740804" y="3505200"/>
            <a:ext cx="1755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600" dirty="0">
                <a:solidFill>
                  <a:srgbClr val="FF0000"/>
                </a:solidFill>
              </a:rPr>
              <a:t>information effect</a:t>
            </a:r>
          </a:p>
        </p:txBody>
      </p:sp>
    </p:spTree>
    <p:extLst>
      <p:ext uri="{BB962C8B-B14F-4D97-AF65-F5344CB8AC3E}">
        <p14:creationId xmlns:p14="http://schemas.microsoft.com/office/powerpoint/2010/main" val="34544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9" grpId="0" uiExpand="1" build="allAtOnce"/>
      <p:bldP spid="10" grpId="0" uiExpand="1" build="allAtOnce"/>
      <p:bldP spid="11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D86E4-BB26-2BBE-DEDC-6590CF932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EA72AB48-0C7B-3F07-D3B0-864E1B68D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A Problem with “Fed Information Effect”:  Low Frequency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E780D-D90A-E153-7AD8-9AD01660E1D4}"/>
              </a:ext>
            </a:extLst>
          </p:cNvPr>
          <p:cNvSpPr txBox="1"/>
          <p:nvPr/>
        </p:nvSpPr>
        <p:spPr>
          <a:xfrm>
            <a:off x="152400" y="838200"/>
            <a:ext cx="1048663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Blue Chip forecast is monthly (and SPF is quarterly)</a:t>
            </a:r>
          </a:p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 between monthly Blue Chip forecasts, significant economic news is often released: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04EA6-DE68-9570-E1F5-9CED6FC9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07" y="2145738"/>
            <a:ext cx="8742381" cy="2747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F103E-7106-0354-DB74-40EA683DD5C6}"/>
              </a:ext>
            </a:extLst>
          </p:cNvPr>
          <p:cNvSpPr txBox="1"/>
          <p:nvPr/>
        </p:nvSpPr>
        <p:spPr>
          <a:xfrm>
            <a:off x="147005" y="4971430"/>
            <a:ext cx="1048663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Bauer and Swanson (2023 AER, NBERMA) show that FOMC responded to this news more aggressively than markets expected, leading to correlation between economic news and </a:t>
            </a:r>
            <a:r>
              <a:rPr lang="en-US" sz="2400" dirty="0" err="1"/>
              <a:t>mps</a:t>
            </a:r>
            <a:endParaRPr lang="en-US" sz="2400" dirty="0"/>
          </a:p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This can explain “Fed Information Effect” regression results</a:t>
            </a:r>
          </a:p>
        </p:txBody>
      </p:sp>
    </p:spTree>
    <p:extLst>
      <p:ext uri="{BB962C8B-B14F-4D97-AF65-F5344CB8AC3E}">
        <p14:creationId xmlns:p14="http://schemas.microsoft.com/office/powerpoint/2010/main" val="27604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4C037-2712-6C64-4C73-F060CCD4E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D206FF5D-26C7-234F-DD88-2B037EB64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High-Frequency Macroeconomic Forecasts from Kalshi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C7536-118E-ECA5-7A1F-4415B75413AB}"/>
              </a:ext>
            </a:extLst>
          </p:cNvPr>
          <p:cNvSpPr txBox="1"/>
          <p:nvPr/>
        </p:nvSpPr>
        <p:spPr>
          <a:xfrm>
            <a:off x="152400" y="798414"/>
            <a:ext cx="10591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With high-frequency macroeconomic forecasts, we can distinguish between the “Fed Information Effect” and “Fed Response to News” stories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Kalshi:</a:t>
            </a:r>
          </a:p>
          <a:p>
            <a:pPr marL="287338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Obtained license from the U.S. CFTC in 2021</a:t>
            </a:r>
          </a:p>
          <a:p>
            <a:pPr marL="287338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U.S. investors and financial institutions can participate (unlike </a:t>
            </a:r>
            <a:r>
              <a:rPr lang="en-US" sz="2200" dirty="0" err="1"/>
              <a:t>Polymarket</a:t>
            </a:r>
            <a:r>
              <a:rPr lang="en-US" sz="2200" dirty="0"/>
              <a:t>)</a:t>
            </a:r>
          </a:p>
          <a:p>
            <a:pPr marL="287338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Some U.S. institutions act as market makers, arbitrageurs</a:t>
            </a:r>
          </a:p>
          <a:p>
            <a:pPr marL="287338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Investors can take positions of up to $7M per contract</a:t>
            </a:r>
          </a:p>
          <a:p>
            <a:pPr marL="287338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Contracts trade essentially 24/7</a:t>
            </a:r>
          </a:p>
          <a:p>
            <a:pPr marL="287338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Contracts available on macro data releases, economic events, pop culture, political events (since 2024), sporting events (since late 2025)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Open interest in prediction markets in the U.S. has been exploding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Trading platforms: Kalshi, </a:t>
            </a:r>
            <a:r>
              <a:rPr lang="en-US" sz="2000" dirty="0" err="1"/>
              <a:t>Polymarket</a:t>
            </a:r>
            <a:r>
              <a:rPr lang="en-US" sz="2000" dirty="0"/>
              <a:t>, CME/</a:t>
            </a:r>
            <a:r>
              <a:rPr lang="en-US" sz="2000" dirty="0" err="1"/>
              <a:t>Fanduel</a:t>
            </a:r>
            <a:r>
              <a:rPr lang="en-US" sz="2000" dirty="0"/>
              <a:t>, </a:t>
            </a:r>
            <a:r>
              <a:rPr lang="en-US" sz="2000" dirty="0" err="1"/>
              <a:t>Cboe</a:t>
            </a:r>
            <a:r>
              <a:rPr lang="en-US" sz="2000" dirty="0"/>
              <a:t>, Robinhood, Coinbase</a:t>
            </a:r>
          </a:p>
        </p:txBody>
      </p:sp>
    </p:spTree>
    <p:extLst>
      <p:ext uri="{BB962C8B-B14F-4D97-AF65-F5344CB8AC3E}">
        <p14:creationId xmlns:p14="http://schemas.microsoft.com/office/powerpoint/2010/main" val="375505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4603-7DF0-C543-66D1-BC3A0117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40C4E884-8F2D-71FD-1977-DB707F086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Kalshi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92AFE-A1CB-89DD-0383-A276A92D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6" y="350912"/>
            <a:ext cx="7410004" cy="65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C0B7-A381-2EFB-C25F-369938C3A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A95C0-2BE1-203D-17A5-94E26E59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68006"/>
            <a:ext cx="9893644" cy="5913794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F728694E-5FAF-7F84-AF1D-09BD4628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Example: Kalshi Nonfarm Payrolls June 2026 Contracts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68622-B443-4718-AA83-A879D20B2D52}"/>
              </a:ext>
            </a:extLst>
          </p:cNvPr>
          <p:cNvSpPr txBox="1"/>
          <p:nvPr/>
        </p:nvSpPr>
        <p:spPr>
          <a:xfrm>
            <a:off x="7239000" y="4305687"/>
            <a:ext cx="3733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000" dirty="0"/>
              <a:t>Note:</a:t>
            </a:r>
          </a:p>
          <a:p>
            <a:pPr marL="169863" indent="-1698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contracts are binary options</a:t>
            </a:r>
          </a:p>
          <a:p>
            <a:pPr marL="169863" indent="-1698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“yes” contract pays $1 if resolve to “yes”, $0 if resolve to “no”</a:t>
            </a:r>
          </a:p>
          <a:p>
            <a:pPr marL="169863" indent="-1698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price of “yes” contract is market-implied prob. of “yes”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715ECF-547F-DEA2-F2A0-4AAFECE5BB03}"/>
              </a:ext>
            </a:extLst>
          </p:cNvPr>
          <p:cNvSpPr/>
          <p:nvPr/>
        </p:nvSpPr>
        <p:spPr bwMode="auto">
          <a:xfrm>
            <a:off x="304800" y="4876800"/>
            <a:ext cx="1013620" cy="18126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912BB-DBE9-38A0-5B99-0912ADDDC986}"/>
              </a:ext>
            </a:extLst>
          </p:cNvPr>
          <p:cNvSpPr/>
          <p:nvPr/>
        </p:nvSpPr>
        <p:spPr bwMode="auto">
          <a:xfrm>
            <a:off x="514866" y="1664044"/>
            <a:ext cx="1676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58D7A-F770-8840-4532-5FEABCC7D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18BAEF-E807-ADCA-A6BB-7EF5EBD7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21552"/>
            <a:ext cx="7467601" cy="5534810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34E92716-61C8-3CC8-7241-768FF1DCA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Example: Kalshi June 2026 Nonfarm Payrolls 100,000 Contract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EC9B8-B8F2-5F37-E04E-14B9361E0E1A}"/>
              </a:ext>
            </a:extLst>
          </p:cNvPr>
          <p:cNvSpPr txBox="1"/>
          <p:nvPr/>
        </p:nvSpPr>
        <p:spPr>
          <a:xfrm>
            <a:off x="152400" y="798414"/>
            <a:ext cx="1074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/>
              <a:t>Contract:  Will the change in nonfarm payrolls in June 2026 be greater than 100,000?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03403-4619-9509-D1CD-EA3C8828F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7" y="4021245"/>
            <a:ext cx="471998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A4FEF-21B1-13B3-C99D-EE497F062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FE97ADC8-80A1-C1DE-ECE9-89E7786F4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82"/>
            <a:ext cx="1084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Kalshi Contracts Trade Frequently, Respond to News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C0976D-40A3-F23A-E41C-DBD67C8C6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33" y="1459774"/>
            <a:ext cx="10165309" cy="48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411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76064</TotalTime>
  <Words>1459</Words>
  <Application>Microsoft Office PowerPoint</Application>
  <PresentationFormat>Custom</PresentationFormat>
  <Paragraphs>147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frbsf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L1MXB01</dc:creator>
  <cp:lastModifiedBy>Eric Swanson</cp:lastModifiedBy>
  <cp:revision>2696</cp:revision>
  <cp:lastPrinted>2004-01-07T19:26:36Z</cp:lastPrinted>
  <dcterms:created xsi:type="dcterms:W3CDTF">2002-04-18T19:20:46Z</dcterms:created>
  <dcterms:modified xsi:type="dcterms:W3CDTF">2026-07-01T13:18:17Z</dcterms:modified>
</cp:coreProperties>
</file>