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 id="2147483658" r:id="rId2"/>
  </p:sldMasterIdLst>
  <p:notesMasterIdLst>
    <p:notesMasterId r:id="rId47"/>
  </p:notesMasterIdLst>
  <p:handoutMasterIdLst>
    <p:handoutMasterId r:id="rId48"/>
  </p:handoutMasterIdLst>
  <p:sldIdLst>
    <p:sldId id="457" r:id="rId3"/>
    <p:sldId id="760" r:id="rId4"/>
    <p:sldId id="656" r:id="rId5"/>
    <p:sldId id="705" r:id="rId6"/>
    <p:sldId id="738" r:id="rId7"/>
    <p:sldId id="761" r:id="rId8"/>
    <p:sldId id="739" r:id="rId9"/>
    <p:sldId id="740" r:id="rId10"/>
    <p:sldId id="741" r:id="rId11"/>
    <p:sldId id="742" r:id="rId12"/>
    <p:sldId id="744" r:id="rId13"/>
    <p:sldId id="745" r:id="rId14"/>
    <p:sldId id="755" r:id="rId15"/>
    <p:sldId id="762" r:id="rId16"/>
    <p:sldId id="743" r:id="rId17"/>
    <p:sldId id="746" r:id="rId18"/>
    <p:sldId id="748" r:id="rId19"/>
    <p:sldId id="749" r:id="rId20"/>
    <p:sldId id="763" r:id="rId21"/>
    <p:sldId id="750" r:id="rId22"/>
    <p:sldId id="752" r:id="rId23"/>
    <p:sldId id="751" r:id="rId24"/>
    <p:sldId id="764" r:id="rId25"/>
    <p:sldId id="753" r:id="rId26"/>
    <p:sldId id="754" r:id="rId27"/>
    <p:sldId id="756" r:id="rId28"/>
    <p:sldId id="765" r:id="rId29"/>
    <p:sldId id="711" r:id="rId30"/>
    <p:sldId id="727" r:id="rId31"/>
    <p:sldId id="712" r:id="rId32"/>
    <p:sldId id="713" r:id="rId33"/>
    <p:sldId id="714" r:id="rId34"/>
    <p:sldId id="729" r:id="rId35"/>
    <p:sldId id="731" r:id="rId36"/>
    <p:sldId id="766" r:id="rId37"/>
    <p:sldId id="689" r:id="rId38"/>
    <p:sldId id="767" r:id="rId39"/>
    <p:sldId id="768" r:id="rId40"/>
    <p:sldId id="706" r:id="rId41"/>
    <p:sldId id="716" r:id="rId42"/>
    <p:sldId id="717" r:id="rId43"/>
    <p:sldId id="718" r:id="rId44"/>
    <p:sldId id="722" r:id="rId45"/>
    <p:sldId id="723" r:id="rId46"/>
  </p:sldIdLst>
  <p:sldSz cx="109728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E11505"/>
    <a:srgbClr val="0066FF"/>
    <a:srgbClr val="0099FF"/>
    <a:srgbClr val="6699FF"/>
    <a:srgbClr val="009900"/>
    <a:srgbClr val="0639BA"/>
    <a:srgbClr val="E9DA17"/>
    <a:srgbClr val="DDE13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82" autoAdjust="0"/>
    <p:restoredTop sz="95936" autoAdjust="0"/>
  </p:normalViewPr>
  <p:slideViewPr>
    <p:cSldViewPr showGuides="1">
      <p:cViewPr varScale="1">
        <p:scale>
          <a:sx n="157" d="100"/>
          <a:sy n="157" d="100"/>
        </p:scale>
        <p:origin x="1136" y="96"/>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55" d="100"/>
          <a:sy n="55" d="100"/>
        </p:scale>
        <p:origin x="-172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7" name="Rectangle 5"/>
          <p:cNvSpPr>
            <a:spLocks noGrp="1" noChangeArrowheads="1"/>
          </p:cNvSpPr>
          <p:nvPr>
            <p:ph type="sldNum" sz="quarter" idx="3"/>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363" tIns="48182" rIns="96363" bIns="48182" numCol="1" anchor="b" anchorCtr="0" compatLnSpc="1">
            <a:prstTxWarp prst="textNoShape">
              <a:avLst/>
            </a:prstTxWarp>
          </a:bodyPr>
          <a:lstStyle>
            <a:lvl1pPr algn="r" defTabSz="963613">
              <a:defRPr sz="1300">
                <a:latin typeface="Times New Roman" pitchFamily="18" charset="0"/>
              </a:defRPr>
            </a:lvl1pPr>
          </a:lstStyle>
          <a:p>
            <a:fld id="{46A12CB4-89BE-4222-B5B0-EDEB8925D304}" type="slidenum">
              <a:rPr lang="en-US"/>
              <a:pPr/>
              <a:t>‹#›</a:t>
            </a:fld>
            <a:endParaRPr lang="en-US" dirty="0"/>
          </a:p>
        </p:txBody>
      </p:sp>
    </p:spTree>
    <p:extLst>
      <p:ext uri="{BB962C8B-B14F-4D97-AF65-F5344CB8AC3E}">
        <p14:creationId xmlns:p14="http://schemas.microsoft.com/office/powerpoint/2010/main" val="1667178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6363" tIns="48182" rIns="96363" bIns="48182" numCol="1" anchor="t" anchorCtr="0" compatLnSpc="1">
            <a:prstTxWarp prst="textNoShape">
              <a:avLst/>
            </a:prstTxWarp>
          </a:bodyPr>
          <a:lstStyle>
            <a:lvl1pPr defTabSz="963613">
              <a:defRPr sz="1300">
                <a:latin typeface="Times New Roman" pitchFamily="18" charset="0"/>
              </a:defRPr>
            </a:lvl1pPr>
          </a:lstStyle>
          <a:p>
            <a:endParaRPr lang="en-US" dirty="0"/>
          </a:p>
        </p:txBody>
      </p:sp>
      <p:sp>
        <p:nvSpPr>
          <p:cNvPr id="40963"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6363" tIns="48182" rIns="96363" bIns="48182" numCol="1" anchor="t" anchorCtr="0" compatLnSpc="1">
            <a:prstTxWarp prst="textNoShape">
              <a:avLst/>
            </a:prstTxWarp>
          </a:bodyPr>
          <a:lstStyle>
            <a:lvl1pPr algn="r" defTabSz="963613">
              <a:defRPr sz="1300">
                <a:latin typeface="Times New Roman" pitchFamily="18" charset="0"/>
              </a:defRPr>
            </a:lvl1pPr>
          </a:lstStyle>
          <a:p>
            <a:endParaRPr lang="en-US" dirty="0"/>
          </a:p>
        </p:txBody>
      </p:sp>
      <p:sp>
        <p:nvSpPr>
          <p:cNvPr id="40964" name="Rectangle 4"/>
          <p:cNvSpPr>
            <a:spLocks noGrp="1" noRot="1" noChangeAspect="1" noChangeArrowheads="1" noTextEdit="1"/>
          </p:cNvSpPr>
          <p:nvPr>
            <p:ph type="sldImg" idx="2"/>
          </p:nvPr>
        </p:nvSpPr>
        <p:spPr bwMode="auto">
          <a:xfrm>
            <a:off x="776288" y="719138"/>
            <a:ext cx="5764212" cy="3602037"/>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976313" y="4560888"/>
            <a:ext cx="5362575" cy="4321175"/>
          </a:xfrm>
          <a:prstGeom prst="rect">
            <a:avLst/>
          </a:prstGeom>
          <a:noFill/>
          <a:ln w="12700">
            <a:noFill/>
            <a:miter lim="800000"/>
            <a:headEnd type="none" w="sm" len="sm"/>
            <a:tailEnd type="none" w="sm" len="sm"/>
          </a:ln>
          <a:effectLst/>
        </p:spPr>
        <p:txBody>
          <a:bodyPr vert="horz" wrap="square" lIns="96363" tIns="48182" rIns="96363" bIns="481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6363" tIns="48182" rIns="96363" bIns="48182" numCol="1" anchor="b" anchorCtr="0" compatLnSpc="1">
            <a:prstTxWarp prst="textNoShape">
              <a:avLst/>
            </a:prstTxWarp>
          </a:bodyPr>
          <a:lstStyle>
            <a:lvl1pPr defTabSz="963613">
              <a:defRPr sz="1300">
                <a:latin typeface="Times New Roman" pitchFamily="18" charset="0"/>
              </a:defRPr>
            </a:lvl1pPr>
          </a:lstStyle>
          <a:p>
            <a:endParaRPr lang="en-US" dirty="0"/>
          </a:p>
        </p:txBody>
      </p:sp>
      <p:sp>
        <p:nvSpPr>
          <p:cNvPr id="40967"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363" tIns="48182" rIns="96363" bIns="48182" numCol="1" anchor="b" anchorCtr="0" compatLnSpc="1">
            <a:prstTxWarp prst="textNoShape">
              <a:avLst/>
            </a:prstTxWarp>
          </a:bodyPr>
          <a:lstStyle>
            <a:lvl1pPr algn="r" defTabSz="963613">
              <a:defRPr sz="1300">
                <a:latin typeface="Times New Roman" pitchFamily="18" charset="0"/>
              </a:defRPr>
            </a:lvl1pPr>
          </a:lstStyle>
          <a:p>
            <a:fld id="{355C91B8-073D-487C-BDCA-47A144290CA8}" type="slidenum">
              <a:rPr lang="en-US"/>
              <a:pPr/>
              <a:t>‹#›</a:t>
            </a:fld>
            <a:endParaRPr lang="en-US" dirty="0"/>
          </a:p>
        </p:txBody>
      </p:sp>
    </p:spTree>
    <p:extLst>
      <p:ext uri="{BB962C8B-B14F-4D97-AF65-F5344CB8AC3E}">
        <p14:creationId xmlns:p14="http://schemas.microsoft.com/office/powerpoint/2010/main" val="433505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48023-D718-4654-BE71-79CD25FBB634}" type="slidenum">
              <a:rPr lang="en-US"/>
              <a:pPr/>
              <a:t>1</a:t>
            </a:fld>
            <a:endParaRPr lang="en-US" dirty="0"/>
          </a:p>
        </p:txBody>
      </p:sp>
      <p:sp>
        <p:nvSpPr>
          <p:cNvPr id="666626" name="Rectangle 2"/>
          <p:cNvSpPr>
            <a:spLocks noGrp="1" noRot="1" noChangeAspect="1" noChangeArrowheads="1" noTextEdit="1"/>
          </p:cNvSpPr>
          <p:nvPr>
            <p:ph type="sldImg"/>
          </p:nvPr>
        </p:nvSpPr>
        <p:spPr>
          <a:xfrm>
            <a:off x="776288" y="719138"/>
            <a:ext cx="5764212" cy="3602037"/>
          </a:xfrm>
          <a:ln/>
        </p:spPr>
      </p:sp>
      <p:sp>
        <p:nvSpPr>
          <p:cNvPr id="666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8290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7"/>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121E907-3D4D-434A-9BA3-9C8F12187577}"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C0A32EB-D4BD-4C15-9AD7-EDE57D47A42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0"/>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0"/>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17AB4B-5670-442E-9BEF-06E0C9E38758}"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0"/>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90"/>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48640" y="6245225"/>
            <a:ext cx="2560320" cy="476250"/>
          </a:xfrm>
        </p:spPr>
        <p:txBody>
          <a:bodyPr/>
          <a:lstStyle>
            <a:lvl1pPr>
              <a:defRPr/>
            </a:lvl1pPr>
          </a:lstStyle>
          <a:p>
            <a:endParaRPr lang="en-US" dirty="0"/>
          </a:p>
        </p:txBody>
      </p:sp>
      <p:sp>
        <p:nvSpPr>
          <p:cNvPr id="7" name="Footer Placeholder 6"/>
          <p:cNvSpPr>
            <a:spLocks noGrp="1"/>
          </p:cNvSpPr>
          <p:nvPr>
            <p:ph type="ftr" sz="quarter" idx="11"/>
          </p:nvPr>
        </p:nvSpPr>
        <p:spPr>
          <a:xfrm>
            <a:off x="3749040" y="6245225"/>
            <a:ext cx="3474720" cy="476250"/>
          </a:xfrm>
        </p:spPr>
        <p:txBody>
          <a:bodyPr/>
          <a:lstStyle>
            <a:lvl1pPr>
              <a:defRPr/>
            </a:lvl1pPr>
          </a:lstStyle>
          <a:p>
            <a:endParaRPr lang="en-US" dirty="0"/>
          </a:p>
        </p:txBody>
      </p:sp>
      <p:sp>
        <p:nvSpPr>
          <p:cNvPr id="8" name="Slide Number Placeholder 7"/>
          <p:cNvSpPr>
            <a:spLocks noGrp="1"/>
          </p:cNvSpPr>
          <p:nvPr>
            <p:ph type="sldNum" sz="quarter" idx="12"/>
          </p:nvPr>
        </p:nvSpPr>
        <p:spPr>
          <a:xfrm>
            <a:off x="7863840" y="6245225"/>
            <a:ext cx="2560320" cy="476250"/>
          </a:xfrm>
        </p:spPr>
        <p:txBody>
          <a:bodyPr/>
          <a:lstStyle>
            <a:lvl1pPr>
              <a:defRPr/>
            </a:lvl1pPr>
          </a:lstStyle>
          <a:p>
            <a:fld id="{8F3F083C-D9C8-4970-8673-26B6D4F3793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40"/>
            <a:ext cx="987552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548640" y="6245225"/>
            <a:ext cx="2560320" cy="476250"/>
          </a:xfrm>
        </p:spPr>
        <p:txBody>
          <a:bodyPr/>
          <a:lstStyle>
            <a:lvl1pPr>
              <a:defRPr/>
            </a:lvl1pPr>
          </a:lstStyle>
          <a:p>
            <a:endParaRPr lang="en-US" dirty="0"/>
          </a:p>
        </p:txBody>
      </p:sp>
      <p:sp>
        <p:nvSpPr>
          <p:cNvPr id="4" name="Footer Placeholder 3"/>
          <p:cNvSpPr>
            <a:spLocks noGrp="1"/>
          </p:cNvSpPr>
          <p:nvPr>
            <p:ph type="ftr" sz="quarter" idx="11"/>
          </p:nvPr>
        </p:nvSpPr>
        <p:spPr>
          <a:xfrm>
            <a:off x="3749040" y="6245225"/>
            <a:ext cx="3474720" cy="476250"/>
          </a:xfrm>
        </p:spPr>
        <p:txBody>
          <a:bodyPr/>
          <a:lstStyle>
            <a:lvl1pPr>
              <a:defRPr/>
            </a:lvl1pPr>
          </a:lstStyle>
          <a:p>
            <a:endParaRPr lang="en-US" dirty="0"/>
          </a:p>
        </p:txBody>
      </p:sp>
      <p:sp>
        <p:nvSpPr>
          <p:cNvPr id="5" name="Slide Number Placeholder 4"/>
          <p:cNvSpPr>
            <a:spLocks noGrp="1"/>
          </p:cNvSpPr>
          <p:nvPr>
            <p:ph type="sldNum" sz="quarter" idx="12"/>
          </p:nvPr>
        </p:nvSpPr>
        <p:spPr>
          <a:xfrm>
            <a:off x="7863840" y="6245225"/>
            <a:ext cx="2560320" cy="476250"/>
          </a:xfrm>
        </p:spPr>
        <p:txBody>
          <a:bodyPr/>
          <a:lstStyle>
            <a:lvl1pPr>
              <a:defRPr/>
            </a:lvl1pPr>
          </a:lstStyle>
          <a:p>
            <a:fld id="{6EF4157D-DF68-44FF-A12A-02E2D696C6E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7"/>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AAA9D0F-E46B-444C-A4F3-FB5DC2C3F0B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6AAB6B3-1437-404D-9EF6-FFB1EEFB7E6D}"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2"/>
            <a:ext cx="932688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20E4D78-856D-4D05-BC2A-233387F63677}"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44701B9-4A58-48A0-A16D-70429705BE4F}"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535113"/>
            <a:ext cx="484822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48641" y="2174875"/>
            <a:ext cx="484822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154384-0E54-44FF-B064-E24A6A736D27}"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9A5C09E-74F4-4776-B9E4-1ED59AAFC39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F7E5AF7-BC08-4887-8DAC-C9FBF725D6A9}"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A86DE1F-2D3C-4ED4-AA55-1C7CB1BC2C14}"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73050"/>
            <a:ext cx="360997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435102"/>
            <a:ext cx="360997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7B4C1B3-2CC2-4876-9899-70007677B8E5}"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800600"/>
            <a:ext cx="658368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150745" y="612775"/>
            <a:ext cx="658368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dirty="0"/>
          </a:p>
        </p:txBody>
      </p:sp>
      <p:sp>
        <p:nvSpPr>
          <p:cNvPr id="4" name="Text Placeholder 3"/>
          <p:cNvSpPr>
            <a:spLocks noGrp="1"/>
          </p:cNvSpPr>
          <p:nvPr>
            <p:ph type="body" sz="half" idx="2"/>
          </p:nvPr>
        </p:nvSpPr>
        <p:spPr>
          <a:xfrm>
            <a:off x="2150745" y="5367338"/>
            <a:ext cx="658368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1FC2D7D-495E-496D-A821-2CFD8189B695}"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2F2F562-CBBC-43A5-911F-4A86D63CD490}"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0"/>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0"/>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7CAA82B-9643-45C2-B2AD-DD3833FA992A}"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2"/>
            <a:ext cx="932688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5074E3E-098F-4501-80EC-6D3D8CCC9E3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FC84DB9-39C0-41CB-9C7F-F855F7CA5417}"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535113"/>
            <a:ext cx="484822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48641" y="2174875"/>
            <a:ext cx="484822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C421A15-82E7-4C12-98AB-D19BA4B5A5F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3E99DCEE-906C-442D-BE03-7CC5CA77428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73050"/>
            <a:ext cx="360997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435102"/>
            <a:ext cx="360997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2B608E3-21DD-4A27-8808-2FA84D2F7CE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800600"/>
            <a:ext cx="658368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150745" y="612775"/>
            <a:ext cx="658368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dirty="0"/>
          </a:p>
        </p:txBody>
      </p:sp>
      <p:sp>
        <p:nvSpPr>
          <p:cNvPr id="4" name="Text Placeholder 3"/>
          <p:cNvSpPr>
            <a:spLocks noGrp="1"/>
          </p:cNvSpPr>
          <p:nvPr>
            <p:ph type="body" sz="half" idx="2"/>
          </p:nvPr>
        </p:nvSpPr>
        <p:spPr>
          <a:xfrm>
            <a:off x="2150745" y="5367338"/>
            <a:ext cx="658368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AD96641-61B6-467B-9B30-8F3BB6BA54A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0" y="0"/>
            <a:ext cx="10972800" cy="1219200"/>
          </a:xfrm>
          <a:prstGeom prst="rect">
            <a:avLst/>
          </a:prstGeom>
          <a:gradFill rotWithShape="1">
            <a:gsLst>
              <a:gs pos="0">
                <a:srgbClr val="0639BA"/>
              </a:gs>
              <a:gs pos="100000">
                <a:srgbClr val="B4D0B9">
                  <a:gamma/>
                  <a:tint val="0"/>
                  <a:invGamma/>
                </a:srgbClr>
              </a:gs>
            </a:gsLst>
            <a:lin ang="5400000" scaled="1"/>
          </a:gradFill>
          <a:ln w="9525" algn="ctr">
            <a:noFill/>
            <a:miter lim="800000"/>
            <a:headEnd/>
            <a:tailEnd/>
          </a:ln>
          <a:effectLst/>
        </p:spPr>
        <p:txBody>
          <a:bodyPr wrap="none" anchor="ctr"/>
          <a:lstStyle/>
          <a:p>
            <a:endParaRPr lang="en-US" dirty="0"/>
          </a:p>
        </p:txBody>
      </p:sp>
      <p:sp>
        <p:nvSpPr>
          <p:cNvPr id="1005571" name="Rectangle 3"/>
          <p:cNvSpPr>
            <a:spLocks noGrp="1" noChangeArrowheads="1"/>
          </p:cNvSpPr>
          <p:nvPr>
            <p:ph type="title"/>
          </p:nvPr>
        </p:nvSpPr>
        <p:spPr bwMode="auto">
          <a:xfrm>
            <a:off x="548640" y="274638"/>
            <a:ext cx="98755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5572" name="Rectangle 4"/>
          <p:cNvSpPr>
            <a:spLocks noGrp="1" noChangeArrowheads="1"/>
          </p:cNvSpPr>
          <p:nvPr>
            <p:ph type="body" idx="1"/>
          </p:nvPr>
        </p:nvSpPr>
        <p:spPr bwMode="auto">
          <a:xfrm>
            <a:off x="548640" y="1600202"/>
            <a:ext cx="987552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5573" name="Rectangle 5"/>
          <p:cNvSpPr>
            <a:spLocks noGrp="1" noChangeArrowheads="1"/>
          </p:cNvSpPr>
          <p:nvPr>
            <p:ph type="dt" sz="half" idx="2"/>
          </p:nvPr>
        </p:nvSpPr>
        <p:spPr bwMode="auto">
          <a:xfrm>
            <a:off x="5486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60"/>
            </a:lvl1pPr>
          </a:lstStyle>
          <a:p>
            <a:endParaRPr lang="en-US" dirty="0"/>
          </a:p>
        </p:txBody>
      </p:sp>
      <p:sp>
        <p:nvSpPr>
          <p:cNvPr id="1005574" name="Rectangle 6"/>
          <p:cNvSpPr>
            <a:spLocks noGrp="1" noChangeArrowheads="1"/>
          </p:cNvSpPr>
          <p:nvPr>
            <p:ph type="ftr" sz="quarter" idx="3"/>
          </p:nvPr>
        </p:nvSpPr>
        <p:spPr bwMode="auto">
          <a:xfrm>
            <a:off x="3749040" y="6245225"/>
            <a:ext cx="34747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60"/>
            </a:lvl1pPr>
          </a:lstStyle>
          <a:p>
            <a:endParaRPr lang="en-US" dirty="0"/>
          </a:p>
        </p:txBody>
      </p:sp>
      <p:sp>
        <p:nvSpPr>
          <p:cNvPr id="1005575" name="Rectangle 7"/>
          <p:cNvSpPr>
            <a:spLocks noGrp="1" noChangeArrowheads="1"/>
          </p:cNvSpPr>
          <p:nvPr>
            <p:ph type="sldNum" sz="quarter" idx="4"/>
          </p:nvPr>
        </p:nvSpPr>
        <p:spPr bwMode="auto">
          <a:xfrm>
            <a:off x="78638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60"/>
            </a:lvl1pPr>
          </a:lstStyle>
          <a:p>
            <a:fld id="{682DA7DC-A333-40D9-A2B3-E75B85F342B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81" r:id="rId12"/>
    <p:sldLayoutId id="2147483682" r:id="rId13"/>
  </p:sldLayoutIdLst>
  <p:txStyles>
    <p:titleStyle>
      <a:lvl1pPr algn="ctr" rtl="0" fontAlgn="base">
        <a:spcBef>
          <a:spcPct val="0"/>
        </a:spcBef>
        <a:spcAft>
          <a:spcPct val="0"/>
        </a:spcAft>
        <a:defRPr sz="3960">
          <a:solidFill>
            <a:schemeClr val="tx2"/>
          </a:solidFill>
          <a:latin typeface="+mj-lt"/>
          <a:ea typeface="+mj-ea"/>
          <a:cs typeface="+mj-cs"/>
        </a:defRPr>
      </a:lvl1pPr>
      <a:lvl2pPr algn="ctr" rtl="0" fontAlgn="base">
        <a:spcBef>
          <a:spcPct val="0"/>
        </a:spcBef>
        <a:spcAft>
          <a:spcPct val="0"/>
        </a:spcAft>
        <a:defRPr sz="3960">
          <a:solidFill>
            <a:schemeClr val="tx2"/>
          </a:solidFill>
          <a:latin typeface="Arial" charset="0"/>
        </a:defRPr>
      </a:lvl2pPr>
      <a:lvl3pPr algn="ctr" rtl="0" fontAlgn="base">
        <a:spcBef>
          <a:spcPct val="0"/>
        </a:spcBef>
        <a:spcAft>
          <a:spcPct val="0"/>
        </a:spcAft>
        <a:defRPr sz="3960">
          <a:solidFill>
            <a:schemeClr val="tx2"/>
          </a:solidFill>
          <a:latin typeface="Arial" charset="0"/>
        </a:defRPr>
      </a:lvl3pPr>
      <a:lvl4pPr algn="ctr" rtl="0" fontAlgn="base">
        <a:spcBef>
          <a:spcPct val="0"/>
        </a:spcBef>
        <a:spcAft>
          <a:spcPct val="0"/>
        </a:spcAft>
        <a:defRPr sz="3960">
          <a:solidFill>
            <a:schemeClr val="tx2"/>
          </a:solidFill>
          <a:latin typeface="Arial" charset="0"/>
        </a:defRPr>
      </a:lvl4pPr>
      <a:lvl5pPr algn="ctr" rtl="0" fontAlgn="base">
        <a:spcBef>
          <a:spcPct val="0"/>
        </a:spcBef>
        <a:spcAft>
          <a:spcPct val="0"/>
        </a:spcAft>
        <a:defRPr sz="3960">
          <a:solidFill>
            <a:schemeClr val="tx2"/>
          </a:solidFill>
          <a:latin typeface="Arial" charset="0"/>
        </a:defRPr>
      </a:lvl5pPr>
      <a:lvl6pPr marL="411480" algn="ctr" rtl="0" fontAlgn="base">
        <a:spcBef>
          <a:spcPct val="0"/>
        </a:spcBef>
        <a:spcAft>
          <a:spcPct val="0"/>
        </a:spcAft>
        <a:defRPr sz="3960">
          <a:solidFill>
            <a:schemeClr val="tx2"/>
          </a:solidFill>
          <a:latin typeface="Arial" charset="0"/>
        </a:defRPr>
      </a:lvl6pPr>
      <a:lvl7pPr marL="822960" algn="ctr" rtl="0" fontAlgn="base">
        <a:spcBef>
          <a:spcPct val="0"/>
        </a:spcBef>
        <a:spcAft>
          <a:spcPct val="0"/>
        </a:spcAft>
        <a:defRPr sz="3960">
          <a:solidFill>
            <a:schemeClr val="tx2"/>
          </a:solidFill>
          <a:latin typeface="Arial" charset="0"/>
        </a:defRPr>
      </a:lvl7pPr>
      <a:lvl8pPr marL="1234440" algn="ctr" rtl="0" fontAlgn="base">
        <a:spcBef>
          <a:spcPct val="0"/>
        </a:spcBef>
        <a:spcAft>
          <a:spcPct val="0"/>
        </a:spcAft>
        <a:defRPr sz="3960">
          <a:solidFill>
            <a:schemeClr val="tx2"/>
          </a:solidFill>
          <a:latin typeface="Arial" charset="0"/>
        </a:defRPr>
      </a:lvl8pPr>
      <a:lvl9pPr marL="1645920" algn="ctr" rtl="0" fontAlgn="base">
        <a:spcBef>
          <a:spcPct val="0"/>
        </a:spcBef>
        <a:spcAft>
          <a:spcPct val="0"/>
        </a:spcAft>
        <a:defRPr sz="3960">
          <a:solidFill>
            <a:schemeClr val="tx2"/>
          </a:solidFill>
          <a:latin typeface="Arial" charset="0"/>
        </a:defRPr>
      </a:lvl9pPr>
    </p:titleStyle>
    <p:bodyStyle>
      <a:lvl1pPr marL="308610" indent="-308610" algn="l" rtl="0" fontAlgn="base">
        <a:spcBef>
          <a:spcPct val="20000"/>
        </a:spcBef>
        <a:spcAft>
          <a:spcPct val="0"/>
        </a:spcAft>
        <a:buChar char="•"/>
        <a:defRPr sz="2880">
          <a:solidFill>
            <a:schemeClr val="tx1"/>
          </a:solidFill>
          <a:latin typeface="+mn-lt"/>
          <a:ea typeface="+mn-ea"/>
          <a:cs typeface="+mn-cs"/>
        </a:defRPr>
      </a:lvl1pPr>
      <a:lvl2pPr marL="668655" indent="-257175" algn="l" rtl="0" fontAlgn="base">
        <a:spcBef>
          <a:spcPct val="20000"/>
        </a:spcBef>
        <a:spcAft>
          <a:spcPct val="0"/>
        </a:spcAft>
        <a:buChar char="–"/>
        <a:defRPr sz="2520">
          <a:solidFill>
            <a:schemeClr val="tx1"/>
          </a:solidFill>
          <a:latin typeface="+mn-lt"/>
        </a:defRPr>
      </a:lvl2pPr>
      <a:lvl3pPr marL="1028700" indent="-205740" algn="l" rtl="0" fontAlgn="base">
        <a:spcBef>
          <a:spcPct val="20000"/>
        </a:spcBef>
        <a:spcAft>
          <a:spcPct val="0"/>
        </a:spcAft>
        <a:buChar char="•"/>
        <a:defRPr sz="216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bwMode="auto">
          <a:xfrm>
            <a:off x="548640" y="274638"/>
            <a:ext cx="98755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6595" name="Rectangle 3"/>
          <p:cNvSpPr>
            <a:spLocks noGrp="1" noChangeArrowheads="1"/>
          </p:cNvSpPr>
          <p:nvPr>
            <p:ph type="body" idx="1"/>
          </p:nvPr>
        </p:nvSpPr>
        <p:spPr bwMode="auto">
          <a:xfrm>
            <a:off x="548640" y="1600202"/>
            <a:ext cx="987552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6596" name="Rectangle 4"/>
          <p:cNvSpPr>
            <a:spLocks noGrp="1" noChangeArrowheads="1"/>
          </p:cNvSpPr>
          <p:nvPr>
            <p:ph type="dt" sz="half" idx="2"/>
          </p:nvPr>
        </p:nvSpPr>
        <p:spPr bwMode="auto">
          <a:xfrm>
            <a:off x="5486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60"/>
            </a:lvl1pPr>
          </a:lstStyle>
          <a:p>
            <a:endParaRPr lang="en-US" dirty="0"/>
          </a:p>
        </p:txBody>
      </p:sp>
      <p:sp>
        <p:nvSpPr>
          <p:cNvPr id="1006597" name="Rectangle 5"/>
          <p:cNvSpPr>
            <a:spLocks noGrp="1" noChangeArrowheads="1"/>
          </p:cNvSpPr>
          <p:nvPr>
            <p:ph type="ftr" sz="quarter" idx="3"/>
          </p:nvPr>
        </p:nvSpPr>
        <p:spPr bwMode="auto">
          <a:xfrm>
            <a:off x="3749040" y="6245225"/>
            <a:ext cx="34747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60"/>
            </a:lvl1pPr>
          </a:lstStyle>
          <a:p>
            <a:endParaRPr lang="en-US" dirty="0"/>
          </a:p>
        </p:txBody>
      </p:sp>
      <p:sp>
        <p:nvSpPr>
          <p:cNvPr id="1006598" name="Rectangle 6"/>
          <p:cNvSpPr>
            <a:spLocks noGrp="1" noChangeArrowheads="1"/>
          </p:cNvSpPr>
          <p:nvPr>
            <p:ph type="sldNum" sz="quarter" idx="4"/>
          </p:nvPr>
        </p:nvSpPr>
        <p:spPr bwMode="auto">
          <a:xfrm>
            <a:off x="7863840" y="6245225"/>
            <a:ext cx="256032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60"/>
            </a:lvl1pPr>
          </a:lstStyle>
          <a:p>
            <a:fld id="{78317234-BB0C-4ED2-8A08-CC26DAFA76F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960">
          <a:solidFill>
            <a:schemeClr val="tx2"/>
          </a:solidFill>
          <a:latin typeface="+mj-lt"/>
          <a:ea typeface="+mj-ea"/>
          <a:cs typeface="+mj-cs"/>
        </a:defRPr>
      </a:lvl1pPr>
      <a:lvl2pPr algn="ctr" rtl="0" fontAlgn="base">
        <a:spcBef>
          <a:spcPct val="0"/>
        </a:spcBef>
        <a:spcAft>
          <a:spcPct val="0"/>
        </a:spcAft>
        <a:defRPr sz="3960">
          <a:solidFill>
            <a:schemeClr val="tx2"/>
          </a:solidFill>
          <a:latin typeface="Arial" charset="0"/>
        </a:defRPr>
      </a:lvl2pPr>
      <a:lvl3pPr algn="ctr" rtl="0" fontAlgn="base">
        <a:spcBef>
          <a:spcPct val="0"/>
        </a:spcBef>
        <a:spcAft>
          <a:spcPct val="0"/>
        </a:spcAft>
        <a:defRPr sz="3960">
          <a:solidFill>
            <a:schemeClr val="tx2"/>
          </a:solidFill>
          <a:latin typeface="Arial" charset="0"/>
        </a:defRPr>
      </a:lvl3pPr>
      <a:lvl4pPr algn="ctr" rtl="0" fontAlgn="base">
        <a:spcBef>
          <a:spcPct val="0"/>
        </a:spcBef>
        <a:spcAft>
          <a:spcPct val="0"/>
        </a:spcAft>
        <a:defRPr sz="3960">
          <a:solidFill>
            <a:schemeClr val="tx2"/>
          </a:solidFill>
          <a:latin typeface="Arial" charset="0"/>
        </a:defRPr>
      </a:lvl4pPr>
      <a:lvl5pPr algn="ctr" rtl="0" fontAlgn="base">
        <a:spcBef>
          <a:spcPct val="0"/>
        </a:spcBef>
        <a:spcAft>
          <a:spcPct val="0"/>
        </a:spcAft>
        <a:defRPr sz="3960">
          <a:solidFill>
            <a:schemeClr val="tx2"/>
          </a:solidFill>
          <a:latin typeface="Arial" charset="0"/>
        </a:defRPr>
      </a:lvl5pPr>
      <a:lvl6pPr marL="411480" algn="ctr" rtl="0" fontAlgn="base">
        <a:spcBef>
          <a:spcPct val="0"/>
        </a:spcBef>
        <a:spcAft>
          <a:spcPct val="0"/>
        </a:spcAft>
        <a:defRPr sz="3960">
          <a:solidFill>
            <a:schemeClr val="tx2"/>
          </a:solidFill>
          <a:latin typeface="Arial" charset="0"/>
        </a:defRPr>
      </a:lvl6pPr>
      <a:lvl7pPr marL="822960" algn="ctr" rtl="0" fontAlgn="base">
        <a:spcBef>
          <a:spcPct val="0"/>
        </a:spcBef>
        <a:spcAft>
          <a:spcPct val="0"/>
        </a:spcAft>
        <a:defRPr sz="3960">
          <a:solidFill>
            <a:schemeClr val="tx2"/>
          </a:solidFill>
          <a:latin typeface="Arial" charset="0"/>
        </a:defRPr>
      </a:lvl7pPr>
      <a:lvl8pPr marL="1234440" algn="ctr" rtl="0" fontAlgn="base">
        <a:spcBef>
          <a:spcPct val="0"/>
        </a:spcBef>
        <a:spcAft>
          <a:spcPct val="0"/>
        </a:spcAft>
        <a:defRPr sz="3960">
          <a:solidFill>
            <a:schemeClr val="tx2"/>
          </a:solidFill>
          <a:latin typeface="Arial" charset="0"/>
        </a:defRPr>
      </a:lvl8pPr>
      <a:lvl9pPr marL="1645920" algn="ctr" rtl="0" fontAlgn="base">
        <a:spcBef>
          <a:spcPct val="0"/>
        </a:spcBef>
        <a:spcAft>
          <a:spcPct val="0"/>
        </a:spcAft>
        <a:defRPr sz="3960">
          <a:solidFill>
            <a:schemeClr val="tx2"/>
          </a:solidFill>
          <a:latin typeface="Arial" charset="0"/>
        </a:defRPr>
      </a:lvl9pPr>
    </p:titleStyle>
    <p:bodyStyle>
      <a:lvl1pPr marL="308610" indent="-308610" algn="l" rtl="0" fontAlgn="base">
        <a:spcBef>
          <a:spcPct val="20000"/>
        </a:spcBef>
        <a:spcAft>
          <a:spcPct val="0"/>
        </a:spcAft>
        <a:buChar char="•"/>
        <a:defRPr sz="2880">
          <a:solidFill>
            <a:schemeClr val="tx1"/>
          </a:solidFill>
          <a:latin typeface="+mn-lt"/>
          <a:ea typeface="+mn-ea"/>
          <a:cs typeface="+mn-cs"/>
        </a:defRPr>
      </a:lvl1pPr>
      <a:lvl2pPr marL="668655" indent="-257175" algn="l" rtl="0" fontAlgn="base">
        <a:spcBef>
          <a:spcPct val="20000"/>
        </a:spcBef>
        <a:spcAft>
          <a:spcPct val="0"/>
        </a:spcAft>
        <a:buChar char="–"/>
        <a:defRPr sz="2520">
          <a:solidFill>
            <a:schemeClr val="tx1"/>
          </a:solidFill>
          <a:latin typeface="+mn-lt"/>
        </a:defRPr>
      </a:lvl2pPr>
      <a:lvl3pPr marL="1028700" indent="-205740" algn="l" rtl="0" fontAlgn="base">
        <a:spcBef>
          <a:spcPct val="20000"/>
        </a:spcBef>
        <a:spcAft>
          <a:spcPct val="0"/>
        </a:spcAft>
        <a:buChar char="•"/>
        <a:defRPr sz="2160">
          <a:solidFill>
            <a:schemeClr val="tx1"/>
          </a:solidFill>
          <a:latin typeface="+mn-lt"/>
        </a:defRPr>
      </a:lvl3pPr>
      <a:lvl4pPr marL="1440180" indent="-205740" algn="l" rtl="0" fontAlgn="base">
        <a:spcBef>
          <a:spcPct val="20000"/>
        </a:spcBef>
        <a:spcAft>
          <a:spcPct val="0"/>
        </a:spcAft>
        <a:buChar char="–"/>
        <a:defRPr sz="1800">
          <a:solidFill>
            <a:schemeClr val="tx1"/>
          </a:solidFill>
          <a:latin typeface="+mn-lt"/>
        </a:defRPr>
      </a:lvl4pPr>
      <a:lvl5pPr marL="1851660" indent="-205740" algn="l" rtl="0" fontAlgn="base">
        <a:spcBef>
          <a:spcPct val="20000"/>
        </a:spcBef>
        <a:spcAft>
          <a:spcPct val="0"/>
        </a:spcAft>
        <a:buChar char="»"/>
        <a:defRPr sz="1800">
          <a:solidFill>
            <a:schemeClr val="tx1"/>
          </a:solidFill>
          <a:latin typeface="+mn-lt"/>
        </a:defRPr>
      </a:lvl5pPr>
      <a:lvl6pPr marL="2263140" indent="-205740" algn="l" rtl="0" fontAlgn="base">
        <a:spcBef>
          <a:spcPct val="20000"/>
        </a:spcBef>
        <a:spcAft>
          <a:spcPct val="0"/>
        </a:spcAft>
        <a:buChar char="»"/>
        <a:defRPr sz="1800">
          <a:solidFill>
            <a:schemeClr val="tx1"/>
          </a:solidFill>
          <a:latin typeface="+mn-lt"/>
        </a:defRPr>
      </a:lvl6pPr>
      <a:lvl7pPr marL="2674620" indent="-205740" algn="l" rtl="0" fontAlgn="base">
        <a:spcBef>
          <a:spcPct val="20000"/>
        </a:spcBef>
        <a:spcAft>
          <a:spcPct val="0"/>
        </a:spcAft>
        <a:buChar char="»"/>
        <a:defRPr sz="1800">
          <a:solidFill>
            <a:schemeClr val="tx1"/>
          </a:solidFill>
          <a:latin typeface="+mn-lt"/>
        </a:defRPr>
      </a:lvl7pPr>
      <a:lvl8pPr marL="3086100" indent="-205740" algn="l" rtl="0" fontAlgn="base">
        <a:spcBef>
          <a:spcPct val="20000"/>
        </a:spcBef>
        <a:spcAft>
          <a:spcPct val="0"/>
        </a:spcAft>
        <a:buChar char="»"/>
        <a:defRPr sz="1800">
          <a:solidFill>
            <a:schemeClr val="tx1"/>
          </a:solidFill>
          <a:latin typeface="+mn-lt"/>
        </a:defRPr>
      </a:lvl8pPr>
      <a:lvl9pPr marL="3497580" indent="-205740" algn="l" rtl="0" fontAlgn="base">
        <a:spcBef>
          <a:spcPct val="20000"/>
        </a:spcBef>
        <a:spcAft>
          <a:spcPct val="0"/>
        </a:spcAft>
        <a:buChar char="»"/>
        <a:defRPr sz="1800">
          <a:solidFill>
            <a:schemeClr val="tx1"/>
          </a:solidFill>
          <a:latin typeface="+mn-lt"/>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665602" name="Text Box 2"/>
          <p:cNvSpPr txBox="1">
            <a:spLocks noChangeArrowheads="1"/>
          </p:cNvSpPr>
          <p:nvPr/>
        </p:nvSpPr>
        <p:spPr bwMode="auto">
          <a:xfrm>
            <a:off x="304800" y="990600"/>
            <a:ext cx="10287000" cy="1421928"/>
          </a:xfrm>
          <a:prstGeom prst="rect">
            <a:avLst/>
          </a:prstGeom>
          <a:noFill/>
          <a:ln w="9525">
            <a:noFill/>
            <a:miter lim="800000"/>
            <a:headEnd/>
            <a:tailEnd/>
          </a:ln>
          <a:effectLst/>
        </p:spPr>
        <p:txBody>
          <a:bodyPr wrap="square">
            <a:spAutoFit/>
          </a:bodyPr>
          <a:lstStyle/>
          <a:p>
            <a:pPr algn="ctr"/>
            <a:r>
              <a:rPr lang="en-US" sz="2880" dirty="0"/>
              <a:t>The Effects of Monetary Policy on Macroeconomic</a:t>
            </a:r>
          </a:p>
          <a:p>
            <a:pPr algn="ctr"/>
            <a:r>
              <a:rPr lang="en-US" sz="2880" dirty="0"/>
              <a:t>Expectations:  High-Frequency Evidence</a:t>
            </a:r>
          </a:p>
          <a:p>
            <a:pPr algn="ctr"/>
            <a:r>
              <a:rPr lang="en-US" sz="2880" dirty="0"/>
              <a:t>from Prediction Markets</a:t>
            </a:r>
          </a:p>
        </p:txBody>
      </p:sp>
      <p:sp>
        <p:nvSpPr>
          <p:cNvPr id="665603" name="Text Box 3"/>
          <p:cNvSpPr txBox="1">
            <a:spLocks noChangeArrowheads="1"/>
          </p:cNvSpPr>
          <p:nvPr/>
        </p:nvSpPr>
        <p:spPr bwMode="auto">
          <a:xfrm>
            <a:off x="3337945" y="4715470"/>
            <a:ext cx="4297010" cy="646331"/>
          </a:xfrm>
          <a:prstGeom prst="rect">
            <a:avLst/>
          </a:prstGeom>
          <a:noFill/>
          <a:ln w="9525">
            <a:noFill/>
            <a:miter lim="800000"/>
            <a:headEnd/>
            <a:tailEnd/>
          </a:ln>
          <a:effectLst/>
        </p:spPr>
        <p:txBody>
          <a:bodyPr wrap="none">
            <a:spAutoFit/>
          </a:bodyPr>
          <a:lstStyle/>
          <a:p>
            <a:pPr algn="ctr"/>
            <a:r>
              <a:rPr lang="en-US" dirty="0"/>
              <a:t>Virtual Seminar on Monetary Economics</a:t>
            </a:r>
          </a:p>
          <a:p>
            <a:pPr algn="ctr"/>
            <a:r>
              <a:rPr lang="en-US" dirty="0"/>
              <a:t>March 5, 2026</a:t>
            </a:r>
          </a:p>
        </p:txBody>
      </p:sp>
      <p:sp>
        <p:nvSpPr>
          <p:cNvPr id="665607" name="Text Box 7"/>
          <p:cNvSpPr txBox="1">
            <a:spLocks noChangeArrowheads="1"/>
          </p:cNvSpPr>
          <p:nvPr/>
        </p:nvSpPr>
        <p:spPr bwMode="auto">
          <a:xfrm>
            <a:off x="274320" y="2987300"/>
            <a:ext cx="3611880" cy="701731"/>
          </a:xfrm>
          <a:prstGeom prst="rect">
            <a:avLst/>
          </a:prstGeom>
          <a:noFill/>
          <a:ln w="9525">
            <a:noFill/>
            <a:miter lim="800000"/>
            <a:headEnd/>
            <a:tailEnd/>
          </a:ln>
          <a:effectLst/>
        </p:spPr>
        <p:txBody>
          <a:bodyPr>
            <a:spAutoFit/>
          </a:bodyPr>
          <a:lstStyle/>
          <a:p>
            <a:pPr algn="ctr"/>
            <a:r>
              <a:rPr lang="en-US" sz="2160" dirty="0"/>
              <a:t>Eric T. Swanson</a:t>
            </a:r>
          </a:p>
          <a:p>
            <a:pPr algn="ctr"/>
            <a:r>
              <a:rPr lang="en-US" dirty="0"/>
              <a:t>University of California, Irvine</a:t>
            </a:r>
          </a:p>
        </p:txBody>
      </p:sp>
      <p:sp>
        <p:nvSpPr>
          <p:cNvPr id="2" name="Text Box 7">
            <a:extLst>
              <a:ext uri="{FF2B5EF4-FFF2-40B4-BE49-F238E27FC236}">
                <a16:creationId xmlns:a16="http://schemas.microsoft.com/office/drawing/2014/main" id="{0867C002-BBAE-17CD-2A52-2649FCAE3D30}"/>
              </a:ext>
            </a:extLst>
          </p:cNvPr>
          <p:cNvSpPr txBox="1">
            <a:spLocks noChangeArrowheads="1"/>
          </p:cNvSpPr>
          <p:nvPr/>
        </p:nvSpPr>
        <p:spPr bwMode="auto">
          <a:xfrm>
            <a:off x="3886200" y="2980547"/>
            <a:ext cx="3307078" cy="978729"/>
          </a:xfrm>
          <a:prstGeom prst="rect">
            <a:avLst/>
          </a:prstGeom>
          <a:noFill/>
          <a:ln w="9525">
            <a:noFill/>
            <a:miter lim="800000"/>
            <a:headEnd/>
            <a:tailEnd/>
          </a:ln>
          <a:effectLst/>
        </p:spPr>
        <p:txBody>
          <a:bodyPr wrap="square">
            <a:spAutoFit/>
          </a:bodyPr>
          <a:lstStyle/>
          <a:p>
            <a:pPr algn="ctr"/>
            <a:r>
              <a:rPr lang="en-US" sz="2160" dirty="0"/>
              <a:t>Renxuan Wang</a:t>
            </a:r>
          </a:p>
          <a:p>
            <a:pPr algn="ctr"/>
            <a:r>
              <a:rPr lang="en-US" dirty="0"/>
              <a:t>China Europe International Business School</a:t>
            </a:r>
          </a:p>
        </p:txBody>
      </p:sp>
      <p:sp>
        <p:nvSpPr>
          <p:cNvPr id="3" name="Text Box 7">
            <a:extLst>
              <a:ext uri="{FF2B5EF4-FFF2-40B4-BE49-F238E27FC236}">
                <a16:creationId xmlns:a16="http://schemas.microsoft.com/office/drawing/2014/main" id="{78C0B27E-0237-5C3B-FB94-99F4EE97F2C2}"/>
              </a:ext>
            </a:extLst>
          </p:cNvPr>
          <p:cNvSpPr txBox="1">
            <a:spLocks noChangeArrowheads="1"/>
          </p:cNvSpPr>
          <p:nvPr/>
        </p:nvSpPr>
        <p:spPr bwMode="auto">
          <a:xfrm>
            <a:off x="6934200" y="2980547"/>
            <a:ext cx="3611880" cy="701731"/>
          </a:xfrm>
          <a:prstGeom prst="rect">
            <a:avLst/>
          </a:prstGeom>
          <a:noFill/>
          <a:ln w="9525">
            <a:noFill/>
            <a:miter lim="800000"/>
            <a:headEnd/>
            <a:tailEnd/>
          </a:ln>
          <a:effectLst/>
        </p:spPr>
        <p:txBody>
          <a:bodyPr>
            <a:spAutoFit/>
          </a:bodyPr>
          <a:lstStyle/>
          <a:p>
            <a:pPr algn="ctr"/>
            <a:r>
              <a:rPr lang="en-US" sz="2160" dirty="0" err="1"/>
              <a:t>Yanbin</a:t>
            </a:r>
            <a:r>
              <a:rPr lang="en-US" sz="2160" dirty="0"/>
              <a:t> Wu</a:t>
            </a:r>
          </a:p>
          <a:p>
            <a:pPr algn="ctr"/>
            <a:r>
              <a:rPr lang="en-US" dirty="0"/>
              <a:t>University of Florida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58D7A-F770-8840-4532-5FEABCC7D19A}"/>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34E92716-61C8-3CC8-7241-768FF1DCA542}"/>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Example: Kalshi Feb 2026 Nonfarm Payrolls 50,000 Contract</a:t>
            </a:r>
          </a:p>
        </p:txBody>
      </p:sp>
      <p:sp>
        <p:nvSpPr>
          <p:cNvPr id="5" name="TextBox 4">
            <a:extLst>
              <a:ext uri="{FF2B5EF4-FFF2-40B4-BE49-F238E27FC236}">
                <a16:creationId xmlns:a16="http://schemas.microsoft.com/office/drawing/2014/main" id="{79FEC9B8-B8F2-5F37-E04E-14B9361E0E1A}"/>
              </a:ext>
            </a:extLst>
          </p:cNvPr>
          <p:cNvSpPr txBox="1"/>
          <p:nvPr/>
        </p:nvSpPr>
        <p:spPr>
          <a:xfrm>
            <a:off x="152400" y="798414"/>
            <a:ext cx="10591800" cy="430887"/>
          </a:xfrm>
          <a:prstGeom prst="rect">
            <a:avLst/>
          </a:prstGeom>
          <a:noFill/>
        </p:spPr>
        <p:txBody>
          <a:bodyPr wrap="square" rtlCol="0">
            <a:spAutoFit/>
          </a:bodyPr>
          <a:lstStyle/>
          <a:p>
            <a:pPr>
              <a:spcBef>
                <a:spcPts val="1800"/>
              </a:spcBef>
            </a:pPr>
            <a:r>
              <a:rPr lang="en-US" sz="2200" dirty="0"/>
              <a:t>Contract:  Will the change in nonfarm payrolls in Feb 2026 be greater than 50,000?</a:t>
            </a:r>
          </a:p>
        </p:txBody>
      </p:sp>
      <p:pic>
        <p:nvPicPr>
          <p:cNvPr id="8" name="Picture 7">
            <a:extLst>
              <a:ext uri="{FF2B5EF4-FFF2-40B4-BE49-F238E27FC236}">
                <a16:creationId xmlns:a16="http://schemas.microsoft.com/office/drawing/2014/main" id="{7319F5D2-B857-C458-3B22-FA82740732BE}"/>
              </a:ext>
            </a:extLst>
          </p:cNvPr>
          <p:cNvPicPr>
            <a:picLocks noChangeAspect="1"/>
          </p:cNvPicPr>
          <p:nvPr/>
        </p:nvPicPr>
        <p:blipFill>
          <a:blip r:embed="rId2"/>
          <a:stretch>
            <a:fillRect/>
          </a:stretch>
        </p:blipFill>
        <p:spPr>
          <a:xfrm>
            <a:off x="1905000" y="5336544"/>
            <a:ext cx="5105400" cy="1446083"/>
          </a:xfrm>
          <a:prstGeom prst="rect">
            <a:avLst/>
          </a:prstGeom>
        </p:spPr>
      </p:pic>
      <p:pic>
        <p:nvPicPr>
          <p:cNvPr id="3" name="Picture 2">
            <a:extLst>
              <a:ext uri="{FF2B5EF4-FFF2-40B4-BE49-F238E27FC236}">
                <a16:creationId xmlns:a16="http://schemas.microsoft.com/office/drawing/2014/main" id="{E486FBB9-4B72-9CF5-CF8D-FD2B505CECD8}"/>
              </a:ext>
            </a:extLst>
          </p:cNvPr>
          <p:cNvPicPr>
            <a:picLocks noChangeAspect="1"/>
          </p:cNvPicPr>
          <p:nvPr/>
        </p:nvPicPr>
        <p:blipFill>
          <a:blip r:embed="rId3"/>
          <a:stretch>
            <a:fillRect/>
          </a:stretch>
        </p:blipFill>
        <p:spPr>
          <a:xfrm>
            <a:off x="1676400" y="1229301"/>
            <a:ext cx="7463162" cy="4107243"/>
          </a:xfrm>
          <a:prstGeom prst="rect">
            <a:avLst/>
          </a:prstGeom>
        </p:spPr>
      </p:pic>
    </p:spTree>
    <p:extLst>
      <p:ext uri="{BB962C8B-B14F-4D97-AF65-F5344CB8AC3E}">
        <p14:creationId xmlns:p14="http://schemas.microsoft.com/office/powerpoint/2010/main" val="184345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A4FEF-21B1-13B3-C99D-EE497F06202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FE97ADC8-80A1-C1DE-ECE9-89E7786F49AE}"/>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Contracts Trade Frequently, Respond to News</a:t>
            </a:r>
          </a:p>
        </p:txBody>
      </p:sp>
      <p:pic>
        <p:nvPicPr>
          <p:cNvPr id="10" name="Picture 9">
            <a:extLst>
              <a:ext uri="{FF2B5EF4-FFF2-40B4-BE49-F238E27FC236}">
                <a16:creationId xmlns:a16="http://schemas.microsoft.com/office/drawing/2014/main" id="{F7C0976D-40A3-F23A-E41C-DBD67C8C62AC}"/>
              </a:ext>
            </a:extLst>
          </p:cNvPr>
          <p:cNvPicPr>
            <a:picLocks noChangeAspect="1"/>
          </p:cNvPicPr>
          <p:nvPr/>
        </p:nvPicPr>
        <p:blipFill>
          <a:blip r:embed="rId2"/>
          <a:stretch>
            <a:fillRect/>
          </a:stretch>
        </p:blipFill>
        <p:spPr>
          <a:xfrm>
            <a:off x="391233" y="1459774"/>
            <a:ext cx="10165309" cy="4864826"/>
          </a:xfrm>
          <a:prstGeom prst="rect">
            <a:avLst/>
          </a:prstGeom>
        </p:spPr>
      </p:pic>
    </p:spTree>
    <p:extLst>
      <p:ext uri="{BB962C8B-B14F-4D97-AF65-F5344CB8AC3E}">
        <p14:creationId xmlns:p14="http://schemas.microsoft.com/office/powerpoint/2010/main" val="3892741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35249-CF2C-422A-DBFC-42D6B52CDFCB}"/>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2AB3676B-03EE-184E-1279-516A27C19DE3}"/>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Contracts Trade Frequently, Respond to News</a:t>
            </a:r>
          </a:p>
        </p:txBody>
      </p:sp>
      <p:sp>
        <p:nvSpPr>
          <p:cNvPr id="5" name="TextBox 4">
            <a:extLst>
              <a:ext uri="{FF2B5EF4-FFF2-40B4-BE49-F238E27FC236}">
                <a16:creationId xmlns:a16="http://schemas.microsoft.com/office/drawing/2014/main" id="{D53C4C72-CEF8-70D0-7F50-2CEF75839039}"/>
              </a:ext>
            </a:extLst>
          </p:cNvPr>
          <p:cNvSpPr txBox="1"/>
          <p:nvPr/>
        </p:nvSpPr>
        <p:spPr>
          <a:xfrm>
            <a:off x="152400" y="798414"/>
            <a:ext cx="10591800" cy="430887"/>
          </a:xfrm>
          <a:prstGeom prst="rect">
            <a:avLst/>
          </a:prstGeom>
          <a:noFill/>
        </p:spPr>
        <p:txBody>
          <a:bodyPr wrap="square" rtlCol="0">
            <a:spAutoFit/>
          </a:bodyPr>
          <a:lstStyle/>
          <a:p>
            <a:pPr>
              <a:spcBef>
                <a:spcPts val="1800"/>
              </a:spcBef>
            </a:pPr>
            <a:r>
              <a:rPr lang="en-US" sz="2200" dirty="0"/>
              <a:t>Contract:  Q3 2022 U.S. GDP growth above 2%?</a:t>
            </a:r>
          </a:p>
        </p:txBody>
      </p:sp>
      <p:pic>
        <p:nvPicPr>
          <p:cNvPr id="3" name="Picture 2">
            <a:extLst>
              <a:ext uri="{FF2B5EF4-FFF2-40B4-BE49-F238E27FC236}">
                <a16:creationId xmlns:a16="http://schemas.microsoft.com/office/drawing/2014/main" id="{450D854E-B35E-6C7B-A9CB-1C1EDD85F769}"/>
              </a:ext>
            </a:extLst>
          </p:cNvPr>
          <p:cNvPicPr>
            <a:picLocks noChangeAspect="1"/>
          </p:cNvPicPr>
          <p:nvPr/>
        </p:nvPicPr>
        <p:blipFill>
          <a:blip r:embed="rId2"/>
          <a:stretch>
            <a:fillRect/>
          </a:stretch>
        </p:blipFill>
        <p:spPr>
          <a:xfrm>
            <a:off x="1219200" y="1600200"/>
            <a:ext cx="9098280" cy="5039398"/>
          </a:xfrm>
          <a:prstGeom prst="rect">
            <a:avLst/>
          </a:prstGeom>
        </p:spPr>
      </p:pic>
    </p:spTree>
    <p:extLst>
      <p:ext uri="{BB962C8B-B14F-4D97-AF65-F5344CB8AC3E}">
        <p14:creationId xmlns:p14="http://schemas.microsoft.com/office/powerpoint/2010/main" val="429470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E0C17-14C8-0FB6-9815-3007D730ED58}"/>
            </a:ext>
          </a:extLst>
        </p:cNvPr>
        <p:cNvGrpSpPr/>
        <p:nvPr/>
      </p:nvGrpSpPr>
      <p:grpSpPr>
        <a:xfrm>
          <a:off x="0" y="0"/>
          <a:ext cx="0" cy="0"/>
          <a:chOff x="0" y="0"/>
          <a:chExt cx="0" cy="0"/>
        </a:xfrm>
      </p:grpSpPr>
      <p:sp>
        <p:nvSpPr>
          <p:cNvPr id="2" name="Text Box 10">
            <a:extLst>
              <a:ext uri="{FF2B5EF4-FFF2-40B4-BE49-F238E27FC236}">
                <a16:creationId xmlns:a16="http://schemas.microsoft.com/office/drawing/2014/main" id="{30CEAEC1-D3AF-BE90-7A0F-403E068E82BD}"/>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Contracts:  Some Details</a:t>
            </a:r>
          </a:p>
        </p:txBody>
      </p:sp>
      <p:sp>
        <p:nvSpPr>
          <p:cNvPr id="3" name="TextBox 2">
            <a:extLst>
              <a:ext uri="{FF2B5EF4-FFF2-40B4-BE49-F238E27FC236}">
                <a16:creationId xmlns:a16="http://schemas.microsoft.com/office/drawing/2014/main" id="{2832F490-8AF6-C478-D765-4AC5AB5C0A7A}"/>
              </a:ext>
            </a:extLst>
          </p:cNvPr>
          <p:cNvSpPr txBox="1"/>
          <p:nvPr/>
        </p:nvSpPr>
        <p:spPr>
          <a:xfrm>
            <a:off x="152400" y="914400"/>
            <a:ext cx="10591800" cy="4355038"/>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200" dirty="0"/>
              <a:t>Note that Kalshi contract data vary by:</a:t>
            </a:r>
          </a:p>
          <a:p>
            <a:pPr marL="687388" lvl="1" indent="-230188">
              <a:spcBef>
                <a:spcPts val="300"/>
              </a:spcBef>
              <a:buFont typeface="Arial" panose="020B0604020202020204" pitchFamily="34" charset="0"/>
              <a:buChar char="•"/>
            </a:pPr>
            <a:r>
              <a:rPr lang="en-US" sz="2200" dirty="0"/>
              <a:t>Macroeconomic statistic</a:t>
            </a:r>
          </a:p>
          <a:p>
            <a:pPr marL="687388" lvl="1" indent="-230188">
              <a:spcBef>
                <a:spcPts val="300"/>
              </a:spcBef>
              <a:buFont typeface="Arial" panose="020B0604020202020204" pitchFamily="34" charset="0"/>
              <a:buChar char="•"/>
            </a:pPr>
            <a:r>
              <a:rPr lang="en-US" sz="2200" dirty="0"/>
              <a:t>Event date (expiration date):  many future event dates for each macro variable</a:t>
            </a:r>
          </a:p>
          <a:p>
            <a:pPr marL="1144588" lvl="2" indent="-230188">
              <a:spcBef>
                <a:spcPts val="300"/>
              </a:spcBef>
              <a:buFont typeface="Arial" panose="020B0604020202020204" pitchFamily="34" charset="0"/>
              <a:buChar char="•"/>
            </a:pPr>
            <a:r>
              <a:rPr lang="en-US" dirty="0"/>
              <a:t>e.g., front contract, 1 month ahead, 2 months ahead, 3 months ahead, etc.</a:t>
            </a:r>
          </a:p>
          <a:p>
            <a:pPr marL="687388" lvl="1" indent="-230188">
              <a:spcBef>
                <a:spcPts val="300"/>
              </a:spcBef>
              <a:buFont typeface="Arial" panose="020B0604020202020204" pitchFamily="34" charset="0"/>
              <a:buChar char="•"/>
            </a:pPr>
            <a:r>
              <a:rPr lang="en-US" sz="2200" dirty="0"/>
              <a:t>Contract strike:  approx. 5-12 strike prices for each expiration</a:t>
            </a:r>
          </a:p>
          <a:p>
            <a:pPr marL="1144588" lvl="2" indent="-230188">
              <a:spcBef>
                <a:spcPts val="300"/>
              </a:spcBef>
              <a:buFont typeface="Arial" panose="020B0604020202020204" pitchFamily="34" charset="0"/>
              <a:buChar char="•"/>
            </a:pPr>
            <a:r>
              <a:rPr lang="en-US" sz="1600" dirty="0"/>
              <a:t>e.g., 10K, 20K, 30K, 40K, 50K, 60K, 70K, 80K, 90K, 100K, 125K</a:t>
            </a:r>
          </a:p>
          <a:p>
            <a:pPr marL="687388" lvl="1" indent="-230188">
              <a:spcBef>
                <a:spcPts val="300"/>
              </a:spcBef>
              <a:buFont typeface="Arial" panose="020B0604020202020204" pitchFamily="34" charset="0"/>
              <a:buChar char="•"/>
            </a:pPr>
            <a:r>
              <a:rPr lang="en-US" sz="2200" dirty="0"/>
              <a:t>Trade date:  contracts can trade 24/7 up until expiration</a:t>
            </a:r>
          </a:p>
          <a:p>
            <a:pPr marL="230188" indent="-230188">
              <a:spcBef>
                <a:spcPts val="1800"/>
              </a:spcBef>
              <a:buFont typeface="Arial" panose="020B0604020202020204" pitchFamily="34" charset="0"/>
              <a:buChar char="•"/>
            </a:pPr>
            <a:r>
              <a:rPr lang="en-US" sz="2200" dirty="0"/>
              <a:t>Contracts began trading in July 2021 (short sample)</a:t>
            </a:r>
          </a:p>
          <a:p>
            <a:pPr marL="687388" lvl="1" indent="-230188">
              <a:spcBef>
                <a:spcPts val="600"/>
              </a:spcBef>
              <a:buFont typeface="Arial" panose="020B0604020202020204" pitchFamily="34" charset="0"/>
              <a:buChar char="•"/>
            </a:pPr>
            <a:r>
              <a:rPr lang="en-US" sz="2200" dirty="0"/>
              <a:t>Nonfarm payrolls began trading in March 2023 (shorter sample)</a:t>
            </a:r>
          </a:p>
          <a:p>
            <a:pPr marL="687388" lvl="1" indent="-230188">
              <a:spcBef>
                <a:spcPts val="600"/>
              </a:spcBef>
              <a:buFont typeface="Arial" panose="020B0604020202020204" pitchFamily="34" charset="0"/>
              <a:buChar char="•"/>
            </a:pPr>
            <a:r>
              <a:rPr lang="en-US" sz="2200" dirty="0"/>
              <a:t>GDP contract events are only once per quarter (smaller sample)</a:t>
            </a:r>
          </a:p>
          <a:p>
            <a:pPr marL="687388" lvl="1" indent="-230188">
              <a:spcBef>
                <a:spcPts val="600"/>
              </a:spcBef>
              <a:buFont typeface="Arial" panose="020B0604020202020204" pitchFamily="34" charset="0"/>
              <a:buChar char="•"/>
            </a:pPr>
            <a:r>
              <a:rPr lang="en-US" sz="2200" dirty="0"/>
              <a:t>Our analysis ends in December 2025</a:t>
            </a:r>
          </a:p>
        </p:txBody>
      </p:sp>
    </p:spTree>
    <p:extLst>
      <p:ext uri="{BB962C8B-B14F-4D97-AF65-F5344CB8AC3E}">
        <p14:creationId xmlns:p14="http://schemas.microsoft.com/office/powerpoint/2010/main" val="167935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EEBDB-27B1-733F-1C41-76880771A623}"/>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4BC62F6-900F-F1B5-5DBD-BF333EF351E1}"/>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48C3E48E-F717-4D7C-AE4A-E2E1DC5EAFBF}"/>
              </a:ext>
            </a:extLst>
          </p:cNvPr>
          <p:cNvSpPr txBox="1"/>
          <p:nvPr/>
        </p:nvSpPr>
        <p:spPr>
          <a:xfrm>
            <a:off x="152400" y="914400"/>
            <a:ext cx="10591800" cy="3847207"/>
          </a:xfrm>
          <a:prstGeom prst="rect">
            <a:avLst/>
          </a:prstGeom>
          <a:noFill/>
        </p:spPr>
        <p:txBody>
          <a:bodyPr wrap="square" rtlCol="0">
            <a:spAutoFit/>
          </a:bodyPr>
          <a:lstStyle/>
          <a:p>
            <a:pPr marL="342900" indent="-342900">
              <a:spcBef>
                <a:spcPts val="1800"/>
              </a:spcBef>
              <a:buClr>
                <a:srgbClr val="008000"/>
              </a:buClr>
              <a:buFont typeface="Wingdings" panose="05000000000000000000" pitchFamily="2" charset="2"/>
              <a:buChar char="ü"/>
            </a:pPr>
            <a:r>
              <a:rPr lang="en-US" sz="2200" dirty="0"/>
              <a:t>Motivation and Background:  The “Fed Information Effect”</a:t>
            </a:r>
          </a:p>
          <a:p>
            <a:pPr marL="342900" indent="-342900">
              <a:spcBef>
                <a:spcPts val="1800"/>
              </a:spcBef>
              <a:buClr>
                <a:srgbClr val="008000"/>
              </a:buClr>
              <a:buFont typeface="Wingdings" panose="05000000000000000000" pitchFamily="2" charset="2"/>
              <a:buChar char="ü"/>
            </a:pPr>
            <a:r>
              <a:rPr lang="en-US" sz="2200" dirty="0"/>
              <a:t>The Kalshi Prediction Market</a:t>
            </a:r>
          </a:p>
          <a:p>
            <a:pPr marL="230188" indent="-230188">
              <a:spcBef>
                <a:spcPts val="1800"/>
              </a:spcBef>
              <a:buFont typeface="Arial" panose="020B0604020202020204" pitchFamily="34" charset="0"/>
              <a:buChar char="•"/>
            </a:pPr>
            <a:r>
              <a:rPr lang="en-US" sz="2200" dirty="0"/>
              <a:t>Kalshi Market-Implied Expectations</a:t>
            </a:r>
          </a:p>
          <a:p>
            <a:pPr marL="230188" indent="-230188">
              <a:spcBef>
                <a:spcPts val="1800"/>
              </a:spcBef>
              <a:buFont typeface="Arial" panose="020B0604020202020204" pitchFamily="34" charset="0"/>
              <a:buChar char="•"/>
            </a:pPr>
            <a:r>
              <a:rPr lang="en-US" sz="2200" dirty="0"/>
              <a:t>Kalshi Market Trading Volumes</a:t>
            </a:r>
          </a:p>
          <a:p>
            <a:pPr marL="230188" indent="-230188">
              <a:spcBef>
                <a:spcPts val="1800"/>
              </a:spcBef>
              <a:buFont typeface="Arial" panose="020B0604020202020204" pitchFamily="34" charset="0"/>
              <a:buChar char="•"/>
            </a:pPr>
            <a:r>
              <a:rPr lang="en-US" sz="2200" dirty="0"/>
              <a:t>The Response of Kalshi Market-Implied Expectations to FOMC News</a:t>
            </a:r>
          </a:p>
          <a:p>
            <a:pPr marL="230188" indent="-230188">
              <a:spcBef>
                <a:spcPts val="1800"/>
              </a:spcBef>
              <a:buFont typeface="Arial" panose="020B0604020202020204" pitchFamily="34" charset="0"/>
              <a:buChar char="•"/>
            </a:pPr>
            <a:r>
              <a:rPr lang="en-US" sz="2200" dirty="0"/>
              <a:t>Related Evidence</a:t>
            </a:r>
          </a:p>
          <a:p>
            <a:pPr marL="230188" indent="-230188">
              <a:spcBef>
                <a:spcPts val="1800"/>
              </a:spcBef>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129849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CCF10-E4DB-E9E3-20C8-75A3E65F44F9}"/>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058E8CBA-D7B0-31E9-3128-861E4564881F}"/>
              </a:ext>
            </a:extLst>
          </p:cNvPr>
          <p:cNvCxnSpPr>
            <a:cxnSpLocks/>
          </p:cNvCxnSpPr>
          <p:nvPr/>
        </p:nvCxnSpPr>
        <p:spPr bwMode="auto">
          <a:xfrm>
            <a:off x="2530437" y="3780585"/>
            <a:ext cx="594360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30" name="Straight Connector 29">
            <a:extLst>
              <a:ext uri="{FF2B5EF4-FFF2-40B4-BE49-F238E27FC236}">
                <a16:creationId xmlns:a16="http://schemas.microsoft.com/office/drawing/2014/main" id="{45919844-CB85-3659-8134-D899CE873A67}"/>
              </a:ext>
            </a:extLst>
          </p:cNvPr>
          <p:cNvCxnSpPr>
            <a:cxnSpLocks/>
          </p:cNvCxnSpPr>
          <p:nvPr/>
        </p:nvCxnSpPr>
        <p:spPr bwMode="auto">
          <a:xfrm>
            <a:off x="2542576" y="3772494"/>
            <a:ext cx="3853830" cy="12137"/>
          </a:xfrm>
          <a:prstGeom prst="line">
            <a:avLst/>
          </a:prstGeom>
          <a:solidFill>
            <a:schemeClr val="accent1"/>
          </a:solidFill>
          <a:ln w="28575" cap="flat" cmpd="sng" algn="ctr">
            <a:solidFill>
              <a:srgbClr val="008000"/>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7D314278-F8FB-39CC-117D-0FCAB8A9A6CE}"/>
              </a:ext>
            </a:extLst>
          </p:cNvPr>
          <p:cNvCxnSpPr>
            <a:cxnSpLocks/>
          </p:cNvCxnSpPr>
          <p:nvPr/>
        </p:nvCxnSpPr>
        <p:spPr bwMode="auto">
          <a:xfrm>
            <a:off x="3324807" y="3773842"/>
            <a:ext cx="3853830" cy="12137"/>
          </a:xfrm>
          <a:prstGeom prst="line">
            <a:avLst/>
          </a:prstGeom>
          <a:solidFill>
            <a:schemeClr val="accent1"/>
          </a:solidFill>
          <a:ln w="28575" cap="flat" cmpd="sng" algn="ctr">
            <a:solidFill>
              <a:srgbClr val="008000"/>
            </a:solidFill>
            <a:prstDash val="dash"/>
            <a:round/>
            <a:headEnd type="none" w="med" len="med"/>
            <a:tailEnd type="none" w="med" len="med"/>
          </a:ln>
          <a:effectLst/>
        </p:spPr>
      </p:cxnSp>
      <p:cxnSp>
        <p:nvCxnSpPr>
          <p:cNvPr id="23" name="Straight Connector 22">
            <a:extLst>
              <a:ext uri="{FF2B5EF4-FFF2-40B4-BE49-F238E27FC236}">
                <a16:creationId xmlns:a16="http://schemas.microsoft.com/office/drawing/2014/main" id="{B3CA75D6-0998-C184-DAB9-D0D4C342E220}"/>
              </a:ext>
            </a:extLst>
          </p:cNvPr>
          <p:cNvCxnSpPr>
            <a:cxnSpLocks/>
          </p:cNvCxnSpPr>
          <p:nvPr/>
        </p:nvCxnSpPr>
        <p:spPr bwMode="auto">
          <a:xfrm>
            <a:off x="2530437" y="3783282"/>
            <a:ext cx="304800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4" name="Text Box 10">
            <a:extLst>
              <a:ext uri="{FF2B5EF4-FFF2-40B4-BE49-F238E27FC236}">
                <a16:creationId xmlns:a16="http://schemas.microsoft.com/office/drawing/2014/main" id="{05DCABEC-3C1E-DF42-F723-8B872237B8E6}"/>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Market-Implied CDFs</a:t>
            </a:r>
          </a:p>
        </p:txBody>
      </p:sp>
      <p:sp>
        <p:nvSpPr>
          <p:cNvPr id="5" name="TextBox 4">
            <a:extLst>
              <a:ext uri="{FF2B5EF4-FFF2-40B4-BE49-F238E27FC236}">
                <a16:creationId xmlns:a16="http://schemas.microsoft.com/office/drawing/2014/main" id="{16654FE1-37C8-6452-34CB-E815448E70D5}"/>
              </a:ext>
            </a:extLst>
          </p:cNvPr>
          <p:cNvSpPr txBox="1"/>
          <p:nvPr/>
        </p:nvSpPr>
        <p:spPr>
          <a:xfrm>
            <a:off x="209550" y="5096471"/>
            <a:ext cx="10553700" cy="1300356"/>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200" dirty="0"/>
              <a:t>$1 – prices of “yes” contracts (equivalently, prices of “no” contracts) give Kalshi market-implied CDF of event outcome</a:t>
            </a:r>
          </a:p>
          <a:p>
            <a:pPr marL="627063" lvl="1" indent="-169863">
              <a:spcBef>
                <a:spcPts val="300"/>
              </a:spcBef>
              <a:buFont typeface="Arial" panose="020B0604020202020204" pitchFamily="34" charset="0"/>
              <a:buChar char="•"/>
            </a:pPr>
            <a:r>
              <a:rPr lang="en-US" sz="1600" dirty="0"/>
              <a:t>some technical details:  take average of “no” price and $1-“yes” price, discard tails, impose monotonicity on CDFs, impose CDFs approach 1, etc.</a:t>
            </a:r>
          </a:p>
        </p:txBody>
      </p:sp>
      <p:cxnSp>
        <p:nvCxnSpPr>
          <p:cNvPr id="7" name="Straight Arrow Connector 6">
            <a:extLst>
              <a:ext uri="{FF2B5EF4-FFF2-40B4-BE49-F238E27FC236}">
                <a16:creationId xmlns:a16="http://schemas.microsoft.com/office/drawing/2014/main" id="{DB6444D8-5BDB-0D03-81FE-FB76502CA712}"/>
              </a:ext>
            </a:extLst>
          </p:cNvPr>
          <p:cNvCxnSpPr>
            <a:cxnSpLocks/>
          </p:cNvCxnSpPr>
          <p:nvPr/>
        </p:nvCxnSpPr>
        <p:spPr bwMode="auto">
          <a:xfrm flipV="1">
            <a:off x="2530437" y="1037385"/>
            <a:ext cx="22256" cy="274320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3" name="Straight Connector 12">
            <a:extLst>
              <a:ext uri="{FF2B5EF4-FFF2-40B4-BE49-F238E27FC236}">
                <a16:creationId xmlns:a16="http://schemas.microsoft.com/office/drawing/2014/main" id="{24E14687-1DA9-FF0D-2A34-C2FC41878443}"/>
              </a:ext>
            </a:extLst>
          </p:cNvPr>
          <p:cNvCxnSpPr>
            <a:cxnSpLocks/>
          </p:cNvCxnSpPr>
          <p:nvPr/>
        </p:nvCxnSpPr>
        <p:spPr bwMode="auto">
          <a:xfrm>
            <a:off x="2530437" y="3780585"/>
            <a:ext cx="22098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1F25AED9-8347-5349-D1DF-1FFE41585C12}"/>
              </a:ext>
            </a:extLst>
          </p:cNvPr>
          <p:cNvCxnSpPr>
            <a:cxnSpLocks/>
          </p:cNvCxnSpPr>
          <p:nvPr/>
        </p:nvCxnSpPr>
        <p:spPr bwMode="auto">
          <a:xfrm>
            <a:off x="4740237" y="1951785"/>
            <a:ext cx="0" cy="18288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506BF5E-1346-200E-EC52-BC277E884C60}"/>
              </a:ext>
            </a:extLst>
          </p:cNvPr>
          <p:cNvCxnSpPr>
            <a:cxnSpLocks/>
          </p:cNvCxnSpPr>
          <p:nvPr/>
        </p:nvCxnSpPr>
        <p:spPr bwMode="auto">
          <a:xfrm>
            <a:off x="4728099" y="1946390"/>
            <a:ext cx="3136338"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B2905BBA-48BB-D029-9DC4-517DC9E6BCC3}"/>
              </a:ext>
            </a:extLst>
          </p:cNvPr>
          <p:cNvCxnSpPr>
            <a:cxnSpLocks/>
          </p:cNvCxnSpPr>
          <p:nvPr/>
        </p:nvCxnSpPr>
        <p:spPr bwMode="auto">
          <a:xfrm>
            <a:off x="5578437" y="1954482"/>
            <a:ext cx="0" cy="182880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B27235E0-45F1-7CE3-4764-1E2A110F1B49}"/>
              </a:ext>
            </a:extLst>
          </p:cNvPr>
          <p:cNvCxnSpPr>
            <a:cxnSpLocks/>
          </p:cNvCxnSpPr>
          <p:nvPr/>
        </p:nvCxnSpPr>
        <p:spPr bwMode="auto">
          <a:xfrm>
            <a:off x="5566299" y="1949087"/>
            <a:ext cx="2374338" cy="4045"/>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1608C753-735C-C9FA-5803-BEDD83E6F207}"/>
              </a:ext>
            </a:extLst>
          </p:cNvPr>
          <p:cNvSpPr txBox="1"/>
          <p:nvPr/>
        </p:nvSpPr>
        <p:spPr>
          <a:xfrm>
            <a:off x="5241269" y="3910084"/>
            <a:ext cx="685801" cy="430887"/>
          </a:xfrm>
          <a:prstGeom prst="rect">
            <a:avLst/>
          </a:prstGeom>
          <a:noFill/>
        </p:spPr>
        <p:txBody>
          <a:bodyPr wrap="square" rtlCol="0">
            <a:spAutoFit/>
          </a:bodyPr>
          <a:lstStyle/>
          <a:p>
            <a:pPr>
              <a:spcBef>
                <a:spcPts val="1800"/>
              </a:spcBef>
            </a:pPr>
            <a:r>
              <a:rPr lang="en-US" sz="2200" dirty="0"/>
              <a:t>50K</a:t>
            </a:r>
          </a:p>
        </p:txBody>
      </p:sp>
      <p:sp>
        <p:nvSpPr>
          <p:cNvPr id="28" name="TextBox 27">
            <a:extLst>
              <a:ext uri="{FF2B5EF4-FFF2-40B4-BE49-F238E27FC236}">
                <a16:creationId xmlns:a16="http://schemas.microsoft.com/office/drawing/2014/main" id="{0090DD43-C42E-F351-0D87-9E07D38CADB0}"/>
              </a:ext>
            </a:extLst>
          </p:cNvPr>
          <p:cNvSpPr txBox="1"/>
          <p:nvPr/>
        </p:nvSpPr>
        <p:spPr>
          <a:xfrm>
            <a:off x="4405449" y="3903625"/>
            <a:ext cx="685801" cy="430887"/>
          </a:xfrm>
          <a:prstGeom prst="rect">
            <a:avLst/>
          </a:prstGeom>
          <a:noFill/>
        </p:spPr>
        <p:txBody>
          <a:bodyPr wrap="square" rtlCol="0">
            <a:spAutoFit/>
          </a:bodyPr>
          <a:lstStyle/>
          <a:p>
            <a:pPr>
              <a:spcBef>
                <a:spcPts val="1800"/>
              </a:spcBef>
            </a:pPr>
            <a:r>
              <a:rPr lang="en-US" sz="2200" dirty="0"/>
              <a:t>40K</a:t>
            </a:r>
          </a:p>
        </p:txBody>
      </p:sp>
      <p:cxnSp>
        <p:nvCxnSpPr>
          <p:cNvPr id="31" name="Straight Connector 30">
            <a:extLst>
              <a:ext uri="{FF2B5EF4-FFF2-40B4-BE49-F238E27FC236}">
                <a16:creationId xmlns:a16="http://schemas.microsoft.com/office/drawing/2014/main" id="{285EC08C-7BB4-DC80-C5CF-A2D269EF0789}"/>
              </a:ext>
            </a:extLst>
          </p:cNvPr>
          <p:cNvCxnSpPr>
            <a:cxnSpLocks/>
          </p:cNvCxnSpPr>
          <p:nvPr/>
        </p:nvCxnSpPr>
        <p:spPr bwMode="auto">
          <a:xfrm>
            <a:off x="6396406" y="1955831"/>
            <a:ext cx="0" cy="1828800"/>
          </a:xfrm>
          <a:prstGeom prst="line">
            <a:avLst/>
          </a:prstGeom>
          <a:solidFill>
            <a:schemeClr val="accent1"/>
          </a:solidFill>
          <a:ln w="28575" cap="flat" cmpd="sng" algn="ctr">
            <a:solidFill>
              <a:srgbClr val="008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1C3E22F9-305B-1143-3ECC-4864A56617F0}"/>
              </a:ext>
            </a:extLst>
          </p:cNvPr>
          <p:cNvCxnSpPr>
            <a:cxnSpLocks/>
          </p:cNvCxnSpPr>
          <p:nvPr/>
        </p:nvCxnSpPr>
        <p:spPr bwMode="auto">
          <a:xfrm flipV="1">
            <a:off x="6384268" y="1950434"/>
            <a:ext cx="1480169" cy="2"/>
          </a:xfrm>
          <a:prstGeom prst="line">
            <a:avLst/>
          </a:prstGeom>
          <a:solidFill>
            <a:schemeClr val="accent1"/>
          </a:solidFill>
          <a:ln w="28575" cap="flat" cmpd="sng" algn="ctr">
            <a:solidFill>
              <a:srgbClr val="008000"/>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A7C95132-001D-ACC4-CD19-310433172976}"/>
              </a:ext>
            </a:extLst>
          </p:cNvPr>
          <p:cNvSpPr txBox="1"/>
          <p:nvPr/>
        </p:nvSpPr>
        <p:spPr>
          <a:xfrm>
            <a:off x="6059586" y="3906039"/>
            <a:ext cx="691880" cy="430887"/>
          </a:xfrm>
          <a:prstGeom prst="rect">
            <a:avLst/>
          </a:prstGeom>
          <a:noFill/>
        </p:spPr>
        <p:txBody>
          <a:bodyPr wrap="square" rtlCol="0">
            <a:spAutoFit/>
          </a:bodyPr>
          <a:lstStyle/>
          <a:p>
            <a:pPr>
              <a:spcBef>
                <a:spcPts val="1800"/>
              </a:spcBef>
            </a:pPr>
            <a:r>
              <a:rPr lang="en-US" sz="2200" dirty="0"/>
              <a:t>60K</a:t>
            </a:r>
          </a:p>
        </p:txBody>
      </p:sp>
      <p:cxnSp>
        <p:nvCxnSpPr>
          <p:cNvPr id="42" name="Straight Connector 41">
            <a:extLst>
              <a:ext uri="{FF2B5EF4-FFF2-40B4-BE49-F238E27FC236}">
                <a16:creationId xmlns:a16="http://schemas.microsoft.com/office/drawing/2014/main" id="{2ADFFE3E-4B3B-D083-0870-F4C87402D3CB}"/>
              </a:ext>
            </a:extLst>
          </p:cNvPr>
          <p:cNvCxnSpPr>
            <a:cxnSpLocks/>
          </p:cNvCxnSpPr>
          <p:nvPr/>
        </p:nvCxnSpPr>
        <p:spPr bwMode="auto">
          <a:xfrm>
            <a:off x="7178637" y="1957179"/>
            <a:ext cx="0" cy="1828800"/>
          </a:xfrm>
          <a:prstGeom prst="line">
            <a:avLst/>
          </a:prstGeom>
          <a:solidFill>
            <a:schemeClr val="accent1"/>
          </a:solidFill>
          <a:ln w="28575" cap="flat" cmpd="sng" algn="ctr">
            <a:solidFill>
              <a:srgbClr val="008000"/>
            </a:solidFill>
            <a:prstDash val="dash"/>
            <a:round/>
            <a:headEnd type="none" w="med" len="med"/>
            <a:tailEnd type="none" w="med" len="med"/>
          </a:ln>
          <a:effectLst/>
        </p:spPr>
      </p:cxnSp>
      <p:cxnSp>
        <p:nvCxnSpPr>
          <p:cNvPr id="43" name="Straight Connector 42">
            <a:extLst>
              <a:ext uri="{FF2B5EF4-FFF2-40B4-BE49-F238E27FC236}">
                <a16:creationId xmlns:a16="http://schemas.microsoft.com/office/drawing/2014/main" id="{813D05DB-D81A-E9BD-B685-131C1F1A509C}"/>
              </a:ext>
            </a:extLst>
          </p:cNvPr>
          <p:cNvCxnSpPr>
            <a:cxnSpLocks/>
          </p:cNvCxnSpPr>
          <p:nvPr/>
        </p:nvCxnSpPr>
        <p:spPr bwMode="auto">
          <a:xfrm flipV="1">
            <a:off x="7166499" y="1943691"/>
            <a:ext cx="1155138" cy="4047"/>
          </a:xfrm>
          <a:prstGeom prst="line">
            <a:avLst/>
          </a:prstGeom>
          <a:solidFill>
            <a:schemeClr val="accent1"/>
          </a:solidFill>
          <a:ln w="28575" cap="flat" cmpd="sng" algn="ctr">
            <a:solidFill>
              <a:srgbClr val="008000"/>
            </a:solidFill>
            <a:prstDash val="dash"/>
            <a:round/>
            <a:headEnd type="none" w="med" len="med"/>
            <a:tailEnd type="none" w="med" len="med"/>
          </a:ln>
          <a:effectLst/>
        </p:spPr>
      </p:cxnSp>
      <p:cxnSp>
        <p:nvCxnSpPr>
          <p:cNvPr id="44" name="Straight Connector 43">
            <a:extLst>
              <a:ext uri="{FF2B5EF4-FFF2-40B4-BE49-F238E27FC236}">
                <a16:creationId xmlns:a16="http://schemas.microsoft.com/office/drawing/2014/main" id="{F31754C1-3D8D-BC38-3CC7-67A9F38ACE82}"/>
              </a:ext>
            </a:extLst>
          </p:cNvPr>
          <p:cNvCxnSpPr>
            <a:cxnSpLocks/>
          </p:cNvCxnSpPr>
          <p:nvPr/>
        </p:nvCxnSpPr>
        <p:spPr bwMode="auto">
          <a:xfrm>
            <a:off x="2530436" y="3769798"/>
            <a:ext cx="1437686" cy="10787"/>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45" name="Straight Connector 44">
            <a:extLst>
              <a:ext uri="{FF2B5EF4-FFF2-40B4-BE49-F238E27FC236}">
                <a16:creationId xmlns:a16="http://schemas.microsoft.com/office/drawing/2014/main" id="{AC7DB52B-ABEA-D73E-A2E7-CDA41D16B513}"/>
              </a:ext>
            </a:extLst>
          </p:cNvPr>
          <p:cNvCxnSpPr>
            <a:cxnSpLocks/>
          </p:cNvCxnSpPr>
          <p:nvPr/>
        </p:nvCxnSpPr>
        <p:spPr bwMode="auto">
          <a:xfrm>
            <a:off x="3968122" y="1951785"/>
            <a:ext cx="0" cy="1828800"/>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46" name="Straight Connector 45">
            <a:extLst>
              <a:ext uri="{FF2B5EF4-FFF2-40B4-BE49-F238E27FC236}">
                <a16:creationId xmlns:a16="http://schemas.microsoft.com/office/drawing/2014/main" id="{F2D2DCAD-2602-4878-0D4D-28A4CAE3A199}"/>
              </a:ext>
            </a:extLst>
          </p:cNvPr>
          <p:cNvCxnSpPr>
            <a:cxnSpLocks/>
          </p:cNvCxnSpPr>
          <p:nvPr/>
        </p:nvCxnSpPr>
        <p:spPr bwMode="auto">
          <a:xfrm>
            <a:off x="3955984" y="1946390"/>
            <a:ext cx="771946" cy="9441"/>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50" name="TextBox 49">
            <a:extLst>
              <a:ext uri="{FF2B5EF4-FFF2-40B4-BE49-F238E27FC236}">
                <a16:creationId xmlns:a16="http://schemas.microsoft.com/office/drawing/2014/main" id="{44186251-615E-8973-5EDA-74C25750DE57}"/>
              </a:ext>
            </a:extLst>
          </p:cNvPr>
          <p:cNvSpPr txBox="1"/>
          <p:nvPr/>
        </p:nvSpPr>
        <p:spPr>
          <a:xfrm>
            <a:off x="3637369" y="3895234"/>
            <a:ext cx="685801" cy="430887"/>
          </a:xfrm>
          <a:prstGeom prst="rect">
            <a:avLst/>
          </a:prstGeom>
          <a:noFill/>
        </p:spPr>
        <p:txBody>
          <a:bodyPr wrap="square" rtlCol="0">
            <a:spAutoFit/>
          </a:bodyPr>
          <a:lstStyle/>
          <a:p>
            <a:pPr>
              <a:spcBef>
                <a:spcPts val="1800"/>
              </a:spcBef>
            </a:pPr>
            <a:r>
              <a:rPr lang="en-US" sz="2200" dirty="0"/>
              <a:t>30K</a:t>
            </a:r>
          </a:p>
        </p:txBody>
      </p:sp>
      <p:sp>
        <p:nvSpPr>
          <p:cNvPr id="51" name="TextBox 50">
            <a:extLst>
              <a:ext uri="{FF2B5EF4-FFF2-40B4-BE49-F238E27FC236}">
                <a16:creationId xmlns:a16="http://schemas.microsoft.com/office/drawing/2014/main" id="{99ABB32B-F592-124C-56DB-FB891E3FE7A6}"/>
              </a:ext>
            </a:extLst>
          </p:cNvPr>
          <p:cNvSpPr txBox="1"/>
          <p:nvPr/>
        </p:nvSpPr>
        <p:spPr>
          <a:xfrm>
            <a:off x="6825632" y="3895235"/>
            <a:ext cx="685801" cy="430887"/>
          </a:xfrm>
          <a:prstGeom prst="rect">
            <a:avLst/>
          </a:prstGeom>
          <a:noFill/>
        </p:spPr>
        <p:txBody>
          <a:bodyPr wrap="square" rtlCol="0">
            <a:spAutoFit/>
          </a:bodyPr>
          <a:lstStyle/>
          <a:p>
            <a:pPr>
              <a:spcBef>
                <a:spcPts val="1800"/>
              </a:spcBef>
            </a:pPr>
            <a:r>
              <a:rPr lang="en-US" sz="2200" dirty="0"/>
              <a:t>70K</a:t>
            </a:r>
          </a:p>
        </p:txBody>
      </p:sp>
      <p:sp>
        <p:nvSpPr>
          <p:cNvPr id="52" name="TextBox 51">
            <a:extLst>
              <a:ext uri="{FF2B5EF4-FFF2-40B4-BE49-F238E27FC236}">
                <a16:creationId xmlns:a16="http://schemas.microsoft.com/office/drawing/2014/main" id="{649F74DC-3CF3-4F0F-A608-3D2E9959DF3F}"/>
              </a:ext>
            </a:extLst>
          </p:cNvPr>
          <p:cNvSpPr txBox="1"/>
          <p:nvPr/>
        </p:nvSpPr>
        <p:spPr>
          <a:xfrm>
            <a:off x="3645461" y="4372243"/>
            <a:ext cx="4135031" cy="369332"/>
          </a:xfrm>
          <a:prstGeom prst="rect">
            <a:avLst/>
          </a:prstGeom>
          <a:noFill/>
        </p:spPr>
        <p:txBody>
          <a:bodyPr wrap="square" rtlCol="0">
            <a:spAutoFit/>
          </a:bodyPr>
          <a:lstStyle/>
          <a:p>
            <a:pPr>
              <a:spcBef>
                <a:spcPts val="1800"/>
              </a:spcBef>
            </a:pPr>
            <a:r>
              <a:rPr lang="en-US" dirty="0"/>
              <a:t>Feb 2026 nonfarm payrolls realization</a:t>
            </a:r>
          </a:p>
        </p:txBody>
      </p:sp>
      <p:sp>
        <p:nvSpPr>
          <p:cNvPr id="55" name="TextBox 54">
            <a:extLst>
              <a:ext uri="{FF2B5EF4-FFF2-40B4-BE49-F238E27FC236}">
                <a16:creationId xmlns:a16="http://schemas.microsoft.com/office/drawing/2014/main" id="{562547EA-1A2E-F4D5-0B1B-0F8079661337}"/>
              </a:ext>
            </a:extLst>
          </p:cNvPr>
          <p:cNvSpPr txBox="1"/>
          <p:nvPr/>
        </p:nvSpPr>
        <p:spPr>
          <a:xfrm>
            <a:off x="1460698" y="838200"/>
            <a:ext cx="1093765" cy="923330"/>
          </a:xfrm>
          <a:prstGeom prst="rect">
            <a:avLst/>
          </a:prstGeom>
          <a:noFill/>
        </p:spPr>
        <p:txBody>
          <a:bodyPr wrap="square" rtlCol="0">
            <a:spAutoFit/>
          </a:bodyPr>
          <a:lstStyle/>
          <a:p>
            <a:pPr>
              <a:spcBef>
                <a:spcPts val="1800"/>
              </a:spcBef>
            </a:pPr>
            <a:r>
              <a:rPr lang="en-US" dirty="0"/>
              <a:t>“yes” contract payoffs</a:t>
            </a:r>
          </a:p>
        </p:txBody>
      </p:sp>
      <p:sp>
        <p:nvSpPr>
          <p:cNvPr id="56" name="TextBox 55">
            <a:extLst>
              <a:ext uri="{FF2B5EF4-FFF2-40B4-BE49-F238E27FC236}">
                <a16:creationId xmlns:a16="http://schemas.microsoft.com/office/drawing/2014/main" id="{A189AB2D-E41F-52C0-C712-8C3BAC4C803F}"/>
              </a:ext>
            </a:extLst>
          </p:cNvPr>
          <p:cNvSpPr txBox="1"/>
          <p:nvPr/>
        </p:nvSpPr>
        <p:spPr>
          <a:xfrm>
            <a:off x="1931117" y="1730263"/>
            <a:ext cx="529360" cy="430887"/>
          </a:xfrm>
          <a:prstGeom prst="rect">
            <a:avLst/>
          </a:prstGeom>
          <a:noFill/>
        </p:spPr>
        <p:txBody>
          <a:bodyPr wrap="square" rtlCol="0">
            <a:spAutoFit/>
          </a:bodyPr>
          <a:lstStyle/>
          <a:p>
            <a:pPr>
              <a:spcBef>
                <a:spcPts val="1800"/>
              </a:spcBef>
            </a:pPr>
            <a:r>
              <a:rPr lang="en-US" sz="2200" dirty="0"/>
              <a:t>$1</a:t>
            </a:r>
          </a:p>
        </p:txBody>
      </p:sp>
      <p:cxnSp>
        <p:nvCxnSpPr>
          <p:cNvPr id="57" name="Straight Connector 56">
            <a:extLst>
              <a:ext uri="{FF2B5EF4-FFF2-40B4-BE49-F238E27FC236}">
                <a16:creationId xmlns:a16="http://schemas.microsoft.com/office/drawing/2014/main" id="{260EFF99-3EC3-2CED-34A3-C04DBF21BF2F}"/>
              </a:ext>
            </a:extLst>
          </p:cNvPr>
          <p:cNvCxnSpPr>
            <a:cxnSpLocks/>
          </p:cNvCxnSpPr>
          <p:nvPr/>
        </p:nvCxnSpPr>
        <p:spPr bwMode="auto">
          <a:xfrm>
            <a:off x="2498408" y="1945707"/>
            <a:ext cx="10857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C7027A40-2B42-F376-DCE0-7EC17E05D846}"/>
              </a:ext>
            </a:extLst>
          </p:cNvPr>
          <p:cNvCxnSpPr>
            <a:cxnSpLocks/>
          </p:cNvCxnSpPr>
          <p:nvPr/>
        </p:nvCxnSpPr>
        <p:spPr bwMode="auto">
          <a:xfrm>
            <a:off x="7627398" y="994818"/>
            <a:ext cx="304800" cy="0"/>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67" name="Straight Connector 66">
            <a:extLst>
              <a:ext uri="{FF2B5EF4-FFF2-40B4-BE49-F238E27FC236}">
                <a16:creationId xmlns:a16="http://schemas.microsoft.com/office/drawing/2014/main" id="{172D8DA9-B1C8-1D55-3B6F-CC62EC2CABF2}"/>
              </a:ext>
            </a:extLst>
          </p:cNvPr>
          <p:cNvCxnSpPr>
            <a:cxnSpLocks/>
          </p:cNvCxnSpPr>
          <p:nvPr/>
        </p:nvCxnSpPr>
        <p:spPr bwMode="auto">
          <a:xfrm>
            <a:off x="7627398" y="1150833"/>
            <a:ext cx="3048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5EC3F6AB-7434-D38B-28B8-00192F7D8640}"/>
              </a:ext>
            </a:extLst>
          </p:cNvPr>
          <p:cNvCxnSpPr>
            <a:cxnSpLocks/>
          </p:cNvCxnSpPr>
          <p:nvPr/>
        </p:nvCxnSpPr>
        <p:spPr bwMode="auto">
          <a:xfrm>
            <a:off x="7627398" y="1311756"/>
            <a:ext cx="30480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3B0588B6-C74C-6E5D-0648-E2B1428FFB8B}"/>
              </a:ext>
            </a:extLst>
          </p:cNvPr>
          <p:cNvCxnSpPr>
            <a:cxnSpLocks/>
          </p:cNvCxnSpPr>
          <p:nvPr/>
        </p:nvCxnSpPr>
        <p:spPr bwMode="auto">
          <a:xfrm>
            <a:off x="7627398" y="1464156"/>
            <a:ext cx="304800" cy="0"/>
          </a:xfrm>
          <a:prstGeom prst="line">
            <a:avLst/>
          </a:prstGeom>
          <a:solidFill>
            <a:schemeClr val="accent1"/>
          </a:solidFill>
          <a:ln w="28575" cap="flat" cmpd="sng" algn="ctr">
            <a:solidFill>
              <a:srgbClr val="008000"/>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57507206-EA6C-0737-9B10-B4648FDDAE91}"/>
              </a:ext>
            </a:extLst>
          </p:cNvPr>
          <p:cNvCxnSpPr>
            <a:cxnSpLocks/>
          </p:cNvCxnSpPr>
          <p:nvPr/>
        </p:nvCxnSpPr>
        <p:spPr bwMode="auto">
          <a:xfrm>
            <a:off x="7627398" y="1623962"/>
            <a:ext cx="304800" cy="0"/>
          </a:xfrm>
          <a:prstGeom prst="line">
            <a:avLst/>
          </a:prstGeom>
          <a:solidFill>
            <a:schemeClr val="accent1"/>
          </a:solidFill>
          <a:ln w="28575" cap="flat" cmpd="sng" algn="ctr">
            <a:solidFill>
              <a:srgbClr val="008000"/>
            </a:solidFill>
            <a:prstDash val="dash"/>
            <a:round/>
            <a:headEnd type="none" w="med" len="med"/>
            <a:tailEnd type="none" w="med" len="med"/>
          </a:ln>
          <a:effectLst/>
        </p:spPr>
      </p:cxnSp>
      <p:sp>
        <p:nvSpPr>
          <p:cNvPr id="71" name="TextBox 70">
            <a:extLst>
              <a:ext uri="{FF2B5EF4-FFF2-40B4-BE49-F238E27FC236}">
                <a16:creationId xmlns:a16="http://schemas.microsoft.com/office/drawing/2014/main" id="{960CF9E1-42C7-90D0-6F62-E84ADD9D6CC0}"/>
              </a:ext>
            </a:extLst>
          </p:cNvPr>
          <p:cNvSpPr txBox="1"/>
          <p:nvPr/>
        </p:nvSpPr>
        <p:spPr>
          <a:xfrm>
            <a:off x="7920060" y="1476294"/>
            <a:ext cx="1532746" cy="276999"/>
          </a:xfrm>
          <a:prstGeom prst="rect">
            <a:avLst/>
          </a:prstGeom>
          <a:noFill/>
        </p:spPr>
        <p:txBody>
          <a:bodyPr wrap="square" rtlCol="0">
            <a:spAutoFit/>
          </a:bodyPr>
          <a:lstStyle/>
          <a:p>
            <a:pPr>
              <a:spcBef>
                <a:spcPts val="1800"/>
              </a:spcBef>
            </a:pPr>
            <a:r>
              <a:rPr lang="en-US" sz="1200" dirty="0"/>
              <a:t>70K “yes” contract</a:t>
            </a:r>
          </a:p>
        </p:txBody>
      </p:sp>
      <p:sp>
        <p:nvSpPr>
          <p:cNvPr id="72" name="TextBox 71">
            <a:extLst>
              <a:ext uri="{FF2B5EF4-FFF2-40B4-BE49-F238E27FC236}">
                <a16:creationId xmlns:a16="http://schemas.microsoft.com/office/drawing/2014/main" id="{C82DF7DA-E809-68E0-D8F3-1465CBB0149D}"/>
              </a:ext>
            </a:extLst>
          </p:cNvPr>
          <p:cNvSpPr txBox="1"/>
          <p:nvPr/>
        </p:nvSpPr>
        <p:spPr>
          <a:xfrm>
            <a:off x="7919386" y="1161872"/>
            <a:ext cx="1532746" cy="276999"/>
          </a:xfrm>
          <a:prstGeom prst="rect">
            <a:avLst/>
          </a:prstGeom>
          <a:noFill/>
        </p:spPr>
        <p:txBody>
          <a:bodyPr wrap="square" rtlCol="0">
            <a:spAutoFit/>
          </a:bodyPr>
          <a:lstStyle/>
          <a:p>
            <a:pPr>
              <a:spcBef>
                <a:spcPts val="1800"/>
              </a:spcBef>
            </a:pPr>
            <a:r>
              <a:rPr lang="en-US" sz="1200" dirty="0"/>
              <a:t>50K “yes” contract</a:t>
            </a:r>
          </a:p>
        </p:txBody>
      </p:sp>
      <p:sp>
        <p:nvSpPr>
          <p:cNvPr id="73" name="TextBox 72">
            <a:extLst>
              <a:ext uri="{FF2B5EF4-FFF2-40B4-BE49-F238E27FC236}">
                <a16:creationId xmlns:a16="http://schemas.microsoft.com/office/drawing/2014/main" id="{DCDD05D1-BEDA-4CFF-2E5E-91374F209E32}"/>
              </a:ext>
            </a:extLst>
          </p:cNvPr>
          <p:cNvSpPr txBox="1"/>
          <p:nvPr/>
        </p:nvSpPr>
        <p:spPr>
          <a:xfrm>
            <a:off x="7932198" y="847383"/>
            <a:ext cx="1532746" cy="276999"/>
          </a:xfrm>
          <a:prstGeom prst="rect">
            <a:avLst/>
          </a:prstGeom>
          <a:noFill/>
        </p:spPr>
        <p:txBody>
          <a:bodyPr wrap="square" rtlCol="0">
            <a:spAutoFit/>
          </a:bodyPr>
          <a:lstStyle/>
          <a:p>
            <a:pPr>
              <a:spcBef>
                <a:spcPts val="1800"/>
              </a:spcBef>
            </a:pPr>
            <a:r>
              <a:rPr lang="en-US" sz="1200" dirty="0"/>
              <a:t>30K “yes” contract</a:t>
            </a:r>
          </a:p>
        </p:txBody>
      </p:sp>
      <p:sp>
        <p:nvSpPr>
          <p:cNvPr id="74" name="TextBox 73">
            <a:extLst>
              <a:ext uri="{FF2B5EF4-FFF2-40B4-BE49-F238E27FC236}">
                <a16:creationId xmlns:a16="http://schemas.microsoft.com/office/drawing/2014/main" id="{EC142D0C-A956-2EF0-1F9E-E7FD018582FC}"/>
              </a:ext>
            </a:extLst>
          </p:cNvPr>
          <p:cNvSpPr txBox="1"/>
          <p:nvPr/>
        </p:nvSpPr>
        <p:spPr>
          <a:xfrm>
            <a:off x="7923096" y="1007236"/>
            <a:ext cx="1532746" cy="276999"/>
          </a:xfrm>
          <a:prstGeom prst="rect">
            <a:avLst/>
          </a:prstGeom>
          <a:noFill/>
        </p:spPr>
        <p:txBody>
          <a:bodyPr wrap="square" rtlCol="0">
            <a:spAutoFit/>
          </a:bodyPr>
          <a:lstStyle/>
          <a:p>
            <a:pPr>
              <a:spcBef>
                <a:spcPts val="1800"/>
              </a:spcBef>
            </a:pPr>
            <a:r>
              <a:rPr lang="en-US" sz="1200" dirty="0"/>
              <a:t>40K “yes” contract</a:t>
            </a:r>
          </a:p>
        </p:txBody>
      </p:sp>
      <p:sp>
        <p:nvSpPr>
          <p:cNvPr id="75" name="TextBox 74">
            <a:extLst>
              <a:ext uri="{FF2B5EF4-FFF2-40B4-BE49-F238E27FC236}">
                <a16:creationId xmlns:a16="http://schemas.microsoft.com/office/drawing/2014/main" id="{C29711B3-6EB5-64DC-3D8F-7D650A0590EC}"/>
              </a:ext>
            </a:extLst>
          </p:cNvPr>
          <p:cNvSpPr txBox="1"/>
          <p:nvPr/>
        </p:nvSpPr>
        <p:spPr>
          <a:xfrm>
            <a:off x="7923601" y="1311756"/>
            <a:ext cx="1532746" cy="276999"/>
          </a:xfrm>
          <a:prstGeom prst="rect">
            <a:avLst/>
          </a:prstGeom>
          <a:noFill/>
        </p:spPr>
        <p:txBody>
          <a:bodyPr wrap="square" rtlCol="0">
            <a:spAutoFit/>
          </a:bodyPr>
          <a:lstStyle/>
          <a:p>
            <a:pPr>
              <a:spcBef>
                <a:spcPts val="1800"/>
              </a:spcBef>
            </a:pPr>
            <a:r>
              <a:rPr lang="en-US" sz="1200" dirty="0"/>
              <a:t>60K “yes” contract</a:t>
            </a:r>
          </a:p>
        </p:txBody>
      </p:sp>
    </p:spTree>
    <p:extLst>
      <p:ext uri="{BB962C8B-B14F-4D97-AF65-F5344CB8AC3E}">
        <p14:creationId xmlns:p14="http://schemas.microsoft.com/office/powerpoint/2010/main" val="8692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D0F4B-B80A-A6A1-D326-7ED37955222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49A7AF2-BDCB-CA29-4B64-5E3633AE527E}"/>
              </a:ext>
            </a:extLst>
          </p:cNvPr>
          <p:cNvPicPr>
            <a:picLocks noChangeAspect="1"/>
          </p:cNvPicPr>
          <p:nvPr/>
        </p:nvPicPr>
        <p:blipFill>
          <a:blip r:embed="rId2"/>
          <a:stretch>
            <a:fillRect/>
          </a:stretch>
        </p:blipFill>
        <p:spPr>
          <a:xfrm>
            <a:off x="5181600" y="3792170"/>
            <a:ext cx="5691020" cy="2941714"/>
          </a:xfrm>
          <a:prstGeom prst="rect">
            <a:avLst/>
          </a:prstGeom>
        </p:spPr>
      </p:pic>
      <p:sp>
        <p:nvSpPr>
          <p:cNvPr id="2" name="Text Box 10">
            <a:extLst>
              <a:ext uri="{FF2B5EF4-FFF2-40B4-BE49-F238E27FC236}">
                <a16:creationId xmlns:a16="http://schemas.microsoft.com/office/drawing/2014/main" id="{E31DAEDE-504F-6F1E-1718-282A5F3ACF15}"/>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Market-Implied CDFs and PDFs</a:t>
            </a:r>
          </a:p>
        </p:txBody>
      </p:sp>
      <p:sp>
        <p:nvSpPr>
          <p:cNvPr id="3" name="TextBox 2">
            <a:extLst>
              <a:ext uri="{FF2B5EF4-FFF2-40B4-BE49-F238E27FC236}">
                <a16:creationId xmlns:a16="http://schemas.microsoft.com/office/drawing/2014/main" id="{C4B45CF0-E1A8-6EA7-C100-0DD0A983FEB9}"/>
              </a:ext>
            </a:extLst>
          </p:cNvPr>
          <p:cNvSpPr txBox="1"/>
          <p:nvPr/>
        </p:nvSpPr>
        <p:spPr>
          <a:xfrm>
            <a:off x="152400" y="914400"/>
            <a:ext cx="10591800" cy="3131627"/>
          </a:xfrm>
          <a:prstGeom prst="rect">
            <a:avLst/>
          </a:prstGeom>
          <a:noFill/>
        </p:spPr>
        <p:txBody>
          <a:bodyPr wrap="square" rtlCol="0">
            <a:spAutoFit/>
          </a:bodyPr>
          <a:lstStyle/>
          <a:p>
            <a:pPr marL="230188" indent="-230188">
              <a:spcBef>
                <a:spcPts val="800"/>
              </a:spcBef>
              <a:buFont typeface="Arial" panose="020B0604020202020204" pitchFamily="34" charset="0"/>
              <a:buChar char="•"/>
            </a:pPr>
            <a:r>
              <a:rPr lang="en-US" sz="2200" dirty="0"/>
              <a:t>We can then compute Kalshi market-implied PDFs from the CDFs</a:t>
            </a:r>
          </a:p>
          <a:p>
            <a:pPr marL="627063" lvl="1" indent="-169863">
              <a:spcBef>
                <a:spcPts val="0"/>
              </a:spcBef>
              <a:buFont typeface="Arial" panose="020B0604020202020204" pitchFamily="34" charset="0"/>
              <a:buChar char="•"/>
            </a:pPr>
            <a:r>
              <a:rPr lang="en-US" sz="1600" dirty="0"/>
              <a:t>some technical details:  impose step function PDFs, impose PDFs integrate to 1, etc.</a:t>
            </a:r>
          </a:p>
          <a:p>
            <a:pPr marL="230188" indent="-230188">
              <a:spcBef>
                <a:spcPts val="1800"/>
              </a:spcBef>
              <a:buFont typeface="Arial" panose="020B0604020202020204" pitchFamily="34" charset="0"/>
              <a:buChar char="•"/>
            </a:pPr>
            <a:r>
              <a:rPr lang="en-US" sz="2200" dirty="0"/>
              <a:t>Compute daily frequency CDFs and PDFs for:</a:t>
            </a:r>
          </a:p>
          <a:p>
            <a:pPr marL="687388" lvl="1" indent="-230188">
              <a:spcBef>
                <a:spcPts val="300"/>
              </a:spcBef>
              <a:buFont typeface="Arial" panose="020B0604020202020204" pitchFamily="34" charset="0"/>
              <a:buChar char="•"/>
            </a:pPr>
            <a:r>
              <a:rPr lang="en-US" sz="2200" dirty="0"/>
              <a:t>federal funds rate</a:t>
            </a:r>
          </a:p>
          <a:p>
            <a:pPr marL="687388" lvl="1" indent="-230188">
              <a:spcBef>
                <a:spcPts val="300"/>
              </a:spcBef>
              <a:buFont typeface="Arial" panose="020B0604020202020204" pitchFamily="34" charset="0"/>
              <a:buChar char="•"/>
            </a:pPr>
            <a:r>
              <a:rPr lang="en-US" sz="2200" dirty="0"/>
              <a:t>CPI</a:t>
            </a:r>
          </a:p>
          <a:p>
            <a:pPr marL="687388" lvl="1" indent="-230188">
              <a:spcBef>
                <a:spcPts val="300"/>
              </a:spcBef>
              <a:buFont typeface="Arial" panose="020B0604020202020204" pitchFamily="34" charset="0"/>
              <a:buChar char="•"/>
            </a:pPr>
            <a:r>
              <a:rPr lang="en-US" sz="2200" dirty="0"/>
              <a:t>unemployment rate</a:t>
            </a:r>
          </a:p>
          <a:p>
            <a:pPr marL="687388" lvl="1" indent="-230188">
              <a:spcBef>
                <a:spcPts val="300"/>
              </a:spcBef>
              <a:buFont typeface="Arial" panose="020B0604020202020204" pitchFamily="34" charset="0"/>
              <a:buChar char="•"/>
            </a:pPr>
            <a:r>
              <a:rPr lang="en-US" sz="2200" dirty="0"/>
              <a:t>nonfarm payrolls (shorter sample)</a:t>
            </a:r>
          </a:p>
          <a:p>
            <a:pPr marL="687388" lvl="1" indent="-230188">
              <a:spcBef>
                <a:spcPts val="300"/>
              </a:spcBef>
              <a:buFont typeface="Arial" panose="020B0604020202020204" pitchFamily="34" charset="0"/>
              <a:buChar char="•"/>
            </a:pPr>
            <a:r>
              <a:rPr lang="en-US" sz="2200" dirty="0"/>
              <a:t>GDP</a:t>
            </a:r>
          </a:p>
        </p:txBody>
      </p:sp>
      <p:sp>
        <p:nvSpPr>
          <p:cNvPr id="5" name="TextBox 4">
            <a:extLst>
              <a:ext uri="{FF2B5EF4-FFF2-40B4-BE49-F238E27FC236}">
                <a16:creationId xmlns:a16="http://schemas.microsoft.com/office/drawing/2014/main" id="{DD3E67C1-F76A-BB08-EC91-AC8B977B183E}"/>
              </a:ext>
            </a:extLst>
          </p:cNvPr>
          <p:cNvSpPr txBox="1"/>
          <p:nvPr/>
        </p:nvSpPr>
        <p:spPr>
          <a:xfrm>
            <a:off x="228600" y="4419600"/>
            <a:ext cx="4953000" cy="2015936"/>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200" dirty="0"/>
              <a:t>We focus on the Expected Value from these PDFs in our analysis</a:t>
            </a:r>
          </a:p>
          <a:p>
            <a:pPr marL="230188" indent="-230188">
              <a:spcBef>
                <a:spcPts val="1800"/>
              </a:spcBef>
              <a:buFont typeface="Arial" panose="020B0604020202020204" pitchFamily="34" charset="0"/>
              <a:buChar char="•"/>
            </a:pPr>
            <a:r>
              <a:rPr lang="en-US" sz="2200" dirty="0"/>
              <a:t>Note:  Kalshi computes an Expected Value using similar methods and reports it on contract pages</a:t>
            </a:r>
          </a:p>
        </p:txBody>
      </p:sp>
      <p:sp>
        <p:nvSpPr>
          <p:cNvPr id="4" name="Rectangle 3">
            <a:extLst>
              <a:ext uri="{FF2B5EF4-FFF2-40B4-BE49-F238E27FC236}">
                <a16:creationId xmlns:a16="http://schemas.microsoft.com/office/drawing/2014/main" id="{AD86E79D-FA39-6181-E883-8F4E71735964}"/>
              </a:ext>
            </a:extLst>
          </p:cNvPr>
          <p:cNvSpPr/>
          <p:nvPr/>
        </p:nvSpPr>
        <p:spPr bwMode="auto">
          <a:xfrm>
            <a:off x="5212492" y="4495800"/>
            <a:ext cx="1676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535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5" grpId="0" uiExpand="1" build="allAtOnce"/>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8AD5A-28FF-3100-E14E-58FC2DADD8B1}"/>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D7A1FD9D-3415-8BBF-7375-50BC66B50EDB}"/>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Macro Forecast Errors vs. Blue Chip and SPF</a:t>
            </a:r>
          </a:p>
        </p:txBody>
      </p:sp>
      <p:pic>
        <p:nvPicPr>
          <p:cNvPr id="3" name="Picture 2">
            <a:extLst>
              <a:ext uri="{FF2B5EF4-FFF2-40B4-BE49-F238E27FC236}">
                <a16:creationId xmlns:a16="http://schemas.microsoft.com/office/drawing/2014/main" id="{21CDEC76-E71A-DF80-4103-15BADC384857}"/>
              </a:ext>
            </a:extLst>
          </p:cNvPr>
          <p:cNvPicPr>
            <a:picLocks noChangeAspect="1"/>
          </p:cNvPicPr>
          <p:nvPr/>
        </p:nvPicPr>
        <p:blipFill>
          <a:blip r:embed="rId2"/>
          <a:stretch>
            <a:fillRect/>
          </a:stretch>
        </p:blipFill>
        <p:spPr>
          <a:xfrm>
            <a:off x="127750" y="1600200"/>
            <a:ext cx="10717299" cy="4014651"/>
          </a:xfrm>
          <a:prstGeom prst="rect">
            <a:avLst/>
          </a:prstGeom>
        </p:spPr>
      </p:pic>
    </p:spTree>
    <p:extLst>
      <p:ext uri="{BB962C8B-B14F-4D97-AF65-F5344CB8AC3E}">
        <p14:creationId xmlns:p14="http://schemas.microsoft.com/office/powerpoint/2010/main" val="4025724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1C95-2CC0-75BD-446B-A0F9BD86513F}"/>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92113942-A5FB-427F-F1FB-9EF795B7759F}"/>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Macro Forecast Errors vs. Blue Chip and SPF</a:t>
            </a:r>
          </a:p>
        </p:txBody>
      </p:sp>
      <p:pic>
        <p:nvPicPr>
          <p:cNvPr id="3" name="Picture 2">
            <a:extLst>
              <a:ext uri="{FF2B5EF4-FFF2-40B4-BE49-F238E27FC236}">
                <a16:creationId xmlns:a16="http://schemas.microsoft.com/office/drawing/2014/main" id="{180468AC-25AD-D5D3-5403-1DFD6A54DBD6}"/>
              </a:ext>
            </a:extLst>
          </p:cNvPr>
          <p:cNvPicPr>
            <a:picLocks noChangeAspect="1"/>
          </p:cNvPicPr>
          <p:nvPr/>
        </p:nvPicPr>
        <p:blipFill>
          <a:blip r:embed="rId2"/>
          <a:stretch>
            <a:fillRect/>
          </a:stretch>
        </p:blipFill>
        <p:spPr>
          <a:xfrm>
            <a:off x="0" y="1606636"/>
            <a:ext cx="10919967" cy="4032164"/>
          </a:xfrm>
          <a:prstGeom prst="rect">
            <a:avLst/>
          </a:prstGeom>
        </p:spPr>
      </p:pic>
    </p:spTree>
    <p:extLst>
      <p:ext uri="{BB962C8B-B14F-4D97-AF65-F5344CB8AC3E}">
        <p14:creationId xmlns:p14="http://schemas.microsoft.com/office/powerpoint/2010/main" val="58359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66F8F-7E8E-32A8-7FE8-005E7F03A467}"/>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D25130E8-8E13-B733-4464-D70ACB2D7C4E}"/>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9513FE8D-3A69-35D9-87B1-F37B2F844940}"/>
              </a:ext>
            </a:extLst>
          </p:cNvPr>
          <p:cNvSpPr txBox="1"/>
          <p:nvPr/>
        </p:nvSpPr>
        <p:spPr>
          <a:xfrm>
            <a:off x="152400" y="914400"/>
            <a:ext cx="10591800" cy="3847207"/>
          </a:xfrm>
          <a:prstGeom prst="rect">
            <a:avLst/>
          </a:prstGeom>
          <a:noFill/>
        </p:spPr>
        <p:txBody>
          <a:bodyPr wrap="square" rtlCol="0">
            <a:spAutoFit/>
          </a:bodyPr>
          <a:lstStyle/>
          <a:p>
            <a:pPr marL="342900" indent="-342900">
              <a:spcBef>
                <a:spcPts val="1800"/>
              </a:spcBef>
              <a:buClr>
                <a:srgbClr val="008000"/>
              </a:buClr>
              <a:buFont typeface="Wingdings" panose="05000000000000000000" pitchFamily="2" charset="2"/>
              <a:buChar char="ü"/>
            </a:pPr>
            <a:r>
              <a:rPr lang="en-US" sz="2200" dirty="0"/>
              <a:t>Motivation and Background:  The “Fed Information Effect”</a:t>
            </a:r>
          </a:p>
          <a:p>
            <a:pPr marL="342900" indent="-342900">
              <a:spcBef>
                <a:spcPts val="1800"/>
              </a:spcBef>
              <a:buClr>
                <a:srgbClr val="008000"/>
              </a:buClr>
              <a:buFont typeface="Wingdings" panose="05000000000000000000" pitchFamily="2" charset="2"/>
              <a:buChar char="ü"/>
            </a:pPr>
            <a:r>
              <a:rPr lang="en-US" sz="2200" dirty="0"/>
              <a:t>The Kalshi Prediction Market</a:t>
            </a:r>
          </a:p>
          <a:p>
            <a:pPr marL="342900" indent="-342900">
              <a:spcBef>
                <a:spcPts val="1800"/>
              </a:spcBef>
              <a:buClr>
                <a:srgbClr val="008000"/>
              </a:buClr>
              <a:buFont typeface="Wingdings" panose="05000000000000000000" pitchFamily="2" charset="2"/>
              <a:buChar char="ü"/>
            </a:pPr>
            <a:r>
              <a:rPr lang="en-US" sz="2200" dirty="0"/>
              <a:t>Kalshi Market-Implied Expectations</a:t>
            </a:r>
          </a:p>
          <a:p>
            <a:pPr marL="230188" indent="-230188">
              <a:spcBef>
                <a:spcPts val="1800"/>
              </a:spcBef>
              <a:buFont typeface="Arial" panose="020B0604020202020204" pitchFamily="34" charset="0"/>
              <a:buChar char="•"/>
            </a:pPr>
            <a:r>
              <a:rPr lang="en-US" sz="2200" dirty="0"/>
              <a:t>Kalshi Trading Volumes</a:t>
            </a:r>
          </a:p>
          <a:p>
            <a:pPr marL="230188" indent="-230188">
              <a:spcBef>
                <a:spcPts val="1800"/>
              </a:spcBef>
              <a:buFont typeface="Arial" panose="020B0604020202020204" pitchFamily="34" charset="0"/>
              <a:buChar char="•"/>
            </a:pPr>
            <a:r>
              <a:rPr lang="en-US" sz="2200" dirty="0"/>
              <a:t>The Response of Kalshi Market-Implied Expectations to FOMC News</a:t>
            </a:r>
          </a:p>
          <a:p>
            <a:pPr marL="230188" indent="-230188">
              <a:spcBef>
                <a:spcPts val="1800"/>
              </a:spcBef>
              <a:buFont typeface="Arial" panose="020B0604020202020204" pitchFamily="34" charset="0"/>
              <a:buChar char="•"/>
            </a:pPr>
            <a:r>
              <a:rPr lang="en-US" sz="2200" dirty="0"/>
              <a:t>Related Evidence</a:t>
            </a:r>
          </a:p>
          <a:p>
            <a:pPr marL="230188" indent="-230188">
              <a:spcBef>
                <a:spcPts val="1800"/>
              </a:spcBef>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411379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EE9F0-E429-B023-37B1-F642163D9C02}"/>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953ECB8D-2837-26BF-0045-B9ED07E48C5B}"/>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5A3BD7A3-F55B-8E54-C882-722020CFFEB9}"/>
              </a:ext>
            </a:extLst>
          </p:cNvPr>
          <p:cNvSpPr txBox="1"/>
          <p:nvPr/>
        </p:nvSpPr>
        <p:spPr>
          <a:xfrm>
            <a:off x="152400" y="914400"/>
            <a:ext cx="10591800" cy="3847207"/>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200" dirty="0"/>
              <a:t>Motivation and Background:  The “Fed Information Effect”</a:t>
            </a:r>
          </a:p>
          <a:p>
            <a:pPr marL="230188" indent="-230188">
              <a:spcBef>
                <a:spcPts val="1800"/>
              </a:spcBef>
              <a:buFont typeface="Arial" panose="020B0604020202020204" pitchFamily="34" charset="0"/>
              <a:buChar char="•"/>
            </a:pPr>
            <a:r>
              <a:rPr lang="en-US" sz="2200" dirty="0"/>
              <a:t>The Kalshi Prediction Market</a:t>
            </a:r>
          </a:p>
          <a:p>
            <a:pPr marL="230188" indent="-230188">
              <a:spcBef>
                <a:spcPts val="1800"/>
              </a:spcBef>
              <a:buFont typeface="Arial" panose="020B0604020202020204" pitchFamily="34" charset="0"/>
              <a:buChar char="•"/>
            </a:pPr>
            <a:r>
              <a:rPr lang="en-US" sz="2200" dirty="0"/>
              <a:t>Kalshi Market-Implied Expectations</a:t>
            </a:r>
          </a:p>
          <a:p>
            <a:pPr marL="230188" indent="-230188">
              <a:spcBef>
                <a:spcPts val="1800"/>
              </a:spcBef>
              <a:buFont typeface="Arial" panose="020B0604020202020204" pitchFamily="34" charset="0"/>
              <a:buChar char="•"/>
            </a:pPr>
            <a:r>
              <a:rPr lang="en-US" sz="2200" dirty="0"/>
              <a:t>Kalshi Market Trading Volumes</a:t>
            </a:r>
          </a:p>
          <a:p>
            <a:pPr marL="230188" indent="-230188">
              <a:spcBef>
                <a:spcPts val="1800"/>
              </a:spcBef>
              <a:buFont typeface="Arial" panose="020B0604020202020204" pitchFamily="34" charset="0"/>
              <a:buChar char="•"/>
            </a:pPr>
            <a:r>
              <a:rPr lang="en-US" sz="2200" dirty="0"/>
              <a:t>The Response of Kalshi Market-Implied Expectations to FOMC News</a:t>
            </a:r>
          </a:p>
          <a:p>
            <a:pPr marL="230188" indent="-230188">
              <a:spcBef>
                <a:spcPts val="1800"/>
              </a:spcBef>
              <a:buFont typeface="Arial" panose="020B0604020202020204" pitchFamily="34" charset="0"/>
              <a:buChar char="•"/>
            </a:pPr>
            <a:r>
              <a:rPr lang="en-US" sz="2200" dirty="0"/>
              <a:t>Related Evidence</a:t>
            </a:r>
          </a:p>
          <a:p>
            <a:pPr marL="230188" indent="-230188">
              <a:spcBef>
                <a:spcPts val="1800"/>
              </a:spcBef>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91771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8567D-940A-C602-240F-3672E66C7158}"/>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6CC289F-2195-B880-5F25-ADBB0B81C9A3}"/>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Contract Trading Volumes</a:t>
            </a:r>
          </a:p>
        </p:txBody>
      </p:sp>
      <p:pic>
        <p:nvPicPr>
          <p:cNvPr id="3" name="Picture 2">
            <a:extLst>
              <a:ext uri="{FF2B5EF4-FFF2-40B4-BE49-F238E27FC236}">
                <a16:creationId xmlns:a16="http://schemas.microsoft.com/office/drawing/2014/main" id="{8E16151F-8088-833A-F549-9A3AB9676232}"/>
              </a:ext>
            </a:extLst>
          </p:cNvPr>
          <p:cNvPicPr>
            <a:picLocks noChangeAspect="1"/>
          </p:cNvPicPr>
          <p:nvPr/>
        </p:nvPicPr>
        <p:blipFill>
          <a:blip r:embed="rId2"/>
          <a:stretch>
            <a:fillRect/>
          </a:stretch>
        </p:blipFill>
        <p:spPr>
          <a:xfrm>
            <a:off x="1387371" y="906308"/>
            <a:ext cx="7985229" cy="5910798"/>
          </a:xfrm>
          <a:prstGeom prst="rect">
            <a:avLst/>
          </a:prstGeom>
        </p:spPr>
      </p:pic>
    </p:spTree>
    <p:extLst>
      <p:ext uri="{BB962C8B-B14F-4D97-AF65-F5344CB8AC3E}">
        <p14:creationId xmlns:p14="http://schemas.microsoft.com/office/powerpoint/2010/main" val="9576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5AB0-9E5C-1FB7-ED15-4304CEEB99D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A1C87AF4-DB9F-6810-259B-FF4DD4EFE950}"/>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Fed Funds Rate Contract Trading Volume Responses to News</a:t>
            </a:r>
          </a:p>
        </p:txBody>
      </p:sp>
      <p:pic>
        <p:nvPicPr>
          <p:cNvPr id="5" name="Picture 4">
            <a:extLst>
              <a:ext uri="{FF2B5EF4-FFF2-40B4-BE49-F238E27FC236}">
                <a16:creationId xmlns:a16="http://schemas.microsoft.com/office/drawing/2014/main" id="{A6033733-9A58-E6C9-41FB-B50CD2CFD9F1}"/>
              </a:ext>
            </a:extLst>
          </p:cNvPr>
          <p:cNvPicPr>
            <a:picLocks noChangeAspect="1"/>
          </p:cNvPicPr>
          <p:nvPr/>
        </p:nvPicPr>
        <p:blipFill>
          <a:blip r:embed="rId2"/>
          <a:stretch>
            <a:fillRect/>
          </a:stretch>
        </p:blipFill>
        <p:spPr>
          <a:xfrm>
            <a:off x="1676400" y="961951"/>
            <a:ext cx="7369098" cy="5847735"/>
          </a:xfrm>
          <a:prstGeom prst="rect">
            <a:avLst/>
          </a:prstGeom>
        </p:spPr>
      </p:pic>
    </p:spTree>
    <p:extLst>
      <p:ext uri="{BB962C8B-B14F-4D97-AF65-F5344CB8AC3E}">
        <p14:creationId xmlns:p14="http://schemas.microsoft.com/office/powerpoint/2010/main" val="1225948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E106-FAE0-DDDE-A056-92092110924D}"/>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B9B2E39A-9098-94AF-A944-3CF7A17321ED}"/>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Macro Contract Trading Volume Responses to News</a:t>
            </a:r>
          </a:p>
        </p:txBody>
      </p:sp>
      <p:pic>
        <p:nvPicPr>
          <p:cNvPr id="3" name="Picture 2">
            <a:extLst>
              <a:ext uri="{FF2B5EF4-FFF2-40B4-BE49-F238E27FC236}">
                <a16:creationId xmlns:a16="http://schemas.microsoft.com/office/drawing/2014/main" id="{66ABEAFC-7508-9B41-5BED-A8E1161FD46D}"/>
              </a:ext>
            </a:extLst>
          </p:cNvPr>
          <p:cNvPicPr>
            <a:picLocks noChangeAspect="1"/>
          </p:cNvPicPr>
          <p:nvPr/>
        </p:nvPicPr>
        <p:blipFill>
          <a:blip r:embed="rId2"/>
          <a:stretch>
            <a:fillRect/>
          </a:stretch>
        </p:blipFill>
        <p:spPr>
          <a:xfrm>
            <a:off x="0" y="1228805"/>
            <a:ext cx="10972800" cy="5019595"/>
          </a:xfrm>
          <a:prstGeom prst="rect">
            <a:avLst/>
          </a:prstGeom>
        </p:spPr>
      </p:pic>
    </p:spTree>
    <p:extLst>
      <p:ext uri="{BB962C8B-B14F-4D97-AF65-F5344CB8AC3E}">
        <p14:creationId xmlns:p14="http://schemas.microsoft.com/office/powerpoint/2010/main" val="422574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ED375-50B7-6A21-F37A-9AD6ADAAF216}"/>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F9001F8D-831E-687C-1194-2C35EDEAB4C8}"/>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050ABE69-AA9F-B3E8-C128-00715339189A}"/>
              </a:ext>
            </a:extLst>
          </p:cNvPr>
          <p:cNvSpPr txBox="1"/>
          <p:nvPr/>
        </p:nvSpPr>
        <p:spPr>
          <a:xfrm>
            <a:off x="152400" y="914400"/>
            <a:ext cx="10591800" cy="3847207"/>
          </a:xfrm>
          <a:prstGeom prst="rect">
            <a:avLst/>
          </a:prstGeom>
          <a:noFill/>
        </p:spPr>
        <p:txBody>
          <a:bodyPr wrap="square" rtlCol="0">
            <a:spAutoFit/>
          </a:bodyPr>
          <a:lstStyle/>
          <a:p>
            <a:pPr marL="342900" indent="-342900">
              <a:spcBef>
                <a:spcPts val="1800"/>
              </a:spcBef>
              <a:buClr>
                <a:srgbClr val="008000"/>
              </a:buClr>
              <a:buFont typeface="Wingdings" panose="05000000000000000000" pitchFamily="2" charset="2"/>
              <a:buChar char="ü"/>
            </a:pPr>
            <a:r>
              <a:rPr lang="en-US" sz="2200" dirty="0"/>
              <a:t>Motivation and Background:  The “Fed Information Effect”</a:t>
            </a:r>
          </a:p>
          <a:p>
            <a:pPr marL="342900" indent="-342900">
              <a:spcBef>
                <a:spcPts val="1800"/>
              </a:spcBef>
              <a:buClr>
                <a:srgbClr val="008000"/>
              </a:buClr>
              <a:buFont typeface="Wingdings" panose="05000000000000000000" pitchFamily="2" charset="2"/>
              <a:buChar char="ü"/>
            </a:pPr>
            <a:r>
              <a:rPr lang="en-US" sz="2200" dirty="0"/>
              <a:t>The Kalshi Prediction Market</a:t>
            </a:r>
          </a:p>
          <a:p>
            <a:pPr marL="342900" indent="-342900">
              <a:spcBef>
                <a:spcPts val="1800"/>
              </a:spcBef>
              <a:buClr>
                <a:srgbClr val="008000"/>
              </a:buClr>
              <a:buFont typeface="Wingdings" panose="05000000000000000000" pitchFamily="2" charset="2"/>
              <a:buChar char="ü"/>
            </a:pPr>
            <a:r>
              <a:rPr lang="en-US" sz="2200" dirty="0"/>
              <a:t>Kalshi Market-Implied Expectations</a:t>
            </a:r>
          </a:p>
          <a:p>
            <a:pPr marL="342900" indent="-342900">
              <a:spcBef>
                <a:spcPts val="1800"/>
              </a:spcBef>
              <a:buClr>
                <a:srgbClr val="008000"/>
              </a:buClr>
              <a:buFont typeface="Wingdings" panose="05000000000000000000" pitchFamily="2" charset="2"/>
              <a:buChar char="ü"/>
            </a:pPr>
            <a:r>
              <a:rPr lang="en-US" sz="2200" dirty="0"/>
              <a:t>Kalshi Market Trading Volumes</a:t>
            </a:r>
          </a:p>
          <a:p>
            <a:pPr marL="230188" indent="-230188">
              <a:spcBef>
                <a:spcPts val="1800"/>
              </a:spcBef>
              <a:buFont typeface="Arial" panose="020B0604020202020204" pitchFamily="34" charset="0"/>
              <a:buChar char="•"/>
            </a:pPr>
            <a:r>
              <a:rPr lang="en-US" sz="2200" dirty="0"/>
              <a:t>The Response of Kalshi Market-Implied Expectations to FOMC News</a:t>
            </a:r>
          </a:p>
          <a:p>
            <a:pPr marL="230188" indent="-230188">
              <a:spcBef>
                <a:spcPts val="1800"/>
              </a:spcBef>
              <a:buFont typeface="Arial" panose="020B0604020202020204" pitchFamily="34" charset="0"/>
              <a:buChar char="•"/>
            </a:pPr>
            <a:r>
              <a:rPr lang="en-US" sz="2200" dirty="0"/>
              <a:t>Related Evidence</a:t>
            </a:r>
          </a:p>
          <a:p>
            <a:pPr marL="230188" indent="-230188">
              <a:spcBef>
                <a:spcPts val="1800"/>
              </a:spcBef>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333476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F8F1-A2AF-25A6-3C1A-D85DD0BCD93A}"/>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8C193E79-FE0E-1844-AE04-30D5F7E65208}"/>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Market Macro Expectations Responses to Fed News</a:t>
            </a:r>
          </a:p>
        </p:txBody>
      </p:sp>
      <p:pic>
        <p:nvPicPr>
          <p:cNvPr id="7" name="Picture 6">
            <a:extLst>
              <a:ext uri="{FF2B5EF4-FFF2-40B4-BE49-F238E27FC236}">
                <a16:creationId xmlns:a16="http://schemas.microsoft.com/office/drawing/2014/main" id="{79C5B7CF-74FF-D5F6-8D6E-118D4254DBB6}"/>
              </a:ext>
            </a:extLst>
          </p:cNvPr>
          <p:cNvPicPr>
            <a:picLocks noChangeAspect="1"/>
          </p:cNvPicPr>
          <p:nvPr/>
        </p:nvPicPr>
        <p:blipFill>
          <a:blip r:embed="rId2"/>
          <a:stretch>
            <a:fillRect/>
          </a:stretch>
        </p:blipFill>
        <p:spPr>
          <a:xfrm>
            <a:off x="1828800" y="1524000"/>
            <a:ext cx="7315200" cy="463731"/>
          </a:xfrm>
          <a:prstGeom prst="rect">
            <a:avLst/>
          </a:prstGeom>
        </p:spPr>
      </p:pic>
      <p:sp>
        <p:nvSpPr>
          <p:cNvPr id="10" name="TextBox 9">
            <a:extLst>
              <a:ext uri="{FF2B5EF4-FFF2-40B4-BE49-F238E27FC236}">
                <a16:creationId xmlns:a16="http://schemas.microsoft.com/office/drawing/2014/main" id="{DEA93738-4EAD-9C78-7515-98BE33D686BA}"/>
              </a:ext>
            </a:extLst>
          </p:cNvPr>
          <p:cNvSpPr txBox="1"/>
          <p:nvPr/>
        </p:nvSpPr>
        <p:spPr>
          <a:xfrm>
            <a:off x="152400" y="914400"/>
            <a:ext cx="10591800" cy="430887"/>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200" dirty="0"/>
              <a:t>We run daily-frequency regressions of the form:</a:t>
            </a:r>
          </a:p>
        </p:txBody>
      </p:sp>
      <p:sp>
        <p:nvSpPr>
          <p:cNvPr id="11" name="TextBox 10">
            <a:extLst>
              <a:ext uri="{FF2B5EF4-FFF2-40B4-BE49-F238E27FC236}">
                <a16:creationId xmlns:a16="http://schemas.microsoft.com/office/drawing/2014/main" id="{68E8E816-CE0F-83F6-6C6A-3A6AB9A5468E}"/>
              </a:ext>
            </a:extLst>
          </p:cNvPr>
          <p:cNvSpPr txBox="1"/>
          <p:nvPr/>
        </p:nvSpPr>
        <p:spPr>
          <a:xfrm>
            <a:off x="152400" y="2166444"/>
            <a:ext cx="10591800" cy="3339376"/>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200" dirty="0"/>
              <a:t>We consider</a:t>
            </a:r>
          </a:p>
          <a:p>
            <a:pPr marL="687388" lvl="1" indent="-230188">
              <a:spcBef>
                <a:spcPts val="600"/>
              </a:spcBef>
              <a:buFont typeface="Arial" panose="020B0604020202020204" pitchFamily="34" charset="0"/>
              <a:buChar char="•"/>
            </a:pPr>
            <a:r>
              <a:rPr lang="en-US" sz="2200" dirty="0"/>
              <a:t>Changes in           for front Kalshi contract</a:t>
            </a:r>
          </a:p>
          <a:p>
            <a:pPr marL="687388" lvl="1" indent="-230188">
              <a:spcBef>
                <a:spcPts val="600"/>
              </a:spcBef>
              <a:buFont typeface="Arial" panose="020B0604020202020204" pitchFamily="34" charset="0"/>
              <a:buChar char="•"/>
            </a:pPr>
            <a:r>
              <a:rPr lang="en-US" sz="2200" dirty="0"/>
              <a:t>Changes in           for longer-term contracts</a:t>
            </a:r>
          </a:p>
          <a:p>
            <a:pPr marL="687388" lvl="1" indent="-230188">
              <a:spcBef>
                <a:spcPts val="600"/>
              </a:spcBef>
              <a:buFont typeface="Arial" panose="020B0604020202020204" pitchFamily="34" charset="0"/>
              <a:buChar char="•"/>
            </a:pPr>
            <a:r>
              <a:rPr lang="en-US" sz="2200" dirty="0"/>
              <a:t>Changes in                   :  next-month fed funds futures change</a:t>
            </a:r>
          </a:p>
          <a:p>
            <a:pPr marL="687388" lvl="1" indent="-230188">
              <a:spcBef>
                <a:spcPts val="600"/>
              </a:spcBef>
              <a:buFont typeface="Arial" panose="020B0604020202020204" pitchFamily="34" charset="0"/>
              <a:buChar char="•"/>
            </a:pPr>
            <a:r>
              <a:rPr lang="en-US" sz="2200" dirty="0"/>
              <a:t>Changes in                   :  one-year-ahead Eurodollar/SOFR futures change</a:t>
            </a:r>
          </a:p>
          <a:p>
            <a:pPr marL="687388" lvl="1" indent="-230188">
              <a:spcBef>
                <a:spcPts val="600"/>
              </a:spcBef>
              <a:buFont typeface="Arial" panose="020B0604020202020204" pitchFamily="34" charset="0"/>
              <a:buChar char="•"/>
            </a:pPr>
            <a:r>
              <a:rPr lang="en-US" sz="2200" dirty="0"/>
              <a:t>FOMC announcements</a:t>
            </a:r>
          </a:p>
          <a:p>
            <a:pPr marL="687388" lvl="1" indent="-230188">
              <a:spcBef>
                <a:spcPts val="600"/>
              </a:spcBef>
              <a:buFont typeface="Arial" panose="020B0604020202020204" pitchFamily="34" charset="0"/>
              <a:buChar char="•"/>
            </a:pPr>
            <a:r>
              <a:rPr lang="en-US" sz="2200" dirty="0"/>
              <a:t>Fed Chair speeches</a:t>
            </a:r>
          </a:p>
          <a:p>
            <a:pPr marL="687388" lvl="1" indent="-230188">
              <a:spcBef>
                <a:spcPts val="600"/>
              </a:spcBef>
              <a:buFont typeface="Arial" panose="020B0604020202020204" pitchFamily="34" charset="0"/>
              <a:buChar char="•"/>
            </a:pPr>
            <a:r>
              <a:rPr lang="en-US" sz="2200" dirty="0"/>
              <a:t>FOMC minutes releases</a:t>
            </a:r>
          </a:p>
        </p:txBody>
      </p:sp>
      <p:pic>
        <p:nvPicPr>
          <p:cNvPr id="15" name="Picture 14">
            <a:extLst>
              <a:ext uri="{FF2B5EF4-FFF2-40B4-BE49-F238E27FC236}">
                <a16:creationId xmlns:a16="http://schemas.microsoft.com/office/drawing/2014/main" id="{EB672570-78E1-4AA2-7DEB-5CD7DD560352}"/>
              </a:ext>
            </a:extLst>
          </p:cNvPr>
          <p:cNvPicPr>
            <a:picLocks noChangeAspect="1"/>
          </p:cNvPicPr>
          <p:nvPr/>
        </p:nvPicPr>
        <p:blipFill>
          <a:blip r:embed="rId3"/>
          <a:stretch>
            <a:fillRect/>
          </a:stretch>
        </p:blipFill>
        <p:spPr>
          <a:xfrm>
            <a:off x="2426263" y="3468326"/>
            <a:ext cx="1371600" cy="368779"/>
          </a:xfrm>
          <a:prstGeom prst="rect">
            <a:avLst/>
          </a:prstGeom>
        </p:spPr>
      </p:pic>
      <p:pic>
        <p:nvPicPr>
          <p:cNvPr id="17" name="Picture 16">
            <a:extLst>
              <a:ext uri="{FF2B5EF4-FFF2-40B4-BE49-F238E27FC236}">
                <a16:creationId xmlns:a16="http://schemas.microsoft.com/office/drawing/2014/main" id="{BFA26407-1883-A7A4-7E23-9AA5BFA235C7}"/>
              </a:ext>
            </a:extLst>
          </p:cNvPr>
          <p:cNvPicPr>
            <a:picLocks noChangeAspect="1"/>
          </p:cNvPicPr>
          <p:nvPr/>
        </p:nvPicPr>
        <p:blipFill>
          <a:blip r:embed="rId4"/>
          <a:stretch>
            <a:fillRect/>
          </a:stretch>
        </p:blipFill>
        <p:spPr>
          <a:xfrm>
            <a:off x="2435704" y="3864078"/>
            <a:ext cx="1343298" cy="411214"/>
          </a:xfrm>
          <a:prstGeom prst="rect">
            <a:avLst/>
          </a:prstGeom>
        </p:spPr>
      </p:pic>
      <p:pic>
        <p:nvPicPr>
          <p:cNvPr id="19" name="Picture 18">
            <a:extLst>
              <a:ext uri="{FF2B5EF4-FFF2-40B4-BE49-F238E27FC236}">
                <a16:creationId xmlns:a16="http://schemas.microsoft.com/office/drawing/2014/main" id="{415CBE3C-3A2F-CAC5-874B-5D13060C343E}"/>
              </a:ext>
            </a:extLst>
          </p:cNvPr>
          <p:cNvPicPr>
            <a:picLocks noChangeAspect="1"/>
          </p:cNvPicPr>
          <p:nvPr/>
        </p:nvPicPr>
        <p:blipFill>
          <a:blip r:embed="rId5"/>
          <a:stretch>
            <a:fillRect/>
          </a:stretch>
        </p:blipFill>
        <p:spPr>
          <a:xfrm>
            <a:off x="2424914" y="2598892"/>
            <a:ext cx="757646" cy="489857"/>
          </a:xfrm>
          <a:prstGeom prst="rect">
            <a:avLst/>
          </a:prstGeom>
        </p:spPr>
      </p:pic>
      <p:pic>
        <p:nvPicPr>
          <p:cNvPr id="20" name="Picture 19">
            <a:extLst>
              <a:ext uri="{FF2B5EF4-FFF2-40B4-BE49-F238E27FC236}">
                <a16:creationId xmlns:a16="http://schemas.microsoft.com/office/drawing/2014/main" id="{66EC087A-5ABF-0893-AE69-1AAE2099F8D6}"/>
              </a:ext>
            </a:extLst>
          </p:cNvPr>
          <p:cNvPicPr>
            <a:picLocks noChangeAspect="1"/>
          </p:cNvPicPr>
          <p:nvPr/>
        </p:nvPicPr>
        <p:blipFill>
          <a:blip r:embed="rId5"/>
          <a:stretch>
            <a:fillRect/>
          </a:stretch>
        </p:blipFill>
        <p:spPr>
          <a:xfrm>
            <a:off x="2410386" y="3008214"/>
            <a:ext cx="757646" cy="489857"/>
          </a:xfrm>
          <a:prstGeom prst="rect">
            <a:avLst/>
          </a:prstGeom>
        </p:spPr>
      </p:pic>
    </p:spTree>
    <p:extLst>
      <p:ext uri="{BB962C8B-B14F-4D97-AF65-F5344CB8AC3E}">
        <p14:creationId xmlns:p14="http://schemas.microsoft.com/office/powerpoint/2010/main" val="21582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11" grpId="0"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8F709-5379-A098-BF3C-6E29DA0C071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5EE0817-0A7C-55D8-5D36-B50727F59382}"/>
              </a:ext>
            </a:extLst>
          </p:cNvPr>
          <p:cNvPicPr>
            <a:picLocks noChangeAspect="1"/>
          </p:cNvPicPr>
          <p:nvPr/>
        </p:nvPicPr>
        <p:blipFill>
          <a:blip r:embed="rId2"/>
          <a:stretch>
            <a:fillRect/>
          </a:stretch>
        </p:blipFill>
        <p:spPr>
          <a:xfrm>
            <a:off x="260968" y="938731"/>
            <a:ext cx="10439400" cy="5848437"/>
          </a:xfrm>
          <a:prstGeom prst="rect">
            <a:avLst/>
          </a:prstGeom>
        </p:spPr>
      </p:pic>
      <p:sp>
        <p:nvSpPr>
          <p:cNvPr id="4" name="Text Box 10">
            <a:extLst>
              <a:ext uri="{FF2B5EF4-FFF2-40B4-BE49-F238E27FC236}">
                <a16:creationId xmlns:a16="http://schemas.microsoft.com/office/drawing/2014/main" id="{92492AAF-54A7-D1FE-BB98-2DEDDF3E3C23}"/>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Market Macro Expectations Responses to News</a:t>
            </a:r>
          </a:p>
        </p:txBody>
      </p:sp>
      <p:sp>
        <p:nvSpPr>
          <p:cNvPr id="2" name="Rectangle 1">
            <a:extLst>
              <a:ext uri="{FF2B5EF4-FFF2-40B4-BE49-F238E27FC236}">
                <a16:creationId xmlns:a16="http://schemas.microsoft.com/office/drawing/2014/main" id="{DC358D99-9B1D-D409-E296-78ED94DAFBFB}"/>
              </a:ext>
            </a:extLst>
          </p:cNvPr>
          <p:cNvSpPr/>
          <p:nvPr/>
        </p:nvSpPr>
        <p:spPr bwMode="auto">
          <a:xfrm>
            <a:off x="3645462" y="1981228"/>
            <a:ext cx="83820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83E06718-5561-AB89-A85A-4515D7A8A7BA}"/>
              </a:ext>
            </a:extLst>
          </p:cNvPr>
          <p:cNvSpPr/>
          <p:nvPr/>
        </p:nvSpPr>
        <p:spPr bwMode="auto">
          <a:xfrm>
            <a:off x="9753600" y="1977179"/>
            <a:ext cx="78223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FE2BB17A-AB33-4ACC-E981-DFF4C1AE7ECB}"/>
              </a:ext>
            </a:extLst>
          </p:cNvPr>
          <p:cNvSpPr/>
          <p:nvPr/>
        </p:nvSpPr>
        <p:spPr bwMode="auto">
          <a:xfrm>
            <a:off x="8598462" y="2615076"/>
            <a:ext cx="91440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B9AFAC8E-C7AF-9111-0C7C-E864037760F6}"/>
              </a:ext>
            </a:extLst>
          </p:cNvPr>
          <p:cNvSpPr/>
          <p:nvPr/>
        </p:nvSpPr>
        <p:spPr bwMode="auto">
          <a:xfrm>
            <a:off x="3629278" y="3850136"/>
            <a:ext cx="870568" cy="116692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3E7B384A-D2C1-9EFF-172E-913222D7AF32}"/>
              </a:ext>
            </a:extLst>
          </p:cNvPr>
          <p:cNvSpPr/>
          <p:nvPr/>
        </p:nvSpPr>
        <p:spPr bwMode="auto">
          <a:xfrm>
            <a:off x="6561292" y="3200400"/>
            <a:ext cx="805832" cy="116692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0F86E43-7BA2-9693-CD0F-19740E040A40}"/>
              </a:ext>
            </a:extLst>
          </p:cNvPr>
          <p:cNvSpPr/>
          <p:nvPr/>
        </p:nvSpPr>
        <p:spPr bwMode="auto">
          <a:xfrm>
            <a:off x="2667000" y="3252325"/>
            <a:ext cx="1849030" cy="4572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68242D19-52A7-13AE-093F-E37F9AB27071}"/>
              </a:ext>
            </a:extLst>
          </p:cNvPr>
          <p:cNvSpPr/>
          <p:nvPr/>
        </p:nvSpPr>
        <p:spPr bwMode="auto">
          <a:xfrm>
            <a:off x="6553200" y="5143161"/>
            <a:ext cx="782230" cy="4572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348A55B2-DEE9-93B1-3B1C-2BAECE9543D4}"/>
              </a:ext>
            </a:extLst>
          </p:cNvPr>
          <p:cNvSpPr/>
          <p:nvPr/>
        </p:nvSpPr>
        <p:spPr bwMode="auto">
          <a:xfrm>
            <a:off x="6553200" y="1976505"/>
            <a:ext cx="78223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81012ADE-84F2-E45D-9131-66ADAEFFFCB2}"/>
              </a:ext>
            </a:extLst>
          </p:cNvPr>
          <p:cNvSpPr/>
          <p:nvPr/>
        </p:nvSpPr>
        <p:spPr bwMode="auto">
          <a:xfrm>
            <a:off x="9701676" y="4499684"/>
            <a:ext cx="85843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07C12557-5A86-89DB-C3C9-9FEAEF32602F}"/>
              </a:ext>
            </a:extLst>
          </p:cNvPr>
          <p:cNvSpPr/>
          <p:nvPr/>
        </p:nvSpPr>
        <p:spPr bwMode="auto">
          <a:xfrm>
            <a:off x="3667715" y="2616127"/>
            <a:ext cx="782230" cy="45720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8239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10" grpId="0" animBg="1"/>
      <p:bldP spid="11"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FDE5-624D-36B3-DCBF-FD2CB1C1AC7C}"/>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C4AE8EF8-F747-336E-F924-8204842CFBD1}"/>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 Market Macro Expectations Responses to Fed News</a:t>
            </a:r>
          </a:p>
        </p:txBody>
      </p:sp>
      <p:sp>
        <p:nvSpPr>
          <p:cNvPr id="10" name="TextBox 9">
            <a:extLst>
              <a:ext uri="{FF2B5EF4-FFF2-40B4-BE49-F238E27FC236}">
                <a16:creationId xmlns:a16="http://schemas.microsoft.com/office/drawing/2014/main" id="{FF0940EF-C207-E769-33A5-E950FCD36BC4}"/>
              </a:ext>
            </a:extLst>
          </p:cNvPr>
          <p:cNvSpPr txBox="1"/>
          <p:nvPr/>
        </p:nvSpPr>
        <p:spPr>
          <a:xfrm>
            <a:off x="152400" y="914400"/>
            <a:ext cx="10591800" cy="5232202"/>
          </a:xfrm>
          <a:prstGeom prst="rect">
            <a:avLst/>
          </a:prstGeom>
          <a:noFill/>
        </p:spPr>
        <p:txBody>
          <a:bodyPr wrap="square" rtlCol="0">
            <a:spAutoFit/>
          </a:bodyPr>
          <a:lstStyle/>
          <a:p>
            <a:pPr>
              <a:spcBef>
                <a:spcPts val="1800"/>
              </a:spcBef>
            </a:pPr>
            <a:r>
              <a:rPr lang="en-US" sz="2200" dirty="0"/>
              <a:t>Takeaways:</a:t>
            </a:r>
          </a:p>
          <a:p>
            <a:pPr marL="230188" indent="-230188">
              <a:spcBef>
                <a:spcPts val="1800"/>
              </a:spcBef>
              <a:buFont typeface="Arial" panose="020B0604020202020204" pitchFamily="34" charset="0"/>
              <a:buChar char="•"/>
            </a:pPr>
            <a:r>
              <a:rPr lang="en-US" sz="2200" dirty="0"/>
              <a:t>Kalshi market generally responds to </a:t>
            </a:r>
            <a:r>
              <a:rPr lang="en-US" sz="2200" dirty="0">
                <a:solidFill>
                  <a:srgbClr val="0070C0"/>
                </a:solidFill>
              </a:rPr>
              <a:t>FOMC announcements</a:t>
            </a:r>
            <a:r>
              <a:rPr lang="en-US" sz="2200" dirty="0"/>
              <a:t>, </a:t>
            </a:r>
            <a:r>
              <a:rPr lang="en-US" sz="2200" dirty="0">
                <a:solidFill>
                  <a:srgbClr val="0070C0"/>
                </a:solidFill>
              </a:rPr>
              <a:t>Fed Chair speeches </a:t>
            </a:r>
            <a:r>
              <a:rPr lang="en-US" sz="2200" dirty="0"/>
              <a:t>in the way predicted by standard macro models, VARs</a:t>
            </a:r>
          </a:p>
          <a:p>
            <a:pPr marL="744538" lvl="1" indent="-287338">
              <a:spcBef>
                <a:spcPts val="600"/>
              </a:spcBef>
              <a:buFont typeface="Arial" panose="020B0604020202020204" pitchFamily="34" charset="0"/>
              <a:buChar char="−"/>
            </a:pPr>
            <a:r>
              <a:rPr lang="en-US" sz="2200" dirty="0"/>
              <a:t>This does not imply there is never a “Fed Information Effect”, but it does contradict the usual story that the Fed Information Effect is always huge</a:t>
            </a:r>
          </a:p>
          <a:p>
            <a:pPr marL="230188" indent="-230188">
              <a:spcBef>
                <a:spcPts val="1800"/>
              </a:spcBef>
              <a:buFont typeface="Arial" panose="020B0604020202020204" pitchFamily="34" charset="0"/>
              <a:buChar char="•"/>
            </a:pPr>
            <a:r>
              <a:rPr lang="en-US" sz="2200" dirty="0"/>
              <a:t>Kalshi market sometimes responds to </a:t>
            </a:r>
            <a:r>
              <a:rPr lang="en-US" sz="2200" dirty="0">
                <a:solidFill>
                  <a:srgbClr val="0070C0"/>
                </a:solidFill>
              </a:rPr>
              <a:t>FOMC minutes releases</a:t>
            </a:r>
            <a:r>
              <a:rPr lang="en-US" sz="2200" dirty="0"/>
              <a:t> in the way predicted by the “Fed Information Effect” literature</a:t>
            </a:r>
          </a:p>
          <a:p>
            <a:pPr marL="800100" lvl="1" indent="-342900">
              <a:spcBef>
                <a:spcPts val="600"/>
              </a:spcBef>
              <a:buFont typeface="Arial" panose="020B0604020202020204" pitchFamily="34" charset="0"/>
              <a:buChar char="−"/>
            </a:pPr>
            <a:r>
              <a:rPr lang="en-US" sz="2200" dirty="0"/>
              <a:t>If you want to look for a Fed Information Effect, you should probably look for it here</a:t>
            </a:r>
          </a:p>
          <a:p>
            <a:pPr marL="230188" indent="-230188">
              <a:spcBef>
                <a:spcPts val="1800"/>
              </a:spcBef>
              <a:buFont typeface="Arial" panose="020B0604020202020204" pitchFamily="34" charset="0"/>
              <a:buChar char="•"/>
            </a:pPr>
            <a:r>
              <a:rPr lang="en-US" sz="2200" dirty="0"/>
              <a:t>Kalshi market-implied unemployment rate expectations don’t respond significantly to Fed news over this sample</a:t>
            </a:r>
          </a:p>
          <a:p>
            <a:pPr marL="230188" indent="-230188">
              <a:spcBef>
                <a:spcPts val="1800"/>
              </a:spcBef>
              <a:buFont typeface="Arial" panose="020B0604020202020204" pitchFamily="34" charset="0"/>
              <a:buChar char="•"/>
            </a:pPr>
            <a:endParaRPr lang="en-US" sz="2200" dirty="0"/>
          </a:p>
        </p:txBody>
      </p:sp>
    </p:spTree>
    <p:extLst>
      <p:ext uri="{BB962C8B-B14F-4D97-AF65-F5344CB8AC3E}">
        <p14:creationId xmlns:p14="http://schemas.microsoft.com/office/powerpoint/2010/main" val="224154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E7213-8195-7DA0-E9F9-7370DB595A44}"/>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F43A1A3D-E1B6-BE44-C9AB-C6E4102511AD}"/>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86F9D04A-2635-76F9-8967-833619F82C68}"/>
              </a:ext>
            </a:extLst>
          </p:cNvPr>
          <p:cNvSpPr txBox="1"/>
          <p:nvPr/>
        </p:nvSpPr>
        <p:spPr>
          <a:xfrm>
            <a:off x="152400" y="914400"/>
            <a:ext cx="10591800" cy="3847207"/>
          </a:xfrm>
          <a:prstGeom prst="rect">
            <a:avLst/>
          </a:prstGeom>
          <a:noFill/>
        </p:spPr>
        <p:txBody>
          <a:bodyPr wrap="square" rtlCol="0">
            <a:spAutoFit/>
          </a:bodyPr>
          <a:lstStyle/>
          <a:p>
            <a:pPr marL="342900" indent="-342900">
              <a:spcBef>
                <a:spcPts val="1800"/>
              </a:spcBef>
              <a:buClr>
                <a:srgbClr val="008000"/>
              </a:buClr>
              <a:buFont typeface="Wingdings" panose="05000000000000000000" pitchFamily="2" charset="2"/>
              <a:buChar char="ü"/>
            </a:pPr>
            <a:r>
              <a:rPr lang="en-US" sz="2200" dirty="0"/>
              <a:t>Motivation and Background:  The “Fed Information Effect”</a:t>
            </a:r>
          </a:p>
          <a:p>
            <a:pPr marL="342900" indent="-342900">
              <a:spcBef>
                <a:spcPts val="1800"/>
              </a:spcBef>
              <a:buClr>
                <a:srgbClr val="008000"/>
              </a:buClr>
              <a:buFont typeface="Wingdings" panose="05000000000000000000" pitchFamily="2" charset="2"/>
              <a:buChar char="ü"/>
            </a:pPr>
            <a:r>
              <a:rPr lang="en-US" sz="2200" dirty="0"/>
              <a:t>The Kalshi Prediction Market</a:t>
            </a:r>
          </a:p>
          <a:p>
            <a:pPr marL="342900" indent="-342900">
              <a:spcBef>
                <a:spcPts val="1800"/>
              </a:spcBef>
              <a:buClr>
                <a:srgbClr val="008000"/>
              </a:buClr>
              <a:buFont typeface="Wingdings" panose="05000000000000000000" pitchFamily="2" charset="2"/>
              <a:buChar char="ü"/>
            </a:pPr>
            <a:r>
              <a:rPr lang="en-US" sz="2200" dirty="0"/>
              <a:t>Kalshi Market-Implied Expectations</a:t>
            </a:r>
          </a:p>
          <a:p>
            <a:pPr marL="342900" indent="-342900">
              <a:spcBef>
                <a:spcPts val="1800"/>
              </a:spcBef>
              <a:buClr>
                <a:srgbClr val="008000"/>
              </a:buClr>
              <a:buFont typeface="Wingdings" panose="05000000000000000000" pitchFamily="2" charset="2"/>
              <a:buChar char="ü"/>
            </a:pPr>
            <a:r>
              <a:rPr lang="en-US" sz="2200" dirty="0"/>
              <a:t>Kalshi Market Trading Volumes</a:t>
            </a:r>
          </a:p>
          <a:p>
            <a:pPr marL="342900" indent="-342900">
              <a:spcBef>
                <a:spcPts val="1800"/>
              </a:spcBef>
              <a:buClr>
                <a:srgbClr val="008000"/>
              </a:buClr>
              <a:buFont typeface="Wingdings" panose="05000000000000000000" pitchFamily="2" charset="2"/>
              <a:buChar char="ü"/>
            </a:pPr>
            <a:r>
              <a:rPr lang="en-US" sz="2200" dirty="0"/>
              <a:t>The Response of Kalshi Market-Implied Expectations to FOMC News</a:t>
            </a:r>
          </a:p>
          <a:p>
            <a:pPr marL="230188" indent="-230188">
              <a:spcBef>
                <a:spcPts val="1800"/>
              </a:spcBef>
              <a:buFont typeface="Arial" panose="020B0604020202020204" pitchFamily="34" charset="0"/>
              <a:buChar char="•"/>
            </a:pPr>
            <a:r>
              <a:rPr lang="en-US" sz="2200" dirty="0"/>
              <a:t>Related Evidence</a:t>
            </a:r>
          </a:p>
          <a:p>
            <a:pPr marL="230188" indent="-230188">
              <a:spcBef>
                <a:spcPts val="1800"/>
              </a:spcBef>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127520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23BD8-4AA5-3F5A-CD90-A67FB41052C7}"/>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E85D42AA-2BDB-150B-F6CF-2EDC9263EEBA}"/>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5" name="TextBox 4">
            <a:extLst>
              <a:ext uri="{FF2B5EF4-FFF2-40B4-BE49-F238E27FC236}">
                <a16:creationId xmlns:a16="http://schemas.microsoft.com/office/drawing/2014/main" id="{6BD9ABA8-0060-140A-694A-85F6EB6E9C81}"/>
              </a:ext>
            </a:extLst>
          </p:cNvPr>
          <p:cNvSpPr txBox="1"/>
          <p:nvPr/>
        </p:nvSpPr>
        <p:spPr>
          <a:xfrm>
            <a:off x="152400" y="914400"/>
            <a:ext cx="10486635" cy="5893921"/>
          </a:xfrm>
          <a:prstGeom prst="rect">
            <a:avLst/>
          </a:prstGeom>
          <a:noFill/>
        </p:spPr>
        <p:txBody>
          <a:bodyPr wrap="square" rtlCol="0">
            <a:spAutoFit/>
          </a:bodyPr>
          <a:lstStyle/>
          <a:p>
            <a:pPr>
              <a:spcBef>
                <a:spcPts val="1800"/>
              </a:spcBef>
            </a:pPr>
            <a:r>
              <a:rPr lang="en-US" sz="2400" dirty="0"/>
              <a:t>There are only 52 forecasters in the Blue Chip survey</a:t>
            </a:r>
          </a:p>
          <a:p>
            <a:pPr>
              <a:spcBef>
                <a:spcPts val="1200"/>
              </a:spcBef>
            </a:pPr>
            <a:r>
              <a:rPr lang="en-US" sz="2400" dirty="0"/>
              <a:t>We tracked down the contact information for the chief economist for each forecasting team, asked them:</a:t>
            </a:r>
          </a:p>
          <a:p>
            <a:pPr marL="285750" indent="-285750">
              <a:spcBef>
                <a:spcPts val="600"/>
              </a:spcBef>
              <a:buFont typeface="Arial" panose="020B0604020202020204" pitchFamily="34" charset="0"/>
              <a:buChar char="•"/>
            </a:pPr>
            <a:r>
              <a:rPr lang="en-US" dirty="0"/>
              <a:t>Do you revise any of your macroeconomic forecasts (GDP, unemployment, or inflation) in response to the FOMC’s </a:t>
            </a:r>
            <a:r>
              <a:rPr lang="en-US" i="1" dirty="0"/>
              <a:t>federal funds rate decision</a:t>
            </a:r>
            <a:r>
              <a:rPr lang="en-US" dirty="0"/>
              <a:t>? If yes, please briefly explain which forecasts you revise and which direction you revise those forecasts (i.e., do you revise them up or down if the decision is more hawkish/dovish than expected).</a:t>
            </a:r>
          </a:p>
          <a:p>
            <a:pPr marL="285750" indent="-285750">
              <a:spcBef>
                <a:spcPts val="600"/>
              </a:spcBef>
              <a:buFont typeface="Arial" panose="020B0604020202020204" pitchFamily="34" charset="0"/>
              <a:buChar char="•"/>
            </a:pPr>
            <a:r>
              <a:rPr lang="en-US" dirty="0"/>
              <a:t>Do you revise any of your macroeconomic forecasts in response to the </a:t>
            </a:r>
            <a:r>
              <a:rPr lang="en-US" i="1" dirty="0"/>
              <a:t>FOMC statement</a:t>
            </a:r>
            <a:r>
              <a:rPr lang="en-US" dirty="0"/>
              <a:t>? If yes, please briefly explain which forecasts you revise, and which direction you revise those forecasts (i.e., do you revise them up or down if the statement is more hawkish/dovish than expected).</a:t>
            </a:r>
          </a:p>
          <a:p>
            <a:pPr marL="285750" indent="-285750">
              <a:spcBef>
                <a:spcPts val="600"/>
              </a:spcBef>
              <a:buFont typeface="Arial" panose="020B0604020202020204" pitchFamily="34" charset="0"/>
              <a:buChar char="•"/>
            </a:pPr>
            <a:r>
              <a:rPr lang="en-US" dirty="0"/>
              <a:t>Do you revise any of your macroeconomic forecasts in response to the </a:t>
            </a:r>
            <a:r>
              <a:rPr lang="en-US" i="1" dirty="0"/>
              <a:t>dot plot </a:t>
            </a:r>
            <a:r>
              <a:rPr lang="en-US" dirty="0"/>
              <a:t>released by the FOMC in the Summary of Economic Projections (SEP)? If yes, please briefly explain which forecasts you revise and which direction you revise those forecasts (i.e., do you revise them up or down if the dot plot is more hawkish/dovish than expected)</a:t>
            </a:r>
          </a:p>
          <a:p>
            <a:pPr marL="285750" indent="-285750">
              <a:spcBef>
                <a:spcPts val="600"/>
              </a:spcBef>
              <a:buFont typeface="Arial" panose="020B0604020202020204" pitchFamily="34" charset="0"/>
              <a:buChar char="•"/>
            </a:pPr>
            <a:r>
              <a:rPr lang="en-US" dirty="0"/>
              <a:t>Do you revise any of your macroeconomic forecasts in response to </a:t>
            </a:r>
            <a:r>
              <a:rPr lang="en-US" i="1" dirty="0"/>
              <a:t>SEP forecasts of GDP, unemployment, and inflation </a:t>
            </a:r>
            <a:r>
              <a:rPr lang="en-US" dirty="0"/>
              <a:t>in the Summary of Economic Projections? If yes, please briefly explain which FOMC forecasts matter for you, which forecasts you revise, and which direction you revise those forecasts.</a:t>
            </a:r>
          </a:p>
        </p:txBody>
      </p:sp>
    </p:spTree>
    <p:extLst>
      <p:ext uri="{BB962C8B-B14F-4D97-AF65-F5344CB8AC3E}">
        <p14:creationId xmlns:p14="http://schemas.microsoft.com/office/powerpoint/2010/main" val="13970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D86EF-653F-786D-0959-B8A0E8EE9EF3}"/>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B912635B-FE27-77FC-D74F-1C593C533842}"/>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5" name="TextBox 4">
            <a:extLst>
              <a:ext uri="{FF2B5EF4-FFF2-40B4-BE49-F238E27FC236}">
                <a16:creationId xmlns:a16="http://schemas.microsoft.com/office/drawing/2014/main" id="{7FEA7B88-E845-3B8D-BFB8-3725D220924F}"/>
              </a:ext>
            </a:extLst>
          </p:cNvPr>
          <p:cNvSpPr txBox="1"/>
          <p:nvPr/>
        </p:nvSpPr>
        <p:spPr>
          <a:xfrm>
            <a:off x="152400" y="914400"/>
            <a:ext cx="10486635" cy="5893921"/>
          </a:xfrm>
          <a:prstGeom prst="rect">
            <a:avLst/>
          </a:prstGeom>
          <a:noFill/>
        </p:spPr>
        <p:txBody>
          <a:bodyPr wrap="square" rtlCol="0">
            <a:spAutoFit/>
          </a:bodyPr>
          <a:lstStyle/>
          <a:p>
            <a:pPr>
              <a:spcBef>
                <a:spcPts val="1800"/>
              </a:spcBef>
            </a:pPr>
            <a:r>
              <a:rPr lang="en-US" sz="2400" dirty="0"/>
              <a:t>There are only 52 forecasters in the Blue Chip survey</a:t>
            </a:r>
          </a:p>
          <a:p>
            <a:pPr>
              <a:spcBef>
                <a:spcPts val="1200"/>
              </a:spcBef>
            </a:pPr>
            <a:r>
              <a:rPr lang="en-US" sz="2400" dirty="0"/>
              <a:t>We tracked down the contact information for the chief economist for each forecasting team, asked them:</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(GDP, unemployment, or inflation) in response to the FOMC’s </a:t>
            </a:r>
            <a:r>
              <a:rPr lang="en-US" i="1" dirty="0">
                <a:solidFill>
                  <a:srgbClr val="FF0000"/>
                </a:solidFill>
              </a:rPr>
              <a:t>federal funds rate decision</a:t>
            </a:r>
            <a:r>
              <a:rPr lang="en-US" dirty="0"/>
              <a:t>? If yes, please briefly explain which forecasts you revise and which direction you revise those forecasts (i.e., do you revise them up or down if the decision is more hawkish/dovish than expected).</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in response to the </a:t>
            </a:r>
            <a:r>
              <a:rPr lang="en-US" i="1" dirty="0">
                <a:solidFill>
                  <a:srgbClr val="FF0000"/>
                </a:solidFill>
              </a:rPr>
              <a:t>FOMC statement</a:t>
            </a:r>
            <a:r>
              <a:rPr lang="en-US" dirty="0"/>
              <a:t>? If yes, please briefly explain which forecasts you revise, and which direction you revise those forecasts (i.e., do you revise them up or down if the statement is more hawkish/dovish than expected).</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in response to the </a:t>
            </a:r>
            <a:r>
              <a:rPr lang="en-US" i="1" dirty="0">
                <a:solidFill>
                  <a:srgbClr val="FF0000"/>
                </a:solidFill>
              </a:rPr>
              <a:t>dot plot</a:t>
            </a:r>
            <a:r>
              <a:rPr lang="en-US" i="1" dirty="0"/>
              <a:t> </a:t>
            </a:r>
            <a:r>
              <a:rPr lang="en-US" dirty="0"/>
              <a:t>released by the FOMC in the Summary of Economic Projections (SEP)? If yes, please briefly explain which forecasts you revise and which direction you revise those forecasts (i.e., do you revise them up or down if the dot plot is more hawkish/dovish than expected)</a:t>
            </a:r>
          </a:p>
          <a:p>
            <a:pPr marL="285750" indent="-285750">
              <a:spcBef>
                <a:spcPts val="600"/>
              </a:spcBef>
              <a:buFont typeface="Arial" panose="020B0604020202020204" pitchFamily="34" charset="0"/>
              <a:buChar char="•"/>
            </a:pPr>
            <a:r>
              <a:rPr lang="en-US" dirty="0">
                <a:solidFill>
                  <a:srgbClr val="FF0000"/>
                </a:solidFill>
              </a:rPr>
              <a:t>Do you revise any of your macroeconomic forecasts in response to </a:t>
            </a:r>
            <a:r>
              <a:rPr lang="en-US" i="1" dirty="0">
                <a:solidFill>
                  <a:srgbClr val="FF0000"/>
                </a:solidFill>
              </a:rPr>
              <a:t>SEP forecasts </a:t>
            </a:r>
            <a:r>
              <a:rPr lang="en-US" i="1" dirty="0"/>
              <a:t>of GDP, unemployment, and inflation </a:t>
            </a:r>
            <a:r>
              <a:rPr lang="en-US" dirty="0"/>
              <a:t>in the Summary of Economic Projections? If yes, please briefly explain which FOMC forecasts matter for you, which forecasts you revise, and which direction you revise those forecasts.</a:t>
            </a:r>
          </a:p>
        </p:txBody>
      </p:sp>
    </p:spTree>
    <p:extLst>
      <p:ext uri="{BB962C8B-B14F-4D97-AF65-F5344CB8AC3E}">
        <p14:creationId xmlns:p14="http://schemas.microsoft.com/office/powerpoint/2010/main" val="221431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29033" y="80682"/>
            <a:ext cx="6952288" cy="523220"/>
          </a:xfrm>
          <a:prstGeom prst="rect">
            <a:avLst/>
          </a:prstGeom>
          <a:noFill/>
          <a:ln w="9525">
            <a:noFill/>
            <a:miter lim="800000"/>
            <a:headEnd/>
            <a:tailEnd/>
          </a:ln>
          <a:effectLst/>
        </p:spPr>
        <p:txBody>
          <a:bodyPr wrap="none">
            <a:spAutoFit/>
          </a:bodyPr>
          <a:lstStyle/>
          <a:p>
            <a:r>
              <a:rPr lang="en-US" sz="2800" dirty="0">
                <a:latin typeface="Tahoma" pitchFamily="34" charset="0"/>
              </a:rPr>
              <a:t>Background:  The “Fed Information Effect"</a:t>
            </a:r>
          </a:p>
        </p:txBody>
      </p:sp>
      <p:sp>
        <p:nvSpPr>
          <p:cNvPr id="5" name="TextBox 4">
            <a:extLst>
              <a:ext uri="{FF2B5EF4-FFF2-40B4-BE49-F238E27FC236}">
                <a16:creationId xmlns:a16="http://schemas.microsoft.com/office/drawing/2014/main" id="{6DBBC42B-4A86-3C91-67CF-61A7B212D8FE}"/>
              </a:ext>
            </a:extLst>
          </p:cNvPr>
          <p:cNvSpPr txBox="1"/>
          <p:nvPr/>
        </p:nvSpPr>
        <p:spPr>
          <a:xfrm>
            <a:off x="243082" y="2057400"/>
            <a:ext cx="10486635" cy="4031873"/>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i="1" dirty="0"/>
              <a:t>t</a:t>
            </a:r>
            <a:r>
              <a:rPr lang="en-US" sz="2400" dirty="0"/>
              <a:t> indexes FOMC announcements</a:t>
            </a:r>
          </a:p>
          <a:p>
            <a:pPr marL="287338" indent="-287338">
              <a:spcBef>
                <a:spcPts val="1800"/>
              </a:spcBef>
              <a:buFont typeface="Arial" panose="020B0604020202020204" pitchFamily="34" charset="0"/>
              <a:buChar char="•"/>
            </a:pPr>
            <a:r>
              <a:rPr lang="en-US" sz="2400" i="1" dirty="0" err="1"/>
              <a:t>BCrev</a:t>
            </a:r>
            <a:r>
              <a:rPr lang="en-US" sz="2400" baseline="-25000" dirty="0" err="1"/>
              <a:t>t</a:t>
            </a:r>
            <a:r>
              <a:rPr lang="en-US" sz="2400" dirty="0"/>
              <a:t> is one-month change in Blue Chip forecast around FOMC announcement</a:t>
            </a:r>
          </a:p>
          <a:p>
            <a:pPr marL="287338" indent="-287338">
              <a:spcBef>
                <a:spcPts val="1800"/>
              </a:spcBef>
              <a:buFont typeface="Arial" panose="020B0604020202020204" pitchFamily="34" charset="0"/>
              <a:buChar char="•"/>
            </a:pPr>
            <a:r>
              <a:rPr lang="en-US" sz="2400" i="1" dirty="0" err="1"/>
              <a:t>mps</a:t>
            </a:r>
            <a:r>
              <a:rPr lang="en-US" sz="2400" baseline="-25000" dirty="0" err="1"/>
              <a:t>t</a:t>
            </a:r>
            <a:r>
              <a:rPr lang="en-US" sz="2400" dirty="0"/>
              <a:t> is measure of FOMC announcement surprise in 30-minute window around announcement</a:t>
            </a:r>
          </a:p>
          <a:p>
            <a:pPr marL="287338" indent="-287338">
              <a:spcBef>
                <a:spcPts val="1800"/>
              </a:spcBef>
              <a:buFont typeface="Arial" panose="020B0604020202020204" pitchFamily="34" charset="0"/>
              <a:buChar char="•"/>
            </a:pPr>
            <a:r>
              <a:rPr lang="en-US" sz="2400" dirty="0"/>
              <a:t>Standard macro models, VARs predict </a:t>
            </a:r>
            <a:r>
              <a:rPr lang="el-GR" sz="2600" i="1" dirty="0">
                <a:latin typeface="Times New Roman" panose="02020603050405020304" pitchFamily="18" charset="0"/>
                <a:cs typeface="Times New Roman" panose="02020603050405020304" pitchFamily="18" charset="0"/>
              </a:rPr>
              <a:t>θ</a:t>
            </a:r>
            <a:r>
              <a:rPr lang="en-US" sz="2400" dirty="0"/>
              <a:t> &lt; 0 (for GDP, employment, inflation)</a:t>
            </a:r>
          </a:p>
          <a:p>
            <a:pPr marL="287338" indent="-287338">
              <a:spcBef>
                <a:spcPts val="1800"/>
              </a:spcBef>
              <a:buFont typeface="Arial" panose="020B0604020202020204" pitchFamily="34" charset="0"/>
              <a:buChar char="•"/>
            </a:pPr>
            <a:r>
              <a:rPr lang="en-US" sz="2400" dirty="0"/>
              <a:t>But empirical work sometimes estimates </a:t>
            </a:r>
            <a:r>
              <a:rPr lang="el-GR" sz="2600" i="1" dirty="0">
                <a:latin typeface="Times New Roman" panose="02020603050405020304" pitchFamily="18" charset="0"/>
                <a:cs typeface="Times New Roman" panose="02020603050405020304" pitchFamily="18" charset="0"/>
              </a:rPr>
              <a:t>θ</a:t>
            </a:r>
            <a:r>
              <a:rPr lang="en-US" sz="2400" dirty="0"/>
              <a:t> &gt; 0</a:t>
            </a:r>
          </a:p>
        </p:txBody>
      </p:sp>
      <p:pic>
        <p:nvPicPr>
          <p:cNvPr id="3" name="Picture 2">
            <a:extLst>
              <a:ext uri="{FF2B5EF4-FFF2-40B4-BE49-F238E27FC236}">
                <a16:creationId xmlns:a16="http://schemas.microsoft.com/office/drawing/2014/main" id="{984DA8C9-EFFE-6C8E-CC5B-99C2ED5225FA}"/>
              </a:ext>
            </a:extLst>
          </p:cNvPr>
          <p:cNvPicPr>
            <a:picLocks noChangeAspect="1"/>
          </p:cNvPicPr>
          <p:nvPr/>
        </p:nvPicPr>
        <p:blipFill>
          <a:blip r:embed="rId2"/>
          <a:stretch>
            <a:fillRect/>
          </a:stretch>
        </p:blipFill>
        <p:spPr>
          <a:xfrm>
            <a:off x="3048000" y="1219200"/>
            <a:ext cx="4267200" cy="594405"/>
          </a:xfrm>
          <a:prstGeom prst="rect">
            <a:avLst/>
          </a:prstGeom>
        </p:spPr>
      </p:pic>
    </p:spTree>
    <p:extLst>
      <p:ext uri="{BB962C8B-B14F-4D97-AF65-F5344CB8AC3E}">
        <p14:creationId xmlns:p14="http://schemas.microsoft.com/office/powerpoint/2010/main" val="273079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58385-F828-0D12-DD99-32A51C61568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3A7DCFF9-0015-6FE2-7D40-3A73DD67D58D}"/>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5" name="TextBox 4">
            <a:extLst>
              <a:ext uri="{FF2B5EF4-FFF2-40B4-BE49-F238E27FC236}">
                <a16:creationId xmlns:a16="http://schemas.microsoft.com/office/drawing/2014/main" id="{EB0137F8-39C6-96A9-C329-54A8EEC925AE}"/>
              </a:ext>
            </a:extLst>
          </p:cNvPr>
          <p:cNvSpPr txBox="1"/>
          <p:nvPr/>
        </p:nvSpPr>
        <p:spPr>
          <a:xfrm>
            <a:off x="274163" y="4038600"/>
            <a:ext cx="10486635" cy="1800493"/>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b="1" i="1" dirty="0"/>
              <a:t>Zero</a:t>
            </a:r>
            <a:r>
              <a:rPr lang="en-US" sz="2400" dirty="0"/>
              <a:t> forecasters say that they revise their forecast in the “Fed Information Effect” direction</a:t>
            </a:r>
          </a:p>
          <a:p>
            <a:pPr marL="230188" indent="-230188">
              <a:spcBef>
                <a:spcPts val="1800"/>
              </a:spcBef>
              <a:buFont typeface="Arial" panose="020B0604020202020204" pitchFamily="34" charset="0"/>
              <a:buChar char="•"/>
            </a:pPr>
            <a:r>
              <a:rPr lang="en-US" sz="2400" dirty="0"/>
              <a:t>Of the forecasters who do revise their forecasts, vast majority revise in the </a:t>
            </a:r>
            <a:r>
              <a:rPr lang="en-US" sz="2400" dirty="0">
                <a:solidFill>
                  <a:srgbClr val="0070C0"/>
                </a:solidFill>
              </a:rPr>
              <a:t>standard</a:t>
            </a:r>
            <a:r>
              <a:rPr lang="en-US" sz="2400" dirty="0"/>
              <a:t> direction, consistent with macro models, VARs</a:t>
            </a:r>
          </a:p>
        </p:txBody>
      </p:sp>
      <p:pic>
        <p:nvPicPr>
          <p:cNvPr id="3" name="Picture 2">
            <a:extLst>
              <a:ext uri="{FF2B5EF4-FFF2-40B4-BE49-F238E27FC236}">
                <a16:creationId xmlns:a16="http://schemas.microsoft.com/office/drawing/2014/main" id="{A44E944F-35B0-6230-AB9E-9F19CDEAE016}"/>
              </a:ext>
            </a:extLst>
          </p:cNvPr>
          <p:cNvPicPr>
            <a:picLocks noChangeAspect="1"/>
          </p:cNvPicPr>
          <p:nvPr/>
        </p:nvPicPr>
        <p:blipFill>
          <a:blip r:embed="rId2"/>
          <a:stretch>
            <a:fillRect/>
          </a:stretch>
        </p:blipFill>
        <p:spPr>
          <a:xfrm>
            <a:off x="172065" y="1066800"/>
            <a:ext cx="10619370" cy="2598821"/>
          </a:xfrm>
          <a:prstGeom prst="rect">
            <a:avLst/>
          </a:prstGeom>
        </p:spPr>
      </p:pic>
      <p:sp>
        <p:nvSpPr>
          <p:cNvPr id="8" name="Rectangle 7">
            <a:extLst>
              <a:ext uri="{FF2B5EF4-FFF2-40B4-BE49-F238E27FC236}">
                <a16:creationId xmlns:a16="http://schemas.microsoft.com/office/drawing/2014/main" id="{3BA34C82-5E2F-68F7-E198-1A19C21C08B7}"/>
              </a:ext>
            </a:extLst>
          </p:cNvPr>
          <p:cNvSpPr/>
          <p:nvPr/>
        </p:nvSpPr>
        <p:spPr bwMode="auto">
          <a:xfrm>
            <a:off x="5867400" y="3200400"/>
            <a:ext cx="4800600" cy="2743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B492D674-3847-B5FA-FE49-DF0557FDA17D}"/>
              </a:ext>
            </a:extLst>
          </p:cNvPr>
          <p:cNvSpPr/>
          <p:nvPr/>
        </p:nvSpPr>
        <p:spPr bwMode="auto">
          <a:xfrm>
            <a:off x="5867400" y="2688054"/>
            <a:ext cx="4800600" cy="274320"/>
          </a:xfrm>
          <a:prstGeom prst="rect">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0188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4EFD-8AC5-8B55-2797-34DE03D8188A}"/>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E6DE9312-1094-BC1D-8B65-FD75EC9E2A8D}"/>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pic>
        <p:nvPicPr>
          <p:cNvPr id="7" name="Picture 6">
            <a:extLst>
              <a:ext uri="{FF2B5EF4-FFF2-40B4-BE49-F238E27FC236}">
                <a16:creationId xmlns:a16="http://schemas.microsoft.com/office/drawing/2014/main" id="{E4AF6899-F324-77B2-5726-50C1ECDAA33A}"/>
              </a:ext>
            </a:extLst>
          </p:cNvPr>
          <p:cNvPicPr>
            <a:picLocks noChangeAspect="1"/>
          </p:cNvPicPr>
          <p:nvPr/>
        </p:nvPicPr>
        <p:blipFill>
          <a:blip r:embed="rId2"/>
          <a:stretch>
            <a:fillRect/>
          </a:stretch>
        </p:blipFill>
        <p:spPr>
          <a:xfrm>
            <a:off x="325225" y="1143000"/>
            <a:ext cx="10145733" cy="2851484"/>
          </a:xfrm>
          <a:prstGeom prst="rect">
            <a:avLst/>
          </a:prstGeom>
        </p:spPr>
      </p:pic>
      <p:sp>
        <p:nvSpPr>
          <p:cNvPr id="2" name="TextBox 1">
            <a:extLst>
              <a:ext uri="{FF2B5EF4-FFF2-40B4-BE49-F238E27FC236}">
                <a16:creationId xmlns:a16="http://schemas.microsoft.com/office/drawing/2014/main" id="{1DFFAED0-47F7-0A75-0C9C-E0B844B53E10}"/>
              </a:ext>
            </a:extLst>
          </p:cNvPr>
          <p:cNvSpPr txBox="1"/>
          <p:nvPr/>
        </p:nvSpPr>
        <p:spPr>
          <a:xfrm>
            <a:off x="243082" y="4495800"/>
            <a:ext cx="10486635" cy="461665"/>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dirty="0"/>
              <a:t>If there was a Fed Information Effect, we ought to see it here</a:t>
            </a:r>
          </a:p>
        </p:txBody>
      </p:sp>
      <p:sp>
        <p:nvSpPr>
          <p:cNvPr id="6" name="Rectangle 5">
            <a:extLst>
              <a:ext uri="{FF2B5EF4-FFF2-40B4-BE49-F238E27FC236}">
                <a16:creationId xmlns:a16="http://schemas.microsoft.com/office/drawing/2014/main" id="{8BDE9EF0-C1B3-C26C-F176-7D455D6A5343}"/>
              </a:ext>
            </a:extLst>
          </p:cNvPr>
          <p:cNvSpPr/>
          <p:nvPr/>
        </p:nvSpPr>
        <p:spPr bwMode="auto">
          <a:xfrm>
            <a:off x="325225" y="1743174"/>
            <a:ext cx="9047375" cy="2743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570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89FEC-10AB-F92A-70C2-E963CD194554}"/>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1A7D9EB-32EE-D842-D7D8-83E5E709235F}"/>
              </a:ext>
            </a:extLst>
          </p:cNvPr>
          <p:cNvSpPr txBox="1">
            <a:spLocks noChangeArrowheads="1"/>
          </p:cNvSpPr>
          <p:nvPr/>
        </p:nvSpPr>
        <p:spPr bwMode="auto">
          <a:xfrm>
            <a:off x="129033" y="80682"/>
            <a:ext cx="7741991"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Forecaster Survey</a:t>
            </a:r>
          </a:p>
        </p:txBody>
      </p:sp>
      <p:sp>
        <p:nvSpPr>
          <p:cNvPr id="2" name="TextBox 1">
            <a:extLst>
              <a:ext uri="{FF2B5EF4-FFF2-40B4-BE49-F238E27FC236}">
                <a16:creationId xmlns:a16="http://schemas.microsoft.com/office/drawing/2014/main" id="{074483D2-7488-0039-3C30-CC264B26B5EA}"/>
              </a:ext>
            </a:extLst>
          </p:cNvPr>
          <p:cNvSpPr txBox="1"/>
          <p:nvPr/>
        </p:nvSpPr>
        <p:spPr>
          <a:xfrm>
            <a:off x="181365" y="1143000"/>
            <a:ext cx="10486635" cy="5524589"/>
          </a:xfrm>
          <a:prstGeom prst="rect">
            <a:avLst/>
          </a:prstGeom>
          <a:noFill/>
        </p:spPr>
        <p:txBody>
          <a:bodyPr wrap="square" rtlCol="0">
            <a:spAutoFit/>
          </a:bodyPr>
          <a:lstStyle/>
          <a:p>
            <a:r>
              <a:rPr lang="en-US" sz="2400" dirty="0"/>
              <a:t>Some quotes:</a:t>
            </a:r>
            <a:endParaRPr lang="en-US" dirty="0"/>
          </a:p>
          <a:p>
            <a:pPr marL="112713" indent="-112713">
              <a:spcBef>
                <a:spcPts val="1800"/>
              </a:spcBef>
            </a:pPr>
            <a:r>
              <a:rPr lang="en-US" sz="2000" dirty="0"/>
              <a:t>“I trust my outlook more than the Fed’s. . . Their forecasting ability is pretty poor.”</a:t>
            </a:r>
          </a:p>
          <a:p>
            <a:pPr marL="112713" indent="-112713">
              <a:spcBef>
                <a:spcPts val="1800"/>
              </a:spcBef>
            </a:pPr>
            <a:r>
              <a:rPr lang="en-US" sz="2000" dirty="0"/>
              <a:t>“My view is that the Fed does not have superior information. . . The FOMC forecast tends to be off by a lot.”</a:t>
            </a:r>
          </a:p>
          <a:p>
            <a:pPr marL="112713" indent="-112713">
              <a:spcBef>
                <a:spcPts val="1800"/>
              </a:spcBef>
            </a:pPr>
            <a:r>
              <a:rPr lang="en-US" sz="2000" dirty="0"/>
              <a:t>“We tend to find that the Fed has no better information advantage over economists like myself…  In fact, what we have found many times is Fed forecasts (per the SEP) tend to be somewhat stale.”</a:t>
            </a:r>
          </a:p>
          <a:p>
            <a:pPr marL="112713" indent="-112713">
              <a:spcBef>
                <a:spcPts val="1800"/>
              </a:spcBef>
            </a:pPr>
            <a:r>
              <a:rPr lang="en-US" sz="2000" dirty="0"/>
              <a:t>“I would be responding to the change in the policy outlook, not to the possibility that the Fed ‘knew’ something that I did not.”</a:t>
            </a:r>
          </a:p>
          <a:p>
            <a:pPr marL="112713" indent="-112713">
              <a:spcBef>
                <a:spcPts val="1800"/>
              </a:spcBef>
            </a:pPr>
            <a:r>
              <a:rPr lang="en-US" sz="2000" dirty="0"/>
              <a:t>“In the end, we are likely to get more information from speeches and press conferences than we are from the statement, the decision, or the dots. So by the time we get those things, it tends to be relatively ‘old news’, if you will.”</a:t>
            </a:r>
          </a:p>
          <a:p>
            <a:pPr>
              <a:spcBef>
                <a:spcPts val="1200"/>
              </a:spcBef>
            </a:pPr>
            <a:endParaRPr lang="en-US" sz="2400" dirty="0"/>
          </a:p>
        </p:txBody>
      </p:sp>
    </p:spTree>
    <p:extLst>
      <p:ext uri="{BB962C8B-B14F-4D97-AF65-F5344CB8AC3E}">
        <p14:creationId xmlns:p14="http://schemas.microsoft.com/office/powerpoint/2010/main" val="5487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4F97-6217-37F9-EA65-04574F290C8F}"/>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6900C0E4-72D6-2011-1219-F79F4F951A15}"/>
              </a:ext>
            </a:extLst>
          </p:cNvPr>
          <p:cNvSpPr txBox="1">
            <a:spLocks noChangeArrowheads="1"/>
          </p:cNvSpPr>
          <p:nvPr/>
        </p:nvSpPr>
        <p:spPr bwMode="auto">
          <a:xfrm>
            <a:off x="129033" y="80682"/>
            <a:ext cx="7423314" cy="523220"/>
          </a:xfrm>
          <a:prstGeom prst="rect">
            <a:avLst/>
          </a:prstGeom>
          <a:noFill/>
          <a:ln w="9525">
            <a:noFill/>
            <a:miter lim="800000"/>
            <a:headEnd/>
            <a:tailEnd/>
          </a:ln>
          <a:effectLst/>
        </p:spPr>
        <p:txBody>
          <a:bodyPr wrap="none">
            <a:spAutoFit/>
          </a:bodyPr>
          <a:lstStyle/>
          <a:p>
            <a:r>
              <a:rPr lang="en-US" sz="2800" dirty="0">
                <a:latin typeface="Tahoma" pitchFamily="34" charset="0"/>
              </a:rPr>
              <a:t>Faust, Swanson, and Wright (2004 </a:t>
            </a:r>
            <a:r>
              <a:rPr lang="en-US" sz="2800" dirty="0" err="1">
                <a:latin typeface="Tahoma" pitchFamily="34" charset="0"/>
              </a:rPr>
              <a:t>BEJMacro</a:t>
            </a:r>
            <a:r>
              <a:rPr lang="en-US" sz="2800" dirty="0">
                <a:latin typeface="Tahoma" pitchFamily="34" charset="0"/>
              </a:rPr>
              <a:t>)</a:t>
            </a:r>
          </a:p>
        </p:txBody>
      </p:sp>
      <p:sp>
        <p:nvSpPr>
          <p:cNvPr id="5" name="TextBox 4">
            <a:extLst>
              <a:ext uri="{FF2B5EF4-FFF2-40B4-BE49-F238E27FC236}">
                <a16:creationId xmlns:a16="http://schemas.microsoft.com/office/drawing/2014/main" id="{9EBD780C-5D8E-462A-056A-9D66C66FA560}"/>
              </a:ext>
            </a:extLst>
          </p:cNvPr>
          <p:cNvSpPr txBox="1"/>
          <p:nvPr/>
        </p:nvSpPr>
        <p:spPr>
          <a:xfrm>
            <a:off x="152400" y="914400"/>
            <a:ext cx="10486635" cy="830997"/>
          </a:xfrm>
          <a:prstGeom prst="rect">
            <a:avLst/>
          </a:prstGeom>
          <a:noFill/>
        </p:spPr>
        <p:txBody>
          <a:bodyPr wrap="square" rtlCol="0">
            <a:spAutoFit/>
          </a:bodyPr>
          <a:lstStyle/>
          <a:p>
            <a:pPr marL="112713" indent="-112713">
              <a:spcBef>
                <a:spcPts val="1800"/>
              </a:spcBef>
            </a:pPr>
            <a:r>
              <a:rPr lang="en-US" sz="2400" dirty="0"/>
              <a:t>Showed that private sector revises forecasts of upcoming data releases in response to major </a:t>
            </a:r>
            <a:r>
              <a:rPr lang="en-US" sz="2400" i="1" dirty="0">
                <a:solidFill>
                  <a:srgbClr val="0070C0"/>
                </a:solidFill>
              </a:rPr>
              <a:t>macroeconomic</a:t>
            </a:r>
            <a:r>
              <a:rPr lang="en-US" sz="2400" dirty="0"/>
              <a:t> announcements:</a:t>
            </a:r>
          </a:p>
        </p:txBody>
      </p:sp>
      <p:pic>
        <p:nvPicPr>
          <p:cNvPr id="3" name="Picture 2">
            <a:extLst>
              <a:ext uri="{FF2B5EF4-FFF2-40B4-BE49-F238E27FC236}">
                <a16:creationId xmlns:a16="http://schemas.microsoft.com/office/drawing/2014/main" id="{756DFEC4-85AE-6403-456F-E496EA45640E}"/>
              </a:ext>
            </a:extLst>
          </p:cNvPr>
          <p:cNvPicPr>
            <a:picLocks noChangeAspect="1"/>
          </p:cNvPicPr>
          <p:nvPr/>
        </p:nvPicPr>
        <p:blipFill>
          <a:blip r:embed="rId2"/>
          <a:stretch>
            <a:fillRect/>
          </a:stretch>
        </p:blipFill>
        <p:spPr>
          <a:xfrm>
            <a:off x="1840389" y="1828800"/>
            <a:ext cx="7075011" cy="4953000"/>
          </a:xfrm>
          <a:prstGeom prst="rect">
            <a:avLst/>
          </a:prstGeom>
        </p:spPr>
      </p:pic>
    </p:spTree>
    <p:extLst>
      <p:ext uri="{BB962C8B-B14F-4D97-AF65-F5344CB8AC3E}">
        <p14:creationId xmlns:p14="http://schemas.microsoft.com/office/powerpoint/2010/main" val="127299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605CD-DD30-CD00-C1C3-618B0C8C40CD}"/>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14D50652-696D-D3BE-72C3-E72F07FE4AAD}"/>
              </a:ext>
            </a:extLst>
          </p:cNvPr>
          <p:cNvSpPr txBox="1">
            <a:spLocks noChangeArrowheads="1"/>
          </p:cNvSpPr>
          <p:nvPr/>
        </p:nvSpPr>
        <p:spPr bwMode="auto">
          <a:xfrm>
            <a:off x="129033" y="80682"/>
            <a:ext cx="7423314" cy="523220"/>
          </a:xfrm>
          <a:prstGeom prst="rect">
            <a:avLst/>
          </a:prstGeom>
          <a:noFill/>
          <a:ln w="9525">
            <a:noFill/>
            <a:miter lim="800000"/>
            <a:headEnd/>
            <a:tailEnd/>
          </a:ln>
          <a:effectLst/>
        </p:spPr>
        <p:txBody>
          <a:bodyPr wrap="none">
            <a:spAutoFit/>
          </a:bodyPr>
          <a:lstStyle/>
          <a:p>
            <a:r>
              <a:rPr lang="en-US" sz="2800" dirty="0">
                <a:latin typeface="Tahoma" pitchFamily="34" charset="0"/>
              </a:rPr>
              <a:t>Faust, Swanson, and Wright (2004 </a:t>
            </a:r>
            <a:r>
              <a:rPr lang="en-US" sz="2800" dirty="0" err="1">
                <a:latin typeface="Tahoma" pitchFamily="34" charset="0"/>
              </a:rPr>
              <a:t>BEJMacro</a:t>
            </a:r>
            <a:r>
              <a:rPr lang="en-US" sz="2800" dirty="0">
                <a:latin typeface="Tahoma" pitchFamily="34" charset="0"/>
              </a:rPr>
              <a:t>)</a:t>
            </a:r>
          </a:p>
        </p:txBody>
      </p:sp>
      <p:sp>
        <p:nvSpPr>
          <p:cNvPr id="5" name="TextBox 4">
            <a:extLst>
              <a:ext uri="{FF2B5EF4-FFF2-40B4-BE49-F238E27FC236}">
                <a16:creationId xmlns:a16="http://schemas.microsoft.com/office/drawing/2014/main" id="{6015BD55-6B7F-B666-7170-4BC6BAE0D55B}"/>
              </a:ext>
            </a:extLst>
          </p:cNvPr>
          <p:cNvSpPr txBox="1"/>
          <p:nvPr/>
        </p:nvSpPr>
        <p:spPr>
          <a:xfrm>
            <a:off x="152400" y="914400"/>
            <a:ext cx="10486635" cy="830997"/>
          </a:xfrm>
          <a:prstGeom prst="rect">
            <a:avLst/>
          </a:prstGeom>
          <a:noFill/>
        </p:spPr>
        <p:txBody>
          <a:bodyPr wrap="square" rtlCol="0">
            <a:spAutoFit/>
          </a:bodyPr>
          <a:lstStyle/>
          <a:p>
            <a:pPr marL="112713" indent="-112713">
              <a:spcBef>
                <a:spcPts val="1800"/>
              </a:spcBef>
            </a:pPr>
            <a:r>
              <a:rPr lang="en-US" sz="2400" dirty="0"/>
              <a:t>But private sector does </a:t>
            </a:r>
            <a:r>
              <a:rPr lang="en-US" sz="2400" b="1" i="1" dirty="0"/>
              <a:t>not </a:t>
            </a:r>
            <a:r>
              <a:rPr lang="en-US" sz="2400" dirty="0"/>
              <a:t>revise those forecasts in response to </a:t>
            </a:r>
            <a:r>
              <a:rPr lang="en-US" sz="2400" dirty="0">
                <a:solidFill>
                  <a:srgbClr val="FF0000"/>
                </a:solidFill>
              </a:rPr>
              <a:t>FOMC</a:t>
            </a:r>
            <a:r>
              <a:rPr lang="en-US" sz="2400" dirty="0"/>
              <a:t> announcements:</a:t>
            </a:r>
          </a:p>
        </p:txBody>
      </p:sp>
      <p:pic>
        <p:nvPicPr>
          <p:cNvPr id="6" name="Picture 5">
            <a:extLst>
              <a:ext uri="{FF2B5EF4-FFF2-40B4-BE49-F238E27FC236}">
                <a16:creationId xmlns:a16="http://schemas.microsoft.com/office/drawing/2014/main" id="{FDB17E12-E371-4B0F-9CD6-016FE6CC3E08}"/>
              </a:ext>
            </a:extLst>
          </p:cNvPr>
          <p:cNvPicPr>
            <a:picLocks noChangeAspect="1"/>
          </p:cNvPicPr>
          <p:nvPr/>
        </p:nvPicPr>
        <p:blipFill>
          <a:blip r:embed="rId2"/>
          <a:stretch>
            <a:fillRect/>
          </a:stretch>
        </p:blipFill>
        <p:spPr>
          <a:xfrm>
            <a:off x="1981768" y="1757181"/>
            <a:ext cx="7009264" cy="5088593"/>
          </a:xfrm>
          <a:prstGeom prst="rect">
            <a:avLst/>
          </a:prstGeom>
        </p:spPr>
      </p:pic>
    </p:spTree>
    <p:extLst>
      <p:ext uri="{BB962C8B-B14F-4D97-AF65-F5344CB8AC3E}">
        <p14:creationId xmlns:p14="http://schemas.microsoft.com/office/powerpoint/2010/main" val="169796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A62AC-12E9-81F5-DB93-A1E44E2A5536}"/>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02D9110B-5942-68E9-CEE5-F45A4B8A7DF1}"/>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CBDA2420-F4C3-4B6E-9E60-67D41C159B84}"/>
              </a:ext>
            </a:extLst>
          </p:cNvPr>
          <p:cNvSpPr txBox="1"/>
          <p:nvPr/>
        </p:nvSpPr>
        <p:spPr>
          <a:xfrm>
            <a:off x="152400" y="914400"/>
            <a:ext cx="10591800" cy="3847207"/>
          </a:xfrm>
          <a:prstGeom prst="rect">
            <a:avLst/>
          </a:prstGeom>
          <a:noFill/>
        </p:spPr>
        <p:txBody>
          <a:bodyPr wrap="square" rtlCol="0">
            <a:spAutoFit/>
          </a:bodyPr>
          <a:lstStyle/>
          <a:p>
            <a:pPr marL="342900" indent="-342900">
              <a:spcBef>
                <a:spcPts val="1800"/>
              </a:spcBef>
              <a:buClr>
                <a:srgbClr val="008000"/>
              </a:buClr>
              <a:buFont typeface="Wingdings" panose="05000000000000000000" pitchFamily="2" charset="2"/>
              <a:buChar char="ü"/>
            </a:pPr>
            <a:r>
              <a:rPr lang="en-US" sz="2200" dirty="0"/>
              <a:t>Motivation and Background:  The “Fed Information Effect”</a:t>
            </a:r>
          </a:p>
          <a:p>
            <a:pPr marL="342900" indent="-342900">
              <a:spcBef>
                <a:spcPts val="1800"/>
              </a:spcBef>
              <a:buClr>
                <a:srgbClr val="008000"/>
              </a:buClr>
              <a:buFont typeface="Wingdings" panose="05000000000000000000" pitchFamily="2" charset="2"/>
              <a:buChar char="ü"/>
            </a:pPr>
            <a:r>
              <a:rPr lang="en-US" sz="2200" dirty="0"/>
              <a:t>The Kalshi Prediction Market</a:t>
            </a:r>
          </a:p>
          <a:p>
            <a:pPr marL="342900" indent="-342900">
              <a:spcBef>
                <a:spcPts val="1800"/>
              </a:spcBef>
              <a:buClr>
                <a:srgbClr val="008000"/>
              </a:buClr>
              <a:buFont typeface="Wingdings" panose="05000000000000000000" pitchFamily="2" charset="2"/>
              <a:buChar char="ü"/>
            </a:pPr>
            <a:r>
              <a:rPr lang="en-US" sz="2200" dirty="0"/>
              <a:t>Kalshi Market-Implied Expectations</a:t>
            </a:r>
          </a:p>
          <a:p>
            <a:pPr marL="342900" indent="-342900">
              <a:spcBef>
                <a:spcPts val="1800"/>
              </a:spcBef>
              <a:buClr>
                <a:srgbClr val="008000"/>
              </a:buClr>
              <a:buFont typeface="Wingdings" panose="05000000000000000000" pitchFamily="2" charset="2"/>
              <a:buChar char="ü"/>
            </a:pPr>
            <a:r>
              <a:rPr lang="en-US" sz="2200" dirty="0"/>
              <a:t>Kalshi Market Trading Volumes</a:t>
            </a:r>
          </a:p>
          <a:p>
            <a:pPr marL="342900" indent="-342900">
              <a:spcBef>
                <a:spcPts val="1800"/>
              </a:spcBef>
              <a:buClr>
                <a:srgbClr val="008000"/>
              </a:buClr>
              <a:buFont typeface="Wingdings" panose="05000000000000000000" pitchFamily="2" charset="2"/>
              <a:buChar char="ü"/>
            </a:pPr>
            <a:r>
              <a:rPr lang="en-US" sz="2200" dirty="0"/>
              <a:t>The Response of Kalshi Market-Implied Expectations to FOMC News</a:t>
            </a:r>
          </a:p>
          <a:p>
            <a:pPr marL="342900" indent="-342900">
              <a:spcBef>
                <a:spcPts val="1800"/>
              </a:spcBef>
              <a:buClr>
                <a:srgbClr val="008000"/>
              </a:buClr>
              <a:buFont typeface="Wingdings" panose="05000000000000000000" pitchFamily="2" charset="2"/>
              <a:buChar char="ü"/>
            </a:pPr>
            <a:r>
              <a:rPr lang="en-US" sz="2200" dirty="0"/>
              <a:t>Related Evidence</a:t>
            </a:r>
          </a:p>
          <a:p>
            <a:pPr marL="230188" indent="-230188">
              <a:spcBef>
                <a:spcPts val="1800"/>
              </a:spcBef>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95317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24790" y="76200"/>
            <a:ext cx="2042547" cy="523220"/>
          </a:xfrm>
          <a:prstGeom prst="rect">
            <a:avLst/>
          </a:prstGeom>
          <a:noFill/>
          <a:ln w="9525">
            <a:noFill/>
            <a:miter lim="800000"/>
            <a:headEnd/>
            <a:tailEnd/>
          </a:ln>
          <a:effectLst/>
        </p:spPr>
        <p:txBody>
          <a:bodyPr wrap="none">
            <a:spAutoFit/>
          </a:bodyPr>
          <a:lstStyle/>
          <a:p>
            <a:r>
              <a:rPr lang="en-US" sz="2800" dirty="0">
                <a:latin typeface="Tahoma" pitchFamily="34" charset="0"/>
              </a:rPr>
              <a:t>Conclusions</a:t>
            </a:r>
          </a:p>
        </p:txBody>
      </p:sp>
      <p:sp>
        <p:nvSpPr>
          <p:cNvPr id="7" name="TextBox 6"/>
          <p:cNvSpPr txBox="1"/>
          <p:nvPr/>
        </p:nvSpPr>
        <p:spPr>
          <a:xfrm>
            <a:off x="152400" y="838200"/>
            <a:ext cx="10439400" cy="5655394"/>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400" dirty="0"/>
              <a:t>Prediction markets offer high-frequency macroeconomic forecast data</a:t>
            </a:r>
          </a:p>
          <a:p>
            <a:pPr marL="342900" indent="-342900">
              <a:spcBef>
                <a:spcPts val="1800"/>
              </a:spcBef>
              <a:buFont typeface="Arial" panose="020B0604020202020204" pitchFamily="34" charset="0"/>
              <a:buChar char="•"/>
            </a:pPr>
            <a:r>
              <a:rPr lang="en-US" sz="2400" dirty="0"/>
              <a:t>Kalshi forecasts compare favorably to Blue Chip, SPF but are available at much higher frequency</a:t>
            </a:r>
          </a:p>
          <a:p>
            <a:pPr marL="342900" indent="-342900">
              <a:spcBef>
                <a:spcPts val="1800"/>
              </a:spcBef>
              <a:buFont typeface="Arial" panose="020B0604020202020204" pitchFamily="34" charset="0"/>
              <a:buChar char="•"/>
            </a:pPr>
            <a:r>
              <a:rPr lang="en-US" sz="2400" dirty="0"/>
              <a:t>Kalshi trading volumes increase around a variety of macroeconomic events</a:t>
            </a:r>
          </a:p>
          <a:p>
            <a:pPr marL="342900" indent="-342900">
              <a:spcBef>
                <a:spcPts val="1800"/>
              </a:spcBef>
              <a:buFont typeface="Arial" panose="020B0604020202020204" pitchFamily="34" charset="0"/>
              <a:buChar char="•"/>
            </a:pPr>
            <a:r>
              <a:rPr lang="en-US" sz="2400" dirty="0"/>
              <a:t>Kalshi markets respond to FOMC announcements and Fed Chair speeches consistent with standard macro models, VARs</a:t>
            </a:r>
          </a:p>
          <a:p>
            <a:pPr marL="342900" indent="-342900">
              <a:spcBef>
                <a:spcPts val="1800"/>
              </a:spcBef>
              <a:buFont typeface="Arial" panose="020B0604020202020204" pitchFamily="34" charset="0"/>
              <a:buChar char="•"/>
            </a:pPr>
            <a:r>
              <a:rPr lang="en-US" sz="2400" dirty="0"/>
              <a:t>Kalshi markets sometimes respond to FOMC minutes with an opposite coefficient, potentially consistent with a “Fed Information Effect”</a:t>
            </a:r>
          </a:p>
          <a:p>
            <a:pPr marL="687388" lvl="1" indent="-230188">
              <a:spcBef>
                <a:spcPts val="300"/>
              </a:spcBef>
              <a:buFont typeface="Arial" panose="020B0604020202020204" pitchFamily="34" charset="0"/>
              <a:buChar char="•"/>
            </a:pPr>
            <a:r>
              <a:rPr lang="en-US" sz="2000" dirty="0"/>
              <a:t>Although I still think an Information Effect explanation is not what’s going on here</a:t>
            </a:r>
          </a:p>
          <a:p>
            <a:pPr marL="342900" indent="-342900">
              <a:spcBef>
                <a:spcPts val="1800"/>
              </a:spcBef>
              <a:buFont typeface="Arial" panose="020B0604020202020204" pitchFamily="34" charset="0"/>
              <a:buChar char="•"/>
            </a:pPr>
            <a:r>
              <a:rPr lang="en-US" sz="2400" dirty="0"/>
              <a:t>Substantial other evidence suggests there is not a large Fed Information Effect related to FOMC announcements</a:t>
            </a:r>
          </a:p>
        </p:txBody>
      </p:sp>
    </p:spTree>
    <p:extLst>
      <p:ext uri="{BB962C8B-B14F-4D97-AF65-F5344CB8AC3E}">
        <p14:creationId xmlns:p14="http://schemas.microsoft.com/office/powerpoint/2010/main" val="275570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641A1-722B-A636-F52A-3F0FD8D6DFBC}"/>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273D91C-E253-71A3-7DC2-111146E0A875}"/>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7A0AEFD7-F9B5-3CD7-D6FF-D7FC310C896D}"/>
              </a:ext>
            </a:extLst>
          </p:cNvPr>
          <p:cNvSpPr txBox="1"/>
          <p:nvPr/>
        </p:nvSpPr>
        <p:spPr>
          <a:xfrm>
            <a:off x="152400" y="914400"/>
            <a:ext cx="10591800" cy="3847207"/>
          </a:xfrm>
          <a:prstGeom prst="rect">
            <a:avLst/>
          </a:prstGeom>
          <a:noFill/>
        </p:spPr>
        <p:txBody>
          <a:bodyPr wrap="square" rtlCol="0">
            <a:spAutoFit/>
          </a:bodyPr>
          <a:lstStyle/>
          <a:p>
            <a:pPr marL="342900" indent="-342900">
              <a:spcBef>
                <a:spcPts val="1800"/>
              </a:spcBef>
              <a:buClr>
                <a:srgbClr val="008000"/>
              </a:buClr>
              <a:buFont typeface="Wingdings" panose="05000000000000000000" pitchFamily="2" charset="2"/>
              <a:buChar char="ü"/>
            </a:pPr>
            <a:r>
              <a:rPr lang="en-US" sz="2200" dirty="0"/>
              <a:t>Motivation and Background:  The “Fed Information Effect”</a:t>
            </a:r>
          </a:p>
          <a:p>
            <a:pPr marL="342900" indent="-342900">
              <a:spcBef>
                <a:spcPts val="1800"/>
              </a:spcBef>
              <a:buClr>
                <a:srgbClr val="008000"/>
              </a:buClr>
              <a:buFont typeface="Wingdings" panose="05000000000000000000" pitchFamily="2" charset="2"/>
              <a:buChar char="ü"/>
            </a:pPr>
            <a:r>
              <a:rPr lang="en-US" sz="2200" dirty="0"/>
              <a:t>The Kalshi Prediction Market</a:t>
            </a:r>
          </a:p>
          <a:p>
            <a:pPr marL="342900" indent="-342900">
              <a:spcBef>
                <a:spcPts val="1800"/>
              </a:spcBef>
              <a:buClr>
                <a:srgbClr val="008000"/>
              </a:buClr>
              <a:buFont typeface="Wingdings" panose="05000000000000000000" pitchFamily="2" charset="2"/>
              <a:buChar char="ü"/>
            </a:pPr>
            <a:r>
              <a:rPr lang="en-US" sz="2200" dirty="0"/>
              <a:t>Kalshi Market-Implied Expectations</a:t>
            </a:r>
          </a:p>
          <a:p>
            <a:pPr marL="342900" indent="-342900">
              <a:spcBef>
                <a:spcPts val="1800"/>
              </a:spcBef>
              <a:buClr>
                <a:srgbClr val="008000"/>
              </a:buClr>
              <a:buFont typeface="Wingdings" panose="05000000000000000000" pitchFamily="2" charset="2"/>
              <a:buChar char="ü"/>
            </a:pPr>
            <a:r>
              <a:rPr lang="en-US" sz="2200" dirty="0"/>
              <a:t>Kalshi Market Trading Volumes</a:t>
            </a:r>
          </a:p>
          <a:p>
            <a:pPr marL="342900" indent="-342900">
              <a:spcBef>
                <a:spcPts val="1800"/>
              </a:spcBef>
              <a:buClr>
                <a:srgbClr val="008000"/>
              </a:buClr>
              <a:buFont typeface="Wingdings" panose="05000000000000000000" pitchFamily="2" charset="2"/>
              <a:buChar char="ü"/>
            </a:pPr>
            <a:r>
              <a:rPr lang="en-US" sz="2200" dirty="0"/>
              <a:t>The Response of Kalshi Market-Implied Expectations to FOMC News</a:t>
            </a:r>
          </a:p>
          <a:p>
            <a:pPr marL="342900" indent="-342900">
              <a:spcBef>
                <a:spcPts val="1800"/>
              </a:spcBef>
              <a:buClr>
                <a:srgbClr val="008000"/>
              </a:buClr>
              <a:buFont typeface="Wingdings" panose="05000000000000000000" pitchFamily="2" charset="2"/>
              <a:buChar char="ü"/>
            </a:pPr>
            <a:r>
              <a:rPr lang="en-US" sz="2200" dirty="0"/>
              <a:t>Related Evidence</a:t>
            </a:r>
          </a:p>
          <a:p>
            <a:pPr marL="342900" indent="-342900">
              <a:spcBef>
                <a:spcPts val="1800"/>
              </a:spcBef>
              <a:buClr>
                <a:srgbClr val="008000"/>
              </a:buClr>
              <a:buFont typeface="Wingdings" panose="05000000000000000000" pitchFamily="2" charset="2"/>
              <a:buChar char="ü"/>
            </a:pPr>
            <a:r>
              <a:rPr lang="en-US" sz="2200" dirty="0"/>
              <a:t>Conclusions</a:t>
            </a:r>
          </a:p>
        </p:txBody>
      </p:sp>
    </p:spTree>
    <p:extLst>
      <p:ext uri="{BB962C8B-B14F-4D97-AF65-F5344CB8AC3E}">
        <p14:creationId xmlns:p14="http://schemas.microsoft.com/office/powerpoint/2010/main" val="430755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23735-A2C2-7505-9BED-125033F9119E}"/>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DE4CF657-1913-3501-EE0E-F1DC4EEF5080}"/>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Appendix</a:t>
            </a:r>
          </a:p>
        </p:txBody>
      </p:sp>
      <p:sp>
        <p:nvSpPr>
          <p:cNvPr id="10" name="TextBox 9">
            <a:extLst>
              <a:ext uri="{FF2B5EF4-FFF2-40B4-BE49-F238E27FC236}">
                <a16:creationId xmlns:a16="http://schemas.microsoft.com/office/drawing/2014/main" id="{AA2A5626-1035-FA0B-9306-1B8714761764}"/>
              </a:ext>
            </a:extLst>
          </p:cNvPr>
          <p:cNvSpPr txBox="1"/>
          <p:nvPr/>
        </p:nvSpPr>
        <p:spPr>
          <a:xfrm>
            <a:off x="3429000" y="2743200"/>
            <a:ext cx="3657600" cy="646331"/>
          </a:xfrm>
          <a:prstGeom prst="rect">
            <a:avLst/>
          </a:prstGeom>
          <a:noFill/>
        </p:spPr>
        <p:txBody>
          <a:bodyPr wrap="square" rtlCol="0">
            <a:spAutoFit/>
          </a:bodyPr>
          <a:lstStyle/>
          <a:p>
            <a:pPr>
              <a:spcBef>
                <a:spcPts val="1800"/>
              </a:spcBef>
              <a:buClr>
                <a:srgbClr val="008000"/>
              </a:buClr>
            </a:pPr>
            <a:r>
              <a:rPr lang="en-US" sz="3600" dirty="0"/>
              <a:t>Appendix Slides</a:t>
            </a:r>
          </a:p>
        </p:txBody>
      </p:sp>
    </p:spTree>
    <p:extLst>
      <p:ext uri="{BB962C8B-B14F-4D97-AF65-F5344CB8AC3E}">
        <p14:creationId xmlns:p14="http://schemas.microsoft.com/office/powerpoint/2010/main" val="3605550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164C4-090C-ADEE-A35A-1D011FF55E8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329D77F3-D30E-B968-C7C0-69D3856B7936}"/>
              </a:ext>
            </a:extLst>
          </p:cNvPr>
          <p:cNvSpPr txBox="1">
            <a:spLocks noChangeArrowheads="1"/>
          </p:cNvSpPr>
          <p:nvPr/>
        </p:nvSpPr>
        <p:spPr bwMode="auto">
          <a:xfrm>
            <a:off x="129033" y="80682"/>
            <a:ext cx="3049233" cy="523220"/>
          </a:xfrm>
          <a:prstGeom prst="rect">
            <a:avLst/>
          </a:prstGeom>
          <a:noFill/>
          <a:ln w="9525">
            <a:noFill/>
            <a:miter lim="800000"/>
            <a:headEnd/>
            <a:tailEnd/>
          </a:ln>
          <a:effectLst/>
        </p:spPr>
        <p:txBody>
          <a:bodyPr wrap="none">
            <a:spAutoFit/>
          </a:bodyPr>
          <a:lstStyle/>
          <a:p>
            <a:r>
              <a:rPr lang="en-US" sz="2800" dirty="0">
                <a:latin typeface="Tahoma" pitchFamily="34" charset="0"/>
              </a:rPr>
              <a:t>The “Price Puzzle”</a:t>
            </a:r>
          </a:p>
        </p:txBody>
      </p:sp>
      <p:sp>
        <p:nvSpPr>
          <p:cNvPr id="5" name="TextBox 4">
            <a:extLst>
              <a:ext uri="{FF2B5EF4-FFF2-40B4-BE49-F238E27FC236}">
                <a16:creationId xmlns:a16="http://schemas.microsoft.com/office/drawing/2014/main" id="{D311BA45-CA4C-A279-7A67-2AE2D01936C6}"/>
              </a:ext>
            </a:extLst>
          </p:cNvPr>
          <p:cNvSpPr txBox="1"/>
          <p:nvPr/>
        </p:nvSpPr>
        <p:spPr>
          <a:xfrm>
            <a:off x="148187" y="3810000"/>
            <a:ext cx="5597018" cy="1569660"/>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dirty="0"/>
              <a:t>Their story:  an increase in commodity (esp. oil) prices was causing </a:t>
            </a:r>
            <a:r>
              <a:rPr lang="en-US" sz="2400" i="1" dirty="0"/>
              <a:t>both </a:t>
            </a:r>
            <a:r>
              <a:rPr lang="en-US" sz="2400" dirty="0"/>
              <a:t>the Fed to raise interest rates </a:t>
            </a:r>
            <a:r>
              <a:rPr lang="en-US" sz="2400" i="1" dirty="0"/>
              <a:t>and</a:t>
            </a:r>
            <a:r>
              <a:rPr lang="en-US" sz="2400" dirty="0"/>
              <a:t> inflation to increase</a:t>
            </a:r>
          </a:p>
        </p:txBody>
      </p:sp>
      <p:pic>
        <p:nvPicPr>
          <p:cNvPr id="3" name="Picture 2">
            <a:extLst>
              <a:ext uri="{FF2B5EF4-FFF2-40B4-BE49-F238E27FC236}">
                <a16:creationId xmlns:a16="http://schemas.microsoft.com/office/drawing/2014/main" id="{A9B7047C-8054-7834-C2CB-AB1F20379875}"/>
              </a:ext>
            </a:extLst>
          </p:cNvPr>
          <p:cNvPicPr>
            <a:picLocks noChangeAspect="1"/>
          </p:cNvPicPr>
          <p:nvPr/>
        </p:nvPicPr>
        <p:blipFill>
          <a:blip r:embed="rId2"/>
          <a:stretch>
            <a:fillRect/>
          </a:stretch>
        </p:blipFill>
        <p:spPr>
          <a:xfrm>
            <a:off x="5805441" y="3352800"/>
            <a:ext cx="4939147" cy="3396136"/>
          </a:xfrm>
          <a:prstGeom prst="rect">
            <a:avLst/>
          </a:prstGeom>
        </p:spPr>
      </p:pic>
      <p:sp>
        <p:nvSpPr>
          <p:cNvPr id="6" name="TextBox 5">
            <a:extLst>
              <a:ext uri="{FF2B5EF4-FFF2-40B4-BE49-F238E27FC236}">
                <a16:creationId xmlns:a16="http://schemas.microsoft.com/office/drawing/2014/main" id="{09C5596A-3CC0-B8DC-E4E4-D41B8354FDF0}"/>
              </a:ext>
            </a:extLst>
          </p:cNvPr>
          <p:cNvSpPr txBox="1"/>
          <p:nvPr/>
        </p:nvSpPr>
        <p:spPr>
          <a:xfrm>
            <a:off x="146566" y="990600"/>
            <a:ext cx="10369034" cy="2539157"/>
          </a:xfrm>
          <a:prstGeom prst="rect">
            <a:avLst/>
          </a:prstGeom>
          <a:noFill/>
        </p:spPr>
        <p:txBody>
          <a:bodyPr wrap="square" rtlCol="0">
            <a:spAutoFit/>
          </a:bodyPr>
          <a:lstStyle/>
          <a:p>
            <a:pPr marL="230188" indent="-230188">
              <a:spcBef>
                <a:spcPts val="1800"/>
              </a:spcBef>
              <a:buFont typeface="Arial" panose="020B0604020202020204" pitchFamily="34" charset="0"/>
              <a:buChar char="•"/>
            </a:pPr>
            <a:r>
              <a:rPr lang="en-US" sz="2400" dirty="0"/>
              <a:t>Eichenbaum (1992 EER) and Sims (1992 EER) estimated that a monetary policy tightening caused prices to </a:t>
            </a:r>
            <a:r>
              <a:rPr lang="en-US" sz="2400" i="1" dirty="0"/>
              <a:t>increase </a:t>
            </a:r>
            <a:r>
              <a:rPr lang="en-US" sz="2400" dirty="0"/>
              <a:t>rather than decrease in a VAR</a:t>
            </a:r>
          </a:p>
          <a:p>
            <a:pPr marL="230188" indent="-230188">
              <a:spcBef>
                <a:spcPts val="1800"/>
              </a:spcBef>
              <a:buFont typeface="Arial" panose="020B0604020202020204" pitchFamily="34" charset="0"/>
              <a:buChar char="•"/>
            </a:pPr>
            <a:r>
              <a:rPr lang="en-US" sz="2400" dirty="0"/>
              <a:t>Sims and Zha (1994) and Christiano, Eichenbaum, and Evans (1996 </a:t>
            </a:r>
            <a:r>
              <a:rPr lang="en-US" sz="2400" dirty="0" err="1"/>
              <a:t>REStat</a:t>
            </a:r>
            <a:r>
              <a:rPr lang="en-US" sz="2400" dirty="0"/>
              <a:t>) argued an omitted variable (commodity prices) was driving the puzzle</a:t>
            </a:r>
          </a:p>
        </p:txBody>
      </p:sp>
    </p:spTree>
    <p:extLst>
      <p:ext uri="{BB962C8B-B14F-4D97-AF65-F5344CB8AC3E}">
        <p14:creationId xmlns:p14="http://schemas.microsoft.com/office/powerpoint/2010/main" val="315125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1134D-35DB-A3B7-1CAD-0247936C3315}"/>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6EC6EC1D-2753-62F9-77B2-73693993FF06}"/>
              </a:ext>
            </a:extLst>
          </p:cNvPr>
          <p:cNvSpPr txBox="1">
            <a:spLocks noChangeArrowheads="1"/>
          </p:cNvSpPr>
          <p:nvPr/>
        </p:nvSpPr>
        <p:spPr bwMode="auto">
          <a:xfrm>
            <a:off x="129033" y="80682"/>
            <a:ext cx="5669885" cy="523220"/>
          </a:xfrm>
          <a:prstGeom prst="rect">
            <a:avLst/>
          </a:prstGeom>
          <a:noFill/>
          <a:ln w="9525">
            <a:noFill/>
            <a:miter lim="800000"/>
            <a:headEnd/>
            <a:tailEnd/>
          </a:ln>
          <a:effectLst/>
        </p:spPr>
        <p:txBody>
          <a:bodyPr wrap="none">
            <a:spAutoFit/>
          </a:bodyPr>
          <a:lstStyle/>
          <a:p>
            <a:r>
              <a:rPr lang="en-US" sz="2800" dirty="0">
                <a:latin typeface="Tahoma" pitchFamily="34" charset="0"/>
              </a:rPr>
              <a:t>The “Fed Information Effect” Story</a:t>
            </a:r>
          </a:p>
        </p:txBody>
      </p:sp>
      <p:sp>
        <p:nvSpPr>
          <p:cNvPr id="5" name="TextBox 4">
            <a:extLst>
              <a:ext uri="{FF2B5EF4-FFF2-40B4-BE49-F238E27FC236}">
                <a16:creationId xmlns:a16="http://schemas.microsoft.com/office/drawing/2014/main" id="{9918484E-D332-E998-1CD2-A9873EAF35C5}"/>
              </a:ext>
            </a:extLst>
          </p:cNvPr>
          <p:cNvSpPr txBox="1"/>
          <p:nvPr/>
        </p:nvSpPr>
        <p:spPr>
          <a:xfrm>
            <a:off x="161241" y="990600"/>
            <a:ext cx="10486635" cy="2031325"/>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dirty="0"/>
              <a:t>The Fed is a better forecaster than the private sector</a:t>
            </a:r>
          </a:p>
          <a:p>
            <a:pPr marL="287338" indent="-287338">
              <a:spcBef>
                <a:spcPts val="1800"/>
              </a:spcBef>
              <a:buFont typeface="Arial" panose="020B0604020202020204" pitchFamily="34" charset="0"/>
              <a:buChar char="•"/>
            </a:pPr>
            <a:r>
              <a:rPr lang="en-US" sz="2400" dirty="0"/>
              <a:t>When the Fed lowers interest rates, private sector infers that economy must be worse than they thought</a:t>
            </a:r>
          </a:p>
          <a:p>
            <a:pPr marL="287338" indent="-287338">
              <a:spcBef>
                <a:spcPts val="1800"/>
              </a:spcBef>
              <a:buFont typeface="Arial" panose="020B0604020202020204" pitchFamily="34" charset="0"/>
              <a:buChar char="•"/>
            </a:pPr>
            <a:r>
              <a:rPr lang="en-US" sz="2400" dirty="0"/>
              <a:t>So private sector </a:t>
            </a:r>
            <a:r>
              <a:rPr lang="en-US" sz="2400" i="1" dirty="0"/>
              <a:t>lowers </a:t>
            </a:r>
            <a:r>
              <a:rPr lang="en-US" sz="2400" dirty="0"/>
              <a:t>rather than raises GDP forecast</a:t>
            </a:r>
          </a:p>
        </p:txBody>
      </p:sp>
      <p:pic>
        <p:nvPicPr>
          <p:cNvPr id="8" name="Picture 7">
            <a:extLst>
              <a:ext uri="{FF2B5EF4-FFF2-40B4-BE49-F238E27FC236}">
                <a16:creationId xmlns:a16="http://schemas.microsoft.com/office/drawing/2014/main" id="{C05283BC-ACF9-4048-4CBC-32CB51066A73}"/>
              </a:ext>
            </a:extLst>
          </p:cNvPr>
          <p:cNvPicPr>
            <a:picLocks noChangeAspect="1"/>
          </p:cNvPicPr>
          <p:nvPr/>
        </p:nvPicPr>
        <p:blipFill>
          <a:blip r:embed="rId2"/>
          <a:stretch>
            <a:fillRect/>
          </a:stretch>
        </p:blipFill>
        <p:spPr>
          <a:xfrm>
            <a:off x="6629400" y="3428999"/>
            <a:ext cx="4162519" cy="3306915"/>
          </a:xfrm>
          <a:prstGeom prst="rect">
            <a:avLst/>
          </a:prstGeom>
        </p:spPr>
      </p:pic>
      <p:sp>
        <p:nvSpPr>
          <p:cNvPr id="9" name="TextBox 8">
            <a:extLst>
              <a:ext uri="{FF2B5EF4-FFF2-40B4-BE49-F238E27FC236}">
                <a16:creationId xmlns:a16="http://schemas.microsoft.com/office/drawing/2014/main" id="{A3F8BED9-E6D1-5D62-A6F2-AF66F92EE15C}"/>
              </a:ext>
            </a:extLst>
          </p:cNvPr>
          <p:cNvSpPr txBox="1"/>
          <p:nvPr/>
        </p:nvSpPr>
        <p:spPr>
          <a:xfrm>
            <a:off x="156528" y="3352800"/>
            <a:ext cx="6549072" cy="2539157"/>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dirty="0"/>
              <a:t>See: Romer and Romer (2000 AER), Campbell, Evans, Fisher, Justiniano (2012 BPEA), Nakamura and Steinsson (2018 QJE)</a:t>
            </a:r>
          </a:p>
          <a:p>
            <a:pPr marL="287338" indent="-287338">
              <a:spcBef>
                <a:spcPts val="1800"/>
              </a:spcBef>
              <a:buFont typeface="Arial" panose="020B0604020202020204" pitchFamily="34" charset="0"/>
              <a:buChar char="•"/>
            </a:pPr>
            <a:r>
              <a:rPr lang="en-US" sz="2400" dirty="0"/>
              <a:t>Note: the implied macro information content of Fed interest rate announcements is </a:t>
            </a:r>
            <a:r>
              <a:rPr lang="en-US" sz="2400" b="1" i="1" dirty="0"/>
              <a:t>huge</a:t>
            </a:r>
          </a:p>
        </p:txBody>
      </p:sp>
      <p:sp>
        <p:nvSpPr>
          <p:cNvPr id="10" name="TextBox 9">
            <a:extLst>
              <a:ext uri="{FF2B5EF4-FFF2-40B4-BE49-F238E27FC236}">
                <a16:creationId xmlns:a16="http://schemas.microsoft.com/office/drawing/2014/main" id="{199DE3B7-F6C5-E40D-E037-21B6824F8BCF}"/>
              </a:ext>
            </a:extLst>
          </p:cNvPr>
          <p:cNvSpPr txBox="1"/>
          <p:nvPr/>
        </p:nvSpPr>
        <p:spPr>
          <a:xfrm>
            <a:off x="8610600" y="5641519"/>
            <a:ext cx="1905000" cy="338554"/>
          </a:xfrm>
          <a:prstGeom prst="rect">
            <a:avLst/>
          </a:prstGeom>
          <a:noFill/>
        </p:spPr>
        <p:txBody>
          <a:bodyPr wrap="square" rtlCol="0">
            <a:spAutoFit/>
          </a:bodyPr>
          <a:lstStyle/>
          <a:p>
            <a:pPr>
              <a:spcBef>
                <a:spcPts val="1800"/>
              </a:spcBef>
            </a:pPr>
            <a:r>
              <a:rPr lang="en-US" sz="1600" dirty="0">
                <a:solidFill>
                  <a:srgbClr val="FF0000"/>
                </a:solidFill>
              </a:rPr>
              <a:t>interest rate effect</a:t>
            </a:r>
          </a:p>
        </p:txBody>
      </p:sp>
      <p:sp>
        <p:nvSpPr>
          <p:cNvPr id="11" name="TextBox 10">
            <a:extLst>
              <a:ext uri="{FF2B5EF4-FFF2-40B4-BE49-F238E27FC236}">
                <a16:creationId xmlns:a16="http://schemas.microsoft.com/office/drawing/2014/main" id="{C0DF6009-D86F-C187-9CB2-F9CB13825021}"/>
              </a:ext>
            </a:extLst>
          </p:cNvPr>
          <p:cNvSpPr txBox="1"/>
          <p:nvPr/>
        </p:nvSpPr>
        <p:spPr>
          <a:xfrm>
            <a:off x="8740804" y="3505200"/>
            <a:ext cx="1755942" cy="338554"/>
          </a:xfrm>
          <a:prstGeom prst="rect">
            <a:avLst/>
          </a:prstGeom>
          <a:noFill/>
        </p:spPr>
        <p:txBody>
          <a:bodyPr wrap="square" rtlCol="0">
            <a:spAutoFit/>
          </a:bodyPr>
          <a:lstStyle/>
          <a:p>
            <a:pPr>
              <a:spcBef>
                <a:spcPts val="1800"/>
              </a:spcBef>
            </a:pPr>
            <a:r>
              <a:rPr lang="en-US" sz="1600" dirty="0">
                <a:solidFill>
                  <a:srgbClr val="FF0000"/>
                </a:solidFill>
              </a:rPr>
              <a:t>information effect</a:t>
            </a:r>
          </a:p>
        </p:txBody>
      </p:sp>
    </p:spTree>
    <p:extLst>
      <p:ext uri="{BB962C8B-B14F-4D97-AF65-F5344CB8AC3E}">
        <p14:creationId xmlns:p14="http://schemas.microsoft.com/office/powerpoint/2010/main" val="345447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9" grpId="0" uiExpand="1" build="allAtOnce"/>
      <p:bldP spid="10" grpId="0" uiExpand="1" build="allAtOnce"/>
      <p:bldP spid="11" grpId="0"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42BE5-E308-298B-8579-793B6FC93140}"/>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0293B0A1-B55A-5370-8C84-F1EBA2639A56}"/>
              </a:ext>
            </a:extLst>
          </p:cNvPr>
          <p:cNvSpPr txBox="1">
            <a:spLocks noChangeArrowheads="1"/>
          </p:cNvSpPr>
          <p:nvPr/>
        </p:nvSpPr>
        <p:spPr bwMode="auto">
          <a:xfrm>
            <a:off x="129033" y="80682"/>
            <a:ext cx="7845674" cy="523220"/>
          </a:xfrm>
          <a:prstGeom prst="rect">
            <a:avLst/>
          </a:prstGeom>
          <a:noFill/>
          <a:ln w="9525">
            <a:noFill/>
            <a:miter lim="800000"/>
            <a:headEnd/>
            <a:tailEnd/>
          </a:ln>
          <a:effectLst/>
        </p:spPr>
        <p:txBody>
          <a:bodyPr wrap="none">
            <a:spAutoFit/>
          </a:bodyPr>
          <a:lstStyle/>
          <a:p>
            <a:r>
              <a:rPr lang="en-US" sz="2800" dirty="0">
                <a:latin typeface="Tahoma" pitchFamily="34" charset="0"/>
              </a:rPr>
              <a:t>Bauer-Swanson (2023 AER):  Omitted Variables</a:t>
            </a:r>
          </a:p>
        </p:txBody>
      </p:sp>
      <p:sp>
        <p:nvSpPr>
          <p:cNvPr id="2" name="TextBox 1">
            <a:extLst>
              <a:ext uri="{FF2B5EF4-FFF2-40B4-BE49-F238E27FC236}">
                <a16:creationId xmlns:a16="http://schemas.microsoft.com/office/drawing/2014/main" id="{200C9567-2FD0-EF19-6FD3-3F014CF3CCDD}"/>
              </a:ext>
            </a:extLst>
          </p:cNvPr>
          <p:cNvSpPr txBox="1"/>
          <p:nvPr/>
        </p:nvSpPr>
        <p:spPr>
          <a:xfrm>
            <a:off x="228600" y="1981200"/>
            <a:ext cx="10639035" cy="3985706"/>
          </a:xfrm>
          <a:prstGeom prst="rect">
            <a:avLst/>
          </a:prstGeom>
          <a:noFill/>
        </p:spPr>
        <p:txBody>
          <a:bodyPr wrap="square" rtlCol="0">
            <a:spAutoFit/>
          </a:bodyPr>
          <a:lstStyle/>
          <a:p>
            <a:pPr>
              <a:spcBef>
                <a:spcPts val="1200"/>
              </a:spcBef>
            </a:pPr>
            <a:r>
              <a:rPr lang="en-US" sz="2400" dirty="0"/>
              <a:t>Including the omitted news variable on the right-hand side:</a:t>
            </a:r>
          </a:p>
          <a:p>
            <a:pPr marL="287338" indent="-287338">
              <a:spcBef>
                <a:spcPts val="1200"/>
              </a:spcBef>
              <a:buFont typeface="Arial" panose="020B0604020202020204" pitchFamily="34" charset="0"/>
              <a:buChar char="•"/>
            </a:pPr>
            <a:r>
              <a:rPr lang="en-US" sz="2400" dirty="0">
                <a:solidFill>
                  <a:srgbClr val="0070C0"/>
                </a:solidFill>
              </a:rPr>
              <a:t>Greatly increases regression </a:t>
            </a:r>
            <a:r>
              <a:rPr lang="en-US" sz="2400" i="1" dirty="0">
                <a:solidFill>
                  <a:srgbClr val="0070C0"/>
                </a:solidFill>
              </a:rPr>
              <a:t>R</a:t>
            </a:r>
            <a:r>
              <a:rPr lang="en-US" sz="2400" baseline="30000" dirty="0">
                <a:solidFill>
                  <a:srgbClr val="0070C0"/>
                </a:solidFill>
              </a:rPr>
              <a:t>2</a:t>
            </a:r>
            <a:r>
              <a:rPr lang="en-US" sz="2400" dirty="0"/>
              <a:t>, from about .01 to .42</a:t>
            </a:r>
          </a:p>
          <a:p>
            <a:pPr marL="287338" indent="-287338">
              <a:spcBef>
                <a:spcPts val="1200"/>
              </a:spcBef>
              <a:buFont typeface="Arial" panose="020B0604020202020204" pitchFamily="34" charset="0"/>
              <a:buChar char="•"/>
            </a:pPr>
            <a:r>
              <a:rPr lang="en-US" sz="2400" dirty="0">
                <a:solidFill>
                  <a:srgbClr val="0070C0"/>
                </a:solidFill>
              </a:rPr>
              <a:t>Reduces standard errors </a:t>
            </a:r>
            <a:r>
              <a:rPr lang="en-US" sz="2400" dirty="0"/>
              <a:t>of </a:t>
            </a:r>
            <a:r>
              <a:rPr lang="el-GR" sz="2600" i="1" dirty="0">
                <a:latin typeface="Times New Roman" panose="02020603050405020304" pitchFamily="18" charset="0"/>
                <a:cs typeface="Times New Roman" panose="02020603050405020304" pitchFamily="18" charset="0"/>
              </a:rPr>
              <a:t>θ</a:t>
            </a:r>
            <a:r>
              <a:rPr lang="en-US" sz="2400" dirty="0"/>
              <a:t> estimates</a:t>
            </a:r>
          </a:p>
          <a:p>
            <a:pPr marL="287338" indent="-287338">
              <a:spcBef>
                <a:spcPts val="1200"/>
              </a:spcBef>
              <a:buFont typeface="Arial" panose="020B0604020202020204" pitchFamily="34" charset="0"/>
              <a:buChar char="•"/>
            </a:pPr>
            <a:r>
              <a:rPr lang="en-US" sz="2400" dirty="0">
                <a:solidFill>
                  <a:srgbClr val="0070C0"/>
                </a:solidFill>
              </a:rPr>
              <a:t>Increases statistical significance </a:t>
            </a:r>
            <a:r>
              <a:rPr lang="en-US" sz="2400" dirty="0"/>
              <a:t>of </a:t>
            </a:r>
            <a:r>
              <a:rPr lang="el-GR" sz="2600" i="1" dirty="0">
                <a:latin typeface="Times New Roman" panose="02020603050405020304" pitchFamily="18" charset="0"/>
                <a:cs typeface="Times New Roman" panose="02020603050405020304" pitchFamily="18" charset="0"/>
              </a:rPr>
              <a:t>θ</a:t>
            </a:r>
            <a:r>
              <a:rPr lang="en-US" sz="2400" dirty="0"/>
              <a:t> </a:t>
            </a:r>
          </a:p>
          <a:p>
            <a:pPr marL="287338" indent="-287338">
              <a:spcBef>
                <a:spcPts val="1200"/>
              </a:spcBef>
              <a:buFont typeface="Arial" panose="020B0604020202020204" pitchFamily="34" charset="0"/>
              <a:buChar char="•"/>
            </a:pPr>
            <a:r>
              <a:rPr lang="en-US" sz="2400" b="1" i="1" dirty="0">
                <a:solidFill>
                  <a:srgbClr val="0070C0"/>
                </a:solidFill>
              </a:rPr>
              <a:t>Reverses the sign</a:t>
            </a:r>
            <a:r>
              <a:rPr lang="en-US" sz="2400" dirty="0">
                <a:solidFill>
                  <a:srgbClr val="0070C0"/>
                </a:solidFill>
              </a:rPr>
              <a:t> </a:t>
            </a:r>
            <a:r>
              <a:rPr lang="en-US" sz="2400" dirty="0"/>
              <a:t>of </a:t>
            </a:r>
            <a:r>
              <a:rPr lang="el-GR" sz="2600" i="1" dirty="0">
                <a:latin typeface="Times New Roman" panose="02020603050405020304" pitchFamily="18" charset="0"/>
                <a:cs typeface="Times New Roman" panose="02020603050405020304" pitchFamily="18" charset="0"/>
              </a:rPr>
              <a:t>θ</a:t>
            </a:r>
            <a:r>
              <a:rPr lang="en-US" sz="2400" dirty="0"/>
              <a:t> to the standard direction, consistent with macro models and VARs</a:t>
            </a:r>
          </a:p>
          <a:p>
            <a:pPr marL="169863" indent="-169863">
              <a:spcBef>
                <a:spcPts val="1800"/>
              </a:spcBef>
            </a:pPr>
            <a:r>
              <a:rPr lang="en-US" sz="2400" dirty="0"/>
              <a:t>Summary:  Including omitted economic and financial news variables eliminates the “Fed Information Effect” puzzle</a:t>
            </a:r>
          </a:p>
        </p:txBody>
      </p:sp>
      <p:pic>
        <p:nvPicPr>
          <p:cNvPr id="6" name="Picture 5">
            <a:extLst>
              <a:ext uri="{FF2B5EF4-FFF2-40B4-BE49-F238E27FC236}">
                <a16:creationId xmlns:a16="http://schemas.microsoft.com/office/drawing/2014/main" id="{03E78A85-9A25-CCAF-0C8C-9414E8A7150A}"/>
              </a:ext>
            </a:extLst>
          </p:cNvPr>
          <p:cNvPicPr>
            <a:picLocks noChangeAspect="1"/>
          </p:cNvPicPr>
          <p:nvPr/>
        </p:nvPicPr>
        <p:blipFill>
          <a:blip r:embed="rId2"/>
          <a:stretch>
            <a:fillRect/>
          </a:stretch>
        </p:blipFill>
        <p:spPr>
          <a:xfrm>
            <a:off x="2678673" y="1219200"/>
            <a:ext cx="4871777" cy="523220"/>
          </a:xfrm>
          <a:prstGeom prst="rect">
            <a:avLst/>
          </a:prstGeom>
        </p:spPr>
      </p:pic>
    </p:spTree>
    <p:extLst>
      <p:ext uri="{BB962C8B-B14F-4D97-AF65-F5344CB8AC3E}">
        <p14:creationId xmlns:p14="http://schemas.microsoft.com/office/powerpoint/2010/main" val="3527671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95C84-581D-A75D-8BA1-99C5E15315A7}"/>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CAC49DCB-4192-3E86-B8DF-B61D36A63242}"/>
              </a:ext>
            </a:extLst>
          </p:cNvPr>
          <p:cNvSpPr txBox="1">
            <a:spLocks noChangeArrowheads="1"/>
          </p:cNvSpPr>
          <p:nvPr/>
        </p:nvSpPr>
        <p:spPr bwMode="auto">
          <a:xfrm>
            <a:off x="129033" y="80682"/>
            <a:ext cx="5635004" cy="523220"/>
          </a:xfrm>
          <a:prstGeom prst="rect">
            <a:avLst/>
          </a:prstGeom>
          <a:noFill/>
          <a:ln w="9525">
            <a:noFill/>
            <a:miter lim="800000"/>
            <a:headEnd/>
            <a:tailEnd/>
          </a:ln>
          <a:effectLst/>
        </p:spPr>
        <p:txBody>
          <a:bodyPr wrap="none">
            <a:spAutoFit/>
          </a:bodyPr>
          <a:lstStyle/>
          <a:p>
            <a:r>
              <a:rPr lang="en-US" sz="2800" dirty="0">
                <a:latin typeface="Tahoma" pitchFamily="34" charset="0"/>
              </a:rPr>
              <a:t>Jarocinski-Karadi (2020 </a:t>
            </a:r>
            <a:r>
              <a:rPr lang="en-US" sz="2800" dirty="0" err="1">
                <a:latin typeface="Tahoma" pitchFamily="34" charset="0"/>
              </a:rPr>
              <a:t>AEJMacro</a:t>
            </a:r>
            <a:r>
              <a:rPr lang="en-US" sz="2800" dirty="0">
                <a:latin typeface="Tahoma" pitchFamily="34" charset="0"/>
              </a:rPr>
              <a:t>)</a:t>
            </a:r>
          </a:p>
        </p:txBody>
      </p:sp>
      <p:sp>
        <p:nvSpPr>
          <p:cNvPr id="2" name="TextBox 1">
            <a:extLst>
              <a:ext uri="{FF2B5EF4-FFF2-40B4-BE49-F238E27FC236}">
                <a16:creationId xmlns:a16="http://schemas.microsoft.com/office/drawing/2014/main" id="{9E0379BC-E96D-D727-DC46-E7D21732ADAF}"/>
              </a:ext>
            </a:extLst>
          </p:cNvPr>
          <p:cNvSpPr txBox="1"/>
          <p:nvPr/>
        </p:nvSpPr>
        <p:spPr>
          <a:xfrm>
            <a:off x="129033" y="838200"/>
            <a:ext cx="5181599" cy="4616648"/>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Argue that there is a Fed Information Effect, but only </a:t>
            </a:r>
            <a:r>
              <a:rPr lang="en-US" sz="2400" b="1" i="1" dirty="0">
                <a:solidFill>
                  <a:srgbClr val="0070C0"/>
                </a:solidFill>
              </a:rPr>
              <a:t>sometimes</a:t>
            </a:r>
          </a:p>
          <a:p>
            <a:pPr marL="287338" indent="-287338">
              <a:spcBef>
                <a:spcPts val="1200"/>
              </a:spcBef>
              <a:buFont typeface="Arial" panose="020B0604020202020204" pitchFamily="34" charset="0"/>
              <a:buChar char="•"/>
            </a:pPr>
            <a:r>
              <a:rPr lang="en-US" sz="2400" dirty="0"/>
              <a:t>According to their Figure 1, standard interest rate channel of monetary policy usually dominates</a:t>
            </a:r>
          </a:p>
          <a:p>
            <a:pPr marL="287338" indent="-287338">
              <a:spcBef>
                <a:spcPts val="1200"/>
              </a:spcBef>
              <a:buFont typeface="Arial" panose="020B0604020202020204" pitchFamily="34" charset="0"/>
              <a:buChar char="•"/>
            </a:pPr>
            <a:r>
              <a:rPr lang="en-US" sz="2400" dirty="0"/>
              <a:t>This story is very different from Romer-Romer, CEFJ, NS</a:t>
            </a:r>
          </a:p>
          <a:p>
            <a:pPr marL="287338" indent="-287338">
              <a:spcBef>
                <a:spcPts val="1200"/>
              </a:spcBef>
              <a:buFont typeface="Arial" panose="020B0604020202020204" pitchFamily="34" charset="0"/>
              <a:buChar char="•"/>
            </a:pPr>
            <a:r>
              <a:rPr lang="en-US" sz="2400" dirty="0"/>
              <a:t>Bauer-Swanson evidence does not contradict this “occasional information shock” story</a:t>
            </a:r>
          </a:p>
        </p:txBody>
      </p:sp>
      <p:pic>
        <p:nvPicPr>
          <p:cNvPr id="5" name="Picture 4">
            <a:extLst>
              <a:ext uri="{FF2B5EF4-FFF2-40B4-BE49-F238E27FC236}">
                <a16:creationId xmlns:a16="http://schemas.microsoft.com/office/drawing/2014/main" id="{DB1B4275-5C44-9F19-B994-A3141DD7811B}"/>
              </a:ext>
            </a:extLst>
          </p:cNvPr>
          <p:cNvPicPr>
            <a:picLocks noChangeAspect="1"/>
          </p:cNvPicPr>
          <p:nvPr/>
        </p:nvPicPr>
        <p:blipFill>
          <a:blip r:embed="rId2"/>
          <a:stretch>
            <a:fillRect/>
          </a:stretch>
        </p:blipFill>
        <p:spPr>
          <a:xfrm>
            <a:off x="5334001" y="838200"/>
            <a:ext cx="5305224" cy="5715386"/>
          </a:xfrm>
          <a:prstGeom prst="rect">
            <a:avLst/>
          </a:prstGeom>
        </p:spPr>
      </p:pic>
      <p:sp>
        <p:nvSpPr>
          <p:cNvPr id="7" name="Oval 6">
            <a:extLst>
              <a:ext uri="{FF2B5EF4-FFF2-40B4-BE49-F238E27FC236}">
                <a16:creationId xmlns:a16="http://schemas.microsoft.com/office/drawing/2014/main" id="{DA8F9F5D-2BE7-CF01-E356-7B3D6F867AE0}"/>
              </a:ext>
            </a:extLst>
          </p:cNvPr>
          <p:cNvSpPr/>
          <p:nvPr/>
        </p:nvSpPr>
        <p:spPr bwMode="auto">
          <a:xfrm>
            <a:off x="7391400" y="4495801"/>
            <a:ext cx="533400" cy="533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9820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7C4B-D72D-B0D8-4829-309292A0D295}"/>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84917423-0976-449A-B04F-50ED96A61BDA}"/>
              </a:ext>
            </a:extLst>
          </p:cNvPr>
          <p:cNvSpPr txBox="1">
            <a:spLocks noChangeArrowheads="1"/>
          </p:cNvSpPr>
          <p:nvPr/>
        </p:nvSpPr>
        <p:spPr bwMode="auto">
          <a:xfrm>
            <a:off x="129033" y="80682"/>
            <a:ext cx="8452955" cy="523220"/>
          </a:xfrm>
          <a:prstGeom prst="rect">
            <a:avLst/>
          </a:prstGeom>
          <a:noFill/>
          <a:ln w="9525">
            <a:noFill/>
            <a:miter lim="800000"/>
            <a:headEnd/>
            <a:tailEnd/>
          </a:ln>
          <a:effectLst/>
        </p:spPr>
        <p:txBody>
          <a:bodyPr wrap="none">
            <a:spAutoFit/>
          </a:bodyPr>
          <a:lstStyle/>
          <a:p>
            <a:r>
              <a:rPr lang="en-US" sz="2800" dirty="0">
                <a:latin typeface="Tahoma" pitchFamily="34" charset="0"/>
              </a:rPr>
              <a:t>Jarocinski-Karadi (2020 </a:t>
            </a:r>
            <a:r>
              <a:rPr lang="en-US" sz="2800" dirty="0" err="1">
                <a:latin typeface="Tahoma" pitchFamily="34" charset="0"/>
              </a:rPr>
              <a:t>AEJMacro</a:t>
            </a:r>
            <a:r>
              <a:rPr lang="en-US" sz="2800" dirty="0">
                <a:latin typeface="Tahoma" pitchFamily="34" charset="0"/>
              </a:rPr>
              <a:t>):  March 20, 2001</a:t>
            </a:r>
          </a:p>
        </p:txBody>
      </p:sp>
      <p:sp>
        <p:nvSpPr>
          <p:cNvPr id="2" name="TextBox 1">
            <a:extLst>
              <a:ext uri="{FF2B5EF4-FFF2-40B4-BE49-F238E27FC236}">
                <a16:creationId xmlns:a16="http://schemas.microsoft.com/office/drawing/2014/main" id="{1B70E2F5-5096-50B8-6D07-E3FD0D81B76D}"/>
              </a:ext>
            </a:extLst>
          </p:cNvPr>
          <p:cNvSpPr txBox="1"/>
          <p:nvPr/>
        </p:nvSpPr>
        <p:spPr>
          <a:xfrm>
            <a:off x="129033" y="762000"/>
            <a:ext cx="10386567" cy="1354217"/>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Nevertheless, my experience at the Fed suggests the Fed does not have an informational advantage</a:t>
            </a:r>
          </a:p>
          <a:p>
            <a:pPr marL="287338" indent="-287338">
              <a:spcBef>
                <a:spcPts val="1200"/>
              </a:spcBef>
              <a:buFont typeface="Arial" panose="020B0604020202020204" pitchFamily="34" charset="0"/>
              <a:buChar char="•"/>
            </a:pPr>
            <a:r>
              <a:rPr lang="en-US" sz="2400" dirty="0"/>
              <a:t>Instead, there is probably something else going on (e.g., on 3/20/2001):</a:t>
            </a:r>
          </a:p>
        </p:txBody>
      </p:sp>
      <p:pic>
        <p:nvPicPr>
          <p:cNvPr id="8" name="Picture 7">
            <a:extLst>
              <a:ext uri="{FF2B5EF4-FFF2-40B4-BE49-F238E27FC236}">
                <a16:creationId xmlns:a16="http://schemas.microsoft.com/office/drawing/2014/main" id="{AE547473-1AE9-2568-02AC-48601E08E370}"/>
              </a:ext>
            </a:extLst>
          </p:cNvPr>
          <p:cNvPicPr>
            <a:picLocks noChangeAspect="1"/>
          </p:cNvPicPr>
          <p:nvPr/>
        </p:nvPicPr>
        <p:blipFill>
          <a:blip r:embed="rId2"/>
          <a:stretch>
            <a:fillRect/>
          </a:stretch>
        </p:blipFill>
        <p:spPr>
          <a:xfrm>
            <a:off x="228600" y="2133600"/>
            <a:ext cx="4148933" cy="4724400"/>
          </a:xfrm>
          <a:prstGeom prst="rect">
            <a:avLst/>
          </a:prstGeom>
        </p:spPr>
      </p:pic>
      <p:pic>
        <p:nvPicPr>
          <p:cNvPr id="14" name="Picture 13">
            <a:extLst>
              <a:ext uri="{FF2B5EF4-FFF2-40B4-BE49-F238E27FC236}">
                <a16:creationId xmlns:a16="http://schemas.microsoft.com/office/drawing/2014/main" id="{3636A391-AFB9-98E5-A977-676806FF5AEC}"/>
              </a:ext>
            </a:extLst>
          </p:cNvPr>
          <p:cNvPicPr>
            <a:picLocks noChangeAspect="1"/>
          </p:cNvPicPr>
          <p:nvPr/>
        </p:nvPicPr>
        <p:blipFill>
          <a:blip r:embed="rId3"/>
          <a:stretch>
            <a:fillRect/>
          </a:stretch>
        </p:blipFill>
        <p:spPr>
          <a:xfrm>
            <a:off x="4495800" y="2045408"/>
            <a:ext cx="3048000" cy="4811890"/>
          </a:xfrm>
          <a:prstGeom prst="rect">
            <a:avLst/>
          </a:prstGeom>
        </p:spPr>
      </p:pic>
      <p:pic>
        <p:nvPicPr>
          <p:cNvPr id="16" name="Picture 15">
            <a:extLst>
              <a:ext uri="{FF2B5EF4-FFF2-40B4-BE49-F238E27FC236}">
                <a16:creationId xmlns:a16="http://schemas.microsoft.com/office/drawing/2014/main" id="{00981A38-3484-1C67-110E-1EE9043A6FD7}"/>
              </a:ext>
            </a:extLst>
          </p:cNvPr>
          <p:cNvPicPr>
            <a:picLocks noChangeAspect="1"/>
          </p:cNvPicPr>
          <p:nvPr/>
        </p:nvPicPr>
        <p:blipFill>
          <a:blip r:embed="rId4"/>
          <a:stretch>
            <a:fillRect/>
          </a:stretch>
        </p:blipFill>
        <p:spPr>
          <a:xfrm>
            <a:off x="6368135" y="5181600"/>
            <a:ext cx="4498106" cy="1633425"/>
          </a:xfrm>
          <a:prstGeom prst="rect">
            <a:avLst/>
          </a:prstGeom>
        </p:spPr>
      </p:pic>
    </p:spTree>
    <p:extLst>
      <p:ext uri="{BB962C8B-B14F-4D97-AF65-F5344CB8AC3E}">
        <p14:creationId xmlns:p14="http://schemas.microsoft.com/office/powerpoint/2010/main" val="1424528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BE9D-DA6A-0F03-27CD-B8A491916439}"/>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265F2173-8826-F4DB-CC95-FF647FB1FC29}"/>
              </a:ext>
            </a:extLst>
          </p:cNvPr>
          <p:cNvSpPr txBox="1">
            <a:spLocks noChangeArrowheads="1"/>
          </p:cNvSpPr>
          <p:nvPr/>
        </p:nvSpPr>
        <p:spPr bwMode="auto">
          <a:xfrm>
            <a:off x="129033" y="80682"/>
            <a:ext cx="2561920" cy="523220"/>
          </a:xfrm>
          <a:prstGeom prst="rect">
            <a:avLst/>
          </a:prstGeom>
          <a:noFill/>
          <a:ln w="9525">
            <a:noFill/>
            <a:miter lim="800000"/>
            <a:headEnd/>
            <a:tailEnd/>
          </a:ln>
          <a:effectLst/>
        </p:spPr>
        <p:txBody>
          <a:bodyPr wrap="none">
            <a:spAutoFit/>
          </a:bodyPr>
          <a:lstStyle/>
          <a:p>
            <a:r>
              <a:rPr lang="en-US" sz="2800" dirty="0">
                <a:latin typeface="Tahoma" pitchFamily="34" charset="0"/>
              </a:rPr>
              <a:t>Dividend Strips</a:t>
            </a:r>
          </a:p>
        </p:txBody>
      </p:sp>
      <p:sp>
        <p:nvSpPr>
          <p:cNvPr id="2" name="TextBox 1">
            <a:extLst>
              <a:ext uri="{FF2B5EF4-FFF2-40B4-BE49-F238E27FC236}">
                <a16:creationId xmlns:a16="http://schemas.microsoft.com/office/drawing/2014/main" id="{B5638CA8-624E-C129-0395-E8437B494C72}"/>
              </a:ext>
            </a:extLst>
          </p:cNvPr>
          <p:cNvSpPr txBox="1"/>
          <p:nvPr/>
        </p:nvSpPr>
        <p:spPr>
          <a:xfrm>
            <a:off x="129033" y="838201"/>
            <a:ext cx="10538967" cy="1251625"/>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Golez and Matthies (2025 JFE) and Gilchrist, Yang, and Zhao (2025):</a:t>
            </a:r>
          </a:p>
          <a:p>
            <a:pPr marL="744538" lvl="1" indent="-287338">
              <a:spcBef>
                <a:spcPts val="200"/>
              </a:spcBef>
              <a:buFont typeface="Arial" panose="020B0604020202020204" pitchFamily="34" charset="0"/>
              <a:buChar char="−"/>
            </a:pPr>
            <a:r>
              <a:rPr lang="en-US" sz="2400" dirty="0"/>
              <a:t>although stocks respond very </a:t>
            </a:r>
            <a:r>
              <a:rPr lang="en-US" sz="2400" dirty="0">
                <a:solidFill>
                  <a:srgbClr val="0070C0"/>
                </a:solidFill>
              </a:rPr>
              <a:t>negatively</a:t>
            </a:r>
            <a:r>
              <a:rPr lang="en-US" sz="2400" dirty="0"/>
              <a:t> to FOMC announcements</a:t>
            </a:r>
          </a:p>
          <a:p>
            <a:pPr marL="744538" lvl="1" indent="-287338">
              <a:spcBef>
                <a:spcPts val="200"/>
              </a:spcBef>
              <a:buFont typeface="Arial" panose="020B0604020202020204" pitchFamily="34" charset="0"/>
              <a:buChar char="−"/>
            </a:pPr>
            <a:r>
              <a:rPr lang="en-US" sz="2400" dirty="0"/>
              <a:t>near-term dividend STRIPs respond </a:t>
            </a:r>
            <a:r>
              <a:rPr lang="en-US" sz="2400" i="1" dirty="0">
                <a:solidFill>
                  <a:srgbClr val="FF0000"/>
                </a:solidFill>
              </a:rPr>
              <a:t>positively</a:t>
            </a:r>
            <a:endParaRPr lang="en-US" sz="2400" b="1" i="1" dirty="0">
              <a:solidFill>
                <a:srgbClr val="FF0000"/>
              </a:solidFill>
            </a:endParaRPr>
          </a:p>
        </p:txBody>
      </p:sp>
      <p:pic>
        <p:nvPicPr>
          <p:cNvPr id="6" name="Picture 5">
            <a:extLst>
              <a:ext uri="{FF2B5EF4-FFF2-40B4-BE49-F238E27FC236}">
                <a16:creationId xmlns:a16="http://schemas.microsoft.com/office/drawing/2014/main" id="{2209B3B4-107C-3DAD-8A5A-16A7678A776E}"/>
              </a:ext>
            </a:extLst>
          </p:cNvPr>
          <p:cNvPicPr>
            <a:picLocks noChangeAspect="1"/>
          </p:cNvPicPr>
          <p:nvPr/>
        </p:nvPicPr>
        <p:blipFill>
          <a:blip r:embed="rId2"/>
          <a:stretch>
            <a:fillRect/>
          </a:stretch>
        </p:blipFill>
        <p:spPr>
          <a:xfrm>
            <a:off x="233905" y="2286000"/>
            <a:ext cx="10329221" cy="2074346"/>
          </a:xfrm>
          <a:prstGeom prst="rect">
            <a:avLst/>
          </a:prstGeom>
        </p:spPr>
      </p:pic>
      <p:sp>
        <p:nvSpPr>
          <p:cNvPr id="7" name="TextBox 6">
            <a:extLst>
              <a:ext uri="{FF2B5EF4-FFF2-40B4-BE49-F238E27FC236}">
                <a16:creationId xmlns:a16="http://schemas.microsoft.com/office/drawing/2014/main" id="{6AA0316B-0A4B-55C5-B447-538728EB9CF6}"/>
              </a:ext>
            </a:extLst>
          </p:cNvPr>
          <p:cNvSpPr txBox="1"/>
          <p:nvPr/>
        </p:nvSpPr>
        <p:spPr>
          <a:xfrm>
            <a:off x="129033" y="4803526"/>
            <a:ext cx="10538967" cy="1508105"/>
          </a:xfrm>
          <a:prstGeom prst="rect">
            <a:avLst/>
          </a:prstGeom>
          <a:noFill/>
        </p:spPr>
        <p:txBody>
          <a:bodyPr wrap="square" rtlCol="0">
            <a:spAutoFit/>
          </a:bodyPr>
          <a:lstStyle/>
          <a:p>
            <a:pPr marL="287338" indent="-287338">
              <a:spcBef>
                <a:spcPts val="1200"/>
              </a:spcBef>
              <a:buFont typeface="Arial" panose="020B0604020202020204" pitchFamily="34" charset="0"/>
              <a:buChar char="•"/>
            </a:pPr>
            <a:r>
              <a:rPr lang="en-US" sz="2400" dirty="0"/>
              <a:t>Note: this is </a:t>
            </a:r>
            <a:r>
              <a:rPr lang="en-US" sz="2400" b="1" i="1" dirty="0"/>
              <a:t>not</a:t>
            </a:r>
            <a:r>
              <a:rPr lang="en-US" sz="2400" i="1" dirty="0"/>
              <a:t> </a:t>
            </a:r>
            <a:r>
              <a:rPr lang="en-US" sz="2400" dirty="0"/>
              <a:t>the Jarocinski-Karadi (2020) story; it is </a:t>
            </a:r>
            <a:r>
              <a:rPr lang="en-US" sz="2400" b="1" i="1" dirty="0"/>
              <a:t>always</a:t>
            </a:r>
            <a:r>
              <a:rPr lang="en-US" sz="2400" i="1" dirty="0"/>
              <a:t> </a:t>
            </a:r>
            <a:r>
              <a:rPr lang="en-US" sz="2400" dirty="0"/>
              <a:t>present</a:t>
            </a:r>
          </a:p>
          <a:p>
            <a:pPr marL="287338" indent="-287338">
              <a:spcBef>
                <a:spcPts val="1200"/>
              </a:spcBef>
              <a:buFont typeface="Arial" panose="020B0604020202020204" pitchFamily="34" charset="0"/>
              <a:buChar char="•"/>
            </a:pPr>
            <a:r>
              <a:rPr lang="en-US" sz="2400" dirty="0"/>
              <a:t>Also: the effect is driven by the nearest-maturity STRIP (60 days!)</a:t>
            </a:r>
          </a:p>
          <a:p>
            <a:pPr marL="287338" indent="-287338">
              <a:spcBef>
                <a:spcPts val="1200"/>
              </a:spcBef>
              <a:buFont typeface="Arial" panose="020B0604020202020204" pitchFamily="34" charset="0"/>
              <a:buChar char="•"/>
            </a:pPr>
            <a:r>
              <a:rPr lang="en-US" sz="2400" dirty="0"/>
              <a:t>Moreover, dividend </a:t>
            </a:r>
            <a:r>
              <a:rPr lang="en-US" sz="2400" i="1" dirty="0"/>
              <a:t>futures </a:t>
            </a:r>
            <a:r>
              <a:rPr lang="en-US" sz="2400" dirty="0"/>
              <a:t>do not show this effect</a:t>
            </a:r>
          </a:p>
        </p:txBody>
      </p:sp>
    </p:spTree>
    <p:extLst>
      <p:ext uri="{BB962C8B-B14F-4D97-AF65-F5344CB8AC3E}">
        <p14:creationId xmlns:p14="http://schemas.microsoft.com/office/powerpoint/2010/main" val="4276363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CC662-2C0F-C82D-4FCF-73B8D40279E2}"/>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59538944-33C4-6E3D-F7AF-527805ED9B85}"/>
              </a:ext>
            </a:extLst>
          </p:cNvPr>
          <p:cNvSpPr txBox="1">
            <a:spLocks noChangeArrowheads="1"/>
          </p:cNvSpPr>
          <p:nvPr/>
        </p:nvSpPr>
        <p:spPr bwMode="auto">
          <a:xfrm>
            <a:off x="129033" y="80682"/>
            <a:ext cx="4655313" cy="523220"/>
          </a:xfrm>
          <a:prstGeom prst="rect">
            <a:avLst/>
          </a:prstGeom>
          <a:noFill/>
          <a:ln w="9525">
            <a:noFill/>
            <a:miter lim="800000"/>
            <a:headEnd/>
            <a:tailEnd/>
          </a:ln>
          <a:effectLst/>
        </p:spPr>
        <p:txBody>
          <a:bodyPr wrap="none">
            <a:spAutoFit/>
          </a:bodyPr>
          <a:lstStyle/>
          <a:p>
            <a:r>
              <a:rPr lang="en-US" sz="2800" dirty="0">
                <a:latin typeface="Tahoma" pitchFamily="34" charset="0"/>
              </a:rPr>
              <a:t>Dividend Futures vs. STRIPs</a:t>
            </a:r>
          </a:p>
        </p:txBody>
      </p:sp>
      <p:sp>
        <p:nvSpPr>
          <p:cNvPr id="2" name="TextBox 1">
            <a:extLst>
              <a:ext uri="{FF2B5EF4-FFF2-40B4-BE49-F238E27FC236}">
                <a16:creationId xmlns:a16="http://schemas.microsoft.com/office/drawing/2014/main" id="{258A3F57-0B3E-AC25-C276-473C18C748C2}"/>
              </a:ext>
            </a:extLst>
          </p:cNvPr>
          <p:cNvSpPr txBox="1"/>
          <p:nvPr/>
        </p:nvSpPr>
        <p:spPr>
          <a:xfrm>
            <a:off x="152400" y="914400"/>
            <a:ext cx="10310367" cy="5524589"/>
          </a:xfrm>
          <a:prstGeom prst="rect">
            <a:avLst/>
          </a:prstGeom>
          <a:noFill/>
        </p:spPr>
        <p:txBody>
          <a:bodyPr wrap="square" rtlCol="0">
            <a:spAutoFit/>
          </a:bodyPr>
          <a:lstStyle/>
          <a:p>
            <a:pPr>
              <a:spcBef>
                <a:spcPts val="1200"/>
              </a:spcBef>
            </a:pPr>
            <a:r>
              <a:rPr lang="en-US" sz="2400" dirty="0"/>
              <a:t>Dividend futures:</a:t>
            </a:r>
          </a:p>
          <a:p>
            <a:pPr marL="287338" indent="-287338">
              <a:spcBef>
                <a:spcPts val="600"/>
              </a:spcBef>
              <a:buFont typeface="Arial" panose="020B0604020202020204" pitchFamily="34" charset="0"/>
              <a:buChar char="•"/>
            </a:pPr>
            <a:r>
              <a:rPr lang="en-US" sz="2400" dirty="0"/>
              <a:t>Settle based on cumulative actual dividends paid by index (S&amp;P 500) constituents from issue date to maturity</a:t>
            </a:r>
          </a:p>
          <a:p>
            <a:pPr>
              <a:spcBef>
                <a:spcPts val="1800"/>
              </a:spcBef>
            </a:pPr>
            <a:r>
              <a:rPr lang="en-US" sz="2400" dirty="0"/>
              <a:t>Dividend STRIPs:</a:t>
            </a:r>
          </a:p>
          <a:p>
            <a:pPr marL="287338" indent="-287338">
              <a:spcBef>
                <a:spcPts val="600"/>
              </a:spcBef>
              <a:buFont typeface="Arial" panose="020B0604020202020204" pitchFamily="34" charset="0"/>
              <a:buChar char="•"/>
            </a:pPr>
            <a:r>
              <a:rPr lang="en-US" sz="2400" dirty="0"/>
              <a:t>Synthetic security constructed by going long spot S&amp;P 500 and short 60-day-ahead S&amp;P 500 index future</a:t>
            </a:r>
          </a:p>
          <a:p>
            <a:pPr marL="287338" indent="-287338">
              <a:spcBef>
                <a:spcPts val="1200"/>
              </a:spcBef>
              <a:buFont typeface="Arial" panose="020B0604020202020204" pitchFamily="34" charset="0"/>
              <a:buChar char="•"/>
            </a:pPr>
            <a:r>
              <a:rPr lang="en-US" sz="2400" dirty="0"/>
              <a:t>This synthetic security earns the dividends paid over the next 60 days, but has no risk from index fluctuations</a:t>
            </a:r>
          </a:p>
          <a:p>
            <a:pPr>
              <a:spcBef>
                <a:spcPts val="1800"/>
              </a:spcBef>
            </a:pPr>
            <a:r>
              <a:rPr lang="en-US" sz="2400" dirty="0"/>
              <a:t>However, </a:t>
            </a:r>
            <a:r>
              <a:rPr lang="en-US" sz="2400" dirty="0" err="1"/>
              <a:t>Boguth</a:t>
            </a:r>
            <a:r>
              <a:rPr lang="en-US" sz="2400" dirty="0"/>
              <a:t>, Carlson, Fisher, </a:t>
            </a:r>
            <a:r>
              <a:rPr lang="en-US" sz="2400" dirty="0" err="1"/>
              <a:t>Simutin</a:t>
            </a:r>
            <a:r>
              <a:rPr lang="en-US" sz="2400" dirty="0"/>
              <a:t> (2023 RF):</a:t>
            </a:r>
          </a:p>
          <a:p>
            <a:pPr marL="342900" indent="-342900">
              <a:spcBef>
                <a:spcPts val="600"/>
              </a:spcBef>
              <a:buFont typeface="Arial" panose="020B0604020202020204" pitchFamily="34" charset="0"/>
              <a:buChar char="•"/>
            </a:pPr>
            <a:r>
              <a:rPr lang="en-US" sz="2400" dirty="0"/>
              <a:t>Going long-short two very similar securities greatly amplifies (levers) the idiosyncratic noise/frictions in each</a:t>
            </a:r>
          </a:p>
          <a:p>
            <a:pPr>
              <a:spcBef>
                <a:spcPts val="1200"/>
              </a:spcBef>
            </a:pPr>
            <a:r>
              <a:rPr lang="en-US" sz="2400" dirty="0"/>
              <a:t>This idiosyncratic noise/friction seems to be related to short-term int. rates</a:t>
            </a:r>
          </a:p>
        </p:txBody>
      </p:sp>
    </p:spTree>
    <p:extLst>
      <p:ext uri="{BB962C8B-B14F-4D97-AF65-F5344CB8AC3E}">
        <p14:creationId xmlns:p14="http://schemas.microsoft.com/office/powerpoint/2010/main" val="168539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D86E4-BB26-2BBE-DEDC-6590CF932A15}"/>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EA72AB48-0C7B-3F07-D3B0-864E1B68D503}"/>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A Problem with “Fed Information Effect”:  Low Frequency Forecasts</a:t>
            </a:r>
          </a:p>
        </p:txBody>
      </p:sp>
      <p:sp>
        <p:nvSpPr>
          <p:cNvPr id="5" name="TextBox 4">
            <a:extLst>
              <a:ext uri="{FF2B5EF4-FFF2-40B4-BE49-F238E27FC236}">
                <a16:creationId xmlns:a16="http://schemas.microsoft.com/office/drawing/2014/main" id="{DB4E780D-D90A-E153-7AD8-9AD01660E1D4}"/>
              </a:ext>
            </a:extLst>
          </p:cNvPr>
          <p:cNvSpPr txBox="1"/>
          <p:nvPr/>
        </p:nvSpPr>
        <p:spPr>
          <a:xfrm>
            <a:off x="152400" y="838200"/>
            <a:ext cx="10486635" cy="1431161"/>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dirty="0"/>
              <a:t>Blue Chip forecast is monthly (and SPF is quarterly)</a:t>
            </a:r>
          </a:p>
          <a:p>
            <a:pPr marL="287338" indent="-287338">
              <a:spcBef>
                <a:spcPts val="1800"/>
              </a:spcBef>
              <a:buFont typeface="Arial" panose="020B0604020202020204" pitchFamily="34" charset="0"/>
              <a:buChar char="•"/>
            </a:pPr>
            <a:r>
              <a:rPr lang="en-US" sz="2400" dirty="0"/>
              <a:t>In between monthly Blue Chip forecasts, significant economic news is often released:</a:t>
            </a:r>
          </a:p>
        </p:txBody>
      </p:sp>
      <p:pic>
        <p:nvPicPr>
          <p:cNvPr id="3" name="Picture 2">
            <a:extLst>
              <a:ext uri="{FF2B5EF4-FFF2-40B4-BE49-F238E27FC236}">
                <a16:creationId xmlns:a16="http://schemas.microsoft.com/office/drawing/2014/main" id="{EF604EA6-DE68-9570-E1F5-9CED6FC956F0}"/>
              </a:ext>
            </a:extLst>
          </p:cNvPr>
          <p:cNvPicPr>
            <a:picLocks noChangeAspect="1"/>
          </p:cNvPicPr>
          <p:nvPr/>
        </p:nvPicPr>
        <p:blipFill>
          <a:blip r:embed="rId2"/>
          <a:stretch>
            <a:fillRect/>
          </a:stretch>
        </p:blipFill>
        <p:spPr>
          <a:xfrm>
            <a:off x="1115207" y="2145738"/>
            <a:ext cx="8742381" cy="2747144"/>
          </a:xfrm>
          <a:prstGeom prst="rect">
            <a:avLst/>
          </a:prstGeom>
        </p:spPr>
      </p:pic>
      <p:sp>
        <p:nvSpPr>
          <p:cNvPr id="6" name="TextBox 5">
            <a:extLst>
              <a:ext uri="{FF2B5EF4-FFF2-40B4-BE49-F238E27FC236}">
                <a16:creationId xmlns:a16="http://schemas.microsoft.com/office/drawing/2014/main" id="{9B7F103E-7106-0354-DB74-40EA683DD5C6}"/>
              </a:ext>
            </a:extLst>
          </p:cNvPr>
          <p:cNvSpPr txBox="1"/>
          <p:nvPr/>
        </p:nvSpPr>
        <p:spPr>
          <a:xfrm>
            <a:off x="147005" y="4971430"/>
            <a:ext cx="10486635" cy="1800493"/>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400" dirty="0"/>
              <a:t>Bauer and Swanson (2023 AER, NBERMA) argue that FOMC responded to this news more aggressively than markets expected, leading to correlation between economic news and </a:t>
            </a:r>
            <a:r>
              <a:rPr lang="en-US" sz="2400" dirty="0" err="1"/>
              <a:t>mps</a:t>
            </a:r>
            <a:endParaRPr lang="en-US" sz="2400" dirty="0"/>
          </a:p>
          <a:p>
            <a:pPr marL="287338" indent="-287338">
              <a:spcBef>
                <a:spcPts val="1800"/>
              </a:spcBef>
              <a:buFont typeface="Arial" panose="020B0604020202020204" pitchFamily="34" charset="0"/>
              <a:buChar char="•"/>
            </a:pPr>
            <a:r>
              <a:rPr lang="en-US" sz="2400" dirty="0"/>
              <a:t>This can explain the “Fed Information Effect” regression results</a:t>
            </a:r>
          </a:p>
        </p:txBody>
      </p:sp>
    </p:spTree>
    <p:extLst>
      <p:ext uri="{BB962C8B-B14F-4D97-AF65-F5344CB8AC3E}">
        <p14:creationId xmlns:p14="http://schemas.microsoft.com/office/powerpoint/2010/main" val="276043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E0C59-7E99-35D6-1F30-319588C38C9F}"/>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9236CA00-3D29-685D-F538-0FAE60782B2F}"/>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Outline</a:t>
            </a:r>
          </a:p>
        </p:txBody>
      </p:sp>
      <p:sp>
        <p:nvSpPr>
          <p:cNvPr id="10" name="TextBox 9">
            <a:extLst>
              <a:ext uri="{FF2B5EF4-FFF2-40B4-BE49-F238E27FC236}">
                <a16:creationId xmlns:a16="http://schemas.microsoft.com/office/drawing/2014/main" id="{8959149B-887B-5FAC-99B8-430AF470F04C}"/>
              </a:ext>
            </a:extLst>
          </p:cNvPr>
          <p:cNvSpPr txBox="1"/>
          <p:nvPr/>
        </p:nvSpPr>
        <p:spPr>
          <a:xfrm>
            <a:off x="152400" y="914400"/>
            <a:ext cx="10591800" cy="3847207"/>
          </a:xfrm>
          <a:prstGeom prst="rect">
            <a:avLst/>
          </a:prstGeom>
          <a:noFill/>
        </p:spPr>
        <p:txBody>
          <a:bodyPr wrap="square" rtlCol="0">
            <a:spAutoFit/>
          </a:bodyPr>
          <a:lstStyle/>
          <a:p>
            <a:pPr marL="342900" indent="-342900">
              <a:spcBef>
                <a:spcPts val="1800"/>
              </a:spcBef>
              <a:buClr>
                <a:srgbClr val="008000"/>
              </a:buClr>
              <a:buFont typeface="Wingdings" panose="05000000000000000000" pitchFamily="2" charset="2"/>
              <a:buChar char="ü"/>
            </a:pPr>
            <a:r>
              <a:rPr lang="en-US" sz="2200" dirty="0"/>
              <a:t>Motivation and Background:  The “Fed Information Effect”</a:t>
            </a:r>
          </a:p>
          <a:p>
            <a:pPr marL="230188" indent="-230188">
              <a:spcBef>
                <a:spcPts val="1800"/>
              </a:spcBef>
              <a:buFont typeface="Arial" panose="020B0604020202020204" pitchFamily="34" charset="0"/>
              <a:buChar char="•"/>
            </a:pPr>
            <a:r>
              <a:rPr lang="en-US" sz="2200" dirty="0"/>
              <a:t>The Kalshi Prediction Market</a:t>
            </a:r>
          </a:p>
          <a:p>
            <a:pPr marL="230188" indent="-230188">
              <a:spcBef>
                <a:spcPts val="1800"/>
              </a:spcBef>
              <a:buFont typeface="Arial" panose="020B0604020202020204" pitchFamily="34" charset="0"/>
              <a:buChar char="•"/>
            </a:pPr>
            <a:r>
              <a:rPr lang="en-US" sz="2200" dirty="0"/>
              <a:t>Kalshi Market-Implied Expectations</a:t>
            </a:r>
          </a:p>
          <a:p>
            <a:pPr marL="230188" indent="-230188">
              <a:spcBef>
                <a:spcPts val="1800"/>
              </a:spcBef>
              <a:buFont typeface="Arial" panose="020B0604020202020204" pitchFamily="34" charset="0"/>
              <a:buChar char="•"/>
            </a:pPr>
            <a:r>
              <a:rPr lang="en-US" sz="2200" dirty="0"/>
              <a:t>Kalshi Market Trading Volumes</a:t>
            </a:r>
          </a:p>
          <a:p>
            <a:pPr marL="230188" indent="-230188">
              <a:spcBef>
                <a:spcPts val="1800"/>
              </a:spcBef>
              <a:buFont typeface="Arial" panose="020B0604020202020204" pitchFamily="34" charset="0"/>
              <a:buChar char="•"/>
            </a:pPr>
            <a:r>
              <a:rPr lang="en-US" sz="2200" dirty="0"/>
              <a:t>The Response of Kalshi Market-Implied Expectations to FOMC News</a:t>
            </a:r>
          </a:p>
          <a:p>
            <a:pPr marL="230188" indent="-230188">
              <a:spcBef>
                <a:spcPts val="1800"/>
              </a:spcBef>
              <a:buFont typeface="Arial" panose="020B0604020202020204" pitchFamily="34" charset="0"/>
              <a:buChar char="•"/>
            </a:pPr>
            <a:r>
              <a:rPr lang="en-US" sz="2200" dirty="0"/>
              <a:t>Related Evidence</a:t>
            </a:r>
          </a:p>
          <a:p>
            <a:pPr marL="230188" indent="-230188">
              <a:spcBef>
                <a:spcPts val="1800"/>
              </a:spcBef>
              <a:buFont typeface="Arial" panose="020B0604020202020204" pitchFamily="34" charset="0"/>
              <a:buChar char="•"/>
            </a:pPr>
            <a:r>
              <a:rPr lang="en-US" sz="2200" dirty="0"/>
              <a:t>Conclusions</a:t>
            </a:r>
          </a:p>
        </p:txBody>
      </p:sp>
    </p:spTree>
    <p:extLst>
      <p:ext uri="{BB962C8B-B14F-4D97-AF65-F5344CB8AC3E}">
        <p14:creationId xmlns:p14="http://schemas.microsoft.com/office/powerpoint/2010/main" val="3596951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C037-2712-6C64-4C73-F060CCD4EC03}"/>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D206FF5D-26C7-234F-DD88-2B037EB64204}"/>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High-Frequency Macroeconomic Forecasts from Kalshi</a:t>
            </a:r>
          </a:p>
        </p:txBody>
      </p:sp>
      <p:sp>
        <p:nvSpPr>
          <p:cNvPr id="5" name="TextBox 4">
            <a:extLst>
              <a:ext uri="{FF2B5EF4-FFF2-40B4-BE49-F238E27FC236}">
                <a16:creationId xmlns:a16="http://schemas.microsoft.com/office/drawing/2014/main" id="{31DC7536-118E-ECA5-7A1F-4415B75413AB}"/>
              </a:ext>
            </a:extLst>
          </p:cNvPr>
          <p:cNvSpPr txBox="1"/>
          <p:nvPr/>
        </p:nvSpPr>
        <p:spPr>
          <a:xfrm>
            <a:off x="152400" y="798414"/>
            <a:ext cx="10591800" cy="5955476"/>
          </a:xfrm>
          <a:prstGeom prst="rect">
            <a:avLst/>
          </a:prstGeom>
          <a:noFill/>
        </p:spPr>
        <p:txBody>
          <a:bodyPr wrap="square" rtlCol="0">
            <a:spAutoFit/>
          </a:bodyPr>
          <a:lstStyle/>
          <a:p>
            <a:pPr marL="287338" indent="-287338">
              <a:spcBef>
                <a:spcPts val="1800"/>
              </a:spcBef>
              <a:buFont typeface="Arial" panose="020B0604020202020204" pitchFamily="34" charset="0"/>
              <a:buChar char="•"/>
            </a:pPr>
            <a:r>
              <a:rPr lang="en-US" sz="2200" dirty="0"/>
              <a:t>With high-frequency macroeconomic forecasts, we can distinguish between the “Fed Information Effect” and “Fed Response to News” stories</a:t>
            </a:r>
          </a:p>
          <a:p>
            <a:pPr marL="287338" indent="-287338">
              <a:spcBef>
                <a:spcPts val="1200"/>
              </a:spcBef>
              <a:buFont typeface="Arial" panose="020B0604020202020204" pitchFamily="34" charset="0"/>
              <a:buChar char="•"/>
            </a:pPr>
            <a:r>
              <a:rPr lang="en-US" sz="2200" dirty="0"/>
              <a:t>In this paper, we use high-frequency macroeconomic forecast data from Kalshi, a prediction market and event contract exchange</a:t>
            </a:r>
          </a:p>
          <a:p>
            <a:pPr>
              <a:spcBef>
                <a:spcPts val="1800"/>
              </a:spcBef>
            </a:pPr>
            <a:r>
              <a:rPr lang="en-US" sz="2200" dirty="0"/>
              <a:t>Kalshi:</a:t>
            </a:r>
          </a:p>
          <a:p>
            <a:pPr marL="287338" indent="-287338">
              <a:spcBef>
                <a:spcPts val="600"/>
              </a:spcBef>
              <a:buFont typeface="Arial" panose="020B0604020202020204" pitchFamily="34" charset="0"/>
              <a:buChar char="•"/>
            </a:pPr>
            <a:r>
              <a:rPr lang="en-US" sz="2200" dirty="0"/>
              <a:t>Obtained license from the U.S. CFTC in 2021</a:t>
            </a:r>
          </a:p>
          <a:p>
            <a:pPr marL="287338" indent="-287338">
              <a:spcBef>
                <a:spcPts val="600"/>
              </a:spcBef>
              <a:buFont typeface="Arial" panose="020B0604020202020204" pitchFamily="34" charset="0"/>
              <a:buChar char="•"/>
            </a:pPr>
            <a:r>
              <a:rPr lang="en-US" sz="2200" dirty="0"/>
              <a:t>U.S. investors and financial institutions can participate (unlike </a:t>
            </a:r>
            <a:r>
              <a:rPr lang="en-US" sz="2200" dirty="0" err="1"/>
              <a:t>Polymarket</a:t>
            </a:r>
            <a:r>
              <a:rPr lang="en-US" sz="2200" dirty="0"/>
              <a:t>)</a:t>
            </a:r>
          </a:p>
          <a:p>
            <a:pPr marL="287338" indent="-287338">
              <a:spcBef>
                <a:spcPts val="600"/>
              </a:spcBef>
              <a:buFont typeface="Arial" panose="020B0604020202020204" pitchFamily="34" charset="0"/>
              <a:buChar char="•"/>
            </a:pPr>
            <a:r>
              <a:rPr lang="en-US" sz="2200" dirty="0"/>
              <a:t>Some U.S. institutions act as market makers, arbitrageurs</a:t>
            </a:r>
          </a:p>
          <a:p>
            <a:pPr marL="287338" indent="-287338">
              <a:spcBef>
                <a:spcPts val="600"/>
              </a:spcBef>
              <a:buFont typeface="Arial" panose="020B0604020202020204" pitchFamily="34" charset="0"/>
              <a:buChar char="•"/>
            </a:pPr>
            <a:r>
              <a:rPr lang="en-US" sz="2200" dirty="0"/>
              <a:t>Investors can take positions of up to $7M per contract</a:t>
            </a:r>
          </a:p>
          <a:p>
            <a:pPr marL="287338" indent="-287338">
              <a:spcBef>
                <a:spcPts val="600"/>
              </a:spcBef>
              <a:buFont typeface="Arial" panose="020B0604020202020204" pitchFamily="34" charset="0"/>
              <a:buChar char="•"/>
            </a:pPr>
            <a:r>
              <a:rPr lang="en-US" sz="2200" dirty="0"/>
              <a:t>Contracts trade essentially 24/7</a:t>
            </a:r>
          </a:p>
          <a:p>
            <a:pPr marL="287338" indent="-287338">
              <a:spcBef>
                <a:spcPts val="600"/>
              </a:spcBef>
              <a:buFont typeface="Arial" panose="020B0604020202020204" pitchFamily="34" charset="0"/>
              <a:buChar char="•"/>
            </a:pPr>
            <a:r>
              <a:rPr lang="en-US" sz="2200" dirty="0"/>
              <a:t>Contracts available on macro data releases, economic events, pop culture, political events (since 2024), sporting events (since late 2025)</a:t>
            </a:r>
          </a:p>
          <a:p>
            <a:pPr>
              <a:spcBef>
                <a:spcPts val="1800"/>
              </a:spcBef>
            </a:pPr>
            <a:r>
              <a:rPr lang="en-US" sz="2200" dirty="0"/>
              <a:t>Open interest in prediction markets in the U.S. has been exploding</a:t>
            </a:r>
          </a:p>
          <a:p>
            <a:pPr marL="342900" indent="-342900">
              <a:spcBef>
                <a:spcPts val="600"/>
              </a:spcBef>
              <a:buFont typeface="Arial" panose="020B0604020202020204" pitchFamily="34" charset="0"/>
              <a:buChar char="•"/>
            </a:pPr>
            <a:r>
              <a:rPr lang="en-US" sz="2000" dirty="0"/>
              <a:t>Trading platforms: Kalshi, </a:t>
            </a:r>
            <a:r>
              <a:rPr lang="en-US" sz="2000" dirty="0" err="1"/>
              <a:t>Polymarket</a:t>
            </a:r>
            <a:r>
              <a:rPr lang="en-US" sz="2000" dirty="0"/>
              <a:t>, CME/</a:t>
            </a:r>
            <a:r>
              <a:rPr lang="en-US" sz="2000" dirty="0" err="1"/>
              <a:t>Fanduel</a:t>
            </a:r>
            <a:r>
              <a:rPr lang="en-US" sz="2000" dirty="0"/>
              <a:t>, </a:t>
            </a:r>
            <a:r>
              <a:rPr lang="en-US" sz="2000" dirty="0" err="1"/>
              <a:t>Cboe</a:t>
            </a:r>
            <a:r>
              <a:rPr lang="en-US" sz="2000" dirty="0"/>
              <a:t>, Robinhood, Coinbase</a:t>
            </a:r>
          </a:p>
        </p:txBody>
      </p:sp>
    </p:spTree>
    <p:extLst>
      <p:ext uri="{BB962C8B-B14F-4D97-AF65-F5344CB8AC3E}">
        <p14:creationId xmlns:p14="http://schemas.microsoft.com/office/powerpoint/2010/main" val="375505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4603-7DF0-C543-66D1-BC3A0117DD3B}"/>
            </a:ext>
          </a:extLst>
        </p:cNvPr>
        <p:cNvGrpSpPr/>
        <p:nvPr/>
      </p:nvGrpSpPr>
      <p:grpSpPr>
        <a:xfrm>
          <a:off x="0" y="0"/>
          <a:ext cx="0" cy="0"/>
          <a:chOff x="0" y="0"/>
          <a:chExt cx="0" cy="0"/>
        </a:xfrm>
      </p:grpSpPr>
      <p:sp>
        <p:nvSpPr>
          <p:cNvPr id="4" name="Text Box 10">
            <a:extLst>
              <a:ext uri="{FF2B5EF4-FFF2-40B4-BE49-F238E27FC236}">
                <a16:creationId xmlns:a16="http://schemas.microsoft.com/office/drawing/2014/main" id="{40C4E884-8F2D-71FD-1977-DB707F0868AB}"/>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Kalshi</a:t>
            </a:r>
          </a:p>
        </p:txBody>
      </p:sp>
      <p:pic>
        <p:nvPicPr>
          <p:cNvPr id="5" name="Picture 4">
            <a:extLst>
              <a:ext uri="{FF2B5EF4-FFF2-40B4-BE49-F238E27FC236}">
                <a16:creationId xmlns:a16="http://schemas.microsoft.com/office/drawing/2014/main" id="{395FE09F-8349-4E1D-FE42-4F6496661299}"/>
              </a:ext>
            </a:extLst>
          </p:cNvPr>
          <p:cNvPicPr>
            <a:picLocks noChangeAspect="1"/>
          </p:cNvPicPr>
          <p:nvPr/>
        </p:nvPicPr>
        <p:blipFill>
          <a:blip r:embed="rId2"/>
          <a:stretch>
            <a:fillRect/>
          </a:stretch>
        </p:blipFill>
        <p:spPr>
          <a:xfrm>
            <a:off x="1524000" y="475281"/>
            <a:ext cx="8077200" cy="6302037"/>
          </a:xfrm>
          <a:prstGeom prst="rect">
            <a:avLst/>
          </a:prstGeom>
        </p:spPr>
      </p:pic>
    </p:spTree>
    <p:extLst>
      <p:ext uri="{BB962C8B-B14F-4D97-AF65-F5344CB8AC3E}">
        <p14:creationId xmlns:p14="http://schemas.microsoft.com/office/powerpoint/2010/main" val="42733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2C0B7-A381-2EFB-C25F-369938C3A84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FBB854-F3D2-FE40-95A5-52718CE1BFA6}"/>
              </a:ext>
            </a:extLst>
          </p:cNvPr>
          <p:cNvPicPr>
            <a:picLocks noChangeAspect="1"/>
          </p:cNvPicPr>
          <p:nvPr/>
        </p:nvPicPr>
        <p:blipFill>
          <a:blip r:embed="rId2"/>
          <a:stretch>
            <a:fillRect/>
          </a:stretch>
        </p:blipFill>
        <p:spPr>
          <a:xfrm>
            <a:off x="381000" y="820624"/>
            <a:ext cx="9220200" cy="5844694"/>
          </a:xfrm>
          <a:prstGeom prst="rect">
            <a:avLst/>
          </a:prstGeom>
        </p:spPr>
      </p:pic>
      <p:sp>
        <p:nvSpPr>
          <p:cNvPr id="4" name="Text Box 10">
            <a:extLst>
              <a:ext uri="{FF2B5EF4-FFF2-40B4-BE49-F238E27FC236}">
                <a16:creationId xmlns:a16="http://schemas.microsoft.com/office/drawing/2014/main" id="{F728694E-5FAF-7F84-AF1D-09BD4628C6AD}"/>
              </a:ext>
            </a:extLst>
          </p:cNvPr>
          <p:cNvSpPr txBox="1">
            <a:spLocks noChangeArrowheads="1"/>
          </p:cNvSpPr>
          <p:nvPr/>
        </p:nvSpPr>
        <p:spPr bwMode="auto">
          <a:xfrm>
            <a:off x="76200" y="80682"/>
            <a:ext cx="10843767" cy="523220"/>
          </a:xfrm>
          <a:prstGeom prst="rect">
            <a:avLst/>
          </a:prstGeom>
          <a:noFill/>
          <a:ln w="9525">
            <a:noFill/>
            <a:miter lim="800000"/>
            <a:headEnd/>
            <a:tailEnd/>
          </a:ln>
          <a:effectLst/>
        </p:spPr>
        <p:txBody>
          <a:bodyPr wrap="square">
            <a:spAutoFit/>
          </a:bodyPr>
          <a:lstStyle/>
          <a:p>
            <a:r>
              <a:rPr lang="en-US" sz="2800" dirty="0">
                <a:latin typeface="Tahoma" pitchFamily="34" charset="0"/>
              </a:rPr>
              <a:t>Example: Kalshi Nonfarm Payrolls Feb 2026 Contracts</a:t>
            </a:r>
          </a:p>
        </p:txBody>
      </p:sp>
      <p:sp>
        <p:nvSpPr>
          <p:cNvPr id="8" name="TextBox 7">
            <a:extLst>
              <a:ext uri="{FF2B5EF4-FFF2-40B4-BE49-F238E27FC236}">
                <a16:creationId xmlns:a16="http://schemas.microsoft.com/office/drawing/2014/main" id="{44868622-B443-4718-AA83-A879D20B2D52}"/>
              </a:ext>
            </a:extLst>
          </p:cNvPr>
          <p:cNvSpPr txBox="1"/>
          <p:nvPr/>
        </p:nvSpPr>
        <p:spPr>
          <a:xfrm>
            <a:off x="7186167" y="3962400"/>
            <a:ext cx="3733800" cy="2323713"/>
          </a:xfrm>
          <a:prstGeom prst="rect">
            <a:avLst/>
          </a:prstGeom>
          <a:noFill/>
        </p:spPr>
        <p:txBody>
          <a:bodyPr wrap="square" rtlCol="0">
            <a:spAutoFit/>
          </a:bodyPr>
          <a:lstStyle/>
          <a:p>
            <a:pPr>
              <a:spcBef>
                <a:spcPts val="200"/>
              </a:spcBef>
            </a:pPr>
            <a:r>
              <a:rPr lang="en-US" sz="2000" dirty="0"/>
              <a:t>Note:</a:t>
            </a:r>
          </a:p>
          <a:p>
            <a:pPr marL="169863" indent="-169863">
              <a:spcBef>
                <a:spcPts val="200"/>
              </a:spcBef>
              <a:buFont typeface="Arial" panose="020B0604020202020204" pitchFamily="34" charset="0"/>
              <a:buChar char="•"/>
            </a:pPr>
            <a:r>
              <a:rPr lang="en-US" sz="2000" dirty="0"/>
              <a:t>contracts are binary options</a:t>
            </a:r>
          </a:p>
          <a:p>
            <a:pPr marL="169863" indent="-169863">
              <a:spcBef>
                <a:spcPts val="200"/>
              </a:spcBef>
              <a:buFont typeface="Arial" panose="020B0604020202020204" pitchFamily="34" charset="0"/>
              <a:buChar char="•"/>
            </a:pPr>
            <a:r>
              <a:rPr lang="en-US" sz="2000" dirty="0"/>
              <a:t>“yes” contract pays $1 if resolve to “yes”, $0 if resolve to “no”</a:t>
            </a:r>
          </a:p>
          <a:p>
            <a:pPr marL="169863" indent="-169863">
              <a:spcBef>
                <a:spcPts val="200"/>
              </a:spcBef>
              <a:buFont typeface="Arial" panose="020B0604020202020204" pitchFamily="34" charset="0"/>
              <a:buChar char="•"/>
            </a:pPr>
            <a:r>
              <a:rPr lang="en-US" sz="2000" dirty="0"/>
              <a:t>price of “yes” contract is market-implied prob. of “yes”</a:t>
            </a:r>
          </a:p>
        </p:txBody>
      </p:sp>
      <p:sp>
        <p:nvSpPr>
          <p:cNvPr id="9" name="Rectangle 8">
            <a:extLst>
              <a:ext uri="{FF2B5EF4-FFF2-40B4-BE49-F238E27FC236}">
                <a16:creationId xmlns:a16="http://schemas.microsoft.com/office/drawing/2014/main" id="{67715ECF-547F-DEA2-F2A0-4AAFECE5BB03}"/>
              </a:ext>
            </a:extLst>
          </p:cNvPr>
          <p:cNvSpPr/>
          <p:nvPr/>
        </p:nvSpPr>
        <p:spPr bwMode="auto">
          <a:xfrm>
            <a:off x="393356" y="4773538"/>
            <a:ext cx="1013620" cy="181261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892912BB-DBE9-38A0-5B99-0912ADDDC986}"/>
              </a:ext>
            </a:extLst>
          </p:cNvPr>
          <p:cNvSpPr/>
          <p:nvPr/>
        </p:nvSpPr>
        <p:spPr bwMode="auto">
          <a:xfrm>
            <a:off x="514866" y="1664044"/>
            <a:ext cx="1676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5230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P spid="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75423</TotalTime>
  <Words>2742</Words>
  <Application>Microsoft Office PowerPoint</Application>
  <PresentationFormat>Custom</PresentationFormat>
  <Paragraphs>255</Paragraphs>
  <Slides>44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Tahoma</vt:lpstr>
      <vt:lpstr>Times New Roman</vt:lpstr>
      <vt:lpstr>Wingdings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frbsf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L1MXB01</dc:creator>
  <cp:lastModifiedBy>Eric Swanson</cp:lastModifiedBy>
  <cp:revision>2683</cp:revision>
  <cp:lastPrinted>2004-01-07T19:26:36Z</cp:lastPrinted>
  <dcterms:created xsi:type="dcterms:W3CDTF">2002-04-18T19:20:46Z</dcterms:created>
  <dcterms:modified xsi:type="dcterms:W3CDTF">2026-03-05T17:15:24Z</dcterms:modified>
</cp:coreProperties>
</file>